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Lst>
  <p:notesMasterIdLst>
    <p:notesMasterId r:id="rId39"/>
  </p:notesMasterIdLst>
  <p:handoutMasterIdLst>
    <p:handoutMasterId r:id="rId40"/>
  </p:handoutMasterIdLst>
  <p:sldIdLst>
    <p:sldId id="2147377644" r:id="rId2"/>
    <p:sldId id="2147377645" r:id="rId3"/>
    <p:sldId id="2147377606" r:id="rId4"/>
    <p:sldId id="2147377612" r:id="rId5"/>
    <p:sldId id="2142533133" r:id="rId6"/>
    <p:sldId id="2142532784" r:id="rId7"/>
    <p:sldId id="2147377569" r:id="rId8"/>
    <p:sldId id="2147377608" r:id="rId9"/>
    <p:sldId id="2142532862" r:id="rId10"/>
    <p:sldId id="2147377617" r:id="rId11"/>
    <p:sldId id="2142534052" r:id="rId12"/>
    <p:sldId id="2147377613" r:id="rId13"/>
    <p:sldId id="2142532816" r:id="rId14"/>
    <p:sldId id="2147377607" r:id="rId15"/>
    <p:sldId id="2147377616" r:id="rId16"/>
    <p:sldId id="2147377618" r:id="rId17"/>
    <p:sldId id="18234" r:id="rId18"/>
    <p:sldId id="18298" r:id="rId19"/>
    <p:sldId id="2147377622" r:id="rId20"/>
    <p:sldId id="2147377623" r:id="rId21"/>
    <p:sldId id="2147377628" r:id="rId22"/>
    <p:sldId id="2147377626" r:id="rId23"/>
    <p:sldId id="2147377624" r:id="rId24"/>
    <p:sldId id="2147377625" r:id="rId25"/>
    <p:sldId id="2147377630" r:id="rId26"/>
    <p:sldId id="2147377629" r:id="rId27"/>
    <p:sldId id="2147377638" r:id="rId28"/>
    <p:sldId id="2147377636" r:id="rId29"/>
    <p:sldId id="2147377639" r:id="rId30"/>
    <p:sldId id="2142533657" r:id="rId31"/>
    <p:sldId id="2142533631" r:id="rId32"/>
    <p:sldId id="2147377631" r:id="rId33"/>
    <p:sldId id="2142533653" r:id="rId34"/>
    <p:sldId id="2147377646" r:id="rId35"/>
    <p:sldId id="2147377643" r:id="rId36"/>
    <p:sldId id="2147377647" r:id="rId37"/>
    <p:sldId id="14116981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24" clrIdx="0">
    <p:extLst>
      <p:ext uri="{19B8F6BF-5375-455C-9EA6-DF929625EA0E}">
        <p15:presenceInfo xmlns:p15="http://schemas.microsoft.com/office/powerpoint/2012/main" userId="4d79623da105b0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3DC"/>
    <a:srgbClr val="0B2742"/>
    <a:srgbClr val="4A5A75"/>
    <a:srgbClr val="DEE3EC"/>
    <a:srgbClr val="FFFFFF"/>
    <a:srgbClr val="ECECEC"/>
    <a:srgbClr val="FF40FF"/>
    <a:srgbClr val="06050B"/>
    <a:srgbClr val="020625"/>
    <a:srgbClr val="7BA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97831-AECB-450D-89EB-CF6FF6C4A72A}" v="9" dt="2023-09-15T12:42:07.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11" autoAdjust="0"/>
  </p:normalViewPr>
  <p:slideViewPr>
    <p:cSldViewPr snapToGrid="0">
      <p:cViewPr varScale="1">
        <p:scale>
          <a:sx n="101" d="100"/>
          <a:sy n="101" d="100"/>
        </p:scale>
        <p:origin x="72" y="312"/>
      </p:cViewPr>
      <p:guideLst/>
    </p:cSldViewPr>
  </p:slideViewPr>
  <p:outlineViewPr>
    <p:cViewPr>
      <p:scale>
        <a:sx n="33" d="100"/>
        <a:sy n="33" d="100"/>
      </p:scale>
      <p:origin x="0" y="-38178"/>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tockhammer" userId="2aa20ba2-ba43-46c1-9e8b-e40494025eed" providerId="ADAL" clId="{F8397831-AECB-450D-89EB-CF6FF6C4A72A}"/>
    <pc:docChg chg="custSel addSld delSld modSld delSection modSection">
      <pc:chgData name="Thomas Stockhammer" userId="2aa20ba2-ba43-46c1-9e8b-e40494025eed" providerId="ADAL" clId="{F8397831-AECB-450D-89EB-CF6FF6C4A72A}" dt="2023-09-15T12:42:49.088" v="79" actId="20577"/>
      <pc:docMkLst>
        <pc:docMk/>
      </pc:docMkLst>
      <pc:sldChg chg="del">
        <pc:chgData name="Thomas Stockhammer" userId="2aa20ba2-ba43-46c1-9e8b-e40494025eed" providerId="ADAL" clId="{F8397831-AECB-450D-89EB-CF6FF6C4A72A}" dt="2023-09-15T11:18:02.496" v="0" actId="47"/>
        <pc:sldMkLst>
          <pc:docMk/>
          <pc:sldMk cId="4129205259" sldId="276"/>
        </pc:sldMkLst>
      </pc:sldChg>
      <pc:sldChg chg="del">
        <pc:chgData name="Thomas Stockhammer" userId="2aa20ba2-ba43-46c1-9e8b-e40494025eed" providerId="ADAL" clId="{F8397831-AECB-450D-89EB-CF6FF6C4A72A}" dt="2023-09-15T11:18:02.496" v="0" actId="47"/>
        <pc:sldMkLst>
          <pc:docMk/>
          <pc:sldMk cId="4003004003" sldId="277"/>
        </pc:sldMkLst>
      </pc:sldChg>
      <pc:sldChg chg="del">
        <pc:chgData name="Thomas Stockhammer" userId="2aa20ba2-ba43-46c1-9e8b-e40494025eed" providerId="ADAL" clId="{F8397831-AECB-450D-89EB-CF6FF6C4A72A}" dt="2023-09-15T11:18:02.496" v="0" actId="47"/>
        <pc:sldMkLst>
          <pc:docMk/>
          <pc:sldMk cId="685020416" sldId="278"/>
        </pc:sldMkLst>
      </pc:sldChg>
      <pc:sldChg chg="del">
        <pc:chgData name="Thomas Stockhammer" userId="2aa20ba2-ba43-46c1-9e8b-e40494025eed" providerId="ADAL" clId="{F8397831-AECB-450D-89EB-CF6FF6C4A72A}" dt="2023-09-15T11:18:02.496" v="0" actId="47"/>
        <pc:sldMkLst>
          <pc:docMk/>
          <pc:sldMk cId="2048107453" sldId="515"/>
        </pc:sldMkLst>
      </pc:sldChg>
      <pc:sldChg chg="del">
        <pc:chgData name="Thomas Stockhammer" userId="2aa20ba2-ba43-46c1-9e8b-e40494025eed" providerId="ADAL" clId="{F8397831-AECB-450D-89EB-CF6FF6C4A72A}" dt="2023-09-15T11:18:02.496" v="0" actId="47"/>
        <pc:sldMkLst>
          <pc:docMk/>
          <pc:sldMk cId="2112490698" sldId="538"/>
        </pc:sldMkLst>
      </pc:sldChg>
      <pc:sldChg chg="del">
        <pc:chgData name="Thomas Stockhammer" userId="2aa20ba2-ba43-46c1-9e8b-e40494025eed" providerId="ADAL" clId="{F8397831-AECB-450D-89EB-CF6FF6C4A72A}" dt="2023-09-15T11:18:02.496" v="0" actId="47"/>
        <pc:sldMkLst>
          <pc:docMk/>
          <pc:sldMk cId="3417121785" sldId="604"/>
        </pc:sldMkLst>
      </pc:sldChg>
      <pc:sldChg chg="del">
        <pc:chgData name="Thomas Stockhammer" userId="2aa20ba2-ba43-46c1-9e8b-e40494025eed" providerId="ADAL" clId="{F8397831-AECB-450D-89EB-CF6FF6C4A72A}" dt="2023-09-15T11:18:02.496" v="0" actId="47"/>
        <pc:sldMkLst>
          <pc:docMk/>
          <pc:sldMk cId="2043287722" sldId="610"/>
        </pc:sldMkLst>
      </pc:sldChg>
      <pc:sldChg chg="del">
        <pc:chgData name="Thomas Stockhammer" userId="2aa20ba2-ba43-46c1-9e8b-e40494025eed" providerId="ADAL" clId="{F8397831-AECB-450D-89EB-CF6FF6C4A72A}" dt="2023-09-15T11:18:02.496" v="0" actId="47"/>
        <pc:sldMkLst>
          <pc:docMk/>
          <pc:sldMk cId="4178802244" sldId="611"/>
        </pc:sldMkLst>
      </pc:sldChg>
      <pc:sldChg chg="del">
        <pc:chgData name="Thomas Stockhammer" userId="2aa20ba2-ba43-46c1-9e8b-e40494025eed" providerId="ADAL" clId="{F8397831-AECB-450D-89EB-CF6FF6C4A72A}" dt="2023-09-15T11:18:02.496" v="0" actId="47"/>
        <pc:sldMkLst>
          <pc:docMk/>
          <pc:sldMk cId="1018506758" sldId="612"/>
        </pc:sldMkLst>
      </pc:sldChg>
      <pc:sldChg chg="del">
        <pc:chgData name="Thomas Stockhammer" userId="2aa20ba2-ba43-46c1-9e8b-e40494025eed" providerId="ADAL" clId="{F8397831-AECB-450D-89EB-CF6FF6C4A72A}" dt="2023-09-15T11:18:02.496" v="0" actId="47"/>
        <pc:sldMkLst>
          <pc:docMk/>
          <pc:sldMk cId="1793636518" sldId="613"/>
        </pc:sldMkLst>
      </pc:sldChg>
      <pc:sldChg chg="del">
        <pc:chgData name="Thomas Stockhammer" userId="2aa20ba2-ba43-46c1-9e8b-e40494025eed" providerId="ADAL" clId="{F8397831-AECB-450D-89EB-CF6FF6C4A72A}" dt="2023-09-15T11:18:02.496" v="0" actId="47"/>
        <pc:sldMkLst>
          <pc:docMk/>
          <pc:sldMk cId="3993500749" sldId="645"/>
        </pc:sldMkLst>
      </pc:sldChg>
      <pc:sldChg chg="del">
        <pc:chgData name="Thomas Stockhammer" userId="2aa20ba2-ba43-46c1-9e8b-e40494025eed" providerId="ADAL" clId="{F8397831-AECB-450D-89EB-CF6FF6C4A72A}" dt="2023-09-15T11:18:02.496" v="0" actId="47"/>
        <pc:sldMkLst>
          <pc:docMk/>
          <pc:sldMk cId="672089600" sldId="660"/>
        </pc:sldMkLst>
      </pc:sldChg>
      <pc:sldChg chg="del">
        <pc:chgData name="Thomas Stockhammer" userId="2aa20ba2-ba43-46c1-9e8b-e40494025eed" providerId="ADAL" clId="{F8397831-AECB-450D-89EB-CF6FF6C4A72A}" dt="2023-09-15T11:18:02.496" v="0" actId="47"/>
        <pc:sldMkLst>
          <pc:docMk/>
          <pc:sldMk cId="3120022429" sldId="697"/>
        </pc:sldMkLst>
      </pc:sldChg>
      <pc:sldChg chg="del">
        <pc:chgData name="Thomas Stockhammer" userId="2aa20ba2-ba43-46c1-9e8b-e40494025eed" providerId="ADAL" clId="{F8397831-AECB-450D-89EB-CF6FF6C4A72A}" dt="2023-09-15T11:18:02.496" v="0" actId="47"/>
        <pc:sldMkLst>
          <pc:docMk/>
          <pc:sldMk cId="1016473377" sldId="785"/>
        </pc:sldMkLst>
      </pc:sldChg>
      <pc:sldChg chg="del">
        <pc:chgData name="Thomas Stockhammer" userId="2aa20ba2-ba43-46c1-9e8b-e40494025eed" providerId="ADAL" clId="{F8397831-AECB-450D-89EB-CF6FF6C4A72A}" dt="2023-09-15T11:18:02.496" v="0" actId="47"/>
        <pc:sldMkLst>
          <pc:docMk/>
          <pc:sldMk cId="2063011002" sldId="788"/>
        </pc:sldMkLst>
      </pc:sldChg>
      <pc:sldChg chg="del">
        <pc:chgData name="Thomas Stockhammer" userId="2aa20ba2-ba43-46c1-9e8b-e40494025eed" providerId="ADAL" clId="{F8397831-AECB-450D-89EB-CF6FF6C4A72A}" dt="2023-09-15T11:18:02.496" v="0" actId="47"/>
        <pc:sldMkLst>
          <pc:docMk/>
          <pc:sldMk cId="2341312436" sldId="792"/>
        </pc:sldMkLst>
      </pc:sldChg>
      <pc:sldChg chg="del">
        <pc:chgData name="Thomas Stockhammer" userId="2aa20ba2-ba43-46c1-9e8b-e40494025eed" providerId="ADAL" clId="{F8397831-AECB-450D-89EB-CF6FF6C4A72A}" dt="2023-09-15T11:18:02.496" v="0" actId="47"/>
        <pc:sldMkLst>
          <pc:docMk/>
          <pc:sldMk cId="3991312717" sldId="822"/>
        </pc:sldMkLst>
      </pc:sldChg>
      <pc:sldChg chg="del">
        <pc:chgData name="Thomas Stockhammer" userId="2aa20ba2-ba43-46c1-9e8b-e40494025eed" providerId="ADAL" clId="{F8397831-AECB-450D-89EB-CF6FF6C4A72A}" dt="2023-09-15T11:18:02.496" v="0" actId="47"/>
        <pc:sldMkLst>
          <pc:docMk/>
          <pc:sldMk cId="3954323858" sldId="841"/>
        </pc:sldMkLst>
      </pc:sldChg>
      <pc:sldChg chg="del">
        <pc:chgData name="Thomas Stockhammer" userId="2aa20ba2-ba43-46c1-9e8b-e40494025eed" providerId="ADAL" clId="{F8397831-AECB-450D-89EB-CF6FF6C4A72A}" dt="2023-09-15T11:18:02.496" v="0" actId="47"/>
        <pc:sldMkLst>
          <pc:docMk/>
          <pc:sldMk cId="870665549" sldId="898"/>
        </pc:sldMkLst>
      </pc:sldChg>
      <pc:sldChg chg="del">
        <pc:chgData name="Thomas Stockhammer" userId="2aa20ba2-ba43-46c1-9e8b-e40494025eed" providerId="ADAL" clId="{F8397831-AECB-450D-89EB-CF6FF6C4A72A}" dt="2023-09-15T11:18:02.496" v="0" actId="47"/>
        <pc:sldMkLst>
          <pc:docMk/>
          <pc:sldMk cId="2138406338" sldId="899"/>
        </pc:sldMkLst>
      </pc:sldChg>
      <pc:sldChg chg="del">
        <pc:chgData name="Thomas Stockhammer" userId="2aa20ba2-ba43-46c1-9e8b-e40494025eed" providerId="ADAL" clId="{F8397831-AECB-450D-89EB-CF6FF6C4A72A}" dt="2023-09-15T11:18:02.496" v="0" actId="47"/>
        <pc:sldMkLst>
          <pc:docMk/>
          <pc:sldMk cId="322021612" sldId="900"/>
        </pc:sldMkLst>
      </pc:sldChg>
      <pc:sldChg chg="del">
        <pc:chgData name="Thomas Stockhammer" userId="2aa20ba2-ba43-46c1-9e8b-e40494025eed" providerId="ADAL" clId="{F8397831-AECB-450D-89EB-CF6FF6C4A72A}" dt="2023-09-15T11:18:02.496" v="0" actId="47"/>
        <pc:sldMkLst>
          <pc:docMk/>
          <pc:sldMk cId="1699612923" sldId="901"/>
        </pc:sldMkLst>
      </pc:sldChg>
      <pc:sldChg chg="del">
        <pc:chgData name="Thomas Stockhammer" userId="2aa20ba2-ba43-46c1-9e8b-e40494025eed" providerId="ADAL" clId="{F8397831-AECB-450D-89EB-CF6FF6C4A72A}" dt="2023-09-15T11:18:02.496" v="0" actId="47"/>
        <pc:sldMkLst>
          <pc:docMk/>
          <pc:sldMk cId="2801619098" sldId="902"/>
        </pc:sldMkLst>
      </pc:sldChg>
      <pc:sldChg chg="del">
        <pc:chgData name="Thomas Stockhammer" userId="2aa20ba2-ba43-46c1-9e8b-e40494025eed" providerId="ADAL" clId="{F8397831-AECB-450D-89EB-CF6FF6C4A72A}" dt="2023-09-15T11:18:02.496" v="0" actId="47"/>
        <pc:sldMkLst>
          <pc:docMk/>
          <pc:sldMk cId="3827942745" sldId="903"/>
        </pc:sldMkLst>
      </pc:sldChg>
      <pc:sldChg chg="del">
        <pc:chgData name="Thomas Stockhammer" userId="2aa20ba2-ba43-46c1-9e8b-e40494025eed" providerId="ADAL" clId="{F8397831-AECB-450D-89EB-CF6FF6C4A72A}" dt="2023-09-15T11:18:02.496" v="0" actId="47"/>
        <pc:sldMkLst>
          <pc:docMk/>
          <pc:sldMk cId="3537438038" sldId="904"/>
        </pc:sldMkLst>
      </pc:sldChg>
      <pc:sldChg chg="del">
        <pc:chgData name="Thomas Stockhammer" userId="2aa20ba2-ba43-46c1-9e8b-e40494025eed" providerId="ADAL" clId="{F8397831-AECB-450D-89EB-CF6FF6C4A72A}" dt="2023-09-15T11:18:02.496" v="0" actId="47"/>
        <pc:sldMkLst>
          <pc:docMk/>
          <pc:sldMk cId="4159343639" sldId="906"/>
        </pc:sldMkLst>
      </pc:sldChg>
      <pc:sldChg chg="del">
        <pc:chgData name="Thomas Stockhammer" userId="2aa20ba2-ba43-46c1-9e8b-e40494025eed" providerId="ADAL" clId="{F8397831-AECB-450D-89EB-CF6FF6C4A72A}" dt="2023-09-15T11:18:02.496" v="0" actId="47"/>
        <pc:sldMkLst>
          <pc:docMk/>
          <pc:sldMk cId="1172688196" sldId="907"/>
        </pc:sldMkLst>
      </pc:sldChg>
      <pc:sldChg chg="del">
        <pc:chgData name="Thomas Stockhammer" userId="2aa20ba2-ba43-46c1-9e8b-e40494025eed" providerId="ADAL" clId="{F8397831-AECB-450D-89EB-CF6FF6C4A72A}" dt="2023-09-15T11:18:02.496" v="0" actId="47"/>
        <pc:sldMkLst>
          <pc:docMk/>
          <pc:sldMk cId="1337351970" sldId="908"/>
        </pc:sldMkLst>
      </pc:sldChg>
      <pc:sldChg chg="del">
        <pc:chgData name="Thomas Stockhammer" userId="2aa20ba2-ba43-46c1-9e8b-e40494025eed" providerId="ADAL" clId="{F8397831-AECB-450D-89EB-CF6FF6C4A72A}" dt="2023-09-15T11:18:02.496" v="0" actId="47"/>
        <pc:sldMkLst>
          <pc:docMk/>
          <pc:sldMk cId="1331188159" sldId="941"/>
        </pc:sldMkLst>
      </pc:sldChg>
      <pc:sldChg chg="del">
        <pc:chgData name="Thomas Stockhammer" userId="2aa20ba2-ba43-46c1-9e8b-e40494025eed" providerId="ADAL" clId="{F8397831-AECB-450D-89EB-CF6FF6C4A72A}" dt="2023-09-15T11:18:02.496" v="0" actId="47"/>
        <pc:sldMkLst>
          <pc:docMk/>
          <pc:sldMk cId="1682356128" sldId="942"/>
        </pc:sldMkLst>
      </pc:sldChg>
      <pc:sldChg chg="del">
        <pc:chgData name="Thomas Stockhammer" userId="2aa20ba2-ba43-46c1-9e8b-e40494025eed" providerId="ADAL" clId="{F8397831-AECB-450D-89EB-CF6FF6C4A72A}" dt="2023-09-15T11:18:02.496" v="0" actId="47"/>
        <pc:sldMkLst>
          <pc:docMk/>
          <pc:sldMk cId="2675033596" sldId="1033"/>
        </pc:sldMkLst>
      </pc:sldChg>
      <pc:sldChg chg="del">
        <pc:chgData name="Thomas Stockhammer" userId="2aa20ba2-ba43-46c1-9e8b-e40494025eed" providerId="ADAL" clId="{F8397831-AECB-450D-89EB-CF6FF6C4A72A}" dt="2023-09-15T11:18:02.496" v="0" actId="47"/>
        <pc:sldMkLst>
          <pc:docMk/>
          <pc:sldMk cId="2291813514" sldId="1089"/>
        </pc:sldMkLst>
      </pc:sldChg>
      <pc:sldChg chg="del">
        <pc:chgData name="Thomas Stockhammer" userId="2aa20ba2-ba43-46c1-9e8b-e40494025eed" providerId="ADAL" clId="{F8397831-AECB-450D-89EB-CF6FF6C4A72A}" dt="2023-09-15T11:18:02.496" v="0" actId="47"/>
        <pc:sldMkLst>
          <pc:docMk/>
          <pc:sldMk cId="151069303" sldId="1090"/>
        </pc:sldMkLst>
      </pc:sldChg>
      <pc:sldChg chg="del">
        <pc:chgData name="Thomas Stockhammer" userId="2aa20ba2-ba43-46c1-9e8b-e40494025eed" providerId="ADAL" clId="{F8397831-AECB-450D-89EB-CF6FF6C4A72A}" dt="2023-09-15T11:18:02.496" v="0" actId="47"/>
        <pc:sldMkLst>
          <pc:docMk/>
          <pc:sldMk cId="3619370221" sldId="1095"/>
        </pc:sldMkLst>
      </pc:sldChg>
      <pc:sldChg chg="del">
        <pc:chgData name="Thomas Stockhammer" userId="2aa20ba2-ba43-46c1-9e8b-e40494025eed" providerId="ADAL" clId="{F8397831-AECB-450D-89EB-CF6FF6C4A72A}" dt="2023-09-15T11:18:02.496" v="0" actId="47"/>
        <pc:sldMkLst>
          <pc:docMk/>
          <pc:sldMk cId="3191318765" sldId="1099"/>
        </pc:sldMkLst>
      </pc:sldChg>
      <pc:sldChg chg="del">
        <pc:chgData name="Thomas Stockhammer" userId="2aa20ba2-ba43-46c1-9e8b-e40494025eed" providerId="ADAL" clId="{F8397831-AECB-450D-89EB-CF6FF6C4A72A}" dt="2023-09-15T11:18:02.496" v="0" actId="47"/>
        <pc:sldMkLst>
          <pc:docMk/>
          <pc:sldMk cId="3976478082" sldId="1100"/>
        </pc:sldMkLst>
      </pc:sldChg>
      <pc:sldChg chg="del">
        <pc:chgData name="Thomas Stockhammer" userId="2aa20ba2-ba43-46c1-9e8b-e40494025eed" providerId="ADAL" clId="{F8397831-AECB-450D-89EB-CF6FF6C4A72A}" dt="2023-09-15T11:18:02.496" v="0" actId="47"/>
        <pc:sldMkLst>
          <pc:docMk/>
          <pc:sldMk cId="2040665511" sldId="1101"/>
        </pc:sldMkLst>
      </pc:sldChg>
      <pc:sldChg chg="del">
        <pc:chgData name="Thomas Stockhammer" userId="2aa20ba2-ba43-46c1-9e8b-e40494025eed" providerId="ADAL" clId="{F8397831-AECB-450D-89EB-CF6FF6C4A72A}" dt="2023-09-15T11:18:02.496" v="0" actId="47"/>
        <pc:sldMkLst>
          <pc:docMk/>
          <pc:sldMk cId="3484043232" sldId="1102"/>
        </pc:sldMkLst>
      </pc:sldChg>
      <pc:sldChg chg="del">
        <pc:chgData name="Thomas Stockhammer" userId="2aa20ba2-ba43-46c1-9e8b-e40494025eed" providerId="ADAL" clId="{F8397831-AECB-450D-89EB-CF6FF6C4A72A}" dt="2023-09-15T11:18:02.496" v="0" actId="47"/>
        <pc:sldMkLst>
          <pc:docMk/>
          <pc:sldMk cId="3228563685" sldId="1110"/>
        </pc:sldMkLst>
      </pc:sldChg>
      <pc:sldChg chg="del">
        <pc:chgData name="Thomas Stockhammer" userId="2aa20ba2-ba43-46c1-9e8b-e40494025eed" providerId="ADAL" clId="{F8397831-AECB-450D-89EB-CF6FF6C4A72A}" dt="2023-09-15T11:18:02.496" v="0" actId="47"/>
        <pc:sldMkLst>
          <pc:docMk/>
          <pc:sldMk cId="3003574440" sldId="1114"/>
        </pc:sldMkLst>
      </pc:sldChg>
      <pc:sldChg chg="del">
        <pc:chgData name="Thomas Stockhammer" userId="2aa20ba2-ba43-46c1-9e8b-e40494025eed" providerId="ADAL" clId="{F8397831-AECB-450D-89EB-CF6FF6C4A72A}" dt="2023-09-15T11:18:02.496" v="0" actId="47"/>
        <pc:sldMkLst>
          <pc:docMk/>
          <pc:sldMk cId="3488821974" sldId="1119"/>
        </pc:sldMkLst>
      </pc:sldChg>
      <pc:sldChg chg="del">
        <pc:chgData name="Thomas Stockhammer" userId="2aa20ba2-ba43-46c1-9e8b-e40494025eed" providerId="ADAL" clId="{F8397831-AECB-450D-89EB-CF6FF6C4A72A}" dt="2023-09-15T11:18:02.496" v="0" actId="47"/>
        <pc:sldMkLst>
          <pc:docMk/>
          <pc:sldMk cId="3709578351" sldId="1137"/>
        </pc:sldMkLst>
      </pc:sldChg>
      <pc:sldChg chg="del">
        <pc:chgData name="Thomas Stockhammer" userId="2aa20ba2-ba43-46c1-9e8b-e40494025eed" providerId="ADAL" clId="{F8397831-AECB-450D-89EB-CF6FF6C4A72A}" dt="2023-09-15T11:18:02.496" v="0" actId="47"/>
        <pc:sldMkLst>
          <pc:docMk/>
          <pc:sldMk cId="3909250273" sldId="1140"/>
        </pc:sldMkLst>
      </pc:sldChg>
      <pc:sldChg chg="del">
        <pc:chgData name="Thomas Stockhammer" userId="2aa20ba2-ba43-46c1-9e8b-e40494025eed" providerId="ADAL" clId="{F8397831-AECB-450D-89EB-CF6FF6C4A72A}" dt="2023-09-15T11:18:02.496" v="0" actId="47"/>
        <pc:sldMkLst>
          <pc:docMk/>
          <pc:sldMk cId="858627506" sldId="1142"/>
        </pc:sldMkLst>
      </pc:sldChg>
      <pc:sldChg chg="del">
        <pc:chgData name="Thomas Stockhammer" userId="2aa20ba2-ba43-46c1-9e8b-e40494025eed" providerId="ADAL" clId="{F8397831-AECB-450D-89EB-CF6FF6C4A72A}" dt="2023-09-15T11:18:02.496" v="0" actId="47"/>
        <pc:sldMkLst>
          <pc:docMk/>
          <pc:sldMk cId="3870875399" sldId="1144"/>
        </pc:sldMkLst>
      </pc:sldChg>
      <pc:sldChg chg="del">
        <pc:chgData name="Thomas Stockhammer" userId="2aa20ba2-ba43-46c1-9e8b-e40494025eed" providerId="ADAL" clId="{F8397831-AECB-450D-89EB-CF6FF6C4A72A}" dt="2023-09-15T11:18:02.496" v="0" actId="47"/>
        <pc:sldMkLst>
          <pc:docMk/>
          <pc:sldMk cId="2196571456" sldId="1145"/>
        </pc:sldMkLst>
      </pc:sldChg>
      <pc:sldChg chg="del">
        <pc:chgData name="Thomas Stockhammer" userId="2aa20ba2-ba43-46c1-9e8b-e40494025eed" providerId="ADAL" clId="{F8397831-AECB-450D-89EB-CF6FF6C4A72A}" dt="2023-09-15T11:18:02.496" v="0" actId="47"/>
        <pc:sldMkLst>
          <pc:docMk/>
          <pc:sldMk cId="4063494614" sldId="1146"/>
        </pc:sldMkLst>
      </pc:sldChg>
      <pc:sldChg chg="del">
        <pc:chgData name="Thomas Stockhammer" userId="2aa20ba2-ba43-46c1-9e8b-e40494025eed" providerId="ADAL" clId="{F8397831-AECB-450D-89EB-CF6FF6C4A72A}" dt="2023-09-15T11:18:02.496" v="0" actId="47"/>
        <pc:sldMkLst>
          <pc:docMk/>
          <pc:sldMk cId="1734470931" sldId="1148"/>
        </pc:sldMkLst>
      </pc:sldChg>
      <pc:sldChg chg="del">
        <pc:chgData name="Thomas Stockhammer" userId="2aa20ba2-ba43-46c1-9e8b-e40494025eed" providerId="ADAL" clId="{F8397831-AECB-450D-89EB-CF6FF6C4A72A}" dt="2023-09-15T11:18:02.496" v="0" actId="47"/>
        <pc:sldMkLst>
          <pc:docMk/>
          <pc:sldMk cId="3256166345" sldId="1165"/>
        </pc:sldMkLst>
      </pc:sldChg>
      <pc:sldChg chg="del">
        <pc:chgData name="Thomas Stockhammer" userId="2aa20ba2-ba43-46c1-9e8b-e40494025eed" providerId="ADAL" clId="{F8397831-AECB-450D-89EB-CF6FF6C4A72A}" dt="2023-09-15T11:18:02.496" v="0" actId="47"/>
        <pc:sldMkLst>
          <pc:docMk/>
          <pc:sldMk cId="2413671022" sldId="1186"/>
        </pc:sldMkLst>
      </pc:sldChg>
      <pc:sldChg chg="del">
        <pc:chgData name="Thomas Stockhammer" userId="2aa20ba2-ba43-46c1-9e8b-e40494025eed" providerId="ADAL" clId="{F8397831-AECB-450D-89EB-CF6FF6C4A72A}" dt="2023-09-15T11:18:02.496" v="0" actId="47"/>
        <pc:sldMkLst>
          <pc:docMk/>
          <pc:sldMk cId="3660066153" sldId="1189"/>
        </pc:sldMkLst>
      </pc:sldChg>
      <pc:sldChg chg="del">
        <pc:chgData name="Thomas Stockhammer" userId="2aa20ba2-ba43-46c1-9e8b-e40494025eed" providerId="ADAL" clId="{F8397831-AECB-450D-89EB-CF6FF6C4A72A}" dt="2023-09-15T11:18:02.496" v="0" actId="47"/>
        <pc:sldMkLst>
          <pc:docMk/>
          <pc:sldMk cId="1203394215" sldId="1190"/>
        </pc:sldMkLst>
      </pc:sldChg>
      <pc:sldChg chg="del">
        <pc:chgData name="Thomas Stockhammer" userId="2aa20ba2-ba43-46c1-9e8b-e40494025eed" providerId="ADAL" clId="{F8397831-AECB-450D-89EB-CF6FF6C4A72A}" dt="2023-09-15T11:18:02.496" v="0" actId="47"/>
        <pc:sldMkLst>
          <pc:docMk/>
          <pc:sldMk cId="2268558367" sldId="1191"/>
        </pc:sldMkLst>
      </pc:sldChg>
      <pc:sldChg chg="del">
        <pc:chgData name="Thomas Stockhammer" userId="2aa20ba2-ba43-46c1-9e8b-e40494025eed" providerId="ADAL" clId="{F8397831-AECB-450D-89EB-CF6FF6C4A72A}" dt="2023-09-15T11:18:02.496" v="0" actId="47"/>
        <pc:sldMkLst>
          <pc:docMk/>
          <pc:sldMk cId="2230990850" sldId="1192"/>
        </pc:sldMkLst>
      </pc:sldChg>
      <pc:sldChg chg="del">
        <pc:chgData name="Thomas Stockhammer" userId="2aa20ba2-ba43-46c1-9e8b-e40494025eed" providerId="ADAL" clId="{F8397831-AECB-450D-89EB-CF6FF6C4A72A}" dt="2023-09-15T11:18:02.496" v="0" actId="47"/>
        <pc:sldMkLst>
          <pc:docMk/>
          <pc:sldMk cId="2855824024" sldId="1242"/>
        </pc:sldMkLst>
      </pc:sldChg>
      <pc:sldChg chg="del">
        <pc:chgData name="Thomas Stockhammer" userId="2aa20ba2-ba43-46c1-9e8b-e40494025eed" providerId="ADAL" clId="{F8397831-AECB-450D-89EB-CF6FF6C4A72A}" dt="2023-09-15T11:18:02.496" v="0" actId="47"/>
        <pc:sldMkLst>
          <pc:docMk/>
          <pc:sldMk cId="791247921" sldId="1247"/>
        </pc:sldMkLst>
      </pc:sldChg>
      <pc:sldChg chg="del">
        <pc:chgData name="Thomas Stockhammer" userId="2aa20ba2-ba43-46c1-9e8b-e40494025eed" providerId="ADAL" clId="{F8397831-AECB-450D-89EB-CF6FF6C4A72A}" dt="2023-09-15T11:18:02.496" v="0" actId="47"/>
        <pc:sldMkLst>
          <pc:docMk/>
          <pc:sldMk cId="1656952797" sldId="1248"/>
        </pc:sldMkLst>
      </pc:sldChg>
      <pc:sldChg chg="del">
        <pc:chgData name="Thomas Stockhammer" userId="2aa20ba2-ba43-46c1-9e8b-e40494025eed" providerId="ADAL" clId="{F8397831-AECB-450D-89EB-CF6FF6C4A72A}" dt="2023-09-15T11:18:02.496" v="0" actId="47"/>
        <pc:sldMkLst>
          <pc:docMk/>
          <pc:sldMk cId="1445339573" sldId="1249"/>
        </pc:sldMkLst>
      </pc:sldChg>
      <pc:sldChg chg="del">
        <pc:chgData name="Thomas Stockhammer" userId="2aa20ba2-ba43-46c1-9e8b-e40494025eed" providerId="ADAL" clId="{F8397831-AECB-450D-89EB-CF6FF6C4A72A}" dt="2023-09-15T11:18:02.496" v="0" actId="47"/>
        <pc:sldMkLst>
          <pc:docMk/>
          <pc:sldMk cId="728963400" sldId="2141413690"/>
        </pc:sldMkLst>
      </pc:sldChg>
      <pc:sldChg chg="del">
        <pc:chgData name="Thomas Stockhammer" userId="2aa20ba2-ba43-46c1-9e8b-e40494025eed" providerId="ADAL" clId="{F8397831-AECB-450D-89EB-CF6FF6C4A72A}" dt="2023-09-15T11:18:02.496" v="0" actId="47"/>
        <pc:sldMkLst>
          <pc:docMk/>
          <pc:sldMk cId="4064733741" sldId="2141414045"/>
        </pc:sldMkLst>
      </pc:sldChg>
      <pc:sldChg chg="del">
        <pc:chgData name="Thomas Stockhammer" userId="2aa20ba2-ba43-46c1-9e8b-e40494025eed" providerId="ADAL" clId="{F8397831-AECB-450D-89EB-CF6FF6C4A72A}" dt="2023-09-15T11:18:02.496" v="0" actId="47"/>
        <pc:sldMkLst>
          <pc:docMk/>
          <pc:sldMk cId="3977937978" sldId="2141414092"/>
        </pc:sldMkLst>
      </pc:sldChg>
      <pc:sldChg chg="del">
        <pc:chgData name="Thomas Stockhammer" userId="2aa20ba2-ba43-46c1-9e8b-e40494025eed" providerId="ADAL" clId="{F8397831-AECB-450D-89EB-CF6FF6C4A72A}" dt="2023-09-15T11:18:02.496" v="0" actId="47"/>
        <pc:sldMkLst>
          <pc:docMk/>
          <pc:sldMk cId="899509433" sldId="2141414094"/>
        </pc:sldMkLst>
      </pc:sldChg>
      <pc:sldChg chg="del">
        <pc:chgData name="Thomas Stockhammer" userId="2aa20ba2-ba43-46c1-9e8b-e40494025eed" providerId="ADAL" clId="{F8397831-AECB-450D-89EB-CF6FF6C4A72A}" dt="2023-09-15T11:18:02.496" v="0" actId="47"/>
        <pc:sldMkLst>
          <pc:docMk/>
          <pc:sldMk cId="1998272297" sldId="2141414096"/>
        </pc:sldMkLst>
      </pc:sldChg>
      <pc:sldChg chg="del">
        <pc:chgData name="Thomas Stockhammer" userId="2aa20ba2-ba43-46c1-9e8b-e40494025eed" providerId="ADAL" clId="{F8397831-AECB-450D-89EB-CF6FF6C4A72A}" dt="2023-09-15T11:18:02.496" v="0" actId="47"/>
        <pc:sldMkLst>
          <pc:docMk/>
          <pc:sldMk cId="2018217999" sldId="2141414097"/>
        </pc:sldMkLst>
      </pc:sldChg>
      <pc:sldChg chg="del">
        <pc:chgData name="Thomas Stockhammer" userId="2aa20ba2-ba43-46c1-9e8b-e40494025eed" providerId="ADAL" clId="{F8397831-AECB-450D-89EB-CF6FF6C4A72A}" dt="2023-09-15T11:18:02.496" v="0" actId="47"/>
        <pc:sldMkLst>
          <pc:docMk/>
          <pc:sldMk cId="551946336" sldId="2141414099"/>
        </pc:sldMkLst>
      </pc:sldChg>
      <pc:sldChg chg="del">
        <pc:chgData name="Thomas Stockhammer" userId="2aa20ba2-ba43-46c1-9e8b-e40494025eed" providerId="ADAL" clId="{F8397831-AECB-450D-89EB-CF6FF6C4A72A}" dt="2023-09-15T11:18:02.496" v="0" actId="47"/>
        <pc:sldMkLst>
          <pc:docMk/>
          <pc:sldMk cId="3255744271" sldId="2141414100"/>
        </pc:sldMkLst>
      </pc:sldChg>
      <pc:sldChg chg="del">
        <pc:chgData name="Thomas Stockhammer" userId="2aa20ba2-ba43-46c1-9e8b-e40494025eed" providerId="ADAL" clId="{F8397831-AECB-450D-89EB-CF6FF6C4A72A}" dt="2023-09-15T11:18:02.496" v="0" actId="47"/>
        <pc:sldMkLst>
          <pc:docMk/>
          <pc:sldMk cId="1904338274" sldId="2141414101"/>
        </pc:sldMkLst>
      </pc:sldChg>
      <pc:sldChg chg="del">
        <pc:chgData name="Thomas Stockhammer" userId="2aa20ba2-ba43-46c1-9e8b-e40494025eed" providerId="ADAL" clId="{F8397831-AECB-450D-89EB-CF6FF6C4A72A}" dt="2023-09-15T11:18:02.496" v="0" actId="47"/>
        <pc:sldMkLst>
          <pc:docMk/>
          <pc:sldMk cId="2787425926" sldId="2141414104"/>
        </pc:sldMkLst>
      </pc:sldChg>
      <pc:sldChg chg="del">
        <pc:chgData name="Thomas Stockhammer" userId="2aa20ba2-ba43-46c1-9e8b-e40494025eed" providerId="ADAL" clId="{F8397831-AECB-450D-89EB-CF6FF6C4A72A}" dt="2023-09-15T11:18:02.496" v="0" actId="47"/>
        <pc:sldMkLst>
          <pc:docMk/>
          <pc:sldMk cId="3869790671" sldId="2141414115"/>
        </pc:sldMkLst>
      </pc:sldChg>
      <pc:sldChg chg="del">
        <pc:chgData name="Thomas Stockhammer" userId="2aa20ba2-ba43-46c1-9e8b-e40494025eed" providerId="ADAL" clId="{F8397831-AECB-450D-89EB-CF6FF6C4A72A}" dt="2023-09-15T11:18:02.496" v="0" actId="47"/>
        <pc:sldMkLst>
          <pc:docMk/>
          <pc:sldMk cId="1353562716" sldId="2141414116"/>
        </pc:sldMkLst>
      </pc:sldChg>
      <pc:sldChg chg="del">
        <pc:chgData name="Thomas Stockhammer" userId="2aa20ba2-ba43-46c1-9e8b-e40494025eed" providerId="ADAL" clId="{F8397831-AECB-450D-89EB-CF6FF6C4A72A}" dt="2023-09-15T11:18:02.496" v="0" actId="47"/>
        <pc:sldMkLst>
          <pc:docMk/>
          <pc:sldMk cId="1184284455" sldId="2141414119"/>
        </pc:sldMkLst>
      </pc:sldChg>
      <pc:sldChg chg="del">
        <pc:chgData name="Thomas Stockhammer" userId="2aa20ba2-ba43-46c1-9e8b-e40494025eed" providerId="ADAL" clId="{F8397831-AECB-450D-89EB-CF6FF6C4A72A}" dt="2023-09-15T11:18:02.496" v="0" actId="47"/>
        <pc:sldMkLst>
          <pc:docMk/>
          <pc:sldMk cId="1450977131" sldId="2141414130"/>
        </pc:sldMkLst>
      </pc:sldChg>
      <pc:sldChg chg="del">
        <pc:chgData name="Thomas Stockhammer" userId="2aa20ba2-ba43-46c1-9e8b-e40494025eed" providerId="ADAL" clId="{F8397831-AECB-450D-89EB-CF6FF6C4A72A}" dt="2023-09-15T11:18:02.496" v="0" actId="47"/>
        <pc:sldMkLst>
          <pc:docMk/>
          <pc:sldMk cId="1234533662" sldId="2141414138"/>
        </pc:sldMkLst>
      </pc:sldChg>
      <pc:sldChg chg="del">
        <pc:chgData name="Thomas Stockhammer" userId="2aa20ba2-ba43-46c1-9e8b-e40494025eed" providerId="ADAL" clId="{F8397831-AECB-450D-89EB-CF6FF6C4A72A}" dt="2023-09-15T11:18:02.496" v="0" actId="47"/>
        <pc:sldMkLst>
          <pc:docMk/>
          <pc:sldMk cId="1704490266" sldId="2141414139"/>
        </pc:sldMkLst>
      </pc:sldChg>
      <pc:sldChg chg="del">
        <pc:chgData name="Thomas Stockhammer" userId="2aa20ba2-ba43-46c1-9e8b-e40494025eed" providerId="ADAL" clId="{F8397831-AECB-450D-89EB-CF6FF6C4A72A}" dt="2023-09-15T11:18:02.496" v="0" actId="47"/>
        <pc:sldMkLst>
          <pc:docMk/>
          <pc:sldMk cId="1779894358" sldId="2141414140"/>
        </pc:sldMkLst>
      </pc:sldChg>
      <pc:sldChg chg="del">
        <pc:chgData name="Thomas Stockhammer" userId="2aa20ba2-ba43-46c1-9e8b-e40494025eed" providerId="ADAL" clId="{F8397831-AECB-450D-89EB-CF6FF6C4A72A}" dt="2023-09-15T11:18:02.496" v="0" actId="47"/>
        <pc:sldMkLst>
          <pc:docMk/>
          <pc:sldMk cId="3583247041" sldId="2141414143"/>
        </pc:sldMkLst>
      </pc:sldChg>
      <pc:sldChg chg="del">
        <pc:chgData name="Thomas Stockhammer" userId="2aa20ba2-ba43-46c1-9e8b-e40494025eed" providerId="ADAL" clId="{F8397831-AECB-450D-89EB-CF6FF6C4A72A}" dt="2023-09-15T11:18:02.496" v="0" actId="47"/>
        <pc:sldMkLst>
          <pc:docMk/>
          <pc:sldMk cId="820337140" sldId="2141414144"/>
        </pc:sldMkLst>
      </pc:sldChg>
      <pc:sldChg chg="del">
        <pc:chgData name="Thomas Stockhammer" userId="2aa20ba2-ba43-46c1-9e8b-e40494025eed" providerId="ADAL" clId="{F8397831-AECB-450D-89EB-CF6FF6C4A72A}" dt="2023-09-15T11:18:02.496" v="0" actId="47"/>
        <pc:sldMkLst>
          <pc:docMk/>
          <pc:sldMk cId="667029020" sldId="2141414146"/>
        </pc:sldMkLst>
      </pc:sldChg>
      <pc:sldChg chg="del">
        <pc:chgData name="Thomas Stockhammer" userId="2aa20ba2-ba43-46c1-9e8b-e40494025eed" providerId="ADAL" clId="{F8397831-AECB-450D-89EB-CF6FF6C4A72A}" dt="2023-09-15T11:18:02.496" v="0" actId="47"/>
        <pc:sldMkLst>
          <pc:docMk/>
          <pc:sldMk cId="3618181253" sldId="2141414166"/>
        </pc:sldMkLst>
      </pc:sldChg>
      <pc:sldChg chg="del">
        <pc:chgData name="Thomas Stockhammer" userId="2aa20ba2-ba43-46c1-9e8b-e40494025eed" providerId="ADAL" clId="{F8397831-AECB-450D-89EB-CF6FF6C4A72A}" dt="2023-09-15T11:18:02.496" v="0" actId="47"/>
        <pc:sldMkLst>
          <pc:docMk/>
          <pc:sldMk cId="3171153915" sldId="2141414177"/>
        </pc:sldMkLst>
      </pc:sldChg>
      <pc:sldChg chg="del">
        <pc:chgData name="Thomas Stockhammer" userId="2aa20ba2-ba43-46c1-9e8b-e40494025eed" providerId="ADAL" clId="{F8397831-AECB-450D-89EB-CF6FF6C4A72A}" dt="2023-09-15T11:18:02.496" v="0" actId="47"/>
        <pc:sldMkLst>
          <pc:docMk/>
          <pc:sldMk cId="2826964839" sldId="2141414210"/>
        </pc:sldMkLst>
      </pc:sldChg>
      <pc:sldChg chg="del">
        <pc:chgData name="Thomas Stockhammer" userId="2aa20ba2-ba43-46c1-9e8b-e40494025eed" providerId="ADAL" clId="{F8397831-AECB-450D-89EB-CF6FF6C4A72A}" dt="2023-09-15T11:18:02.496" v="0" actId="47"/>
        <pc:sldMkLst>
          <pc:docMk/>
          <pc:sldMk cId="2503805425" sldId="2142533125"/>
        </pc:sldMkLst>
      </pc:sldChg>
      <pc:sldChg chg="del">
        <pc:chgData name="Thomas Stockhammer" userId="2aa20ba2-ba43-46c1-9e8b-e40494025eed" providerId="ADAL" clId="{F8397831-AECB-450D-89EB-CF6FF6C4A72A}" dt="2023-09-15T11:18:02.496" v="0" actId="47"/>
        <pc:sldMkLst>
          <pc:docMk/>
          <pc:sldMk cId="3493342101" sldId="2142533134"/>
        </pc:sldMkLst>
      </pc:sldChg>
      <pc:sldChg chg="del">
        <pc:chgData name="Thomas Stockhammer" userId="2aa20ba2-ba43-46c1-9e8b-e40494025eed" providerId="ADAL" clId="{F8397831-AECB-450D-89EB-CF6FF6C4A72A}" dt="2023-09-15T11:18:02.496" v="0" actId="47"/>
        <pc:sldMkLst>
          <pc:docMk/>
          <pc:sldMk cId="3914571826" sldId="2142533143"/>
        </pc:sldMkLst>
      </pc:sldChg>
      <pc:sldChg chg="del">
        <pc:chgData name="Thomas Stockhammer" userId="2aa20ba2-ba43-46c1-9e8b-e40494025eed" providerId="ADAL" clId="{F8397831-AECB-450D-89EB-CF6FF6C4A72A}" dt="2023-09-15T11:18:02.496" v="0" actId="47"/>
        <pc:sldMkLst>
          <pc:docMk/>
          <pc:sldMk cId="777530321" sldId="2142533146"/>
        </pc:sldMkLst>
      </pc:sldChg>
      <pc:sldChg chg="del">
        <pc:chgData name="Thomas Stockhammer" userId="2aa20ba2-ba43-46c1-9e8b-e40494025eed" providerId="ADAL" clId="{F8397831-AECB-450D-89EB-CF6FF6C4A72A}" dt="2023-09-15T11:18:02.496" v="0" actId="47"/>
        <pc:sldMkLst>
          <pc:docMk/>
          <pc:sldMk cId="3723015615" sldId="2142533147"/>
        </pc:sldMkLst>
      </pc:sldChg>
      <pc:sldChg chg="del">
        <pc:chgData name="Thomas Stockhammer" userId="2aa20ba2-ba43-46c1-9e8b-e40494025eed" providerId="ADAL" clId="{F8397831-AECB-450D-89EB-CF6FF6C4A72A}" dt="2023-09-15T11:18:02.496" v="0" actId="47"/>
        <pc:sldMkLst>
          <pc:docMk/>
          <pc:sldMk cId="482610292" sldId="2142533150"/>
        </pc:sldMkLst>
      </pc:sldChg>
      <pc:sldChg chg="del">
        <pc:chgData name="Thomas Stockhammer" userId="2aa20ba2-ba43-46c1-9e8b-e40494025eed" providerId="ADAL" clId="{F8397831-AECB-450D-89EB-CF6FF6C4A72A}" dt="2023-09-15T11:18:02.496" v="0" actId="47"/>
        <pc:sldMkLst>
          <pc:docMk/>
          <pc:sldMk cId="3327541004" sldId="2142533151"/>
        </pc:sldMkLst>
      </pc:sldChg>
      <pc:sldChg chg="del">
        <pc:chgData name="Thomas Stockhammer" userId="2aa20ba2-ba43-46c1-9e8b-e40494025eed" providerId="ADAL" clId="{F8397831-AECB-450D-89EB-CF6FF6C4A72A}" dt="2023-09-15T11:18:02.496" v="0" actId="47"/>
        <pc:sldMkLst>
          <pc:docMk/>
          <pc:sldMk cId="89252968" sldId="2142533153"/>
        </pc:sldMkLst>
      </pc:sldChg>
      <pc:sldChg chg="del">
        <pc:chgData name="Thomas Stockhammer" userId="2aa20ba2-ba43-46c1-9e8b-e40494025eed" providerId="ADAL" clId="{F8397831-AECB-450D-89EB-CF6FF6C4A72A}" dt="2023-09-15T11:18:02.496" v="0" actId="47"/>
        <pc:sldMkLst>
          <pc:docMk/>
          <pc:sldMk cId="382929756" sldId="2142533230"/>
        </pc:sldMkLst>
      </pc:sldChg>
      <pc:sldChg chg="del">
        <pc:chgData name="Thomas Stockhammer" userId="2aa20ba2-ba43-46c1-9e8b-e40494025eed" providerId="ADAL" clId="{F8397831-AECB-450D-89EB-CF6FF6C4A72A}" dt="2023-09-15T11:18:02.496" v="0" actId="47"/>
        <pc:sldMkLst>
          <pc:docMk/>
          <pc:sldMk cId="2038249562" sldId="2142533233"/>
        </pc:sldMkLst>
      </pc:sldChg>
      <pc:sldChg chg="del">
        <pc:chgData name="Thomas Stockhammer" userId="2aa20ba2-ba43-46c1-9e8b-e40494025eed" providerId="ADAL" clId="{F8397831-AECB-450D-89EB-CF6FF6C4A72A}" dt="2023-09-15T11:18:02.496" v="0" actId="47"/>
        <pc:sldMkLst>
          <pc:docMk/>
          <pc:sldMk cId="1548026760" sldId="2142533240"/>
        </pc:sldMkLst>
      </pc:sldChg>
      <pc:sldChg chg="del">
        <pc:chgData name="Thomas Stockhammer" userId="2aa20ba2-ba43-46c1-9e8b-e40494025eed" providerId="ADAL" clId="{F8397831-AECB-450D-89EB-CF6FF6C4A72A}" dt="2023-09-15T11:18:02.496" v="0" actId="47"/>
        <pc:sldMkLst>
          <pc:docMk/>
          <pc:sldMk cId="3385220985" sldId="2142533241"/>
        </pc:sldMkLst>
      </pc:sldChg>
      <pc:sldChg chg="del">
        <pc:chgData name="Thomas Stockhammer" userId="2aa20ba2-ba43-46c1-9e8b-e40494025eed" providerId="ADAL" clId="{F8397831-AECB-450D-89EB-CF6FF6C4A72A}" dt="2023-09-15T11:18:02.496" v="0" actId="47"/>
        <pc:sldMkLst>
          <pc:docMk/>
          <pc:sldMk cId="3666612811" sldId="2142533243"/>
        </pc:sldMkLst>
      </pc:sldChg>
      <pc:sldChg chg="del">
        <pc:chgData name="Thomas Stockhammer" userId="2aa20ba2-ba43-46c1-9e8b-e40494025eed" providerId="ADAL" clId="{F8397831-AECB-450D-89EB-CF6FF6C4A72A}" dt="2023-09-15T11:18:02.496" v="0" actId="47"/>
        <pc:sldMkLst>
          <pc:docMk/>
          <pc:sldMk cId="2755239067" sldId="2142533244"/>
        </pc:sldMkLst>
      </pc:sldChg>
      <pc:sldChg chg="del">
        <pc:chgData name="Thomas Stockhammer" userId="2aa20ba2-ba43-46c1-9e8b-e40494025eed" providerId="ADAL" clId="{F8397831-AECB-450D-89EB-CF6FF6C4A72A}" dt="2023-09-15T11:18:02.496" v="0" actId="47"/>
        <pc:sldMkLst>
          <pc:docMk/>
          <pc:sldMk cId="780690680" sldId="2142533245"/>
        </pc:sldMkLst>
      </pc:sldChg>
      <pc:sldChg chg="del">
        <pc:chgData name="Thomas Stockhammer" userId="2aa20ba2-ba43-46c1-9e8b-e40494025eed" providerId="ADAL" clId="{F8397831-AECB-450D-89EB-CF6FF6C4A72A}" dt="2023-09-15T11:18:02.496" v="0" actId="47"/>
        <pc:sldMkLst>
          <pc:docMk/>
          <pc:sldMk cId="832938133" sldId="2142533247"/>
        </pc:sldMkLst>
      </pc:sldChg>
      <pc:sldChg chg="del">
        <pc:chgData name="Thomas Stockhammer" userId="2aa20ba2-ba43-46c1-9e8b-e40494025eed" providerId="ADAL" clId="{F8397831-AECB-450D-89EB-CF6FF6C4A72A}" dt="2023-09-15T11:18:02.496" v="0" actId="47"/>
        <pc:sldMkLst>
          <pc:docMk/>
          <pc:sldMk cId="3944364880" sldId="2142533248"/>
        </pc:sldMkLst>
      </pc:sldChg>
      <pc:sldChg chg="del">
        <pc:chgData name="Thomas Stockhammer" userId="2aa20ba2-ba43-46c1-9e8b-e40494025eed" providerId="ADAL" clId="{F8397831-AECB-450D-89EB-CF6FF6C4A72A}" dt="2023-09-15T11:18:02.496" v="0" actId="47"/>
        <pc:sldMkLst>
          <pc:docMk/>
          <pc:sldMk cId="2155543069" sldId="2142533268"/>
        </pc:sldMkLst>
      </pc:sldChg>
      <pc:sldChg chg="del">
        <pc:chgData name="Thomas Stockhammer" userId="2aa20ba2-ba43-46c1-9e8b-e40494025eed" providerId="ADAL" clId="{F8397831-AECB-450D-89EB-CF6FF6C4A72A}" dt="2023-09-15T11:18:02.496" v="0" actId="47"/>
        <pc:sldMkLst>
          <pc:docMk/>
          <pc:sldMk cId="35579487" sldId="2142533269"/>
        </pc:sldMkLst>
      </pc:sldChg>
      <pc:sldChg chg="del">
        <pc:chgData name="Thomas Stockhammer" userId="2aa20ba2-ba43-46c1-9e8b-e40494025eed" providerId="ADAL" clId="{F8397831-AECB-450D-89EB-CF6FF6C4A72A}" dt="2023-09-15T11:18:02.496" v="0" actId="47"/>
        <pc:sldMkLst>
          <pc:docMk/>
          <pc:sldMk cId="2265485962" sldId="2142533454"/>
        </pc:sldMkLst>
      </pc:sldChg>
      <pc:sldChg chg="del">
        <pc:chgData name="Thomas Stockhammer" userId="2aa20ba2-ba43-46c1-9e8b-e40494025eed" providerId="ADAL" clId="{F8397831-AECB-450D-89EB-CF6FF6C4A72A}" dt="2023-09-15T11:18:02.496" v="0" actId="47"/>
        <pc:sldMkLst>
          <pc:docMk/>
          <pc:sldMk cId="575930136" sldId="2142533455"/>
        </pc:sldMkLst>
      </pc:sldChg>
      <pc:sldChg chg="del">
        <pc:chgData name="Thomas Stockhammer" userId="2aa20ba2-ba43-46c1-9e8b-e40494025eed" providerId="ADAL" clId="{F8397831-AECB-450D-89EB-CF6FF6C4A72A}" dt="2023-09-15T11:18:02.496" v="0" actId="47"/>
        <pc:sldMkLst>
          <pc:docMk/>
          <pc:sldMk cId="720434347" sldId="2142533456"/>
        </pc:sldMkLst>
      </pc:sldChg>
      <pc:sldChg chg="del">
        <pc:chgData name="Thomas Stockhammer" userId="2aa20ba2-ba43-46c1-9e8b-e40494025eed" providerId="ADAL" clId="{F8397831-AECB-450D-89EB-CF6FF6C4A72A}" dt="2023-09-15T11:18:02.496" v="0" actId="47"/>
        <pc:sldMkLst>
          <pc:docMk/>
          <pc:sldMk cId="1843761439" sldId="2142533457"/>
        </pc:sldMkLst>
      </pc:sldChg>
      <pc:sldChg chg="del">
        <pc:chgData name="Thomas Stockhammer" userId="2aa20ba2-ba43-46c1-9e8b-e40494025eed" providerId="ADAL" clId="{F8397831-AECB-450D-89EB-CF6FF6C4A72A}" dt="2023-09-15T11:18:02.496" v="0" actId="47"/>
        <pc:sldMkLst>
          <pc:docMk/>
          <pc:sldMk cId="3540481294" sldId="2142533490"/>
        </pc:sldMkLst>
      </pc:sldChg>
      <pc:sldChg chg="del">
        <pc:chgData name="Thomas Stockhammer" userId="2aa20ba2-ba43-46c1-9e8b-e40494025eed" providerId="ADAL" clId="{F8397831-AECB-450D-89EB-CF6FF6C4A72A}" dt="2023-09-15T11:18:02.496" v="0" actId="47"/>
        <pc:sldMkLst>
          <pc:docMk/>
          <pc:sldMk cId="3484461297" sldId="2142533491"/>
        </pc:sldMkLst>
      </pc:sldChg>
      <pc:sldChg chg="del">
        <pc:chgData name="Thomas Stockhammer" userId="2aa20ba2-ba43-46c1-9e8b-e40494025eed" providerId="ADAL" clId="{F8397831-AECB-450D-89EB-CF6FF6C4A72A}" dt="2023-09-15T11:18:02.496" v="0" actId="47"/>
        <pc:sldMkLst>
          <pc:docMk/>
          <pc:sldMk cId="120392992" sldId="2142533517"/>
        </pc:sldMkLst>
      </pc:sldChg>
      <pc:sldChg chg="del">
        <pc:chgData name="Thomas Stockhammer" userId="2aa20ba2-ba43-46c1-9e8b-e40494025eed" providerId="ADAL" clId="{F8397831-AECB-450D-89EB-CF6FF6C4A72A}" dt="2023-09-15T11:18:02.496" v="0" actId="47"/>
        <pc:sldMkLst>
          <pc:docMk/>
          <pc:sldMk cId="2621199430" sldId="2142533521"/>
        </pc:sldMkLst>
      </pc:sldChg>
      <pc:sldChg chg="del">
        <pc:chgData name="Thomas Stockhammer" userId="2aa20ba2-ba43-46c1-9e8b-e40494025eed" providerId="ADAL" clId="{F8397831-AECB-450D-89EB-CF6FF6C4A72A}" dt="2023-09-15T11:18:02.496" v="0" actId="47"/>
        <pc:sldMkLst>
          <pc:docMk/>
          <pc:sldMk cId="1966190904" sldId="2142533522"/>
        </pc:sldMkLst>
      </pc:sldChg>
      <pc:sldChg chg="del">
        <pc:chgData name="Thomas Stockhammer" userId="2aa20ba2-ba43-46c1-9e8b-e40494025eed" providerId="ADAL" clId="{F8397831-AECB-450D-89EB-CF6FF6C4A72A}" dt="2023-09-15T11:18:02.496" v="0" actId="47"/>
        <pc:sldMkLst>
          <pc:docMk/>
          <pc:sldMk cId="2380884303" sldId="2142533523"/>
        </pc:sldMkLst>
      </pc:sldChg>
      <pc:sldChg chg="del">
        <pc:chgData name="Thomas Stockhammer" userId="2aa20ba2-ba43-46c1-9e8b-e40494025eed" providerId="ADAL" clId="{F8397831-AECB-450D-89EB-CF6FF6C4A72A}" dt="2023-09-15T11:18:02.496" v="0" actId="47"/>
        <pc:sldMkLst>
          <pc:docMk/>
          <pc:sldMk cId="1680595135" sldId="2142533524"/>
        </pc:sldMkLst>
      </pc:sldChg>
      <pc:sldChg chg="del">
        <pc:chgData name="Thomas Stockhammer" userId="2aa20ba2-ba43-46c1-9e8b-e40494025eed" providerId="ADAL" clId="{F8397831-AECB-450D-89EB-CF6FF6C4A72A}" dt="2023-09-15T11:18:02.496" v="0" actId="47"/>
        <pc:sldMkLst>
          <pc:docMk/>
          <pc:sldMk cId="4114469781" sldId="2142533531"/>
        </pc:sldMkLst>
      </pc:sldChg>
      <pc:sldChg chg="del">
        <pc:chgData name="Thomas Stockhammer" userId="2aa20ba2-ba43-46c1-9e8b-e40494025eed" providerId="ADAL" clId="{F8397831-AECB-450D-89EB-CF6FF6C4A72A}" dt="2023-09-15T11:18:02.496" v="0" actId="47"/>
        <pc:sldMkLst>
          <pc:docMk/>
          <pc:sldMk cId="3372566832" sldId="2142533537"/>
        </pc:sldMkLst>
      </pc:sldChg>
      <pc:sldChg chg="del">
        <pc:chgData name="Thomas Stockhammer" userId="2aa20ba2-ba43-46c1-9e8b-e40494025eed" providerId="ADAL" clId="{F8397831-AECB-450D-89EB-CF6FF6C4A72A}" dt="2023-09-15T11:18:02.496" v="0" actId="47"/>
        <pc:sldMkLst>
          <pc:docMk/>
          <pc:sldMk cId="901977607" sldId="2142533544"/>
        </pc:sldMkLst>
      </pc:sldChg>
      <pc:sldChg chg="del">
        <pc:chgData name="Thomas Stockhammer" userId="2aa20ba2-ba43-46c1-9e8b-e40494025eed" providerId="ADAL" clId="{F8397831-AECB-450D-89EB-CF6FF6C4A72A}" dt="2023-09-15T11:18:02.496" v="0" actId="47"/>
        <pc:sldMkLst>
          <pc:docMk/>
          <pc:sldMk cId="3702807571" sldId="2142533547"/>
        </pc:sldMkLst>
      </pc:sldChg>
      <pc:sldChg chg="del">
        <pc:chgData name="Thomas Stockhammer" userId="2aa20ba2-ba43-46c1-9e8b-e40494025eed" providerId="ADAL" clId="{F8397831-AECB-450D-89EB-CF6FF6C4A72A}" dt="2023-09-15T11:18:02.496" v="0" actId="47"/>
        <pc:sldMkLst>
          <pc:docMk/>
          <pc:sldMk cId="817942325" sldId="2142533549"/>
        </pc:sldMkLst>
      </pc:sldChg>
      <pc:sldChg chg="del">
        <pc:chgData name="Thomas Stockhammer" userId="2aa20ba2-ba43-46c1-9e8b-e40494025eed" providerId="ADAL" clId="{F8397831-AECB-450D-89EB-CF6FF6C4A72A}" dt="2023-09-15T11:18:02.496" v="0" actId="47"/>
        <pc:sldMkLst>
          <pc:docMk/>
          <pc:sldMk cId="1518023750" sldId="2142533551"/>
        </pc:sldMkLst>
      </pc:sldChg>
      <pc:sldChg chg="del">
        <pc:chgData name="Thomas Stockhammer" userId="2aa20ba2-ba43-46c1-9e8b-e40494025eed" providerId="ADAL" clId="{F8397831-AECB-450D-89EB-CF6FF6C4A72A}" dt="2023-09-15T11:18:02.496" v="0" actId="47"/>
        <pc:sldMkLst>
          <pc:docMk/>
          <pc:sldMk cId="4279541233" sldId="2142533555"/>
        </pc:sldMkLst>
      </pc:sldChg>
      <pc:sldChg chg="del">
        <pc:chgData name="Thomas Stockhammer" userId="2aa20ba2-ba43-46c1-9e8b-e40494025eed" providerId="ADAL" clId="{F8397831-AECB-450D-89EB-CF6FF6C4A72A}" dt="2023-09-15T11:18:02.496" v="0" actId="47"/>
        <pc:sldMkLst>
          <pc:docMk/>
          <pc:sldMk cId="2186720831" sldId="2142533558"/>
        </pc:sldMkLst>
      </pc:sldChg>
      <pc:sldChg chg="del">
        <pc:chgData name="Thomas Stockhammer" userId="2aa20ba2-ba43-46c1-9e8b-e40494025eed" providerId="ADAL" clId="{F8397831-AECB-450D-89EB-CF6FF6C4A72A}" dt="2023-09-15T11:18:02.496" v="0" actId="47"/>
        <pc:sldMkLst>
          <pc:docMk/>
          <pc:sldMk cId="3145394444" sldId="2142533561"/>
        </pc:sldMkLst>
      </pc:sldChg>
      <pc:sldChg chg="del">
        <pc:chgData name="Thomas Stockhammer" userId="2aa20ba2-ba43-46c1-9e8b-e40494025eed" providerId="ADAL" clId="{F8397831-AECB-450D-89EB-CF6FF6C4A72A}" dt="2023-09-15T11:18:02.496" v="0" actId="47"/>
        <pc:sldMkLst>
          <pc:docMk/>
          <pc:sldMk cId="1245804361" sldId="2142533563"/>
        </pc:sldMkLst>
      </pc:sldChg>
      <pc:sldChg chg="del">
        <pc:chgData name="Thomas Stockhammer" userId="2aa20ba2-ba43-46c1-9e8b-e40494025eed" providerId="ADAL" clId="{F8397831-AECB-450D-89EB-CF6FF6C4A72A}" dt="2023-09-15T11:18:02.496" v="0" actId="47"/>
        <pc:sldMkLst>
          <pc:docMk/>
          <pc:sldMk cId="715150732" sldId="2142533565"/>
        </pc:sldMkLst>
      </pc:sldChg>
      <pc:sldChg chg="del">
        <pc:chgData name="Thomas Stockhammer" userId="2aa20ba2-ba43-46c1-9e8b-e40494025eed" providerId="ADAL" clId="{F8397831-AECB-450D-89EB-CF6FF6C4A72A}" dt="2023-09-15T11:18:02.496" v="0" actId="47"/>
        <pc:sldMkLst>
          <pc:docMk/>
          <pc:sldMk cId="1694998862" sldId="2142533566"/>
        </pc:sldMkLst>
      </pc:sldChg>
      <pc:sldChg chg="del">
        <pc:chgData name="Thomas Stockhammer" userId="2aa20ba2-ba43-46c1-9e8b-e40494025eed" providerId="ADAL" clId="{F8397831-AECB-450D-89EB-CF6FF6C4A72A}" dt="2023-09-15T11:18:02.496" v="0" actId="47"/>
        <pc:sldMkLst>
          <pc:docMk/>
          <pc:sldMk cId="3072872601" sldId="2142533567"/>
        </pc:sldMkLst>
      </pc:sldChg>
      <pc:sldChg chg="del">
        <pc:chgData name="Thomas Stockhammer" userId="2aa20ba2-ba43-46c1-9e8b-e40494025eed" providerId="ADAL" clId="{F8397831-AECB-450D-89EB-CF6FF6C4A72A}" dt="2023-09-15T11:18:02.496" v="0" actId="47"/>
        <pc:sldMkLst>
          <pc:docMk/>
          <pc:sldMk cId="2138958644" sldId="2142533568"/>
        </pc:sldMkLst>
      </pc:sldChg>
      <pc:sldChg chg="del">
        <pc:chgData name="Thomas Stockhammer" userId="2aa20ba2-ba43-46c1-9e8b-e40494025eed" providerId="ADAL" clId="{F8397831-AECB-450D-89EB-CF6FF6C4A72A}" dt="2023-09-15T11:18:02.496" v="0" actId="47"/>
        <pc:sldMkLst>
          <pc:docMk/>
          <pc:sldMk cId="2853438026" sldId="2142533569"/>
        </pc:sldMkLst>
      </pc:sldChg>
      <pc:sldChg chg="del">
        <pc:chgData name="Thomas Stockhammer" userId="2aa20ba2-ba43-46c1-9e8b-e40494025eed" providerId="ADAL" clId="{F8397831-AECB-450D-89EB-CF6FF6C4A72A}" dt="2023-09-15T11:18:02.496" v="0" actId="47"/>
        <pc:sldMkLst>
          <pc:docMk/>
          <pc:sldMk cId="3306019182" sldId="2142533578"/>
        </pc:sldMkLst>
      </pc:sldChg>
      <pc:sldChg chg="del">
        <pc:chgData name="Thomas Stockhammer" userId="2aa20ba2-ba43-46c1-9e8b-e40494025eed" providerId="ADAL" clId="{F8397831-AECB-450D-89EB-CF6FF6C4A72A}" dt="2023-09-15T11:18:02.496" v="0" actId="47"/>
        <pc:sldMkLst>
          <pc:docMk/>
          <pc:sldMk cId="1746674741" sldId="2142533579"/>
        </pc:sldMkLst>
      </pc:sldChg>
      <pc:sldChg chg="del">
        <pc:chgData name="Thomas Stockhammer" userId="2aa20ba2-ba43-46c1-9e8b-e40494025eed" providerId="ADAL" clId="{F8397831-AECB-450D-89EB-CF6FF6C4A72A}" dt="2023-09-15T11:18:02.496" v="0" actId="47"/>
        <pc:sldMkLst>
          <pc:docMk/>
          <pc:sldMk cId="1896980699" sldId="2142533581"/>
        </pc:sldMkLst>
      </pc:sldChg>
      <pc:sldChg chg="del">
        <pc:chgData name="Thomas Stockhammer" userId="2aa20ba2-ba43-46c1-9e8b-e40494025eed" providerId="ADAL" clId="{F8397831-AECB-450D-89EB-CF6FF6C4A72A}" dt="2023-09-15T11:18:02.496" v="0" actId="47"/>
        <pc:sldMkLst>
          <pc:docMk/>
          <pc:sldMk cId="3405388141" sldId="2142533582"/>
        </pc:sldMkLst>
      </pc:sldChg>
      <pc:sldChg chg="del">
        <pc:chgData name="Thomas Stockhammer" userId="2aa20ba2-ba43-46c1-9e8b-e40494025eed" providerId="ADAL" clId="{F8397831-AECB-450D-89EB-CF6FF6C4A72A}" dt="2023-09-15T11:18:02.496" v="0" actId="47"/>
        <pc:sldMkLst>
          <pc:docMk/>
          <pc:sldMk cId="3999558342" sldId="2142533583"/>
        </pc:sldMkLst>
      </pc:sldChg>
      <pc:sldChg chg="del">
        <pc:chgData name="Thomas Stockhammer" userId="2aa20ba2-ba43-46c1-9e8b-e40494025eed" providerId="ADAL" clId="{F8397831-AECB-450D-89EB-CF6FF6C4A72A}" dt="2023-09-15T11:18:02.496" v="0" actId="47"/>
        <pc:sldMkLst>
          <pc:docMk/>
          <pc:sldMk cId="198980700" sldId="2142533584"/>
        </pc:sldMkLst>
      </pc:sldChg>
      <pc:sldChg chg="del">
        <pc:chgData name="Thomas Stockhammer" userId="2aa20ba2-ba43-46c1-9e8b-e40494025eed" providerId="ADAL" clId="{F8397831-AECB-450D-89EB-CF6FF6C4A72A}" dt="2023-09-15T11:18:02.496" v="0" actId="47"/>
        <pc:sldMkLst>
          <pc:docMk/>
          <pc:sldMk cId="3984024039" sldId="2142533585"/>
        </pc:sldMkLst>
      </pc:sldChg>
      <pc:sldChg chg="del">
        <pc:chgData name="Thomas Stockhammer" userId="2aa20ba2-ba43-46c1-9e8b-e40494025eed" providerId="ADAL" clId="{F8397831-AECB-450D-89EB-CF6FF6C4A72A}" dt="2023-09-15T11:18:02.496" v="0" actId="47"/>
        <pc:sldMkLst>
          <pc:docMk/>
          <pc:sldMk cId="2652442118" sldId="2142533586"/>
        </pc:sldMkLst>
      </pc:sldChg>
      <pc:sldChg chg="del">
        <pc:chgData name="Thomas Stockhammer" userId="2aa20ba2-ba43-46c1-9e8b-e40494025eed" providerId="ADAL" clId="{F8397831-AECB-450D-89EB-CF6FF6C4A72A}" dt="2023-09-15T11:18:02.496" v="0" actId="47"/>
        <pc:sldMkLst>
          <pc:docMk/>
          <pc:sldMk cId="1722662845" sldId="2142533587"/>
        </pc:sldMkLst>
      </pc:sldChg>
      <pc:sldChg chg="del">
        <pc:chgData name="Thomas Stockhammer" userId="2aa20ba2-ba43-46c1-9e8b-e40494025eed" providerId="ADAL" clId="{F8397831-AECB-450D-89EB-CF6FF6C4A72A}" dt="2023-09-15T11:18:02.496" v="0" actId="47"/>
        <pc:sldMkLst>
          <pc:docMk/>
          <pc:sldMk cId="2648716466" sldId="2142533588"/>
        </pc:sldMkLst>
      </pc:sldChg>
      <pc:sldChg chg="del">
        <pc:chgData name="Thomas Stockhammer" userId="2aa20ba2-ba43-46c1-9e8b-e40494025eed" providerId="ADAL" clId="{F8397831-AECB-450D-89EB-CF6FF6C4A72A}" dt="2023-09-15T11:18:02.496" v="0" actId="47"/>
        <pc:sldMkLst>
          <pc:docMk/>
          <pc:sldMk cId="615115508" sldId="2142533589"/>
        </pc:sldMkLst>
      </pc:sldChg>
      <pc:sldChg chg="del">
        <pc:chgData name="Thomas Stockhammer" userId="2aa20ba2-ba43-46c1-9e8b-e40494025eed" providerId="ADAL" clId="{F8397831-AECB-450D-89EB-CF6FF6C4A72A}" dt="2023-09-15T11:18:02.496" v="0" actId="47"/>
        <pc:sldMkLst>
          <pc:docMk/>
          <pc:sldMk cId="3829194576" sldId="2142533591"/>
        </pc:sldMkLst>
      </pc:sldChg>
      <pc:sldChg chg="del">
        <pc:chgData name="Thomas Stockhammer" userId="2aa20ba2-ba43-46c1-9e8b-e40494025eed" providerId="ADAL" clId="{F8397831-AECB-450D-89EB-CF6FF6C4A72A}" dt="2023-09-15T11:18:02.496" v="0" actId="47"/>
        <pc:sldMkLst>
          <pc:docMk/>
          <pc:sldMk cId="396187686" sldId="2142533592"/>
        </pc:sldMkLst>
      </pc:sldChg>
      <pc:sldChg chg="del">
        <pc:chgData name="Thomas Stockhammer" userId="2aa20ba2-ba43-46c1-9e8b-e40494025eed" providerId="ADAL" clId="{F8397831-AECB-450D-89EB-CF6FF6C4A72A}" dt="2023-09-15T11:18:02.496" v="0" actId="47"/>
        <pc:sldMkLst>
          <pc:docMk/>
          <pc:sldMk cId="336621289" sldId="2142533593"/>
        </pc:sldMkLst>
      </pc:sldChg>
      <pc:sldChg chg="del">
        <pc:chgData name="Thomas Stockhammer" userId="2aa20ba2-ba43-46c1-9e8b-e40494025eed" providerId="ADAL" clId="{F8397831-AECB-450D-89EB-CF6FF6C4A72A}" dt="2023-09-15T11:18:02.496" v="0" actId="47"/>
        <pc:sldMkLst>
          <pc:docMk/>
          <pc:sldMk cId="1076068603" sldId="2142533594"/>
        </pc:sldMkLst>
      </pc:sldChg>
      <pc:sldChg chg="del">
        <pc:chgData name="Thomas Stockhammer" userId="2aa20ba2-ba43-46c1-9e8b-e40494025eed" providerId="ADAL" clId="{F8397831-AECB-450D-89EB-CF6FF6C4A72A}" dt="2023-09-15T11:18:02.496" v="0" actId="47"/>
        <pc:sldMkLst>
          <pc:docMk/>
          <pc:sldMk cId="3443534368" sldId="2142533595"/>
        </pc:sldMkLst>
      </pc:sldChg>
      <pc:sldChg chg="del">
        <pc:chgData name="Thomas Stockhammer" userId="2aa20ba2-ba43-46c1-9e8b-e40494025eed" providerId="ADAL" clId="{F8397831-AECB-450D-89EB-CF6FF6C4A72A}" dt="2023-09-15T11:18:02.496" v="0" actId="47"/>
        <pc:sldMkLst>
          <pc:docMk/>
          <pc:sldMk cId="3365132435" sldId="2142533596"/>
        </pc:sldMkLst>
      </pc:sldChg>
      <pc:sldChg chg="del">
        <pc:chgData name="Thomas Stockhammer" userId="2aa20ba2-ba43-46c1-9e8b-e40494025eed" providerId="ADAL" clId="{F8397831-AECB-450D-89EB-CF6FF6C4A72A}" dt="2023-09-15T11:18:02.496" v="0" actId="47"/>
        <pc:sldMkLst>
          <pc:docMk/>
          <pc:sldMk cId="3036857510" sldId="2142533597"/>
        </pc:sldMkLst>
      </pc:sldChg>
      <pc:sldChg chg="del">
        <pc:chgData name="Thomas Stockhammer" userId="2aa20ba2-ba43-46c1-9e8b-e40494025eed" providerId="ADAL" clId="{F8397831-AECB-450D-89EB-CF6FF6C4A72A}" dt="2023-09-15T11:18:02.496" v="0" actId="47"/>
        <pc:sldMkLst>
          <pc:docMk/>
          <pc:sldMk cId="1842945705" sldId="2142533600"/>
        </pc:sldMkLst>
      </pc:sldChg>
      <pc:sldChg chg="del">
        <pc:chgData name="Thomas Stockhammer" userId="2aa20ba2-ba43-46c1-9e8b-e40494025eed" providerId="ADAL" clId="{F8397831-AECB-450D-89EB-CF6FF6C4A72A}" dt="2023-09-15T11:18:02.496" v="0" actId="47"/>
        <pc:sldMkLst>
          <pc:docMk/>
          <pc:sldMk cId="3068500827" sldId="2142533601"/>
        </pc:sldMkLst>
      </pc:sldChg>
      <pc:sldChg chg="del">
        <pc:chgData name="Thomas Stockhammer" userId="2aa20ba2-ba43-46c1-9e8b-e40494025eed" providerId="ADAL" clId="{F8397831-AECB-450D-89EB-CF6FF6C4A72A}" dt="2023-09-15T11:18:02.496" v="0" actId="47"/>
        <pc:sldMkLst>
          <pc:docMk/>
          <pc:sldMk cId="2341979411" sldId="2142533602"/>
        </pc:sldMkLst>
      </pc:sldChg>
      <pc:sldChg chg="del">
        <pc:chgData name="Thomas Stockhammer" userId="2aa20ba2-ba43-46c1-9e8b-e40494025eed" providerId="ADAL" clId="{F8397831-AECB-450D-89EB-CF6FF6C4A72A}" dt="2023-09-15T11:18:02.496" v="0" actId="47"/>
        <pc:sldMkLst>
          <pc:docMk/>
          <pc:sldMk cId="3165235797" sldId="2142533603"/>
        </pc:sldMkLst>
      </pc:sldChg>
      <pc:sldChg chg="del">
        <pc:chgData name="Thomas Stockhammer" userId="2aa20ba2-ba43-46c1-9e8b-e40494025eed" providerId="ADAL" clId="{F8397831-AECB-450D-89EB-CF6FF6C4A72A}" dt="2023-09-15T11:18:02.496" v="0" actId="47"/>
        <pc:sldMkLst>
          <pc:docMk/>
          <pc:sldMk cId="3441087057" sldId="2142533604"/>
        </pc:sldMkLst>
      </pc:sldChg>
      <pc:sldChg chg="del">
        <pc:chgData name="Thomas Stockhammer" userId="2aa20ba2-ba43-46c1-9e8b-e40494025eed" providerId="ADAL" clId="{F8397831-AECB-450D-89EB-CF6FF6C4A72A}" dt="2023-09-15T11:18:02.496" v="0" actId="47"/>
        <pc:sldMkLst>
          <pc:docMk/>
          <pc:sldMk cId="3870972215" sldId="2142533605"/>
        </pc:sldMkLst>
      </pc:sldChg>
      <pc:sldChg chg="del">
        <pc:chgData name="Thomas Stockhammer" userId="2aa20ba2-ba43-46c1-9e8b-e40494025eed" providerId="ADAL" clId="{F8397831-AECB-450D-89EB-CF6FF6C4A72A}" dt="2023-09-15T11:18:02.496" v="0" actId="47"/>
        <pc:sldMkLst>
          <pc:docMk/>
          <pc:sldMk cId="1465015677" sldId="2142533606"/>
        </pc:sldMkLst>
      </pc:sldChg>
      <pc:sldChg chg="addSp delSp modSp add mod">
        <pc:chgData name="Thomas Stockhammer" userId="2aa20ba2-ba43-46c1-9e8b-e40494025eed" providerId="ADAL" clId="{F8397831-AECB-450D-89EB-CF6FF6C4A72A}" dt="2023-09-15T12:42:49.088" v="79" actId="20577"/>
        <pc:sldMkLst>
          <pc:docMk/>
          <pc:sldMk cId="1621007112" sldId="2142534052"/>
        </pc:sldMkLst>
        <pc:spChg chg="mod">
          <ac:chgData name="Thomas Stockhammer" userId="2aa20ba2-ba43-46c1-9e8b-e40494025eed" providerId="ADAL" clId="{F8397831-AECB-450D-89EB-CF6FF6C4A72A}" dt="2023-09-15T12:42:49.088" v="79" actId="20577"/>
          <ac:spMkLst>
            <pc:docMk/>
            <pc:sldMk cId="1621007112" sldId="2142534052"/>
            <ac:spMk id="3" creationId="{19162DF0-5617-FD15-A879-C2444581360D}"/>
          </ac:spMkLst>
        </pc:spChg>
        <pc:spChg chg="del">
          <ac:chgData name="Thomas Stockhammer" userId="2aa20ba2-ba43-46c1-9e8b-e40494025eed" providerId="ADAL" clId="{F8397831-AECB-450D-89EB-CF6FF6C4A72A}" dt="2023-09-15T12:41:21.459" v="3" actId="478"/>
          <ac:spMkLst>
            <pc:docMk/>
            <pc:sldMk cId="1621007112" sldId="2142534052"/>
            <ac:spMk id="7" creationId="{2A99420B-8D89-0161-B6A4-F60F2D13C762}"/>
          </ac:spMkLst>
        </pc:spChg>
        <pc:picChg chg="add mod">
          <ac:chgData name="Thomas Stockhammer" userId="2aa20ba2-ba43-46c1-9e8b-e40494025eed" providerId="ADAL" clId="{F8397831-AECB-450D-89EB-CF6FF6C4A72A}" dt="2023-09-15T12:42:07.266" v="11" actId="14100"/>
          <ac:picMkLst>
            <pc:docMk/>
            <pc:sldMk cId="1621007112" sldId="2142534052"/>
            <ac:picMk id="1026" creationId="{43A3B4A2-5D1F-210F-D0C6-FB6940A5034A}"/>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3.xml.rels><?xml version="1.0" encoding="UTF-8" standalone="yes"?>
<Relationships xmlns="http://schemas.openxmlformats.org/package/2006/relationships"><Relationship Id="rId1" Type="http://schemas.openxmlformats.org/officeDocument/2006/relationships/hyperlink" Target="https://www.etsi.org/deliver/etsi_ts/103700_103799/103720/01.01.01_60/ts_103720v010101p.pdf"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1" Type="http://schemas.openxmlformats.org/officeDocument/2006/relationships/hyperlink" Target="https://www.etsi.org/deliver/etsi_ts/103700_103799/103720/01.01.01_60/ts_103720v010101p.pdf"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C38A2-A149-4A31-BDB5-AE28F6BBA111}"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3E564DD-067B-4D14-8823-419B9EBE3D8D}">
      <dgm:prSet/>
      <dgm:spPr/>
      <dgm:t>
        <a:bodyPr/>
        <a:lstStyle/>
        <a:p>
          <a:r>
            <a:rPr lang="de-DE"/>
            <a:t>Quality</a:t>
          </a:r>
          <a:endParaRPr lang="en-US"/>
        </a:p>
      </dgm:t>
    </dgm:pt>
    <dgm:pt modelId="{0F6168DC-921A-4845-8719-F665939BDB3E}" type="parTrans" cxnId="{7CE4A6EA-8ECF-4E85-BD80-06949C9908CC}">
      <dgm:prSet/>
      <dgm:spPr/>
      <dgm:t>
        <a:bodyPr/>
        <a:lstStyle/>
        <a:p>
          <a:endParaRPr lang="en-US"/>
        </a:p>
      </dgm:t>
    </dgm:pt>
    <dgm:pt modelId="{CF2CDA0B-2C9F-4DB5-A37B-EC506D975A6A}" type="sibTrans" cxnId="{7CE4A6EA-8ECF-4E85-BD80-06949C9908CC}">
      <dgm:prSet/>
      <dgm:spPr/>
      <dgm:t>
        <a:bodyPr/>
        <a:lstStyle/>
        <a:p>
          <a:endParaRPr lang="en-US"/>
        </a:p>
      </dgm:t>
    </dgm:pt>
    <dgm:pt modelId="{6D2C388E-B666-440D-8DAE-CD9722787F20}">
      <dgm:prSet/>
      <dgm:spPr/>
      <dgm:t>
        <a:bodyPr/>
        <a:lstStyle/>
        <a:p>
          <a:r>
            <a:rPr lang="de-DE" dirty="0"/>
            <a:t>Cost </a:t>
          </a:r>
          <a:endParaRPr lang="en-US" dirty="0"/>
        </a:p>
      </dgm:t>
    </dgm:pt>
    <dgm:pt modelId="{EB4264CD-44FF-49DA-9F14-92D1B66E9E0A}" type="parTrans" cxnId="{461EB8CD-2C9C-426F-9774-D6A6DF63266A}">
      <dgm:prSet/>
      <dgm:spPr/>
      <dgm:t>
        <a:bodyPr/>
        <a:lstStyle/>
        <a:p>
          <a:endParaRPr lang="en-US"/>
        </a:p>
      </dgm:t>
    </dgm:pt>
    <dgm:pt modelId="{80875830-3CE4-4638-9602-E38FE9C07B78}" type="sibTrans" cxnId="{461EB8CD-2C9C-426F-9774-D6A6DF63266A}">
      <dgm:prSet/>
      <dgm:spPr/>
      <dgm:t>
        <a:bodyPr/>
        <a:lstStyle/>
        <a:p>
          <a:endParaRPr lang="en-US"/>
        </a:p>
      </dgm:t>
    </dgm:pt>
    <dgm:pt modelId="{CFC48373-657F-4D76-8FC5-78933DAB4DC1}">
      <dgm:prSet/>
      <dgm:spPr/>
      <dgm:t>
        <a:bodyPr/>
        <a:lstStyle/>
        <a:p>
          <a:r>
            <a:rPr lang="de-DE" dirty="0"/>
            <a:t>Scalability</a:t>
          </a:r>
          <a:endParaRPr lang="en-US" dirty="0"/>
        </a:p>
      </dgm:t>
    </dgm:pt>
    <dgm:pt modelId="{03C8480F-0288-4E1F-B42B-CBF7DC4919F4}" type="parTrans" cxnId="{F41A88F9-CA21-403A-A587-5EDE8B91405C}">
      <dgm:prSet/>
      <dgm:spPr/>
      <dgm:t>
        <a:bodyPr/>
        <a:lstStyle/>
        <a:p>
          <a:endParaRPr lang="en-US"/>
        </a:p>
      </dgm:t>
    </dgm:pt>
    <dgm:pt modelId="{53DD31B9-2481-4EF0-829A-9E3E6747BEE1}" type="sibTrans" cxnId="{F41A88F9-CA21-403A-A587-5EDE8B91405C}">
      <dgm:prSet/>
      <dgm:spPr/>
      <dgm:t>
        <a:bodyPr/>
        <a:lstStyle/>
        <a:p>
          <a:endParaRPr lang="en-US"/>
        </a:p>
      </dgm:t>
    </dgm:pt>
    <dgm:pt modelId="{2C5B801B-00AC-4D6C-874E-5008972246C9}" type="pres">
      <dgm:prSet presAssocID="{163C38A2-A149-4A31-BDB5-AE28F6BBA111}" presName="root" presStyleCnt="0">
        <dgm:presLayoutVars>
          <dgm:dir/>
          <dgm:resizeHandles val="exact"/>
        </dgm:presLayoutVars>
      </dgm:prSet>
      <dgm:spPr/>
    </dgm:pt>
    <dgm:pt modelId="{14CCE65C-601B-4F7A-99A9-8A5B18D3767E}" type="pres">
      <dgm:prSet presAssocID="{23E564DD-067B-4D14-8823-419B9EBE3D8D}" presName="compNode" presStyleCnt="0"/>
      <dgm:spPr/>
    </dgm:pt>
    <dgm:pt modelId="{5631E48A-1DCC-4854-B2F1-9B44434004DC}" type="pres">
      <dgm:prSet presAssocID="{23E564DD-067B-4D14-8823-419B9EBE3D8D}" presName="iconRect" presStyleLbl="node1" presStyleIdx="0" presStyleCnt="3" custLinFactNeighborX="5381" custLinFactNeighborY="-308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7935CB0A-9215-4925-9299-B21CE52F387D}" type="pres">
      <dgm:prSet presAssocID="{23E564DD-067B-4D14-8823-419B9EBE3D8D}" presName="spaceRect" presStyleCnt="0"/>
      <dgm:spPr/>
    </dgm:pt>
    <dgm:pt modelId="{8F060474-3948-4339-B84A-D4E168D8F1F8}" type="pres">
      <dgm:prSet presAssocID="{23E564DD-067B-4D14-8823-419B9EBE3D8D}" presName="textRect" presStyleLbl="revTx" presStyleIdx="0" presStyleCnt="3">
        <dgm:presLayoutVars>
          <dgm:chMax val="1"/>
          <dgm:chPref val="1"/>
        </dgm:presLayoutVars>
      </dgm:prSet>
      <dgm:spPr/>
    </dgm:pt>
    <dgm:pt modelId="{F1D1061A-2F8B-439A-AD37-1D2CF3138BA7}" type="pres">
      <dgm:prSet presAssocID="{CF2CDA0B-2C9F-4DB5-A37B-EC506D975A6A}" presName="sibTrans" presStyleCnt="0"/>
      <dgm:spPr/>
    </dgm:pt>
    <dgm:pt modelId="{0EB4D63B-A6E8-4118-A51E-9355BA143FF0}" type="pres">
      <dgm:prSet presAssocID="{6D2C388E-B666-440D-8DAE-CD9722787F20}" presName="compNode" presStyleCnt="0"/>
      <dgm:spPr/>
    </dgm:pt>
    <dgm:pt modelId="{3E5A1486-4058-42A1-9D9F-5A983081E275}" type="pres">
      <dgm:prSet presAssocID="{6D2C388E-B666-440D-8DAE-CD9722787F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4286CB30-96B9-4E24-B1E4-B22BDC5F7A0A}" type="pres">
      <dgm:prSet presAssocID="{6D2C388E-B666-440D-8DAE-CD9722787F20}" presName="spaceRect" presStyleCnt="0"/>
      <dgm:spPr/>
    </dgm:pt>
    <dgm:pt modelId="{E8AD7F80-0370-40BD-AC3B-E3FEC1804A8A}" type="pres">
      <dgm:prSet presAssocID="{6D2C388E-B666-440D-8DAE-CD9722787F20}" presName="textRect" presStyleLbl="revTx" presStyleIdx="1" presStyleCnt="3">
        <dgm:presLayoutVars>
          <dgm:chMax val="1"/>
          <dgm:chPref val="1"/>
        </dgm:presLayoutVars>
      </dgm:prSet>
      <dgm:spPr/>
    </dgm:pt>
    <dgm:pt modelId="{1C0B2003-E54C-4903-B73C-DBC00B74F426}" type="pres">
      <dgm:prSet presAssocID="{80875830-3CE4-4638-9602-E38FE9C07B78}" presName="sibTrans" presStyleCnt="0"/>
      <dgm:spPr/>
    </dgm:pt>
    <dgm:pt modelId="{0D49288C-EAED-44B6-B88D-567DDF587DBE}" type="pres">
      <dgm:prSet presAssocID="{CFC48373-657F-4D76-8FC5-78933DAB4DC1}" presName="compNode" presStyleCnt="0"/>
      <dgm:spPr/>
    </dgm:pt>
    <dgm:pt modelId="{ED43B295-6359-4C40-BD4B-1CD9455183A9}" type="pres">
      <dgm:prSet presAssocID="{CFC48373-657F-4D76-8FC5-78933DAB4D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2D87BA45-5A2B-4AAB-8BF9-FF5304B7ED8A}" type="pres">
      <dgm:prSet presAssocID="{CFC48373-657F-4D76-8FC5-78933DAB4DC1}" presName="spaceRect" presStyleCnt="0"/>
      <dgm:spPr/>
    </dgm:pt>
    <dgm:pt modelId="{20DD44E3-90F0-4D54-AC60-657FAEAAE753}" type="pres">
      <dgm:prSet presAssocID="{CFC48373-657F-4D76-8FC5-78933DAB4DC1}" presName="textRect" presStyleLbl="revTx" presStyleIdx="2" presStyleCnt="3">
        <dgm:presLayoutVars>
          <dgm:chMax val="1"/>
          <dgm:chPref val="1"/>
        </dgm:presLayoutVars>
      </dgm:prSet>
      <dgm:spPr/>
    </dgm:pt>
  </dgm:ptLst>
  <dgm:cxnLst>
    <dgm:cxn modelId="{B264AF0B-9F8B-481B-B372-0FE1AF281C51}" type="presOf" srcId="{23E564DD-067B-4D14-8823-419B9EBE3D8D}" destId="{8F060474-3948-4339-B84A-D4E168D8F1F8}" srcOrd="0" destOrd="0" presId="urn:microsoft.com/office/officeart/2018/2/layout/IconLabelList"/>
    <dgm:cxn modelId="{ABE67834-6FEE-4123-86EB-0722F30B5E3F}" type="presOf" srcId="{163C38A2-A149-4A31-BDB5-AE28F6BBA111}" destId="{2C5B801B-00AC-4D6C-874E-5008972246C9}" srcOrd="0" destOrd="0" presId="urn:microsoft.com/office/officeart/2018/2/layout/IconLabelList"/>
    <dgm:cxn modelId="{4AE2B95F-15D0-4CF4-B6B6-C388A0268245}" type="presOf" srcId="{CFC48373-657F-4D76-8FC5-78933DAB4DC1}" destId="{20DD44E3-90F0-4D54-AC60-657FAEAAE753}" srcOrd="0" destOrd="0" presId="urn:microsoft.com/office/officeart/2018/2/layout/IconLabelList"/>
    <dgm:cxn modelId="{9C809C97-6347-44B0-B13D-09CC9CA56D05}" type="presOf" srcId="{6D2C388E-B666-440D-8DAE-CD9722787F20}" destId="{E8AD7F80-0370-40BD-AC3B-E3FEC1804A8A}" srcOrd="0" destOrd="0" presId="urn:microsoft.com/office/officeart/2018/2/layout/IconLabelList"/>
    <dgm:cxn modelId="{461EB8CD-2C9C-426F-9774-D6A6DF63266A}" srcId="{163C38A2-A149-4A31-BDB5-AE28F6BBA111}" destId="{6D2C388E-B666-440D-8DAE-CD9722787F20}" srcOrd="1" destOrd="0" parTransId="{EB4264CD-44FF-49DA-9F14-92D1B66E9E0A}" sibTransId="{80875830-3CE4-4638-9602-E38FE9C07B78}"/>
    <dgm:cxn modelId="{7CE4A6EA-8ECF-4E85-BD80-06949C9908CC}" srcId="{163C38A2-A149-4A31-BDB5-AE28F6BBA111}" destId="{23E564DD-067B-4D14-8823-419B9EBE3D8D}" srcOrd="0" destOrd="0" parTransId="{0F6168DC-921A-4845-8719-F665939BDB3E}" sibTransId="{CF2CDA0B-2C9F-4DB5-A37B-EC506D975A6A}"/>
    <dgm:cxn modelId="{F41A88F9-CA21-403A-A587-5EDE8B91405C}" srcId="{163C38A2-A149-4A31-BDB5-AE28F6BBA111}" destId="{CFC48373-657F-4D76-8FC5-78933DAB4DC1}" srcOrd="2" destOrd="0" parTransId="{03C8480F-0288-4E1F-B42B-CBF7DC4919F4}" sibTransId="{53DD31B9-2481-4EF0-829A-9E3E6747BEE1}"/>
    <dgm:cxn modelId="{046E0C8D-95F6-4A0B-8112-14D7335022B8}" type="presParOf" srcId="{2C5B801B-00AC-4D6C-874E-5008972246C9}" destId="{14CCE65C-601B-4F7A-99A9-8A5B18D3767E}" srcOrd="0" destOrd="0" presId="urn:microsoft.com/office/officeart/2018/2/layout/IconLabelList"/>
    <dgm:cxn modelId="{4C7E4BF2-2883-47CD-8397-081A33D79D30}" type="presParOf" srcId="{14CCE65C-601B-4F7A-99A9-8A5B18D3767E}" destId="{5631E48A-1DCC-4854-B2F1-9B44434004DC}" srcOrd="0" destOrd="0" presId="urn:microsoft.com/office/officeart/2018/2/layout/IconLabelList"/>
    <dgm:cxn modelId="{DB5077F2-7B34-48A8-BF90-D22F544FFA09}" type="presParOf" srcId="{14CCE65C-601B-4F7A-99A9-8A5B18D3767E}" destId="{7935CB0A-9215-4925-9299-B21CE52F387D}" srcOrd="1" destOrd="0" presId="urn:microsoft.com/office/officeart/2018/2/layout/IconLabelList"/>
    <dgm:cxn modelId="{2AFD4CA5-0FB8-4445-9ABE-3B1678088D93}" type="presParOf" srcId="{14CCE65C-601B-4F7A-99A9-8A5B18D3767E}" destId="{8F060474-3948-4339-B84A-D4E168D8F1F8}" srcOrd="2" destOrd="0" presId="urn:microsoft.com/office/officeart/2018/2/layout/IconLabelList"/>
    <dgm:cxn modelId="{D2A6F2FB-112D-423E-87D4-10567537D393}" type="presParOf" srcId="{2C5B801B-00AC-4D6C-874E-5008972246C9}" destId="{F1D1061A-2F8B-439A-AD37-1D2CF3138BA7}" srcOrd="1" destOrd="0" presId="urn:microsoft.com/office/officeart/2018/2/layout/IconLabelList"/>
    <dgm:cxn modelId="{C7303518-F149-499C-9F9C-34FEC42F2A7A}" type="presParOf" srcId="{2C5B801B-00AC-4D6C-874E-5008972246C9}" destId="{0EB4D63B-A6E8-4118-A51E-9355BA143FF0}" srcOrd="2" destOrd="0" presId="urn:microsoft.com/office/officeart/2018/2/layout/IconLabelList"/>
    <dgm:cxn modelId="{8CFC5687-6B4E-43D6-9EA3-F27ABCE4744A}" type="presParOf" srcId="{0EB4D63B-A6E8-4118-A51E-9355BA143FF0}" destId="{3E5A1486-4058-42A1-9D9F-5A983081E275}" srcOrd="0" destOrd="0" presId="urn:microsoft.com/office/officeart/2018/2/layout/IconLabelList"/>
    <dgm:cxn modelId="{B9B84ACF-98FD-42FF-8A43-E33A520D8579}" type="presParOf" srcId="{0EB4D63B-A6E8-4118-A51E-9355BA143FF0}" destId="{4286CB30-96B9-4E24-B1E4-B22BDC5F7A0A}" srcOrd="1" destOrd="0" presId="urn:microsoft.com/office/officeart/2018/2/layout/IconLabelList"/>
    <dgm:cxn modelId="{8AB2102E-168C-41E8-A607-B77AA9C17B3E}" type="presParOf" srcId="{0EB4D63B-A6E8-4118-A51E-9355BA143FF0}" destId="{E8AD7F80-0370-40BD-AC3B-E3FEC1804A8A}" srcOrd="2" destOrd="0" presId="urn:microsoft.com/office/officeart/2018/2/layout/IconLabelList"/>
    <dgm:cxn modelId="{27283BC6-00D5-4E0E-845F-A12A60A5B59A}" type="presParOf" srcId="{2C5B801B-00AC-4D6C-874E-5008972246C9}" destId="{1C0B2003-E54C-4903-B73C-DBC00B74F426}" srcOrd="3" destOrd="0" presId="urn:microsoft.com/office/officeart/2018/2/layout/IconLabelList"/>
    <dgm:cxn modelId="{5008451A-D455-4D43-BF5C-52495F3EA5BE}" type="presParOf" srcId="{2C5B801B-00AC-4D6C-874E-5008972246C9}" destId="{0D49288C-EAED-44B6-B88D-567DDF587DBE}" srcOrd="4" destOrd="0" presId="urn:microsoft.com/office/officeart/2018/2/layout/IconLabelList"/>
    <dgm:cxn modelId="{0745BB7B-CC8E-4083-A17C-92AFE833F09C}" type="presParOf" srcId="{0D49288C-EAED-44B6-B88D-567DDF587DBE}" destId="{ED43B295-6359-4C40-BD4B-1CD9455183A9}" srcOrd="0" destOrd="0" presId="urn:microsoft.com/office/officeart/2018/2/layout/IconLabelList"/>
    <dgm:cxn modelId="{A295E2AA-261E-4B2A-BA95-FE296EFF9F66}" type="presParOf" srcId="{0D49288C-EAED-44B6-B88D-567DDF587DBE}" destId="{2D87BA45-5A2B-4AAB-8BF9-FF5304B7ED8A}" srcOrd="1" destOrd="0" presId="urn:microsoft.com/office/officeart/2018/2/layout/IconLabelList"/>
    <dgm:cxn modelId="{EA9A789D-4523-4639-BAEF-865B96F890A5}" type="presParOf" srcId="{0D49288C-EAED-44B6-B88D-567DDF587DBE}" destId="{20DD44E3-90F0-4D54-AC60-657FAEAAE753}" srcOrd="2" destOrd="0" presId="urn:microsoft.com/office/officeart/2018/2/layout/IconLabel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4187D4-231D-4AB8-A9F7-C620DF87BC5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309A8B2A-FAFF-4973-8C29-4CA788746955}">
      <dgm:prSet phldrT="[Text]"/>
      <dgm:spPr/>
      <dgm:t>
        <a:bodyPr/>
        <a:lstStyle/>
        <a:p>
          <a:pPr>
            <a:buSzPct val="80000"/>
          </a:pPr>
          <a:r>
            <a:rPr lang="en-US" altLang="en-US" dirty="0">
              <a:latin typeface="Arial"/>
            </a:rPr>
            <a:t>SIM-less reception with simplified architecture </a:t>
          </a:r>
          <a:endParaRPr lang="en-US" dirty="0"/>
        </a:p>
      </dgm:t>
    </dgm:pt>
    <dgm:pt modelId="{AAA4B967-9ED2-4348-8F39-2CD98D3BD57F}" type="parTrans" cxnId="{C9D192F1-B9ED-4D1E-AD84-A0F41A0709C2}">
      <dgm:prSet/>
      <dgm:spPr/>
      <dgm:t>
        <a:bodyPr/>
        <a:lstStyle/>
        <a:p>
          <a:endParaRPr lang="en-US"/>
        </a:p>
      </dgm:t>
    </dgm:pt>
    <dgm:pt modelId="{ECB580FF-7F3B-4116-B14B-BB7A5F9FBC46}" type="sibTrans" cxnId="{C9D192F1-B9ED-4D1E-AD84-A0F41A0709C2}">
      <dgm:prSet/>
      <dgm:spPr/>
      <dgm:t>
        <a:bodyPr/>
        <a:lstStyle/>
        <a:p>
          <a:endParaRPr lang="en-US"/>
        </a:p>
      </dgm:t>
    </dgm:pt>
    <dgm:pt modelId="{3AA33947-ECF9-4AAA-8603-84C058459B70}">
      <dgm:prSet phldrT="[Text]"/>
      <dgm:spPr/>
      <dgm:t>
        <a:bodyPr/>
        <a:lstStyle/>
        <a:p>
          <a:pPr>
            <a:buSzPct val="80000"/>
          </a:pPr>
          <a:r>
            <a:rPr lang="en-US" altLang="en-US">
              <a:latin typeface="Arial"/>
            </a:rPr>
            <a:t>Receive-Only Mode (ROM) &amp; </a:t>
          </a:r>
          <a:r>
            <a:rPr lang="en-US" altLang="en-US">
              <a:ln/>
              <a:latin typeface="Arial"/>
            </a:rPr>
            <a:t>Free-to-Air (FTA)</a:t>
          </a:r>
          <a:endParaRPr lang="en-US" dirty="0"/>
        </a:p>
      </dgm:t>
    </dgm:pt>
    <dgm:pt modelId="{4AF94546-A25B-49B6-A00B-8BDCFF388457}" type="parTrans" cxnId="{69CA81E5-4A24-4A02-B6B8-2C627913A0A1}">
      <dgm:prSet/>
      <dgm:spPr/>
      <dgm:t>
        <a:bodyPr/>
        <a:lstStyle/>
        <a:p>
          <a:endParaRPr lang="en-US"/>
        </a:p>
      </dgm:t>
    </dgm:pt>
    <dgm:pt modelId="{AF9D9CD6-A4E4-469C-9956-6D83C1542897}" type="sibTrans" cxnId="{69CA81E5-4A24-4A02-B6B8-2C627913A0A1}">
      <dgm:prSet/>
      <dgm:spPr/>
      <dgm:t>
        <a:bodyPr/>
        <a:lstStyle/>
        <a:p>
          <a:endParaRPr lang="en-US"/>
        </a:p>
      </dgm:t>
    </dgm:pt>
    <dgm:pt modelId="{89FC40A9-4F8D-4EC4-9C58-E39733326065}">
      <dgm:prSet phldrT="[Text]"/>
      <dgm:spPr/>
      <dgm:t>
        <a:bodyPr/>
        <a:lstStyle/>
        <a:p>
          <a:pPr>
            <a:buSzPct val="80000"/>
          </a:pPr>
          <a:r>
            <a:rPr lang="en-US" altLang="en-US">
              <a:latin typeface="Arial"/>
            </a:rPr>
            <a:t>Different spectrum options (e.g. UHF, SDL), as well as SFN/MFN</a:t>
          </a:r>
          <a:endParaRPr lang="en-US" dirty="0"/>
        </a:p>
      </dgm:t>
    </dgm:pt>
    <dgm:pt modelId="{CBED7DE1-FC70-475C-A0F0-2258D5C7F369}" type="parTrans" cxnId="{0BC8A39A-38C0-48C8-AB33-65311104CAFF}">
      <dgm:prSet/>
      <dgm:spPr/>
      <dgm:t>
        <a:bodyPr/>
        <a:lstStyle/>
        <a:p>
          <a:endParaRPr lang="en-US"/>
        </a:p>
      </dgm:t>
    </dgm:pt>
    <dgm:pt modelId="{9679B232-9AA5-4E32-93BC-0100194F3B79}" type="sibTrans" cxnId="{0BC8A39A-38C0-48C8-AB33-65311104CAFF}">
      <dgm:prSet/>
      <dgm:spPr/>
      <dgm:t>
        <a:bodyPr/>
        <a:lstStyle/>
        <a:p>
          <a:endParaRPr lang="en-US"/>
        </a:p>
      </dgm:t>
    </dgm:pt>
    <dgm:pt modelId="{245309D3-0A0E-46F6-B227-3B91D39B7C51}">
      <dgm:prSet phldrT="[Text]"/>
      <dgm:spPr/>
      <dgm:t>
        <a:bodyPr/>
        <a:lstStyle/>
        <a:p>
          <a:pPr>
            <a:buSzPct val="80000"/>
          </a:pPr>
          <a:r>
            <a:rPr lang="en-US" altLang="en-US" dirty="0">
              <a:latin typeface="Arial"/>
            </a:rPr>
            <a:t>Various deployment possibilities (e.g. MNOs, BNOs)</a:t>
          </a:r>
          <a:endParaRPr lang="en-US" dirty="0"/>
        </a:p>
      </dgm:t>
    </dgm:pt>
    <dgm:pt modelId="{59DD11BC-99D9-4430-A239-3F80F5F0A0EE}" type="parTrans" cxnId="{7C110F15-45C3-42DB-A739-14B526FEEC1A}">
      <dgm:prSet/>
      <dgm:spPr/>
      <dgm:t>
        <a:bodyPr/>
        <a:lstStyle/>
        <a:p>
          <a:endParaRPr lang="en-US"/>
        </a:p>
      </dgm:t>
    </dgm:pt>
    <dgm:pt modelId="{36BB9272-A217-41DC-ACB9-212281497E26}" type="sibTrans" cxnId="{7C110F15-45C3-42DB-A739-14B526FEEC1A}">
      <dgm:prSet/>
      <dgm:spPr/>
      <dgm:t>
        <a:bodyPr/>
        <a:lstStyle/>
        <a:p>
          <a:endParaRPr lang="en-US"/>
        </a:p>
      </dgm:t>
    </dgm:pt>
    <dgm:pt modelId="{CFB829C9-6A1A-4B31-8062-943E484D5E03}">
      <dgm:prSet phldrT="[Text]"/>
      <dgm:spPr/>
      <dgm:t>
        <a:bodyPr/>
        <a:lstStyle/>
        <a:p>
          <a:pPr>
            <a:buSzPct val="80000"/>
          </a:pPr>
          <a:r>
            <a:rPr lang="en-US" altLang="en-US">
              <a:latin typeface="Arial"/>
            </a:rPr>
            <a:t>Using existing infrastructure (HPHT, MPMT and LPLT)</a:t>
          </a:r>
          <a:endParaRPr lang="en-US" dirty="0"/>
        </a:p>
      </dgm:t>
    </dgm:pt>
    <dgm:pt modelId="{B9C03EBB-9BF8-4EAB-B520-221FC8A9C4BC}" type="parTrans" cxnId="{ED913F38-E59B-444B-ADE9-C4386DC1964F}">
      <dgm:prSet/>
      <dgm:spPr/>
      <dgm:t>
        <a:bodyPr/>
        <a:lstStyle/>
        <a:p>
          <a:endParaRPr lang="en-US"/>
        </a:p>
      </dgm:t>
    </dgm:pt>
    <dgm:pt modelId="{695A17DA-0705-4089-8FCA-9B5B01020AB6}" type="sibTrans" cxnId="{ED913F38-E59B-444B-ADE9-C4386DC1964F}">
      <dgm:prSet/>
      <dgm:spPr/>
      <dgm:t>
        <a:bodyPr/>
        <a:lstStyle/>
        <a:p>
          <a:endParaRPr lang="en-US"/>
        </a:p>
      </dgm:t>
    </dgm:pt>
    <dgm:pt modelId="{81A55424-841E-4DB5-AD99-55539E995520}">
      <dgm:prSet phldrT="[Text]"/>
      <dgm:spPr/>
      <dgm:t>
        <a:bodyPr/>
        <a:lstStyle/>
        <a:p>
          <a:pPr>
            <a:buSzPct val="80000"/>
          </a:pPr>
          <a:r>
            <a:rPr lang="en-US" altLang="en-US">
              <a:latin typeface="Arial"/>
            </a:rPr>
            <a:t>Highly flexible velocities (up to 250 KM/h Vs up to 300 µS)</a:t>
          </a:r>
          <a:endParaRPr lang="en-US" altLang="en-US" dirty="0">
            <a:latin typeface="Arial"/>
          </a:endParaRPr>
        </a:p>
      </dgm:t>
    </dgm:pt>
    <dgm:pt modelId="{8A57DEF7-4380-433F-B9F9-90C75A931E4D}" type="parTrans" cxnId="{22246F82-E690-4E93-9E02-0CAF29978097}">
      <dgm:prSet/>
      <dgm:spPr/>
      <dgm:t>
        <a:bodyPr/>
        <a:lstStyle/>
        <a:p>
          <a:endParaRPr lang="en-US"/>
        </a:p>
      </dgm:t>
    </dgm:pt>
    <dgm:pt modelId="{E03DBEC5-450E-4219-BB8B-CB627D485C42}" type="sibTrans" cxnId="{22246F82-E690-4E93-9E02-0CAF29978097}">
      <dgm:prSet/>
      <dgm:spPr/>
      <dgm:t>
        <a:bodyPr/>
        <a:lstStyle/>
        <a:p>
          <a:endParaRPr lang="en-US"/>
        </a:p>
      </dgm:t>
    </dgm:pt>
    <dgm:pt modelId="{B0B60FF3-F68A-4C62-8403-60B81EA22335}">
      <dgm:prSet phldrT="[Text]"/>
      <dgm:spPr/>
      <dgm:t>
        <a:bodyPr/>
        <a:lstStyle/>
        <a:p>
          <a:pPr>
            <a:buSzPct val="80000"/>
          </a:pPr>
          <a:r>
            <a:rPr lang="de-DE" altLang="en-US" dirty="0">
              <a:latin typeface="Arial"/>
            </a:rPr>
            <a:t>Can be combined with existing 4G and 5G features (unicast, PWS)</a:t>
          </a:r>
          <a:endParaRPr lang="en-US" altLang="en-US" dirty="0">
            <a:latin typeface="Arial"/>
          </a:endParaRPr>
        </a:p>
      </dgm:t>
    </dgm:pt>
    <dgm:pt modelId="{74B85DEB-0766-4C03-9EB1-A512EE608CBB}" type="parTrans" cxnId="{9C2DE960-F2D8-4057-9E28-E123258C0716}">
      <dgm:prSet/>
      <dgm:spPr/>
      <dgm:t>
        <a:bodyPr/>
        <a:lstStyle/>
        <a:p>
          <a:endParaRPr lang="en-US"/>
        </a:p>
      </dgm:t>
    </dgm:pt>
    <dgm:pt modelId="{F8B7E8A5-8D9B-47AC-AFDF-D2CE3B552286}" type="sibTrans" cxnId="{9C2DE960-F2D8-4057-9E28-E123258C0716}">
      <dgm:prSet/>
      <dgm:spPr/>
      <dgm:t>
        <a:bodyPr/>
        <a:lstStyle/>
        <a:p>
          <a:endParaRPr lang="en-US"/>
        </a:p>
      </dgm:t>
    </dgm:pt>
    <dgm:pt modelId="{DDEFF4FA-A416-4410-9451-0ED57DD11543}" type="pres">
      <dgm:prSet presAssocID="{B74187D4-231D-4AB8-A9F7-C620DF87BC5D}" presName="Name0" presStyleCnt="0">
        <dgm:presLayoutVars>
          <dgm:chMax val="7"/>
          <dgm:chPref val="7"/>
          <dgm:dir/>
        </dgm:presLayoutVars>
      </dgm:prSet>
      <dgm:spPr/>
    </dgm:pt>
    <dgm:pt modelId="{A89215BD-01F7-4E92-A22E-A3D9A7D79E23}" type="pres">
      <dgm:prSet presAssocID="{B74187D4-231D-4AB8-A9F7-C620DF87BC5D}" presName="Name1" presStyleCnt="0"/>
      <dgm:spPr/>
    </dgm:pt>
    <dgm:pt modelId="{4E3D5DAF-6745-40F3-A73D-F6C5139A806B}" type="pres">
      <dgm:prSet presAssocID="{B74187D4-231D-4AB8-A9F7-C620DF87BC5D}" presName="cycle" presStyleCnt="0"/>
      <dgm:spPr/>
    </dgm:pt>
    <dgm:pt modelId="{01ED8C74-77E5-434E-95D7-E64EECCF75A1}" type="pres">
      <dgm:prSet presAssocID="{B74187D4-231D-4AB8-A9F7-C620DF87BC5D}" presName="srcNode" presStyleLbl="node1" presStyleIdx="0" presStyleCnt="7"/>
      <dgm:spPr/>
    </dgm:pt>
    <dgm:pt modelId="{61700248-8E7F-47D0-ADE0-875A5B19503E}" type="pres">
      <dgm:prSet presAssocID="{B74187D4-231D-4AB8-A9F7-C620DF87BC5D}" presName="conn" presStyleLbl="parChTrans1D2" presStyleIdx="0" presStyleCnt="1"/>
      <dgm:spPr/>
    </dgm:pt>
    <dgm:pt modelId="{9FD7B543-6B3C-4787-AC35-C85A4E8A2C7B}" type="pres">
      <dgm:prSet presAssocID="{B74187D4-231D-4AB8-A9F7-C620DF87BC5D}" presName="extraNode" presStyleLbl="node1" presStyleIdx="0" presStyleCnt="7"/>
      <dgm:spPr/>
    </dgm:pt>
    <dgm:pt modelId="{96876C39-C39B-4FD3-B0EE-CE805D1AB990}" type="pres">
      <dgm:prSet presAssocID="{B74187D4-231D-4AB8-A9F7-C620DF87BC5D}" presName="dstNode" presStyleLbl="node1" presStyleIdx="0" presStyleCnt="7"/>
      <dgm:spPr/>
    </dgm:pt>
    <dgm:pt modelId="{9DEF26BC-7B40-49A7-9B8F-734580048F50}" type="pres">
      <dgm:prSet presAssocID="{309A8B2A-FAFF-4973-8C29-4CA788746955}" presName="text_1" presStyleLbl="node1" presStyleIdx="0" presStyleCnt="7">
        <dgm:presLayoutVars>
          <dgm:bulletEnabled val="1"/>
        </dgm:presLayoutVars>
      </dgm:prSet>
      <dgm:spPr/>
    </dgm:pt>
    <dgm:pt modelId="{DB3505B5-C0C0-456A-A4F5-419254753A97}" type="pres">
      <dgm:prSet presAssocID="{309A8B2A-FAFF-4973-8C29-4CA788746955}" presName="accent_1" presStyleCnt="0"/>
      <dgm:spPr/>
    </dgm:pt>
    <dgm:pt modelId="{26836185-39F8-499A-ABAD-DE1951A4BC76}" type="pres">
      <dgm:prSet presAssocID="{309A8B2A-FAFF-4973-8C29-4CA788746955}" presName="accentRepeatNode" presStyleLbl="solidFgAcc1" presStyleIdx="0" presStyleCnt="7"/>
      <dgm:spPr/>
    </dgm:pt>
    <dgm:pt modelId="{7B60ABF7-908F-44EB-A527-6683AA277981}" type="pres">
      <dgm:prSet presAssocID="{3AA33947-ECF9-4AAA-8603-84C058459B70}" presName="text_2" presStyleLbl="node1" presStyleIdx="1" presStyleCnt="7">
        <dgm:presLayoutVars>
          <dgm:bulletEnabled val="1"/>
        </dgm:presLayoutVars>
      </dgm:prSet>
      <dgm:spPr/>
    </dgm:pt>
    <dgm:pt modelId="{E729EFFF-3C8A-407F-9AC1-8246DF67BAD8}" type="pres">
      <dgm:prSet presAssocID="{3AA33947-ECF9-4AAA-8603-84C058459B70}" presName="accent_2" presStyleCnt="0"/>
      <dgm:spPr/>
    </dgm:pt>
    <dgm:pt modelId="{29631583-3915-450C-918F-381562F92C37}" type="pres">
      <dgm:prSet presAssocID="{3AA33947-ECF9-4AAA-8603-84C058459B70}" presName="accentRepeatNode" presStyleLbl="solidFgAcc1" presStyleIdx="1" presStyleCnt="7"/>
      <dgm:spPr/>
    </dgm:pt>
    <dgm:pt modelId="{39756C36-4673-46B3-B3E1-9D2554FF81EE}" type="pres">
      <dgm:prSet presAssocID="{89FC40A9-4F8D-4EC4-9C58-E39733326065}" presName="text_3" presStyleLbl="node1" presStyleIdx="2" presStyleCnt="7">
        <dgm:presLayoutVars>
          <dgm:bulletEnabled val="1"/>
        </dgm:presLayoutVars>
      </dgm:prSet>
      <dgm:spPr/>
    </dgm:pt>
    <dgm:pt modelId="{8B631BDB-DA2B-4EE2-9F25-ED4CADF3C5B3}" type="pres">
      <dgm:prSet presAssocID="{89FC40A9-4F8D-4EC4-9C58-E39733326065}" presName="accent_3" presStyleCnt="0"/>
      <dgm:spPr/>
    </dgm:pt>
    <dgm:pt modelId="{E2774E36-190F-4960-BA91-50A7DC3D1E62}" type="pres">
      <dgm:prSet presAssocID="{89FC40A9-4F8D-4EC4-9C58-E39733326065}" presName="accentRepeatNode" presStyleLbl="solidFgAcc1" presStyleIdx="2" presStyleCnt="7"/>
      <dgm:spPr/>
    </dgm:pt>
    <dgm:pt modelId="{25FE89CC-0349-4F90-AB30-A1749C57C833}" type="pres">
      <dgm:prSet presAssocID="{245309D3-0A0E-46F6-B227-3B91D39B7C51}" presName="text_4" presStyleLbl="node1" presStyleIdx="3" presStyleCnt="7">
        <dgm:presLayoutVars>
          <dgm:bulletEnabled val="1"/>
        </dgm:presLayoutVars>
      </dgm:prSet>
      <dgm:spPr/>
    </dgm:pt>
    <dgm:pt modelId="{5B420657-3F71-4410-B9DB-E629B2CA0C30}" type="pres">
      <dgm:prSet presAssocID="{245309D3-0A0E-46F6-B227-3B91D39B7C51}" presName="accent_4" presStyleCnt="0"/>
      <dgm:spPr/>
    </dgm:pt>
    <dgm:pt modelId="{D46A05FF-F4BC-4410-8DA0-08ECE07647AC}" type="pres">
      <dgm:prSet presAssocID="{245309D3-0A0E-46F6-B227-3B91D39B7C51}" presName="accentRepeatNode" presStyleLbl="solidFgAcc1" presStyleIdx="3" presStyleCnt="7"/>
      <dgm:spPr/>
    </dgm:pt>
    <dgm:pt modelId="{760983C4-8A0E-4205-A83A-8AB71B7D83DE}" type="pres">
      <dgm:prSet presAssocID="{CFB829C9-6A1A-4B31-8062-943E484D5E03}" presName="text_5" presStyleLbl="node1" presStyleIdx="4" presStyleCnt="7">
        <dgm:presLayoutVars>
          <dgm:bulletEnabled val="1"/>
        </dgm:presLayoutVars>
      </dgm:prSet>
      <dgm:spPr/>
    </dgm:pt>
    <dgm:pt modelId="{9B8EEDDF-516D-4AFE-82AC-FE5093670934}" type="pres">
      <dgm:prSet presAssocID="{CFB829C9-6A1A-4B31-8062-943E484D5E03}" presName="accent_5" presStyleCnt="0"/>
      <dgm:spPr/>
    </dgm:pt>
    <dgm:pt modelId="{4C098424-7B56-4E09-B3B6-F0175404274B}" type="pres">
      <dgm:prSet presAssocID="{CFB829C9-6A1A-4B31-8062-943E484D5E03}" presName="accentRepeatNode" presStyleLbl="solidFgAcc1" presStyleIdx="4" presStyleCnt="7"/>
      <dgm:spPr/>
    </dgm:pt>
    <dgm:pt modelId="{402FCDF2-298D-483A-9803-663B4F4E5A71}" type="pres">
      <dgm:prSet presAssocID="{81A55424-841E-4DB5-AD99-55539E995520}" presName="text_6" presStyleLbl="node1" presStyleIdx="5" presStyleCnt="7">
        <dgm:presLayoutVars>
          <dgm:bulletEnabled val="1"/>
        </dgm:presLayoutVars>
      </dgm:prSet>
      <dgm:spPr/>
    </dgm:pt>
    <dgm:pt modelId="{4C1DFF63-E916-4739-8AE4-539EBD3301C7}" type="pres">
      <dgm:prSet presAssocID="{81A55424-841E-4DB5-AD99-55539E995520}" presName="accent_6" presStyleCnt="0"/>
      <dgm:spPr/>
    </dgm:pt>
    <dgm:pt modelId="{7836CEB8-3E80-469A-9E94-D0062B7AAE95}" type="pres">
      <dgm:prSet presAssocID="{81A55424-841E-4DB5-AD99-55539E995520}" presName="accentRepeatNode" presStyleLbl="solidFgAcc1" presStyleIdx="5" presStyleCnt="7"/>
      <dgm:spPr/>
    </dgm:pt>
    <dgm:pt modelId="{5DE94CD9-46FC-4F55-BD2B-1A5E5E071710}" type="pres">
      <dgm:prSet presAssocID="{B0B60FF3-F68A-4C62-8403-60B81EA22335}" presName="text_7" presStyleLbl="node1" presStyleIdx="6" presStyleCnt="7">
        <dgm:presLayoutVars>
          <dgm:bulletEnabled val="1"/>
        </dgm:presLayoutVars>
      </dgm:prSet>
      <dgm:spPr/>
    </dgm:pt>
    <dgm:pt modelId="{6DA85489-6022-4F29-A1DC-4288A5470268}" type="pres">
      <dgm:prSet presAssocID="{B0B60FF3-F68A-4C62-8403-60B81EA22335}" presName="accent_7" presStyleCnt="0"/>
      <dgm:spPr/>
    </dgm:pt>
    <dgm:pt modelId="{145488B2-B5C2-4150-96B3-13CBD449EC31}" type="pres">
      <dgm:prSet presAssocID="{B0B60FF3-F68A-4C62-8403-60B81EA22335}" presName="accentRepeatNode" presStyleLbl="solidFgAcc1" presStyleIdx="6" presStyleCnt="7"/>
      <dgm:spPr/>
    </dgm:pt>
  </dgm:ptLst>
  <dgm:cxnLst>
    <dgm:cxn modelId="{82124203-A609-47FF-ACF3-E11204A5D442}" type="presOf" srcId="{245309D3-0A0E-46F6-B227-3B91D39B7C51}" destId="{25FE89CC-0349-4F90-AB30-A1749C57C833}" srcOrd="0" destOrd="0" presId="urn:microsoft.com/office/officeart/2008/layout/VerticalCurvedList"/>
    <dgm:cxn modelId="{7C110F15-45C3-42DB-A739-14B526FEEC1A}" srcId="{B74187D4-231D-4AB8-A9F7-C620DF87BC5D}" destId="{245309D3-0A0E-46F6-B227-3B91D39B7C51}" srcOrd="3" destOrd="0" parTransId="{59DD11BC-99D9-4430-A239-3F80F5F0A0EE}" sibTransId="{36BB9272-A217-41DC-ACB9-212281497E26}"/>
    <dgm:cxn modelId="{B71EE41A-7941-42F4-8D8A-B72B34F845B4}" type="presOf" srcId="{B74187D4-231D-4AB8-A9F7-C620DF87BC5D}" destId="{DDEFF4FA-A416-4410-9451-0ED57DD11543}" srcOrd="0" destOrd="0" presId="urn:microsoft.com/office/officeart/2008/layout/VerticalCurvedList"/>
    <dgm:cxn modelId="{ED913F38-E59B-444B-ADE9-C4386DC1964F}" srcId="{B74187D4-231D-4AB8-A9F7-C620DF87BC5D}" destId="{CFB829C9-6A1A-4B31-8062-943E484D5E03}" srcOrd="4" destOrd="0" parTransId="{B9C03EBB-9BF8-4EAB-B520-221FC8A9C4BC}" sibTransId="{695A17DA-0705-4089-8FCA-9B5B01020AB6}"/>
    <dgm:cxn modelId="{9C2DE960-F2D8-4057-9E28-E123258C0716}" srcId="{B74187D4-231D-4AB8-A9F7-C620DF87BC5D}" destId="{B0B60FF3-F68A-4C62-8403-60B81EA22335}" srcOrd="6" destOrd="0" parTransId="{74B85DEB-0766-4C03-9EB1-A512EE608CBB}" sibTransId="{F8B7E8A5-8D9B-47AC-AFDF-D2CE3B552286}"/>
    <dgm:cxn modelId="{A1B60156-9E80-4918-A148-9CFA63C60892}" type="presOf" srcId="{ECB580FF-7F3B-4116-B14B-BB7A5F9FBC46}" destId="{61700248-8E7F-47D0-ADE0-875A5B19503E}" srcOrd="0" destOrd="0" presId="urn:microsoft.com/office/officeart/2008/layout/VerticalCurvedList"/>
    <dgm:cxn modelId="{22246F82-E690-4E93-9E02-0CAF29978097}" srcId="{B74187D4-231D-4AB8-A9F7-C620DF87BC5D}" destId="{81A55424-841E-4DB5-AD99-55539E995520}" srcOrd="5" destOrd="0" parTransId="{8A57DEF7-4380-433F-B9F9-90C75A931E4D}" sibTransId="{E03DBEC5-450E-4219-BB8B-CB627D485C42}"/>
    <dgm:cxn modelId="{EFCFD58A-BCBB-43DA-96F3-036E95E8C94E}" type="presOf" srcId="{3AA33947-ECF9-4AAA-8603-84C058459B70}" destId="{7B60ABF7-908F-44EB-A527-6683AA277981}" srcOrd="0" destOrd="0" presId="urn:microsoft.com/office/officeart/2008/layout/VerticalCurvedList"/>
    <dgm:cxn modelId="{2679D892-0832-4A6A-8AD6-A274904B4D8C}" type="presOf" srcId="{89FC40A9-4F8D-4EC4-9C58-E39733326065}" destId="{39756C36-4673-46B3-B3E1-9D2554FF81EE}" srcOrd="0" destOrd="0" presId="urn:microsoft.com/office/officeart/2008/layout/VerticalCurvedList"/>
    <dgm:cxn modelId="{633C0A96-FD7C-42D8-9A10-C63F7685A510}" type="presOf" srcId="{81A55424-841E-4DB5-AD99-55539E995520}" destId="{402FCDF2-298D-483A-9803-663B4F4E5A71}" srcOrd="0" destOrd="0" presId="urn:microsoft.com/office/officeart/2008/layout/VerticalCurvedList"/>
    <dgm:cxn modelId="{0BC8A39A-38C0-48C8-AB33-65311104CAFF}" srcId="{B74187D4-231D-4AB8-A9F7-C620DF87BC5D}" destId="{89FC40A9-4F8D-4EC4-9C58-E39733326065}" srcOrd="2" destOrd="0" parTransId="{CBED7DE1-FC70-475C-A0F0-2258D5C7F369}" sibTransId="{9679B232-9AA5-4E32-93BC-0100194F3B79}"/>
    <dgm:cxn modelId="{905B1CA5-E46C-4BAF-8CE4-8EB66CA9426F}" type="presOf" srcId="{309A8B2A-FAFF-4973-8C29-4CA788746955}" destId="{9DEF26BC-7B40-49A7-9B8F-734580048F50}" srcOrd="0" destOrd="0" presId="urn:microsoft.com/office/officeart/2008/layout/VerticalCurvedList"/>
    <dgm:cxn modelId="{90033DD8-3F21-46A4-8928-1630635CDA65}" type="presOf" srcId="{CFB829C9-6A1A-4B31-8062-943E484D5E03}" destId="{760983C4-8A0E-4205-A83A-8AB71B7D83DE}" srcOrd="0" destOrd="0" presId="urn:microsoft.com/office/officeart/2008/layout/VerticalCurvedList"/>
    <dgm:cxn modelId="{75B7D7D8-1456-4253-BC9C-E12AFD92EFC4}" type="presOf" srcId="{B0B60FF3-F68A-4C62-8403-60B81EA22335}" destId="{5DE94CD9-46FC-4F55-BD2B-1A5E5E071710}" srcOrd="0" destOrd="0" presId="urn:microsoft.com/office/officeart/2008/layout/VerticalCurvedList"/>
    <dgm:cxn modelId="{69CA81E5-4A24-4A02-B6B8-2C627913A0A1}" srcId="{B74187D4-231D-4AB8-A9F7-C620DF87BC5D}" destId="{3AA33947-ECF9-4AAA-8603-84C058459B70}" srcOrd="1" destOrd="0" parTransId="{4AF94546-A25B-49B6-A00B-8BDCFF388457}" sibTransId="{AF9D9CD6-A4E4-469C-9956-6D83C1542897}"/>
    <dgm:cxn modelId="{C9D192F1-B9ED-4D1E-AD84-A0F41A0709C2}" srcId="{B74187D4-231D-4AB8-A9F7-C620DF87BC5D}" destId="{309A8B2A-FAFF-4973-8C29-4CA788746955}" srcOrd="0" destOrd="0" parTransId="{AAA4B967-9ED2-4348-8F39-2CD98D3BD57F}" sibTransId="{ECB580FF-7F3B-4116-B14B-BB7A5F9FBC46}"/>
    <dgm:cxn modelId="{0BDB9F7A-2163-4AAF-8C01-2706DE60BF50}" type="presParOf" srcId="{DDEFF4FA-A416-4410-9451-0ED57DD11543}" destId="{A89215BD-01F7-4E92-A22E-A3D9A7D79E23}" srcOrd="0" destOrd="0" presId="urn:microsoft.com/office/officeart/2008/layout/VerticalCurvedList"/>
    <dgm:cxn modelId="{168EB6FA-1B1B-466C-96D0-ECDB170EA6A0}" type="presParOf" srcId="{A89215BD-01F7-4E92-A22E-A3D9A7D79E23}" destId="{4E3D5DAF-6745-40F3-A73D-F6C5139A806B}" srcOrd="0" destOrd="0" presId="urn:microsoft.com/office/officeart/2008/layout/VerticalCurvedList"/>
    <dgm:cxn modelId="{296359E2-2D38-4555-808B-86646E67964F}" type="presParOf" srcId="{4E3D5DAF-6745-40F3-A73D-F6C5139A806B}" destId="{01ED8C74-77E5-434E-95D7-E64EECCF75A1}" srcOrd="0" destOrd="0" presId="urn:microsoft.com/office/officeart/2008/layout/VerticalCurvedList"/>
    <dgm:cxn modelId="{116F8CA1-F6F3-444C-B33D-0FE46C1DACF6}" type="presParOf" srcId="{4E3D5DAF-6745-40F3-A73D-F6C5139A806B}" destId="{61700248-8E7F-47D0-ADE0-875A5B19503E}" srcOrd="1" destOrd="0" presId="urn:microsoft.com/office/officeart/2008/layout/VerticalCurvedList"/>
    <dgm:cxn modelId="{D02BC1BF-6FEB-4F2A-A913-E426A7613769}" type="presParOf" srcId="{4E3D5DAF-6745-40F3-A73D-F6C5139A806B}" destId="{9FD7B543-6B3C-4787-AC35-C85A4E8A2C7B}" srcOrd="2" destOrd="0" presId="urn:microsoft.com/office/officeart/2008/layout/VerticalCurvedList"/>
    <dgm:cxn modelId="{79344270-4F34-4284-ADD0-C2E1D4AFC9DD}" type="presParOf" srcId="{4E3D5DAF-6745-40F3-A73D-F6C5139A806B}" destId="{96876C39-C39B-4FD3-B0EE-CE805D1AB990}" srcOrd="3" destOrd="0" presId="urn:microsoft.com/office/officeart/2008/layout/VerticalCurvedList"/>
    <dgm:cxn modelId="{B84D6EF3-653C-42BB-9436-2205DEC7F8B7}" type="presParOf" srcId="{A89215BD-01F7-4E92-A22E-A3D9A7D79E23}" destId="{9DEF26BC-7B40-49A7-9B8F-734580048F50}" srcOrd="1" destOrd="0" presId="urn:microsoft.com/office/officeart/2008/layout/VerticalCurvedList"/>
    <dgm:cxn modelId="{1A7FAAD0-5FCF-41A2-BD02-D3AEF9120172}" type="presParOf" srcId="{A89215BD-01F7-4E92-A22E-A3D9A7D79E23}" destId="{DB3505B5-C0C0-456A-A4F5-419254753A97}" srcOrd="2" destOrd="0" presId="urn:microsoft.com/office/officeart/2008/layout/VerticalCurvedList"/>
    <dgm:cxn modelId="{56F23C23-9CCD-41C4-A76D-AF7D4B4619FF}" type="presParOf" srcId="{DB3505B5-C0C0-456A-A4F5-419254753A97}" destId="{26836185-39F8-499A-ABAD-DE1951A4BC76}" srcOrd="0" destOrd="0" presId="urn:microsoft.com/office/officeart/2008/layout/VerticalCurvedList"/>
    <dgm:cxn modelId="{A0F40F53-6381-47D8-AD98-5B5101930AA7}" type="presParOf" srcId="{A89215BD-01F7-4E92-A22E-A3D9A7D79E23}" destId="{7B60ABF7-908F-44EB-A527-6683AA277981}" srcOrd="3" destOrd="0" presId="urn:microsoft.com/office/officeart/2008/layout/VerticalCurvedList"/>
    <dgm:cxn modelId="{D1DCF6B7-C11F-4ECB-AA67-57F3A1968D24}" type="presParOf" srcId="{A89215BD-01F7-4E92-A22E-A3D9A7D79E23}" destId="{E729EFFF-3C8A-407F-9AC1-8246DF67BAD8}" srcOrd="4" destOrd="0" presId="urn:microsoft.com/office/officeart/2008/layout/VerticalCurvedList"/>
    <dgm:cxn modelId="{0AADCBB2-9C48-4362-800A-BE600C873780}" type="presParOf" srcId="{E729EFFF-3C8A-407F-9AC1-8246DF67BAD8}" destId="{29631583-3915-450C-918F-381562F92C37}" srcOrd="0" destOrd="0" presId="urn:microsoft.com/office/officeart/2008/layout/VerticalCurvedList"/>
    <dgm:cxn modelId="{3569EB02-DEF6-4A75-B868-990C3A84767B}" type="presParOf" srcId="{A89215BD-01F7-4E92-A22E-A3D9A7D79E23}" destId="{39756C36-4673-46B3-B3E1-9D2554FF81EE}" srcOrd="5" destOrd="0" presId="urn:microsoft.com/office/officeart/2008/layout/VerticalCurvedList"/>
    <dgm:cxn modelId="{81A6F05A-6E1A-4C9F-A13B-62F3E9718EDF}" type="presParOf" srcId="{A89215BD-01F7-4E92-A22E-A3D9A7D79E23}" destId="{8B631BDB-DA2B-4EE2-9F25-ED4CADF3C5B3}" srcOrd="6" destOrd="0" presId="urn:microsoft.com/office/officeart/2008/layout/VerticalCurvedList"/>
    <dgm:cxn modelId="{71C2B8BB-2D12-4561-BB4A-0FBE3FA5F559}" type="presParOf" srcId="{8B631BDB-DA2B-4EE2-9F25-ED4CADF3C5B3}" destId="{E2774E36-190F-4960-BA91-50A7DC3D1E62}" srcOrd="0" destOrd="0" presId="urn:microsoft.com/office/officeart/2008/layout/VerticalCurvedList"/>
    <dgm:cxn modelId="{8B6DA67F-0B1B-4302-8253-144D5AF671A6}" type="presParOf" srcId="{A89215BD-01F7-4E92-A22E-A3D9A7D79E23}" destId="{25FE89CC-0349-4F90-AB30-A1749C57C833}" srcOrd="7" destOrd="0" presId="urn:microsoft.com/office/officeart/2008/layout/VerticalCurvedList"/>
    <dgm:cxn modelId="{5CC7EEC4-6DB8-4A63-8850-7E7260528B93}" type="presParOf" srcId="{A89215BD-01F7-4E92-A22E-A3D9A7D79E23}" destId="{5B420657-3F71-4410-B9DB-E629B2CA0C30}" srcOrd="8" destOrd="0" presId="urn:microsoft.com/office/officeart/2008/layout/VerticalCurvedList"/>
    <dgm:cxn modelId="{EF07541D-21BA-440E-8297-2DC7A1763105}" type="presParOf" srcId="{5B420657-3F71-4410-B9DB-E629B2CA0C30}" destId="{D46A05FF-F4BC-4410-8DA0-08ECE07647AC}" srcOrd="0" destOrd="0" presId="urn:microsoft.com/office/officeart/2008/layout/VerticalCurvedList"/>
    <dgm:cxn modelId="{CF8BBEA2-0672-4C28-ADD7-B9572CE7F925}" type="presParOf" srcId="{A89215BD-01F7-4E92-A22E-A3D9A7D79E23}" destId="{760983C4-8A0E-4205-A83A-8AB71B7D83DE}" srcOrd="9" destOrd="0" presId="urn:microsoft.com/office/officeart/2008/layout/VerticalCurvedList"/>
    <dgm:cxn modelId="{5E433576-DA61-492B-89D6-8EC21688283C}" type="presParOf" srcId="{A89215BD-01F7-4E92-A22E-A3D9A7D79E23}" destId="{9B8EEDDF-516D-4AFE-82AC-FE5093670934}" srcOrd="10" destOrd="0" presId="urn:microsoft.com/office/officeart/2008/layout/VerticalCurvedList"/>
    <dgm:cxn modelId="{41EB6B3B-FF80-4E15-889E-AC57D535116E}" type="presParOf" srcId="{9B8EEDDF-516D-4AFE-82AC-FE5093670934}" destId="{4C098424-7B56-4E09-B3B6-F0175404274B}" srcOrd="0" destOrd="0" presId="urn:microsoft.com/office/officeart/2008/layout/VerticalCurvedList"/>
    <dgm:cxn modelId="{4B47263D-B264-4DC5-B907-E3E22DA46162}" type="presParOf" srcId="{A89215BD-01F7-4E92-A22E-A3D9A7D79E23}" destId="{402FCDF2-298D-483A-9803-663B4F4E5A71}" srcOrd="11" destOrd="0" presId="urn:microsoft.com/office/officeart/2008/layout/VerticalCurvedList"/>
    <dgm:cxn modelId="{67AA6164-8B6A-4D2D-ADFD-F2DCA5B7A408}" type="presParOf" srcId="{A89215BD-01F7-4E92-A22E-A3D9A7D79E23}" destId="{4C1DFF63-E916-4739-8AE4-539EBD3301C7}" srcOrd="12" destOrd="0" presId="urn:microsoft.com/office/officeart/2008/layout/VerticalCurvedList"/>
    <dgm:cxn modelId="{D41EA47D-54B9-473D-81D3-896948E2FD0E}" type="presParOf" srcId="{4C1DFF63-E916-4739-8AE4-539EBD3301C7}" destId="{7836CEB8-3E80-469A-9E94-D0062B7AAE95}" srcOrd="0" destOrd="0" presId="urn:microsoft.com/office/officeart/2008/layout/VerticalCurvedList"/>
    <dgm:cxn modelId="{097DE540-CE60-4DC4-B3E2-F634C960CFDF}" type="presParOf" srcId="{A89215BD-01F7-4E92-A22E-A3D9A7D79E23}" destId="{5DE94CD9-46FC-4F55-BD2B-1A5E5E071710}" srcOrd="13" destOrd="0" presId="urn:microsoft.com/office/officeart/2008/layout/VerticalCurvedList"/>
    <dgm:cxn modelId="{4FF13357-EB01-4CBE-81CA-2020928C174F}" type="presParOf" srcId="{A89215BD-01F7-4E92-A22E-A3D9A7D79E23}" destId="{6DA85489-6022-4F29-A1DC-4288A5470268}" srcOrd="14" destOrd="0" presId="urn:microsoft.com/office/officeart/2008/layout/VerticalCurvedList"/>
    <dgm:cxn modelId="{4DE5EF07-CBF6-4FBE-9471-AE7AFD8179D8}" type="presParOf" srcId="{6DA85489-6022-4F29-A1DC-4288A5470268}" destId="{145488B2-B5C2-4150-96B3-13CBD449EC3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A5BD33-0D70-4A15-8FA5-7CF18AF11C6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D96EB79-872C-4F6F-94FF-0BDF74344384}">
      <dgm:prSet phldrT="[Text]"/>
      <dgm:spPr/>
      <dgm:t>
        <a:bodyPr/>
        <a:lstStyle/>
        <a:p>
          <a:pPr>
            <a:buClrTx/>
            <a:buSzTx/>
            <a:buFontTx/>
            <a:buNone/>
          </a:pPr>
          <a:r>
            <a:rPr kumimoji="0" lang="en-US" b="0" i="0" u="none" strike="noStrike" cap="none" spc="0" normalizeH="0" baseline="0" noProof="0" dirty="0">
              <a:ln>
                <a:noFill/>
              </a:ln>
              <a:solidFill>
                <a:srgbClr val="0083A2"/>
              </a:solidFill>
              <a:effectLst/>
              <a:uLnTx/>
              <a:uFillTx/>
              <a:latin typeface="Arial"/>
            </a:rPr>
            <a:t>Rel-14</a:t>
          </a:r>
        </a:p>
        <a:p>
          <a:pPr>
            <a:buClrTx/>
            <a:buSzTx/>
            <a:buFontTx/>
            <a:buNone/>
          </a:pPr>
          <a:r>
            <a:rPr kumimoji="0" lang="en-US" b="0" i="0" u="none" strike="noStrike" cap="none" spc="0" normalizeH="0" baseline="0" noProof="0" dirty="0">
              <a:ln>
                <a:noFill/>
              </a:ln>
              <a:solidFill>
                <a:srgbClr val="0083A2"/>
              </a:solidFill>
              <a:effectLst/>
              <a:uLnTx/>
              <a:uFillTx/>
              <a:latin typeface="Arial"/>
            </a:rPr>
            <a:t>SCS1.25KHz/ CP=200µs  Mobility up to 120 km/h</a:t>
          </a:r>
          <a:endParaRPr lang="en-US" dirty="0"/>
        </a:p>
      </dgm:t>
    </dgm:pt>
    <dgm:pt modelId="{906F69A1-9BBE-4991-A99A-AD3AFC238CE9}" type="parTrans" cxnId="{E027A6B0-C8D1-49E7-8ADB-BD49B12F640D}">
      <dgm:prSet/>
      <dgm:spPr/>
      <dgm:t>
        <a:bodyPr/>
        <a:lstStyle/>
        <a:p>
          <a:endParaRPr lang="en-US"/>
        </a:p>
      </dgm:t>
    </dgm:pt>
    <dgm:pt modelId="{C817A8E2-FC56-4A43-8778-77019B229307}" type="sibTrans" cxnId="{E027A6B0-C8D1-49E7-8ADB-BD49B12F640D}">
      <dgm:prSet/>
      <dgm:spPr/>
      <dgm:t>
        <a:bodyPr/>
        <a:lstStyle/>
        <a:p>
          <a:endParaRPr lang="en-US"/>
        </a:p>
      </dgm:t>
    </dgm:pt>
    <dgm:pt modelId="{12333A0C-669D-41CB-A52A-6085329C4A48}">
      <dgm:prSet phldrT="[Text]"/>
      <dgm:spPr/>
      <dgm:t>
        <a:bodyPr/>
        <a:lstStyle/>
        <a:p>
          <a:pPr>
            <a:buClrTx/>
            <a:buSzTx/>
            <a:buFontTx/>
            <a:buNone/>
          </a:pPr>
          <a:r>
            <a:rPr kumimoji="0" lang="de-DE" b="0" i="0" u="none" strike="noStrike" cap="none" spc="0" normalizeH="0" baseline="0" noProof="0" dirty="0">
              <a:ln>
                <a:noFill/>
              </a:ln>
              <a:solidFill>
                <a:srgbClr val="0083A2"/>
              </a:solidFill>
              <a:effectLst/>
              <a:uLnTx/>
              <a:uFillTx/>
              <a:latin typeface="Arial"/>
            </a:rPr>
            <a:t>5G BC  worldwide standard </a:t>
          </a:r>
        </a:p>
        <a:p>
          <a:pPr>
            <a:buClrTx/>
            <a:buSzTx/>
            <a:buFontTx/>
            <a:buNone/>
          </a:pPr>
          <a:r>
            <a:rPr kumimoji="0" lang="de-DE" b="0" i="0" u="none" strike="noStrike" cap="none" spc="0" normalizeH="0" baseline="0" noProof="0" dirty="0">
              <a:ln>
                <a:noFill/>
              </a:ln>
              <a:solidFill>
                <a:srgbClr val="0083A2"/>
              </a:solidFill>
              <a:effectLst/>
              <a:uLnTx/>
              <a:uFillTx/>
              <a:latin typeface="Arial"/>
            </a:rPr>
            <a:t>TG6/1 and WP6A</a:t>
          </a:r>
          <a:endParaRPr lang="en-US" dirty="0"/>
        </a:p>
      </dgm:t>
    </dgm:pt>
    <dgm:pt modelId="{18134235-43D5-49B0-8980-F571044E5788}" type="parTrans" cxnId="{FA50BEB2-D08C-4C3D-B661-DA5D6EC474AF}">
      <dgm:prSet/>
      <dgm:spPr/>
      <dgm:t>
        <a:bodyPr/>
        <a:lstStyle/>
        <a:p>
          <a:endParaRPr lang="en-US"/>
        </a:p>
      </dgm:t>
    </dgm:pt>
    <dgm:pt modelId="{7F65693E-BAA3-4E60-A0EA-9C4F00B67561}" type="sibTrans" cxnId="{FA50BEB2-D08C-4C3D-B661-DA5D6EC474AF}">
      <dgm:prSet/>
      <dgm:spPr/>
      <dgm:t>
        <a:bodyPr/>
        <a:lstStyle/>
        <a:p>
          <a:endParaRPr lang="en-US"/>
        </a:p>
      </dgm:t>
    </dgm:pt>
    <dgm:pt modelId="{770D4FD5-1DE3-4391-896F-675F59C000AA}">
      <dgm:prSet phldrT="[Text]"/>
      <dgm:spPr/>
      <dgm:t>
        <a:bodyPr/>
        <a:lstStyle/>
        <a:p>
          <a:pPr>
            <a:buClrTx/>
            <a:buSzTx/>
            <a:buFontTx/>
            <a:buNone/>
          </a:pPr>
          <a:r>
            <a:rPr kumimoji="0" lang="en-US" b="0" i="0" u="none" strike="noStrike" cap="none" spc="0" normalizeH="0" baseline="0" noProof="0" dirty="0">
              <a:ln>
                <a:noFill/>
              </a:ln>
              <a:solidFill>
                <a:srgbClr val="0083A2"/>
              </a:solidFill>
              <a:effectLst/>
              <a:uLnTx/>
              <a:uFillTx/>
              <a:latin typeface="Arial"/>
            </a:rPr>
            <a:t>Rel-16</a:t>
          </a:r>
        </a:p>
        <a:p>
          <a:pPr>
            <a:buClrTx/>
            <a:buSzTx/>
            <a:buFontTx/>
            <a:buNone/>
          </a:pPr>
          <a:r>
            <a:rPr kumimoji="0" lang="en-US" b="0" i="0" u="none" strike="noStrike" cap="none" spc="0" normalizeH="0" baseline="0" noProof="0" dirty="0">
              <a:ln>
                <a:noFill/>
              </a:ln>
              <a:solidFill>
                <a:srgbClr val="0083A2"/>
              </a:solidFill>
              <a:effectLst/>
              <a:uLnTx/>
              <a:uFillTx/>
              <a:latin typeface="Arial"/>
              <a:sym typeface="Wingdings" panose="05000000000000000000" pitchFamily="2" charset="2"/>
            </a:rPr>
            <a:t>Rooftop</a:t>
          </a:r>
          <a:r>
            <a:rPr kumimoji="0" lang="en-US" b="0" i="0" u="none" strike="noStrike" cap="none" spc="0" normalizeH="0" baseline="0" noProof="0" dirty="0">
              <a:ln>
                <a:noFill/>
              </a:ln>
              <a:solidFill>
                <a:srgbClr val="0083A2"/>
              </a:solidFill>
              <a:effectLst/>
              <a:uLnTx/>
              <a:uFillTx/>
              <a:latin typeface="Arial"/>
            </a:rPr>
            <a:t>  Mobility up to 250 km/h</a:t>
          </a:r>
          <a:endParaRPr lang="en-US" dirty="0"/>
        </a:p>
      </dgm:t>
    </dgm:pt>
    <dgm:pt modelId="{13204540-2619-4563-831C-D7EA7A35BF4E}" type="parTrans" cxnId="{64EC19C5-7E6D-4BE1-B987-EC2211909147}">
      <dgm:prSet/>
      <dgm:spPr/>
      <dgm:t>
        <a:bodyPr/>
        <a:lstStyle/>
        <a:p>
          <a:endParaRPr lang="en-US"/>
        </a:p>
      </dgm:t>
    </dgm:pt>
    <dgm:pt modelId="{790DECA3-6B1C-4302-BB37-8C8FEFC71957}" type="sibTrans" cxnId="{64EC19C5-7E6D-4BE1-B987-EC2211909147}">
      <dgm:prSet/>
      <dgm:spPr/>
      <dgm:t>
        <a:bodyPr/>
        <a:lstStyle/>
        <a:p>
          <a:endParaRPr lang="en-US"/>
        </a:p>
      </dgm:t>
    </dgm:pt>
    <dgm:pt modelId="{6602B524-125B-4B94-88BA-6D015ABA5725}">
      <dgm:prSet phldrT="[Text]"/>
      <dgm:spPr/>
      <dgm:t>
        <a:bodyPr/>
        <a:lstStyle/>
        <a:p>
          <a:pPr>
            <a:buClrTx/>
            <a:buSzTx/>
            <a:buFontTx/>
            <a:buNone/>
          </a:pPr>
          <a:r>
            <a:rPr kumimoji="0" lang="de-DE" b="0" i="0" u="none" strike="noStrike" cap="none" spc="0" normalizeH="0" baseline="0" noProof="0" dirty="0">
              <a:ln>
                <a:noFill/>
              </a:ln>
              <a:solidFill>
                <a:srgbClr val="0083A2"/>
              </a:solidFill>
              <a:effectLst/>
              <a:uLnTx/>
              <a:uFillTx/>
              <a:latin typeface="Arial"/>
            </a:rPr>
            <a:t>5G BC is an EU standard (ETSI </a:t>
          </a:r>
          <a:r>
            <a:rPr kumimoji="0" lang="en-US" b="0" i="0" u="none" strike="noStrike" cap="none" spc="0" normalizeH="0" baseline="0" noProof="0" dirty="0">
              <a:ln>
                <a:noFill/>
              </a:ln>
              <a:solidFill>
                <a:srgbClr val="0083A2"/>
              </a:solidFill>
              <a:effectLst/>
              <a:uLnTx/>
              <a:uFillTx/>
              <a:latin typeface="Arial"/>
              <a:hlinkClick xmlns:r="http://schemas.openxmlformats.org/officeDocument/2006/relationships" r:id="rId1">
                <a:extLst>
                  <a:ext uri="{A12FA001-AC4F-418D-AE19-62706E023703}">
                    <ahyp:hlinkClr xmlns:ahyp="http://schemas.microsoft.com/office/drawing/2018/hyperlinkcolor" val="tx"/>
                  </a:ext>
                </a:extLst>
              </a:hlinkClick>
            </a:rPr>
            <a:t>TS 103 720</a:t>
          </a:r>
          <a:r>
            <a:rPr kumimoji="0" lang="en-US" b="0" i="0" u="none" strike="noStrike" cap="none" spc="0" normalizeH="0" baseline="0" noProof="0" dirty="0">
              <a:ln>
                <a:noFill/>
              </a:ln>
              <a:solidFill>
                <a:srgbClr val="0083A2"/>
              </a:solidFill>
              <a:effectLst/>
              <a:uLnTx/>
              <a:uFillTx/>
              <a:latin typeface="Arial"/>
            </a:rPr>
            <a:t>)</a:t>
          </a:r>
          <a:endParaRPr lang="en-US" dirty="0"/>
        </a:p>
      </dgm:t>
    </dgm:pt>
    <dgm:pt modelId="{FA2DFF9F-4841-4E63-B343-D6A1A6211BB8}" type="parTrans" cxnId="{A7F3E696-4D30-43C2-8067-2C700C21F6D9}">
      <dgm:prSet/>
      <dgm:spPr/>
      <dgm:t>
        <a:bodyPr/>
        <a:lstStyle/>
        <a:p>
          <a:endParaRPr lang="en-US"/>
        </a:p>
      </dgm:t>
    </dgm:pt>
    <dgm:pt modelId="{56018235-535A-429E-8520-4140EEC5C80D}" type="sibTrans" cxnId="{A7F3E696-4D30-43C2-8067-2C700C21F6D9}">
      <dgm:prSet/>
      <dgm:spPr/>
      <dgm:t>
        <a:bodyPr/>
        <a:lstStyle/>
        <a:p>
          <a:endParaRPr lang="en-US"/>
        </a:p>
      </dgm:t>
    </dgm:pt>
    <dgm:pt modelId="{4D6A7648-7E18-48FF-9A59-77421F150C72}">
      <dgm:prSet phldrT="[Text]"/>
      <dgm:spPr/>
      <dgm:t>
        <a:bodyPr/>
        <a:lstStyle/>
        <a:p>
          <a:pPr>
            <a:buClrTx/>
            <a:buSzTx/>
            <a:buFontTx/>
            <a:buNone/>
          </a:pPr>
          <a:r>
            <a:rPr kumimoji="0" lang="de-DE" b="0" i="0" u="none" strike="noStrike" cap="none" spc="0" normalizeH="0" baseline="0" noProof="0" dirty="0">
              <a:ln>
                <a:noFill/>
              </a:ln>
              <a:solidFill>
                <a:srgbClr val="0083A2"/>
              </a:solidFill>
              <a:effectLst/>
              <a:uLnTx/>
              <a:uFillTx/>
              <a:latin typeface="Arial"/>
            </a:rPr>
            <a:t>Rel-17</a:t>
          </a:r>
          <a:br>
            <a:rPr kumimoji="0" lang="de-DE" b="0" i="0" u="none" strike="noStrike" cap="none" spc="0" normalizeH="0" baseline="0" noProof="0" dirty="0">
              <a:ln>
                <a:noFill/>
              </a:ln>
              <a:solidFill>
                <a:srgbClr val="0083A2"/>
              </a:solidFill>
              <a:effectLst/>
              <a:uLnTx/>
              <a:uFillTx/>
              <a:latin typeface="Arial"/>
            </a:rPr>
          </a:br>
          <a:r>
            <a:rPr kumimoji="0" lang="de-DE" b="0" i="0" u="none" strike="noStrike" cap="none" spc="0" normalizeH="0" baseline="0" noProof="0" dirty="0">
              <a:ln>
                <a:noFill/>
              </a:ln>
              <a:solidFill>
                <a:srgbClr val="0083A2"/>
              </a:solidFill>
              <a:effectLst/>
              <a:uLnTx/>
              <a:uFillTx/>
              <a:latin typeface="Arial"/>
            </a:rPr>
            <a:t>Enhanced BW= 6/7/8 MHz for UHF</a:t>
          </a:r>
          <a:endParaRPr lang="en-US" dirty="0"/>
        </a:p>
      </dgm:t>
    </dgm:pt>
    <dgm:pt modelId="{07BB1A74-F98F-4094-9793-90DF56D4AD45}" type="parTrans" cxnId="{30B93C41-C734-467D-BED0-C0ADE98DAC97}">
      <dgm:prSet/>
      <dgm:spPr/>
      <dgm:t>
        <a:bodyPr/>
        <a:lstStyle/>
        <a:p>
          <a:endParaRPr lang="en-US"/>
        </a:p>
      </dgm:t>
    </dgm:pt>
    <dgm:pt modelId="{1ACAB758-449B-442D-BD0D-837DB8F08818}" type="sibTrans" cxnId="{30B93C41-C734-467D-BED0-C0ADE98DAC97}">
      <dgm:prSet/>
      <dgm:spPr/>
      <dgm:t>
        <a:bodyPr/>
        <a:lstStyle/>
        <a:p>
          <a:endParaRPr lang="en-US"/>
        </a:p>
      </dgm:t>
    </dgm:pt>
    <dgm:pt modelId="{57FE0073-0D87-49CC-9C18-F851E9A3B098}">
      <dgm:prSet phldrT="[Text]"/>
      <dgm:spPr/>
      <dgm:t>
        <a:bodyPr/>
        <a:lstStyle/>
        <a:p>
          <a:pPr>
            <a:buClrTx/>
            <a:buSzTx/>
            <a:buFontTx/>
            <a:buNone/>
          </a:pPr>
          <a:r>
            <a:rPr kumimoji="0" lang="en-US" b="0" i="0" u="none" strike="noStrike" cap="none" spc="0" normalizeH="0" baseline="0" noProof="0" dirty="0">
              <a:ln>
                <a:noFill/>
              </a:ln>
              <a:solidFill>
                <a:srgbClr val="0083A2"/>
              </a:solidFill>
              <a:effectLst/>
              <a:uLnTx/>
              <a:uFillTx/>
              <a:latin typeface="Arial"/>
            </a:rPr>
            <a:t>Enhanced Version of ETSI TS 103 720</a:t>
          </a:r>
          <a:endParaRPr lang="en-US" dirty="0"/>
        </a:p>
      </dgm:t>
    </dgm:pt>
    <dgm:pt modelId="{AE651091-5BFF-4A12-98CD-96DB5A2C8016}" type="parTrans" cxnId="{7643C8F2-2718-4484-B30D-FDA9E12277E3}">
      <dgm:prSet/>
      <dgm:spPr/>
      <dgm:t>
        <a:bodyPr/>
        <a:lstStyle/>
        <a:p>
          <a:endParaRPr lang="en-US"/>
        </a:p>
      </dgm:t>
    </dgm:pt>
    <dgm:pt modelId="{5549FA5F-9E61-4817-BF2D-C582ABDBBEFF}" type="sibTrans" cxnId="{7643C8F2-2718-4484-B30D-FDA9E12277E3}">
      <dgm:prSet/>
      <dgm:spPr/>
      <dgm:t>
        <a:bodyPr/>
        <a:lstStyle/>
        <a:p>
          <a:endParaRPr lang="en-US"/>
        </a:p>
      </dgm:t>
    </dgm:pt>
    <dgm:pt modelId="{02FF2C65-7B80-42EA-B321-5200C8F667BE}">
      <dgm:prSet phldrT="[Text]"/>
      <dgm:spPr/>
      <dgm:t>
        <a:bodyPr/>
        <a:lstStyle/>
        <a:p>
          <a:pPr>
            <a:buClrTx/>
            <a:buSzTx/>
            <a:buFontTx/>
            <a:buNone/>
          </a:pPr>
          <a:r>
            <a:rPr kumimoji="0" lang="en-US" b="0" i="0" u="none" strike="noStrike" cap="none" spc="0" normalizeH="0" baseline="0" noProof="0">
              <a:ln>
                <a:noFill/>
              </a:ln>
              <a:solidFill>
                <a:srgbClr val="0083A2"/>
              </a:solidFill>
              <a:effectLst/>
              <a:uLnTx/>
              <a:uFillTx/>
              <a:latin typeface="Arial"/>
            </a:rPr>
            <a:t>AI1.5 WRC23</a:t>
          </a:r>
          <a:endParaRPr lang="en-US" dirty="0"/>
        </a:p>
      </dgm:t>
    </dgm:pt>
    <dgm:pt modelId="{F08F2C9E-7EC1-43D4-A685-918D845EA624}" type="parTrans" cxnId="{4046373F-AA4D-43D2-83DF-63376775ED6B}">
      <dgm:prSet/>
      <dgm:spPr/>
      <dgm:t>
        <a:bodyPr/>
        <a:lstStyle/>
        <a:p>
          <a:endParaRPr lang="en-US"/>
        </a:p>
      </dgm:t>
    </dgm:pt>
    <dgm:pt modelId="{D9CF0FE4-C9BB-4AE1-B43B-B1862E0F2F9C}" type="sibTrans" cxnId="{4046373F-AA4D-43D2-83DF-63376775ED6B}">
      <dgm:prSet/>
      <dgm:spPr/>
      <dgm:t>
        <a:bodyPr/>
        <a:lstStyle/>
        <a:p>
          <a:endParaRPr lang="en-US"/>
        </a:p>
      </dgm:t>
    </dgm:pt>
    <dgm:pt modelId="{8F6E1654-6836-49FC-9188-D61CA29769F2}">
      <dgm:prSet phldrT="[Text]"/>
      <dgm:spPr/>
      <dgm:t>
        <a:bodyPr/>
        <a:lstStyle/>
        <a:p>
          <a:pPr>
            <a:buClrTx/>
            <a:buSzTx/>
            <a:buFontTx/>
            <a:buNone/>
          </a:pPr>
          <a:r>
            <a:rPr lang="de-DE" dirty="0">
              <a:solidFill>
                <a:schemeClr val="accent3">
                  <a:lumMod val="75000"/>
                </a:schemeClr>
              </a:solidFill>
            </a:rPr>
            <a:t>Rel-18</a:t>
          </a:r>
          <a:br>
            <a:rPr lang="de-DE" dirty="0">
              <a:solidFill>
                <a:schemeClr val="accent3">
                  <a:lumMod val="75000"/>
                </a:schemeClr>
              </a:solidFill>
            </a:rPr>
          </a:br>
          <a:r>
            <a:rPr lang="en-US" dirty="0">
              <a:solidFill>
                <a:schemeClr val="accent3">
                  <a:lumMod val="75000"/>
                </a:schemeClr>
              </a:solidFill>
            </a:rPr>
            <a:t>Requirements for UHF band, URL Handling</a:t>
          </a:r>
        </a:p>
      </dgm:t>
    </dgm:pt>
    <dgm:pt modelId="{23B08E2E-A492-46F0-BCF5-0CC2D3D77D48}" type="parTrans" cxnId="{851907BA-46B5-482D-8DB4-47E5DC2640EE}">
      <dgm:prSet/>
      <dgm:spPr/>
      <dgm:t>
        <a:bodyPr/>
        <a:lstStyle/>
        <a:p>
          <a:endParaRPr lang="en-US"/>
        </a:p>
      </dgm:t>
    </dgm:pt>
    <dgm:pt modelId="{E8E3FC1F-A16F-4880-867B-D4037E8D77DD}" type="sibTrans" cxnId="{851907BA-46B5-482D-8DB4-47E5DC2640EE}">
      <dgm:prSet/>
      <dgm:spPr/>
      <dgm:t>
        <a:bodyPr/>
        <a:lstStyle/>
        <a:p>
          <a:endParaRPr lang="en-US"/>
        </a:p>
      </dgm:t>
    </dgm:pt>
    <dgm:pt modelId="{FD246D05-EB06-4582-BA9B-CC9101E1A24B}" type="pres">
      <dgm:prSet presAssocID="{CCA5BD33-0D70-4A15-8FA5-7CF18AF11C69}" presName="Name0" presStyleCnt="0">
        <dgm:presLayoutVars>
          <dgm:chMax val="11"/>
          <dgm:chPref val="11"/>
          <dgm:dir/>
          <dgm:resizeHandles/>
        </dgm:presLayoutVars>
      </dgm:prSet>
      <dgm:spPr/>
    </dgm:pt>
    <dgm:pt modelId="{D08D72F9-1EA6-4AA4-BFCA-A18776267AED}" type="pres">
      <dgm:prSet presAssocID="{02FF2C65-7B80-42EA-B321-5200C8F667BE}" presName="Accent8" presStyleCnt="0"/>
      <dgm:spPr/>
    </dgm:pt>
    <dgm:pt modelId="{163BBA7A-21B1-4EBB-8A35-E6AAB09D1377}" type="pres">
      <dgm:prSet presAssocID="{02FF2C65-7B80-42EA-B321-5200C8F667BE}" presName="Accent" presStyleLbl="node1" presStyleIdx="0" presStyleCnt="8"/>
      <dgm:spPr/>
    </dgm:pt>
    <dgm:pt modelId="{71EABC6E-0C8F-42BB-88B7-BA550F0E683E}" type="pres">
      <dgm:prSet presAssocID="{02FF2C65-7B80-42EA-B321-5200C8F667BE}" presName="ParentBackground8" presStyleCnt="0"/>
      <dgm:spPr/>
    </dgm:pt>
    <dgm:pt modelId="{647EC55D-4194-4166-ABBA-E42F7D113506}" type="pres">
      <dgm:prSet presAssocID="{02FF2C65-7B80-42EA-B321-5200C8F667BE}" presName="ParentBackground" presStyleLbl="fgAcc1" presStyleIdx="0" presStyleCnt="8"/>
      <dgm:spPr/>
    </dgm:pt>
    <dgm:pt modelId="{99A491E4-9838-4667-8D27-28F236D69DB8}" type="pres">
      <dgm:prSet presAssocID="{02FF2C65-7B80-42EA-B321-5200C8F667BE}" presName="Parent8" presStyleLbl="revTx" presStyleIdx="0" presStyleCnt="0">
        <dgm:presLayoutVars>
          <dgm:chMax val="1"/>
          <dgm:chPref val="1"/>
          <dgm:bulletEnabled val="1"/>
        </dgm:presLayoutVars>
      </dgm:prSet>
      <dgm:spPr/>
    </dgm:pt>
    <dgm:pt modelId="{EEF71798-B889-459A-97BB-1CB54F720074}" type="pres">
      <dgm:prSet presAssocID="{8F6E1654-6836-49FC-9188-D61CA29769F2}" presName="Accent7" presStyleCnt="0"/>
      <dgm:spPr/>
    </dgm:pt>
    <dgm:pt modelId="{5E43C491-AD1D-41BF-8412-A813F21A38EE}" type="pres">
      <dgm:prSet presAssocID="{8F6E1654-6836-49FC-9188-D61CA29769F2}" presName="Accent" presStyleLbl="node1" presStyleIdx="1" presStyleCnt="8"/>
      <dgm:spPr/>
    </dgm:pt>
    <dgm:pt modelId="{5CD03E29-04EF-4E97-8BAB-3D8ACACF4F69}" type="pres">
      <dgm:prSet presAssocID="{8F6E1654-6836-49FC-9188-D61CA29769F2}" presName="ParentBackground7" presStyleCnt="0"/>
      <dgm:spPr/>
    </dgm:pt>
    <dgm:pt modelId="{6088BDF8-98A3-43B3-A802-F6B79B3131CE}" type="pres">
      <dgm:prSet presAssocID="{8F6E1654-6836-49FC-9188-D61CA29769F2}" presName="ParentBackground" presStyleLbl="fgAcc1" presStyleIdx="1" presStyleCnt="8"/>
      <dgm:spPr/>
    </dgm:pt>
    <dgm:pt modelId="{657026A8-4987-49FA-87A5-D5D34D319EA5}" type="pres">
      <dgm:prSet presAssocID="{8F6E1654-6836-49FC-9188-D61CA29769F2}" presName="Parent7" presStyleLbl="revTx" presStyleIdx="0" presStyleCnt="0">
        <dgm:presLayoutVars>
          <dgm:chMax val="1"/>
          <dgm:chPref val="1"/>
          <dgm:bulletEnabled val="1"/>
        </dgm:presLayoutVars>
      </dgm:prSet>
      <dgm:spPr/>
    </dgm:pt>
    <dgm:pt modelId="{931F5EF5-1F74-4602-A8CD-FD44B6DE7CFE}" type="pres">
      <dgm:prSet presAssocID="{57FE0073-0D87-49CC-9C18-F851E9A3B098}" presName="Accent6" presStyleCnt="0"/>
      <dgm:spPr/>
    </dgm:pt>
    <dgm:pt modelId="{F4B278F1-6C00-4AAB-835D-03F55381840B}" type="pres">
      <dgm:prSet presAssocID="{57FE0073-0D87-49CC-9C18-F851E9A3B098}" presName="Accent" presStyleLbl="node1" presStyleIdx="2" presStyleCnt="8"/>
      <dgm:spPr/>
    </dgm:pt>
    <dgm:pt modelId="{D3FBFB01-6311-4C58-B7A5-4EA70376F90E}" type="pres">
      <dgm:prSet presAssocID="{57FE0073-0D87-49CC-9C18-F851E9A3B098}" presName="ParentBackground6" presStyleCnt="0"/>
      <dgm:spPr/>
    </dgm:pt>
    <dgm:pt modelId="{448F32BF-E251-43CE-BA58-D06214E885A4}" type="pres">
      <dgm:prSet presAssocID="{57FE0073-0D87-49CC-9C18-F851E9A3B098}" presName="ParentBackground" presStyleLbl="fgAcc1" presStyleIdx="2" presStyleCnt="8"/>
      <dgm:spPr/>
    </dgm:pt>
    <dgm:pt modelId="{F4021B97-77F3-4683-9DF0-E07A31CBF52F}" type="pres">
      <dgm:prSet presAssocID="{57FE0073-0D87-49CC-9C18-F851E9A3B098}" presName="Parent6" presStyleLbl="revTx" presStyleIdx="0" presStyleCnt="0">
        <dgm:presLayoutVars>
          <dgm:chMax val="1"/>
          <dgm:chPref val="1"/>
          <dgm:bulletEnabled val="1"/>
        </dgm:presLayoutVars>
      </dgm:prSet>
      <dgm:spPr/>
    </dgm:pt>
    <dgm:pt modelId="{5089BF6E-667B-411E-A0DC-DF3269DA773F}" type="pres">
      <dgm:prSet presAssocID="{4D6A7648-7E18-48FF-9A59-77421F150C72}" presName="Accent5" presStyleCnt="0"/>
      <dgm:spPr/>
    </dgm:pt>
    <dgm:pt modelId="{DDED353F-1552-4490-AC0D-9DEF658998E0}" type="pres">
      <dgm:prSet presAssocID="{4D6A7648-7E18-48FF-9A59-77421F150C72}" presName="Accent" presStyleLbl="node1" presStyleIdx="3" presStyleCnt="8"/>
      <dgm:spPr/>
    </dgm:pt>
    <dgm:pt modelId="{404CA857-2EB7-475E-8FB8-327D2AA66B63}" type="pres">
      <dgm:prSet presAssocID="{4D6A7648-7E18-48FF-9A59-77421F150C72}" presName="ParentBackground5" presStyleCnt="0"/>
      <dgm:spPr/>
    </dgm:pt>
    <dgm:pt modelId="{D8909048-32F9-4E75-886C-3F57DCB37ED2}" type="pres">
      <dgm:prSet presAssocID="{4D6A7648-7E18-48FF-9A59-77421F150C72}" presName="ParentBackground" presStyleLbl="fgAcc1" presStyleIdx="3" presStyleCnt="8"/>
      <dgm:spPr/>
    </dgm:pt>
    <dgm:pt modelId="{17B26BFB-E7AC-4791-AE35-D8F8073B497A}" type="pres">
      <dgm:prSet presAssocID="{4D6A7648-7E18-48FF-9A59-77421F150C72}" presName="Parent5" presStyleLbl="revTx" presStyleIdx="0" presStyleCnt="0">
        <dgm:presLayoutVars>
          <dgm:chMax val="1"/>
          <dgm:chPref val="1"/>
          <dgm:bulletEnabled val="1"/>
        </dgm:presLayoutVars>
      </dgm:prSet>
      <dgm:spPr/>
    </dgm:pt>
    <dgm:pt modelId="{4990C671-F3ED-4644-9D62-9E67050B8D53}" type="pres">
      <dgm:prSet presAssocID="{6602B524-125B-4B94-88BA-6D015ABA5725}" presName="Accent4" presStyleCnt="0"/>
      <dgm:spPr/>
    </dgm:pt>
    <dgm:pt modelId="{8D2D7A9D-E955-4BB2-B5A3-9D2886F6FA6B}" type="pres">
      <dgm:prSet presAssocID="{6602B524-125B-4B94-88BA-6D015ABA5725}" presName="Accent" presStyleLbl="node1" presStyleIdx="4" presStyleCnt="8"/>
      <dgm:spPr/>
    </dgm:pt>
    <dgm:pt modelId="{786A8580-9EB5-4E0A-9429-4D2B895612FB}" type="pres">
      <dgm:prSet presAssocID="{6602B524-125B-4B94-88BA-6D015ABA5725}" presName="ParentBackground4" presStyleCnt="0"/>
      <dgm:spPr/>
    </dgm:pt>
    <dgm:pt modelId="{7BD11445-825F-49E8-866F-A295A7411F9E}" type="pres">
      <dgm:prSet presAssocID="{6602B524-125B-4B94-88BA-6D015ABA5725}" presName="ParentBackground" presStyleLbl="fgAcc1" presStyleIdx="4" presStyleCnt="8"/>
      <dgm:spPr/>
    </dgm:pt>
    <dgm:pt modelId="{AE2B1CED-C2FB-435F-928F-AE66F1ACC55D}" type="pres">
      <dgm:prSet presAssocID="{6602B524-125B-4B94-88BA-6D015ABA5725}" presName="Parent4" presStyleLbl="revTx" presStyleIdx="0" presStyleCnt="0">
        <dgm:presLayoutVars>
          <dgm:chMax val="1"/>
          <dgm:chPref val="1"/>
          <dgm:bulletEnabled val="1"/>
        </dgm:presLayoutVars>
      </dgm:prSet>
      <dgm:spPr/>
    </dgm:pt>
    <dgm:pt modelId="{C7812AD2-6AC4-46A5-89A3-D91D3327F66A}" type="pres">
      <dgm:prSet presAssocID="{770D4FD5-1DE3-4391-896F-675F59C000AA}" presName="Accent3" presStyleCnt="0"/>
      <dgm:spPr/>
    </dgm:pt>
    <dgm:pt modelId="{A0E88B4A-82D0-420B-925D-B7CBDDE07732}" type="pres">
      <dgm:prSet presAssocID="{770D4FD5-1DE3-4391-896F-675F59C000AA}" presName="Accent" presStyleLbl="node1" presStyleIdx="5" presStyleCnt="8"/>
      <dgm:spPr/>
    </dgm:pt>
    <dgm:pt modelId="{022BFFB0-F20E-4A89-9F27-DCD8C3AADE46}" type="pres">
      <dgm:prSet presAssocID="{770D4FD5-1DE3-4391-896F-675F59C000AA}" presName="ParentBackground3" presStyleCnt="0"/>
      <dgm:spPr/>
    </dgm:pt>
    <dgm:pt modelId="{A31D6B98-94C5-4AF2-A4BB-0E5E7A5D422E}" type="pres">
      <dgm:prSet presAssocID="{770D4FD5-1DE3-4391-896F-675F59C000AA}" presName="ParentBackground" presStyleLbl="fgAcc1" presStyleIdx="5" presStyleCnt="8"/>
      <dgm:spPr/>
    </dgm:pt>
    <dgm:pt modelId="{892C52E5-60AA-4625-87D2-C8150E13465C}" type="pres">
      <dgm:prSet presAssocID="{770D4FD5-1DE3-4391-896F-675F59C000AA}" presName="Parent3" presStyleLbl="revTx" presStyleIdx="0" presStyleCnt="0">
        <dgm:presLayoutVars>
          <dgm:chMax val="1"/>
          <dgm:chPref val="1"/>
          <dgm:bulletEnabled val="1"/>
        </dgm:presLayoutVars>
      </dgm:prSet>
      <dgm:spPr/>
    </dgm:pt>
    <dgm:pt modelId="{02E254E8-E6C9-4A10-A075-27256A136298}" type="pres">
      <dgm:prSet presAssocID="{12333A0C-669D-41CB-A52A-6085329C4A48}" presName="Accent2" presStyleCnt="0"/>
      <dgm:spPr/>
    </dgm:pt>
    <dgm:pt modelId="{AADDE8E5-E4FD-4942-86DA-6E10E6C1A2F7}" type="pres">
      <dgm:prSet presAssocID="{12333A0C-669D-41CB-A52A-6085329C4A48}" presName="Accent" presStyleLbl="node1" presStyleIdx="6" presStyleCnt="8"/>
      <dgm:spPr/>
    </dgm:pt>
    <dgm:pt modelId="{9094654B-644F-4F58-908F-D50887BF43A2}" type="pres">
      <dgm:prSet presAssocID="{12333A0C-669D-41CB-A52A-6085329C4A48}" presName="ParentBackground2" presStyleCnt="0"/>
      <dgm:spPr/>
    </dgm:pt>
    <dgm:pt modelId="{1F6E9D62-BBD0-463D-B544-4429B65D93E5}" type="pres">
      <dgm:prSet presAssocID="{12333A0C-669D-41CB-A52A-6085329C4A48}" presName="ParentBackground" presStyleLbl="fgAcc1" presStyleIdx="6" presStyleCnt="8"/>
      <dgm:spPr/>
    </dgm:pt>
    <dgm:pt modelId="{13EC4AA8-65FC-4001-AF78-1B69BA2B0F53}" type="pres">
      <dgm:prSet presAssocID="{12333A0C-669D-41CB-A52A-6085329C4A48}" presName="Parent2" presStyleLbl="revTx" presStyleIdx="0" presStyleCnt="0">
        <dgm:presLayoutVars>
          <dgm:chMax val="1"/>
          <dgm:chPref val="1"/>
          <dgm:bulletEnabled val="1"/>
        </dgm:presLayoutVars>
      </dgm:prSet>
      <dgm:spPr/>
    </dgm:pt>
    <dgm:pt modelId="{E30009A9-605B-4A6D-A9C6-2930E7448172}" type="pres">
      <dgm:prSet presAssocID="{2D96EB79-872C-4F6F-94FF-0BDF74344384}" presName="Accent1" presStyleCnt="0"/>
      <dgm:spPr/>
    </dgm:pt>
    <dgm:pt modelId="{896365B5-14BE-4479-B830-0B2FA3CB031B}" type="pres">
      <dgm:prSet presAssocID="{2D96EB79-872C-4F6F-94FF-0BDF74344384}" presName="Accent" presStyleLbl="node1" presStyleIdx="7" presStyleCnt="8"/>
      <dgm:spPr/>
    </dgm:pt>
    <dgm:pt modelId="{23E44CAF-6494-466D-BACE-515F3814C320}" type="pres">
      <dgm:prSet presAssocID="{2D96EB79-872C-4F6F-94FF-0BDF74344384}" presName="ParentBackground1" presStyleCnt="0"/>
      <dgm:spPr/>
    </dgm:pt>
    <dgm:pt modelId="{5311A34D-6873-4ADD-90D8-B783C069773F}" type="pres">
      <dgm:prSet presAssocID="{2D96EB79-872C-4F6F-94FF-0BDF74344384}" presName="ParentBackground" presStyleLbl="fgAcc1" presStyleIdx="7" presStyleCnt="8"/>
      <dgm:spPr/>
    </dgm:pt>
    <dgm:pt modelId="{C38329D9-E98B-4652-B582-A217D92856A4}" type="pres">
      <dgm:prSet presAssocID="{2D96EB79-872C-4F6F-94FF-0BDF74344384}" presName="Parent1" presStyleLbl="revTx" presStyleIdx="0" presStyleCnt="0">
        <dgm:presLayoutVars>
          <dgm:chMax val="1"/>
          <dgm:chPref val="1"/>
          <dgm:bulletEnabled val="1"/>
        </dgm:presLayoutVars>
      </dgm:prSet>
      <dgm:spPr/>
    </dgm:pt>
  </dgm:ptLst>
  <dgm:cxnLst>
    <dgm:cxn modelId="{4453EA07-1968-4F22-8917-727C15C4CFC0}" type="presOf" srcId="{57FE0073-0D87-49CC-9C18-F851E9A3B098}" destId="{F4021B97-77F3-4683-9DF0-E07A31CBF52F}" srcOrd="1" destOrd="0" presId="urn:microsoft.com/office/officeart/2011/layout/CircleProcess"/>
    <dgm:cxn modelId="{04CAD613-C3FF-4933-B7B6-DDC75A83E139}" type="presOf" srcId="{12333A0C-669D-41CB-A52A-6085329C4A48}" destId="{1F6E9D62-BBD0-463D-B544-4429B65D93E5}" srcOrd="0" destOrd="0" presId="urn:microsoft.com/office/officeart/2011/layout/CircleProcess"/>
    <dgm:cxn modelId="{4046373F-AA4D-43D2-83DF-63376775ED6B}" srcId="{CCA5BD33-0D70-4A15-8FA5-7CF18AF11C69}" destId="{02FF2C65-7B80-42EA-B321-5200C8F667BE}" srcOrd="7" destOrd="0" parTransId="{F08F2C9E-7EC1-43D4-A685-918D845EA624}" sibTransId="{D9CF0FE4-C9BB-4AE1-B43B-B1862E0F2F9C}"/>
    <dgm:cxn modelId="{30B93C41-C734-467D-BED0-C0ADE98DAC97}" srcId="{CCA5BD33-0D70-4A15-8FA5-7CF18AF11C69}" destId="{4D6A7648-7E18-48FF-9A59-77421F150C72}" srcOrd="4" destOrd="0" parTransId="{07BB1A74-F98F-4094-9793-90DF56D4AD45}" sibTransId="{1ACAB758-449B-442D-BD0D-837DB8F08818}"/>
    <dgm:cxn modelId="{91E00E45-CC1F-4376-8BF9-555B14270244}" type="presOf" srcId="{4D6A7648-7E18-48FF-9A59-77421F150C72}" destId="{D8909048-32F9-4E75-886C-3F57DCB37ED2}" srcOrd="0" destOrd="0" presId="urn:microsoft.com/office/officeart/2011/layout/CircleProcess"/>
    <dgm:cxn modelId="{F687EC66-2D7A-4581-911F-FEC08149A9D6}" type="presOf" srcId="{2D96EB79-872C-4F6F-94FF-0BDF74344384}" destId="{5311A34D-6873-4ADD-90D8-B783C069773F}" srcOrd="0" destOrd="0" presId="urn:microsoft.com/office/officeart/2011/layout/CircleProcess"/>
    <dgm:cxn modelId="{B9238F6A-1F31-4E9B-8C42-A3C4E9C4E666}" type="presOf" srcId="{CCA5BD33-0D70-4A15-8FA5-7CF18AF11C69}" destId="{FD246D05-EB06-4582-BA9B-CC9101E1A24B}" srcOrd="0" destOrd="0" presId="urn:microsoft.com/office/officeart/2011/layout/CircleProcess"/>
    <dgm:cxn modelId="{0B28054B-1D30-4D20-8CE0-9CBDB74231F6}" type="presOf" srcId="{770D4FD5-1DE3-4391-896F-675F59C000AA}" destId="{A31D6B98-94C5-4AF2-A4BB-0E5E7A5D422E}" srcOrd="0" destOrd="0" presId="urn:microsoft.com/office/officeart/2011/layout/CircleProcess"/>
    <dgm:cxn modelId="{C5E8A94C-1F0B-4D21-A83A-BC2191639DEA}" type="presOf" srcId="{8F6E1654-6836-49FC-9188-D61CA29769F2}" destId="{657026A8-4987-49FA-87A5-D5D34D319EA5}" srcOrd="1" destOrd="0" presId="urn:microsoft.com/office/officeart/2011/layout/CircleProcess"/>
    <dgm:cxn modelId="{046AD052-D1C2-4937-A252-B38117E14C70}" type="presOf" srcId="{12333A0C-669D-41CB-A52A-6085329C4A48}" destId="{13EC4AA8-65FC-4001-AF78-1B69BA2B0F53}" srcOrd="1" destOrd="0" presId="urn:microsoft.com/office/officeart/2011/layout/CircleProcess"/>
    <dgm:cxn modelId="{9EE39A74-C358-4197-897A-DE447355BD79}" type="presOf" srcId="{6602B524-125B-4B94-88BA-6D015ABA5725}" destId="{7BD11445-825F-49E8-866F-A295A7411F9E}" srcOrd="0" destOrd="0" presId="urn:microsoft.com/office/officeart/2011/layout/CircleProcess"/>
    <dgm:cxn modelId="{31DF7859-09D9-4655-A4F9-8BC0E8AF69C3}" type="presOf" srcId="{4D6A7648-7E18-48FF-9A59-77421F150C72}" destId="{17B26BFB-E7AC-4791-AE35-D8F8073B497A}" srcOrd="1" destOrd="0" presId="urn:microsoft.com/office/officeart/2011/layout/CircleProcess"/>
    <dgm:cxn modelId="{2EA13489-5C1B-4D23-818B-2DFFD8C0D557}" type="presOf" srcId="{02FF2C65-7B80-42EA-B321-5200C8F667BE}" destId="{99A491E4-9838-4667-8D27-28F236D69DB8}" srcOrd="1" destOrd="0" presId="urn:microsoft.com/office/officeart/2011/layout/CircleProcess"/>
    <dgm:cxn modelId="{4ED4B991-EE65-4CC8-8ABE-4BB5849FA63D}" type="presOf" srcId="{8F6E1654-6836-49FC-9188-D61CA29769F2}" destId="{6088BDF8-98A3-43B3-A802-F6B79B3131CE}" srcOrd="0" destOrd="0" presId="urn:microsoft.com/office/officeart/2011/layout/CircleProcess"/>
    <dgm:cxn modelId="{A7F3E696-4D30-43C2-8067-2C700C21F6D9}" srcId="{CCA5BD33-0D70-4A15-8FA5-7CF18AF11C69}" destId="{6602B524-125B-4B94-88BA-6D015ABA5725}" srcOrd="3" destOrd="0" parTransId="{FA2DFF9F-4841-4E63-B343-D6A1A6211BB8}" sibTransId="{56018235-535A-429E-8520-4140EEC5C80D}"/>
    <dgm:cxn modelId="{F614CF9E-B129-42B8-8E39-6B61281FC7E7}" type="presOf" srcId="{2D96EB79-872C-4F6F-94FF-0BDF74344384}" destId="{C38329D9-E98B-4652-B582-A217D92856A4}" srcOrd="1" destOrd="0" presId="urn:microsoft.com/office/officeart/2011/layout/CircleProcess"/>
    <dgm:cxn modelId="{E027A6B0-C8D1-49E7-8ADB-BD49B12F640D}" srcId="{CCA5BD33-0D70-4A15-8FA5-7CF18AF11C69}" destId="{2D96EB79-872C-4F6F-94FF-0BDF74344384}" srcOrd="0" destOrd="0" parTransId="{906F69A1-9BBE-4991-A99A-AD3AFC238CE9}" sibTransId="{C817A8E2-FC56-4A43-8778-77019B229307}"/>
    <dgm:cxn modelId="{FA50BEB2-D08C-4C3D-B661-DA5D6EC474AF}" srcId="{CCA5BD33-0D70-4A15-8FA5-7CF18AF11C69}" destId="{12333A0C-669D-41CB-A52A-6085329C4A48}" srcOrd="1" destOrd="0" parTransId="{18134235-43D5-49B0-8980-F571044E5788}" sibTransId="{7F65693E-BAA3-4E60-A0EA-9C4F00B67561}"/>
    <dgm:cxn modelId="{851907BA-46B5-482D-8DB4-47E5DC2640EE}" srcId="{CCA5BD33-0D70-4A15-8FA5-7CF18AF11C69}" destId="{8F6E1654-6836-49FC-9188-D61CA29769F2}" srcOrd="6" destOrd="0" parTransId="{23B08E2E-A492-46F0-BCF5-0CC2D3D77D48}" sibTransId="{E8E3FC1F-A16F-4880-867B-D4037E8D77DD}"/>
    <dgm:cxn modelId="{64EC19C5-7E6D-4BE1-B987-EC2211909147}" srcId="{CCA5BD33-0D70-4A15-8FA5-7CF18AF11C69}" destId="{770D4FD5-1DE3-4391-896F-675F59C000AA}" srcOrd="2" destOrd="0" parTransId="{13204540-2619-4563-831C-D7EA7A35BF4E}" sibTransId="{790DECA3-6B1C-4302-BB37-8C8FEFC71957}"/>
    <dgm:cxn modelId="{6D3385DF-6642-430E-9A13-4CC47B4BDBE0}" type="presOf" srcId="{6602B524-125B-4B94-88BA-6D015ABA5725}" destId="{AE2B1CED-C2FB-435F-928F-AE66F1ACC55D}" srcOrd="1" destOrd="0" presId="urn:microsoft.com/office/officeart/2011/layout/CircleProcess"/>
    <dgm:cxn modelId="{E1C94FE3-2637-45AE-B450-A3F614F3A678}" type="presOf" srcId="{57FE0073-0D87-49CC-9C18-F851E9A3B098}" destId="{448F32BF-E251-43CE-BA58-D06214E885A4}" srcOrd="0" destOrd="0" presId="urn:microsoft.com/office/officeart/2011/layout/CircleProcess"/>
    <dgm:cxn modelId="{E84CC1F2-8CC5-4754-9F6F-891FD6C4478E}" type="presOf" srcId="{02FF2C65-7B80-42EA-B321-5200C8F667BE}" destId="{647EC55D-4194-4166-ABBA-E42F7D113506}" srcOrd="0" destOrd="0" presId="urn:microsoft.com/office/officeart/2011/layout/CircleProcess"/>
    <dgm:cxn modelId="{7643C8F2-2718-4484-B30D-FDA9E12277E3}" srcId="{CCA5BD33-0D70-4A15-8FA5-7CF18AF11C69}" destId="{57FE0073-0D87-49CC-9C18-F851E9A3B098}" srcOrd="5" destOrd="0" parTransId="{AE651091-5BFF-4A12-98CD-96DB5A2C8016}" sibTransId="{5549FA5F-9E61-4817-BF2D-C582ABDBBEFF}"/>
    <dgm:cxn modelId="{CD1425FE-1435-458A-8C43-69897B0479CA}" type="presOf" srcId="{770D4FD5-1DE3-4391-896F-675F59C000AA}" destId="{892C52E5-60AA-4625-87D2-C8150E13465C}" srcOrd="1" destOrd="0" presId="urn:microsoft.com/office/officeart/2011/layout/CircleProcess"/>
    <dgm:cxn modelId="{784F89EA-C25B-4436-BB3B-85AD47D2E519}" type="presParOf" srcId="{FD246D05-EB06-4582-BA9B-CC9101E1A24B}" destId="{D08D72F9-1EA6-4AA4-BFCA-A18776267AED}" srcOrd="0" destOrd="0" presId="urn:microsoft.com/office/officeart/2011/layout/CircleProcess"/>
    <dgm:cxn modelId="{77C80602-FBD7-4C41-BC1B-F062C43EC924}" type="presParOf" srcId="{D08D72F9-1EA6-4AA4-BFCA-A18776267AED}" destId="{163BBA7A-21B1-4EBB-8A35-E6AAB09D1377}" srcOrd="0" destOrd="0" presId="urn:microsoft.com/office/officeart/2011/layout/CircleProcess"/>
    <dgm:cxn modelId="{F54ABEDA-CC3F-4469-9B4D-52677B1ED06E}" type="presParOf" srcId="{FD246D05-EB06-4582-BA9B-CC9101E1A24B}" destId="{71EABC6E-0C8F-42BB-88B7-BA550F0E683E}" srcOrd="1" destOrd="0" presId="urn:microsoft.com/office/officeart/2011/layout/CircleProcess"/>
    <dgm:cxn modelId="{D5B53910-622B-4B59-883F-BE3F9A2A3D5C}" type="presParOf" srcId="{71EABC6E-0C8F-42BB-88B7-BA550F0E683E}" destId="{647EC55D-4194-4166-ABBA-E42F7D113506}" srcOrd="0" destOrd="0" presId="urn:microsoft.com/office/officeart/2011/layout/CircleProcess"/>
    <dgm:cxn modelId="{CE22AE4C-2F6B-41DC-8E6B-51BB87794ACC}" type="presParOf" srcId="{FD246D05-EB06-4582-BA9B-CC9101E1A24B}" destId="{99A491E4-9838-4667-8D27-28F236D69DB8}" srcOrd="2" destOrd="0" presId="urn:microsoft.com/office/officeart/2011/layout/CircleProcess"/>
    <dgm:cxn modelId="{32AE7C55-34C3-4E12-B003-5A5C1E36F56C}" type="presParOf" srcId="{FD246D05-EB06-4582-BA9B-CC9101E1A24B}" destId="{EEF71798-B889-459A-97BB-1CB54F720074}" srcOrd="3" destOrd="0" presId="urn:microsoft.com/office/officeart/2011/layout/CircleProcess"/>
    <dgm:cxn modelId="{16684D07-A3CD-491B-B28E-291245CC8512}" type="presParOf" srcId="{EEF71798-B889-459A-97BB-1CB54F720074}" destId="{5E43C491-AD1D-41BF-8412-A813F21A38EE}" srcOrd="0" destOrd="0" presId="urn:microsoft.com/office/officeart/2011/layout/CircleProcess"/>
    <dgm:cxn modelId="{A389525A-928E-4664-96D1-C7FE9EB74A7A}" type="presParOf" srcId="{FD246D05-EB06-4582-BA9B-CC9101E1A24B}" destId="{5CD03E29-04EF-4E97-8BAB-3D8ACACF4F69}" srcOrd="4" destOrd="0" presId="urn:microsoft.com/office/officeart/2011/layout/CircleProcess"/>
    <dgm:cxn modelId="{38127BA3-7DA8-4DAA-B821-E31F7AC4934B}" type="presParOf" srcId="{5CD03E29-04EF-4E97-8BAB-3D8ACACF4F69}" destId="{6088BDF8-98A3-43B3-A802-F6B79B3131CE}" srcOrd="0" destOrd="0" presId="urn:microsoft.com/office/officeart/2011/layout/CircleProcess"/>
    <dgm:cxn modelId="{B3F4DEA1-C608-4CF3-A467-46F1D418F33C}" type="presParOf" srcId="{FD246D05-EB06-4582-BA9B-CC9101E1A24B}" destId="{657026A8-4987-49FA-87A5-D5D34D319EA5}" srcOrd="5" destOrd="0" presId="urn:microsoft.com/office/officeart/2011/layout/CircleProcess"/>
    <dgm:cxn modelId="{7DE47CD6-5F85-4EF0-B267-D055FFFF8342}" type="presParOf" srcId="{FD246D05-EB06-4582-BA9B-CC9101E1A24B}" destId="{931F5EF5-1F74-4602-A8CD-FD44B6DE7CFE}" srcOrd="6" destOrd="0" presId="urn:microsoft.com/office/officeart/2011/layout/CircleProcess"/>
    <dgm:cxn modelId="{42E39E99-27A5-4646-9482-81C50DB2AA69}" type="presParOf" srcId="{931F5EF5-1F74-4602-A8CD-FD44B6DE7CFE}" destId="{F4B278F1-6C00-4AAB-835D-03F55381840B}" srcOrd="0" destOrd="0" presId="urn:microsoft.com/office/officeart/2011/layout/CircleProcess"/>
    <dgm:cxn modelId="{60C24AB0-2937-44E6-9F1C-23CCFE770868}" type="presParOf" srcId="{FD246D05-EB06-4582-BA9B-CC9101E1A24B}" destId="{D3FBFB01-6311-4C58-B7A5-4EA70376F90E}" srcOrd="7" destOrd="0" presId="urn:microsoft.com/office/officeart/2011/layout/CircleProcess"/>
    <dgm:cxn modelId="{0BD6C971-F1CC-44C7-9127-56D68AF3270A}" type="presParOf" srcId="{D3FBFB01-6311-4C58-B7A5-4EA70376F90E}" destId="{448F32BF-E251-43CE-BA58-D06214E885A4}" srcOrd="0" destOrd="0" presId="urn:microsoft.com/office/officeart/2011/layout/CircleProcess"/>
    <dgm:cxn modelId="{55B79D9D-E5E0-4E62-8E1D-59436A41983C}" type="presParOf" srcId="{FD246D05-EB06-4582-BA9B-CC9101E1A24B}" destId="{F4021B97-77F3-4683-9DF0-E07A31CBF52F}" srcOrd="8" destOrd="0" presId="urn:microsoft.com/office/officeart/2011/layout/CircleProcess"/>
    <dgm:cxn modelId="{17B67FE1-0DAF-48A4-986B-8112C0F23025}" type="presParOf" srcId="{FD246D05-EB06-4582-BA9B-CC9101E1A24B}" destId="{5089BF6E-667B-411E-A0DC-DF3269DA773F}" srcOrd="9" destOrd="0" presId="urn:microsoft.com/office/officeart/2011/layout/CircleProcess"/>
    <dgm:cxn modelId="{32D0D300-46D6-438D-924F-81DEF29193E6}" type="presParOf" srcId="{5089BF6E-667B-411E-A0DC-DF3269DA773F}" destId="{DDED353F-1552-4490-AC0D-9DEF658998E0}" srcOrd="0" destOrd="0" presId="urn:microsoft.com/office/officeart/2011/layout/CircleProcess"/>
    <dgm:cxn modelId="{08A0C1CB-8A7F-4FA2-AEF8-B1A04A03D6A4}" type="presParOf" srcId="{FD246D05-EB06-4582-BA9B-CC9101E1A24B}" destId="{404CA857-2EB7-475E-8FB8-327D2AA66B63}" srcOrd="10" destOrd="0" presId="urn:microsoft.com/office/officeart/2011/layout/CircleProcess"/>
    <dgm:cxn modelId="{9BBECF89-7A28-422D-82F7-03179DDA8614}" type="presParOf" srcId="{404CA857-2EB7-475E-8FB8-327D2AA66B63}" destId="{D8909048-32F9-4E75-886C-3F57DCB37ED2}" srcOrd="0" destOrd="0" presId="urn:microsoft.com/office/officeart/2011/layout/CircleProcess"/>
    <dgm:cxn modelId="{3E593DDE-FA95-4E34-A2D8-444E587E0276}" type="presParOf" srcId="{FD246D05-EB06-4582-BA9B-CC9101E1A24B}" destId="{17B26BFB-E7AC-4791-AE35-D8F8073B497A}" srcOrd="11" destOrd="0" presId="urn:microsoft.com/office/officeart/2011/layout/CircleProcess"/>
    <dgm:cxn modelId="{0B207193-463A-43A1-A64A-A937961E9AC8}" type="presParOf" srcId="{FD246D05-EB06-4582-BA9B-CC9101E1A24B}" destId="{4990C671-F3ED-4644-9D62-9E67050B8D53}" srcOrd="12" destOrd="0" presId="urn:microsoft.com/office/officeart/2011/layout/CircleProcess"/>
    <dgm:cxn modelId="{07C6DF61-CC76-4498-9C10-206375A3D910}" type="presParOf" srcId="{4990C671-F3ED-4644-9D62-9E67050B8D53}" destId="{8D2D7A9D-E955-4BB2-B5A3-9D2886F6FA6B}" srcOrd="0" destOrd="0" presId="urn:microsoft.com/office/officeart/2011/layout/CircleProcess"/>
    <dgm:cxn modelId="{C1DAD701-989F-4EE6-9AAF-869011C62A65}" type="presParOf" srcId="{FD246D05-EB06-4582-BA9B-CC9101E1A24B}" destId="{786A8580-9EB5-4E0A-9429-4D2B895612FB}" srcOrd="13" destOrd="0" presId="urn:microsoft.com/office/officeart/2011/layout/CircleProcess"/>
    <dgm:cxn modelId="{BD05084C-8233-4C0F-A804-90A413DD773C}" type="presParOf" srcId="{786A8580-9EB5-4E0A-9429-4D2B895612FB}" destId="{7BD11445-825F-49E8-866F-A295A7411F9E}" srcOrd="0" destOrd="0" presId="urn:microsoft.com/office/officeart/2011/layout/CircleProcess"/>
    <dgm:cxn modelId="{983F8F03-35D5-4B7D-A672-93199FC42DB3}" type="presParOf" srcId="{FD246D05-EB06-4582-BA9B-CC9101E1A24B}" destId="{AE2B1CED-C2FB-435F-928F-AE66F1ACC55D}" srcOrd="14" destOrd="0" presId="urn:microsoft.com/office/officeart/2011/layout/CircleProcess"/>
    <dgm:cxn modelId="{2441E550-D0C6-49F3-8442-5816A93AF8F1}" type="presParOf" srcId="{FD246D05-EB06-4582-BA9B-CC9101E1A24B}" destId="{C7812AD2-6AC4-46A5-89A3-D91D3327F66A}" srcOrd="15" destOrd="0" presId="urn:microsoft.com/office/officeart/2011/layout/CircleProcess"/>
    <dgm:cxn modelId="{815C84A3-5A66-4AB9-9D86-81F14B04E1C1}" type="presParOf" srcId="{C7812AD2-6AC4-46A5-89A3-D91D3327F66A}" destId="{A0E88B4A-82D0-420B-925D-B7CBDDE07732}" srcOrd="0" destOrd="0" presId="urn:microsoft.com/office/officeart/2011/layout/CircleProcess"/>
    <dgm:cxn modelId="{90166A82-2B9F-4001-8536-4EEB9FC3FD51}" type="presParOf" srcId="{FD246D05-EB06-4582-BA9B-CC9101E1A24B}" destId="{022BFFB0-F20E-4A89-9F27-DCD8C3AADE46}" srcOrd="16" destOrd="0" presId="urn:microsoft.com/office/officeart/2011/layout/CircleProcess"/>
    <dgm:cxn modelId="{2F99E357-2A8E-44D7-9514-93B9DD824A8D}" type="presParOf" srcId="{022BFFB0-F20E-4A89-9F27-DCD8C3AADE46}" destId="{A31D6B98-94C5-4AF2-A4BB-0E5E7A5D422E}" srcOrd="0" destOrd="0" presId="urn:microsoft.com/office/officeart/2011/layout/CircleProcess"/>
    <dgm:cxn modelId="{D34C19A1-9E65-407E-8E4B-630BEC009945}" type="presParOf" srcId="{FD246D05-EB06-4582-BA9B-CC9101E1A24B}" destId="{892C52E5-60AA-4625-87D2-C8150E13465C}" srcOrd="17" destOrd="0" presId="urn:microsoft.com/office/officeart/2011/layout/CircleProcess"/>
    <dgm:cxn modelId="{5B27C445-31C1-42FF-8CB5-69A4554D6D2A}" type="presParOf" srcId="{FD246D05-EB06-4582-BA9B-CC9101E1A24B}" destId="{02E254E8-E6C9-4A10-A075-27256A136298}" srcOrd="18" destOrd="0" presId="urn:microsoft.com/office/officeart/2011/layout/CircleProcess"/>
    <dgm:cxn modelId="{4B2BB8EE-43C1-4721-ADEA-FC0062588D15}" type="presParOf" srcId="{02E254E8-E6C9-4A10-A075-27256A136298}" destId="{AADDE8E5-E4FD-4942-86DA-6E10E6C1A2F7}" srcOrd="0" destOrd="0" presId="urn:microsoft.com/office/officeart/2011/layout/CircleProcess"/>
    <dgm:cxn modelId="{034E8CD3-0765-40E7-AD9D-097EB9848201}" type="presParOf" srcId="{FD246D05-EB06-4582-BA9B-CC9101E1A24B}" destId="{9094654B-644F-4F58-908F-D50887BF43A2}" srcOrd="19" destOrd="0" presId="urn:microsoft.com/office/officeart/2011/layout/CircleProcess"/>
    <dgm:cxn modelId="{1D02E405-06B0-446D-B968-284D08C3AD7F}" type="presParOf" srcId="{9094654B-644F-4F58-908F-D50887BF43A2}" destId="{1F6E9D62-BBD0-463D-B544-4429B65D93E5}" srcOrd="0" destOrd="0" presId="urn:microsoft.com/office/officeart/2011/layout/CircleProcess"/>
    <dgm:cxn modelId="{7A1F0856-45B8-45D4-BA64-08C831C17511}" type="presParOf" srcId="{FD246D05-EB06-4582-BA9B-CC9101E1A24B}" destId="{13EC4AA8-65FC-4001-AF78-1B69BA2B0F53}" srcOrd="20" destOrd="0" presId="urn:microsoft.com/office/officeart/2011/layout/CircleProcess"/>
    <dgm:cxn modelId="{B5E4FDC0-B006-4BF1-B7BE-2A4B4FB19387}" type="presParOf" srcId="{FD246D05-EB06-4582-BA9B-CC9101E1A24B}" destId="{E30009A9-605B-4A6D-A9C6-2930E7448172}" srcOrd="21" destOrd="0" presId="urn:microsoft.com/office/officeart/2011/layout/CircleProcess"/>
    <dgm:cxn modelId="{052DAA84-6833-4891-B8C1-01F19E422975}" type="presParOf" srcId="{E30009A9-605B-4A6D-A9C6-2930E7448172}" destId="{896365B5-14BE-4479-B830-0B2FA3CB031B}" srcOrd="0" destOrd="0" presId="urn:microsoft.com/office/officeart/2011/layout/CircleProcess"/>
    <dgm:cxn modelId="{3FA7CD9C-00EF-4716-8C48-4E1B3AA690CC}" type="presParOf" srcId="{FD246D05-EB06-4582-BA9B-CC9101E1A24B}" destId="{23E44CAF-6494-466D-BACE-515F3814C320}" srcOrd="22" destOrd="0" presId="urn:microsoft.com/office/officeart/2011/layout/CircleProcess"/>
    <dgm:cxn modelId="{8FB81BB9-CA1B-41E3-A32D-7968B238D00D}" type="presParOf" srcId="{23E44CAF-6494-466D-BACE-515F3814C320}" destId="{5311A34D-6873-4ADD-90D8-B783C069773F}" srcOrd="0" destOrd="0" presId="urn:microsoft.com/office/officeart/2011/layout/CircleProcess"/>
    <dgm:cxn modelId="{2AE48841-CC1C-4175-8F5C-2CB659FEDD8A}" type="presParOf" srcId="{FD246D05-EB06-4582-BA9B-CC9101E1A24B}" destId="{C38329D9-E98B-4652-B582-A217D92856A4}" srcOrd="23"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97A920-8BC1-4606-A080-F5794745A80F}"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D1B7D14D-077F-4E2D-AC08-42AB88E3D0DA}">
      <dgm:prSet phldrT="[Text]"/>
      <dgm:spPr/>
      <dgm:t>
        <a:bodyPr/>
        <a:lstStyle/>
        <a:p>
          <a:r>
            <a:rPr lang="de-DE" dirty="0"/>
            <a:t>Channel Coding and modulation schemes</a:t>
          </a:r>
          <a:endParaRPr lang="en-US" dirty="0"/>
        </a:p>
      </dgm:t>
    </dgm:pt>
    <dgm:pt modelId="{114A06E7-0ABB-4329-89BA-C0C52555990E}" type="parTrans" cxnId="{DB4C30DB-BBB0-4072-BC97-E4CC3BBC2B3C}">
      <dgm:prSet/>
      <dgm:spPr/>
      <dgm:t>
        <a:bodyPr/>
        <a:lstStyle/>
        <a:p>
          <a:endParaRPr lang="en-US"/>
        </a:p>
      </dgm:t>
    </dgm:pt>
    <dgm:pt modelId="{B9CB31F9-BEA9-4FAD-B5DF-A8BABC83A092}" type="sibTrans" cxnId="{DB4C30DB-BBB0-4072-BC97-E4CC3BBC2B3C}">
      <dgm:prSet/>
      <dgm:spPr/>
      <dgm:t>
        <a:bodyPr/>
        <a:lstStyle/>
        <a:p>
          <a:endParaRPr lang="en-US"/>
        </a:p>
      </dgm:t>
    </dgm:pt>
    <dgm:pt modelId="{AF134796-4C07-4CF9-AB13-FBCC58BF1887}">
      <dgm:prSet/>
      <dgm:spPr/>
      <dgm:t>
        <a:bodyPr/>
        <a:lstStyle/>
        <a:p>
          <a:r>
            <a:rPr lang="de-DE" dirty="0"/>
            <a:t>Time Interleaving</a:t>
          </a:r>
        </a:p>
      </dgm:t>
    </dgm:pt>
    <dgm:pt modelId="{99C049E5-C84A-4AE5-803D-A28F7DA2B3A4}" type="parTrans" cxnId="{9A10BE3F-0A87-46AE-8977-6E4418E09F77}">
      <dgm:prSet/>
      <dgm:spPr/>
      <dgm:t>
        <a:bodyPr/>
        <a:lstStyle/>
        <a:p>
          <a:endParaRPr lang="en-US"/>
        </a:p>
      </dgm:t>
    </dgm:pt>
    <dgm:pt modelId="{9D5AFA97-CE9C-4072-80C0-954D14D236D8}" type="sibTrans" cxnId="{9A10BE3F-0A87-46AE-8977-6E4418E09F77}">
      <dgm:prSet/>
      <dgm:spPr/>
      <dgm:t>
        <a:bodyPr/>
        <a:lstStyle/>
        <a:p>
          <a:endParaRPr lang="en-US"/>
        </a:p>
      </dgm:t>
    </dgm:pt>
    <dgm:pt modelId="{58C83E0A-ACF5-4D6D-A044-6B689906D04F}">
      <dgm:prSet/>
      <dgm:spPr/>
      <dgm:t>
        <a:bodyPr/>
        <a:lstStyle/>
        <a:p>
          <a:r>
            <a:rPr lang="de-DE"/>
            <a:t>Frequency Interleaving</a:t>
          </a:r>
          <a:endParaRPr lang="de-DE" dirty="0"/>
        </a:p>
      </dgm:t>
    </dgm:pt>
    <dgm:pt modelId="{6FD57A47-42C2-4948-A74F-B29277993707}" type="parTrans" cxnId="{4DDC2E40-B83E-402B-BE43-CAFCC0ABE9AC}">
      <dgm:prSet/>
      <dgm:spPr/>
      <dgm:t>
        <a:bodyPr/>
        <a:lstStyle/>
        <a:p>
          <a:endParaRPr lang="en-US"/>
        </a:p>
      </dgm:t>
    </dgm:pt>
    <dgm:pt modelId="{6BE67CEC-3CE4-46E0-A213-528A9DB54A8F}" type="sibTrans" cxnId="{4DDC2E40-B83E-402B-BE43-CAFCC0ABE9AC}">
      <dgm:prSet/>
      <dgm:spPr/>
      <dgm:t>
        <a:bodyPr/>
        <a:lstStyle/>
        <a:p>
          <a:endParaRPr lang="en-US"/>
        </a:p>
      </dgm:t>
    </dgm:pt>
    <dgm:pt modelId="{AD9CD117-BAFF-420A-A072-3391C80898B5}">
      <dgm:prSet/>
      <dgm:spPr/>
      <dgm:t>
        <a:bodyPr/>
        <a:lstStyle/>
        <a:p>
          <a:r>
            <a:rPr lang="de-DE"/>
            <a:t>Antenna Configuration</a:t>
          </a:r>
          <a:endParaRPr lang="de-DE" dirty="0"/>
        </a:p>
      </dgm:t>
    </dgm:pt>
    <dgm:pt modelId="{D13CD86B-1FA3-455D-B125-013B674BF31A}" type="parTrans" cxnId="{280E66D3-27E4-44BB-99AC-C270A04D6DAA}">
      <dgm:prSet/>
      <dgm:spPr/>
      <dgm:t>
        <a:bodyPr/>
        <a:lstStyle/>
        <a:p>
          <a:endParaRPr lang="en-US"/>
        </a:p>
      </dgm:t>
    </dgm:pt>
    <dgm:pt modelId="{194448FC-7C99-4E78-87E1-1C09851E15D0}" type="sibTrans" cxnId="{280E66D3-27E4-44BB-99AC-C270A04D6DAA}">
      <dgm:prSet/>
      <dgm:spPr/>
      <dgm:t>
        <a:bodyPr/>
        <a:lstStyle/>
        <a:p>
          <a:endParaRPr lang="en-US"/>
        </a:p>
      </dgm:t>
    </dgm:pt>
    <dgm:pt modelId="{909A87C7-94AE-4A7B-B517-FC59BA7497C4}">
      <dgm:prSet/>
      <dgm:spPr/>
      <dgm:t>
        <a:bodyPr/>
        <a:lstStyle/>
        <a:p>
          <a:r>
            <a:rPr lang="en-US"/>
            <a:t>Receiver requirements</a:t>
          </a:r>
          <a:endParaRPr lang="en-US" dirty="0"/>
        </a:p>
      </dgm:t>
    </dgm:pt>
    <dgm:pt modelId="{F715828F-7007-477F-B959-FD47B49F5109}" type="parTrans" cxnId="{EEB2518F-A339-4D98-BB41-2437D0EE643D}">
      <dgm:prSet/>
      <dgm:spPr/>
      <dgm:t>
        <a:bodyPr/>
        <a:lstStyle/>
        <a:p>
          <a:endParaRPr lang="en-US"/>
        </a:p>
      </dgm:t>
    </dgm:pt>
    <dgm:pt modelId="{135B72EC-1771-4842-88D5-EB4E9E6B78F1}" type="sibTrans" cxnId="{EEB2518F-A339-4D98-BB41-2437D0EE643D}">
      <dgm:prSet/>
      <dgm:spPr/>
      <dgm:t>
        <a:bodyPr/>
        <a:lstStyle/>
        <a:p>
          <a:endParaRPr lang="en-US"/>
        </a:p>
      </dgm:t>
    </dgm:pt>
    <dgm:pt modelId="{F0380B33-AC57-4CA5-8D9D-B3C9004944D5}" type="pres">
      <dgm:prSet presAssocID="{2C97A920-8BC1-4606-A080-F5794745A80F}" presName="Name0" presStyleCnt="0">
        <dgm:presLayoutVars>
          <dgm:chMax/>
          <dgm:chPref/>
          <dgm:dir/>
        </dgm:presLayoutVars>
      </dgm:prSet>
      <dgm:spPr/>
    </dgm:pt>
    <dgm:pt modelId="{C5496F7C-B48B-4D8E-80FB-F18A620F17F8}" type="pres">
      <dgm:prSet presAssocID="{D1B7D14D-077F-4E2D-AC08-42AB88E3D0DA}" presName="parenttextcomposite" presStyleCnt="0"/>
      <dgm:spPr/>
    </dgm:pt>
    <dgm:pt modelId="{EA60B35E-461D-4DC7-8346-4DE7DCB0A6CB}" type="pres">
      <dgm:prSet presAssocID="{D1B7D14D-077F-4E2D-AC08-42AB88E3D0DA}" presName="parenttext" presStyleLbl="revTx" presStyleIdx="0" presStyleCnt="5">
        <dgm:presLayoutVars>
          <dgm:chMax/>
          <dgm:chPref val="2"/>
          <dgm:bulletEnabled val="1"/>
        </dgm:presLayoutVars>
      </dgm:prSet>
      <dgm:spPr/>
    </dgm:pt>
    <dgm:pt modelId="{4FEF3E25-1A7A-4419-AEED-7748011BE71B}" type="pres">
      <dgm:prSet presAssocID="{D1B7D14D-077F-4E2D-AC08-42AB88E3D0DA}" presName="parallelogramComposite" presStyleCnt="0"/>
      <dgm:spPr/>
    </dgm:pt>
    <dgm:pt modelId="{EC7D663D-D973-4A2D-AB97-4DD4FA29ADA2}" type="pres">
      <dgm:prSet presAssocID="{D1B7D14D-077F-4E2D-AC08-42AB88E3D0DA}" presName="parallelogram1" presStyleLbl="alignNode1" presStyleIdx="0" presStyleCnt="35"/>
      <dgm:spPr/>
    </dgm:pt>
    <dgm:pt modelId="{15D613C5-8583-4DB9-9006-388485C15C0B}" type="pres">
      <dgm:prSet presAssocID="{D1B7D14D-077F-4E2D-AC08-42AB88E3D0DA}" presName="parallelogram2" presStyleLbl="alignNode1" presStyleIdx="1" presStyleCnt="35"/>
      <dgm:spPr/>
    </dgm:pt>
    <dgm:pt modelId="{D5962AF0-8201-4F1A-ADDC-4E27390A4502}" type="pres">
      <dgm:prSet presAssocID="{D1B7D14D-077F-4E2D-AC08-42AB88E3D0DA}" presName="parallelogram3" presStyleLbl="alignNode1" presStyleIdx="2" presStyleCnt="35"/>
      <dgm:spPr/>
    </dgm:pt>
    <dgm:pt modelId="{8AF86B1A-ABF2-4C52-8172-C42064E52FBC}" type="pres">
      <dgm:prSet presAssocID="{D1B7D14D-077F-4E2D-AC08-42AB88E3D0DA}" presName="parallelogram4" presStyleLbl="alignNode1" presStyleIdx="3" presStyleCnt="35"/>
      <dgm:spPr/>
    </dgm:pt>
    <dgm:pt modelId="{654CA30C-5AFF-4343-AECD-8F1AD5E4A0D3}" type="pres">
      <dgm:prSet presAssocID="{D1B7D14D-077F-4E2D-AC08-42AB88E3D0DA}" presName="parallelogram5" presStyleLbl="alignNode1" presStyleIdx="4" presStyleCnt="35"/>
      <dgm:spPr/>
    </dgm:pt>
    <dgm:pt modelId="{D8FAE66B-661E-4A60-A8B3-AF070D350CAC}" type="pres">
      <dgm:prSet presAssocID="{D1B7D14D-077F-4E2D-AC08-42AB88E3D0DA}" presName="parallelogram6" presStyleLbl="alignNode1" presStyleIdx="5" presStyleCnt="35"/>
      <dgm:spPr/>
    </dgm:pt>
    <dgm:pt modelId="{7F541625-9F88-4843-82BC-6EF00452B9E9}" type="pres">
      <dgm:prSet presAssocID="{D1B7D14D-077F-4E2D-AC08-42AB88E3D0DA}" presName="parallelogram7" presStyleLbl="alignNode1" presStyleIdx="6" presStyleCnt="35"/>
      <dgm:spPr/>
    </dgm:pt>
    <dgm:pt modelId="{AF1F2045-4A95-4803-8463-16B99EC66741}" type="pres">
      <dgm:prSet presAssocID="{B9CB31F9-BEA9-4FAD-B5DF-A8BABC83A092}" presName="sibTrans" presStyleCnt="0"/>
      <dgm:spPr/>
    </dgm:pt>
    <dgm:pt modelId="{1D788560-4488-4DC2-8A33-5F1EB3534695}" type="pres">
      <dgm:prSet presAssocID="{AF134796-4C07-4CF9-AB13-FBCC58BF1887}" presName="parenttextcomposite" presStyleCnt="0"/>
      <dgm:spPr/>
    </dgm:pt>
    <dgm:pt modelId="{0B66F2EC-6EA8-4F02-9CA0-6389DF42B76D}" type="pres">
      <dgm:prSet presAssocID="{AF134796-4C07-4CF9-AB13-FBCC58BF1887}" presName="parenttext" presStyleLbl="revTx" presStyleIdx="1" presStyleCnt="5">
        <dgm:presLayoutVars>
          <dgm:chMax/>
          <dgm:chPref val="2"/>
          <dgm:bulletEnabled val="1"/>
        </dgm:presLayoutVars>
      </dgm:prSet>
      <dgm:spPr/>
    </dgm:pt>
    <dgm:pt modelId="{8D3F0C3C-736A-4C95-9A29-2C642FE46582}" type="pres">
      <dgm:prSet presAssocID="{AF134796-4C07-4CF9-AB13-FBCC58BF1887}" presName="parallelogramComposite" presStyleCnt="0"/>
      <dgm:spPr/>
    </dgm:pt>
    <dgm:pt modelId="{BFC41845-D4FB-48E1-9D38-6D40263530D2}" type="pres">
      <dgm:prSet presAssocID="{AF134796-4C07-4CF9-AB13-FBCC58BF1887}" presName="parallelogram1" presStyleLbl="alignNode1" presStyleIdx="7" presStyleCnt="35"/>
      <dgm:spPr/>
    </dgm:pt>
    <dgm:pt modelId="{0E919E5C-8CF0-46D6-8DA4-C9B0A6EA5565}" type="pres">
      <dgm:prSet presAssocID="{AF134796-4C07-4CF9-AB13-FBCC58BF1887}" presName="parallelogram2" presStyleLbl="alignNode1" presStyleIdx="8" presStyleCnt="35"/>
      <dgm:spPr/>
    </dgm:pt>
    <dgm:pt modelId="{34F28FDC-FFCD-45E1-981A-CEEF25FA4CC4}" type="pres">
      <dgm:prSet presAssocID="{AF134796-4C07-4CF9-AB13-FBCC58BF1887}" presName="parallelogram3" presStyleLbl="alignNode1" presStyleIdx="9" presStyleCnt="35"/>
      <dgm:spPr/>
    </dgm:pt>
    <dgm:pt modelId="{C8D92AAB-5A57-4CD6-814B-D69F90C11A76}" type="pres">
      <dgm:prSet presAssocID="{AF134796-4C07-4CF9-AB13-FBCC58BF1887}" presName="parallelogram4" presStyleLbl="alignNode1" presStyleIdx="10" presStyleCnt="35"/>
      <dgm:spPr/>
    </dgm:pt>
    <dgm:pt modelId="{259D895B-686F-4EE3-B9FB-A5F225CCFF0A}" type="pres">
      <dgm:prSet presAssocID="{AF134796-4C07-4CF9-AB13-FBCC58BF1887}" presName="parallelogram5" presStyleLbl="alignNode1" presStyleIdx="11" presStyleCnt="35"/>
      <dgm:spPr/>
    </dgm:pt>
    <dgm:pt modelId="{D655FCFE-91E3-47A0-AD36-9F2F7E49F608}" type="pres">
      <dgm:prSet presAssocID="{AF134796-4C07-4CF9-AB13-FBCC58BF1887}" presName="parallelogram6" presStyleLbl="alignNode1" presStyleIdx="12" presStyleCnt="35"/>
      <dgm:spPr/>
    </dgm:pt>
    <dgm:pt modelId="{5BF7FCA2-02DA-4750-A830-0AAEBCC30851}" type="pres">
      <dgm:prSet presAssocID="{AF134796-4C07-4CF9-AB13-FBCC58BF1887}" presName="parallelogram7" presStyleLbl="alignNode1" presStyleIdx="13" presStyleCnt="35"/>
      <dgm:spPr/>
    </dgm:pt>
    <dgm:pt modelId="{69871BD0-987D-4643-A349-1335E194955B}" type="pres">
      <dgm:prSet presAssocID="{9D5AFA97-CE9C-4072-80C0-954D14D236D8}" presName="sibTrans" presStyleCnt="0"/>
      <dgm:spPr/>
    </dgm:pt>
    <dgm:pt modelId="{312237CD-AE80-434F-8464-84BD3BD0EAED}" type="pres">
      <dgm:prSet presAssocID="{58C83E0A-ACF5-4D6D-A044-6B689906D04F}" presName="parenttextcomposite" presStyleCnt="0"/>
      <dgm:spPr/>
    </dgm:pt>
    <dgm:pt modelId="{6833D666-E2D3-4E9A-9A58-B333CBB8E84F}" type="pres">
      <dgm:prSet presAssocID="{58C83E0A-ACF5-4D6D-A044-6B689906D04F}" presName="parenttext" presStyleLbl="revTx" presStyleIdx="2" presStyleCnt="5">
        <dgm:presLayoutVars>
          <dgm:chMax/>
          <dgm:chPref val="2"/>
          <dgm:bulletEnabled val="1"/>
        </dgm:presLayoutVars>
      </dgm:prSet>
      <dgm:spPr/>
    </dgm:pt>
    <dgm:pt modelId="{4D368708-FCE2-4524-9518-12743CCB82F3}" type="pres">
      <dgm:prSet presAssocID="{58C83E0A-ACF5-4D6D-A044-6B689906D04F}" presName="parallelogramComposite" presStyleCnt="0"/>
      <dgm:spPr/>
    </dgm:pt>
    <dgm:pt modelId="{27836411-E682-41EA-8907-3A0B8BA4E775}" type="pres">
      <dgm:prSet presAssocID="{58C83E0A-ACF5-4D6D-A044-6B689906D04F}" presName="parallelogram1" presStyleLbl="alignNode1" presStyleIdx="14" presStyleCnt="35"/>
      <dgm:spPr/>
    </dgm:pt>
    <dgm:pt modelId="{6C849D9B-4181-4DB3-B111-0C775410F9B5}" type="pres">
      <dgm:prSet presAssocID="{58C83E0A-ACF5-4D6D-A044-6B689906D04F}" presName="parallelogram2" presStyleLbl="alignNode1" presStyleIdx="15" presStyleCnt="35"/>
      <dgm:spPr/>
    </dgm:pt>
    <dgm:pt modelId="{EF6F763C-7BDA-4CBD-AE71-FDF61FFA29A2}" type="pres">
      <dgm:prSet presAssocID="{58C83E0A-ACF5-4D6D-A044-6B689906D04F}" presName="parallelogram3" presStyleLbl="alignNode1" presStyleIdx="16" presStyleCnt="35"/>
      <dgm:spPr/>
    </dgm:pt>
    <dgm:pt modelId="{B55A9F73-3484-4DA2-9A04-7A5F1290FB8F}" type="pres">
      <dgm:prSet presAssocID="{58C83E0A-ACF5-4D6D-A044-6B689906D04F}" presName="parallelogram4" presStyleLbl="alignNode1" presStyleIdx="17" presStyleCnt="35"/>
      <dgm:spPr/>
    </dgm:pt>
    <dgm:pt modelId="{213C6D80-3C6A-4EA1-9983-296133B03E37}" type="pres">
      <dgm:prSet presAssocID="{58C83E0A-ACF5-4D6D-A044-6B689906D04F}" presName="parallelogram5" presStyleLbl="alignNode1" presStyleIdx="18" presStyleCnt="35"/>
      <dgm:spPr/>
    </dgm:pt>
    <dgm:pt modelId="{89CE88BD-BC06-4935-BB51-7C0FD5AB4FC1}" type="pres">
      <dgm:prSet presAssocID="{58C83E0A-ACF5-4D6D-A044-6B689906D04F}" presName="parallelogram6" presStyleLbl="alignNode1" presStyleIdx="19" presStyleCnt="35"/>
      <dgm:spPr/>
    </dgm:pt>
    <dgm:pt modelId="{1C8532A0-8B48-4300-980D-6C211F759280}" type="pres">
      <dgm:prSet presAssocID="{58C83E0A-ACF5-4D6D-A044-6B689906D04F}" presName="parallelogram7" presStyleLbl="alignNode1" presStyleIdx="20" presStyleCnt="35"/>
      <dgm:spPr/>
    </dgm:pt>
    <dgm:pt modelId="{0F951304-566D-418E-913D-EAD8EB7DC235}" type="pres">
      <dgm:prSet presAssocID="{6BE67CEC-3CE4-46E0-A213-528A9DB54A8F}" presName="sibTrans" presStyleCnt="0"/>
      <dgm:spPr/>
    </dgm:pt>
    <dgm:pt modelId="{B0C4D36D-0431-4BFC-A1FE-1B78FE382244}" type="pres">
      <dgm:prSet presAssocID="{AD9CD117-BAFF-420A-A072-3391C80898B5}" presName="parenttextcomposite" presStyleCnt="0"/>
      <dgm:spPr/>
    </dgm:pt>
    <dgm:pt modelId="{FA05A80C-3EDF-4A04-9EFD-E9E1AC8F8EC3}" type="pres">
      <dgm:prSet presAssocID="{AD9CD117-BAFF-420A-A072-3391C80898B5}" presName="parenttext" presStyleLbl="revTx" presStyleIdx="3" presStyleCnt="5">
        <dgm:presLayoutVars>
          <dgm:chMax/>
          <dgm:chPref val="2"/>
          <dgm:bulletEnabled val="1"/>
        </dgm:presLayoutVars>
      </dgm:prSet>
      <dgm:spPr/>
    </dgm:pt>
    <dgm:pt modelId="{45F29C88-F4F9-4F9A-A444-3D0236BFF4F5}" type="pres">
      <dgm:prSet presAssocID="{AD9CD117-BAFF-420A-A072-3391C80898B5}" presName="parallelogramComposite" presStyleCnt="0"/>
      <dgm:spPr/>
    </dgm:pt>
    <dgm:pt modelId="{D4275104-27C4-482C-8C14-58C79A3C041B}" type="pres">
      <dgm:prSet presAssocID="{AD9CD117-BAFF-420A-A072-3391C80898B5}" presName="parallelogram1" presStyleLbl="alignNode1" presStyleIdx="21" presStyleCnt="35"/>
      <dgm:spPr/>
    </dgm:pt>
    <dgm:pt modelId="{C7E20AE3-FC69-4B43-A425-8746B6911A96}" type="pres">
      <dgm:prSet presAssocID="{AD9CD117-BAFF-420A-A072-3391C80898B5}" presName="parallelogram2" presStyleLbl="alignNode1" presStyleIdx="22" presStyleCnt="35"/>
      <dgm:spPr/>
    </dgm:pt>
    <dgm:pt modelId="{DC48ACE2-008C-4CA8-BBC6-C6FC300DF69C}" type="pres">
      <dgm:prSet presAssocID="{AD9CD117-BAFF-420A-A072-3391C80898B5}" presName="parallelogram3" presStyleLbl="alignNode1" presStyleIdx="23" presStyleCnt="35"/>
      <dgm:spPr/>
    </dgm:pt>
    <dgm:pt modelId="{E2FBF66D-A389-4ACE-8BDA-DB192656B2B5}" type="pres">
      <dgm:prSet presAssocID="{AD9CD117-BAFF-420A-A072-3391C80898B5}" presName="parallelogram4" presStyleLbl="alignNode1" presStyleIdx="24" presStyleCnt="35"/>
      <dgm:spPr/>
    </dgm:pt>
    <dgm:pt modelId="{E3B1417E-4770-4462-98CD-AC60E75086A9}" type="pres">
      <dgm:prSet presAssocID="{AD9CD117-BAFF-420A-A072-3391C80898B5}" presName="parallelogram5" presStyleLbl="alignNode1" presStyleIdx="25" presStyleCnt="35"/>
      <dgm:spPr/>
    </dgm:pt>
    <dgm:pt modelId="{FC4512DD-FFA8-4E9B-879B-3C25D8841E0D}" type="pres">
      <dgm:prSet presAssocID="{AD9CD117-BAFF-420A-A072-3391C80898B5}" presName="parallelogram6" presStyleLbl="alignNode1" presStyleIdx="26" presStyleCnt="35"/>
      <dgm:spPr/>
    </dgm:pt>
    <dgm:pt modelId="{7B15CE57-033B-4182-85D2-E62F8F896AEA}" type="pres">
      <dgm:prSet presAssocID="{AD9CD117-BAFF-420A-A072-3391C80898B5}" presName="parallelogram7" presStyleLbl="alignNode1" presStyleIdx="27" presStyleCnt="35"/>
      <dgm:spPr/>
    </dgm:pt>
    <dgm:pt modelId="{32469414-0E6B-4022-884B-3787E680BD35}" type="pres">
      <dgm:prSet presAssocID="{194448FC-7C99-4E78-87E1-1C09851E15D0}" presName="sibTrans" presStyleCnt="0"/>
      <dgm:spPr/>
    </dgm:pt>
    <dgm:pt modelId="{B8F4FBE3-BA8F-4E73-9156-2833FF4E2EAA}" type="pres">
      <dgm:prSet presAssocID="{909A87C7-94AE-4A7B-B517-FC59BA7497C4}" presName="parenttextcomposite" presStyleCnt="0"/>
      <dgm:spPr/>
    </dgm:pt>
    <dgm:pt modelId="{CF83EC92-CBF3-4D0F-8BBC-132C2AD4274C}" type="pres">
      <dgm:prSet presAssocID="{909A87C7-94AE-4A7B-B517-FC59BA7497C4}" presName="parenttext" presStyleLbl="revTx" presStyleIdx="4" presStyleCnt="5">
        <dgm:presLayoutVars>
          <dgm:chMax/>
          <dgm:chPref val="2"/>
          <dgm:bulletEnabled val="1"/>
        </dgm:presLayoutVars>
      </dgm:prSet>
      <dgm:spPr/>
    </dgm:pt>
    <dgm:pt modelId="{572DDD98-49C8-4BDE-898F-40B5EE3629CF}" type="pres">
      <dgm:prSet presAssocID="{909A87C7-94AE-4A7B-B517-FC59BA7497C4}" presName="parallelogramComposite" presStyleCnt="0"/>
      <dgm:spPr/>
    </dgm:pt>
    <dgm:pt modelId="{3D0BD696-1BED-4741-8235-2BE922A56AA1}" type="pres">
      <dgm:prSet presAssocID="{909A87C7-94AE-4A7B-B517-FC59BA7497C4}" presName="parallelogram1" presStyleLbl="alignNode1" presStyleIdx="28" presStyleCnt="35"/>
      <dgm:spPr/>
    </dgm:pt>
    <dgm:pt modelId="{0F9B30AD-63DD-4A5C-9DFC-1516A07792D1}" type="pres">
      <dgm:prSet presAssocID="{909A87C7-94AE-4A7B-B517-FC59BA7497C4}" presName="parallelogram2" presStyleLbl="alignNode1" presStyleIdx="29" presStyleCnt="35"/>
      <dgm:spPr/>
    </dgm:pt>
    <dgm:pt modelId="{5530C2F8-7990-4A57-AE84-F5F0D2B386CA}" type="pres">
      <dgm:prSet presAssocID="{909A87C7-94AE-4A7B-B517-FC59BA7497C4}" presName="parallelogram3" presStyleLbl="alignNode1" presStyleIdx="30" presStyleCnt="35"/>
      <dgm:spPr/>
    </dgm:pt>
    <dgm:pt modelId="{494075C1-6F4C-4885-8EE0-D77DD7E39FEE}" type="pres">
      <dgm:prSet presAssocID="{909A87C7-94AE-4A7B-B517-FC59BA7497C4}" presName="parallelogram4" presStyleLbl="alignNode1" presStyleIdx="31" presStyleCnt="35"/>
      <dgm:spPr/>
    </dgm:pt>
    <dgm:pt modelId="{BF20E2FB-D3A4-451A-B89D-B3FEFEE56AB3}" type="pres">
      <dgm:prSet presAssocID="{909A87C7-94AE-4A7B-B517-FC59BA7497C4}" presName="parallelogram5" presStyleLbl="alignNode1" presStyleIdx="32" presStyleCnt="35"/>
      <dgm:spPr/>
    </dgm:pt>
    <dgm:pt modelId="{B41B7FA5-619E-4DF7-B687-5079B73E0E2B}" type="pres">
      <dgm:prSet presAssocID="{909A87C7-94AE-4A7B-B517-FC59BA7497C4}" presName="parallelogram6" presStyleLbl="alignNode1" presStyleIdx="33" presStyleCnt="35"/>
      <dgm:spPr/>
    </dgm:pt>
    <dgm:pt modelId="{CDB464A7-16BD-4953-9430-6FAE44D66A74}" type="pres">
      <dgm:prSet presAssocID="{909A87C7-94AE-4A7B-B517-FC59BA7497C4}" presName="parallelogram7" presStyleLbl="alignNode1" presStyleIdx="34" presStyleCnt="35"/>
      <dgm:spPr/>
    </dgm:pt>
  </dgm:ptLst>
  <dgm:cxnLst>
    <dgm:cxn modelId="{65774012-4933-4613-80AE-EDFEFB22E763}" type="presOf" srcId="{58C83E0A-ACF5-4D6D-A044-6B689906D04F}" destId="{6833D666-E2D3-4E9A-9A58-B333CBB8E84F}" srcOrd="0" destOrd="0" presId="urn:microsoft.com/office/officeart/2008/layout/VerticalAccentList"/>
    <dgm:cxn modelId="{9A10BE3F-0A87-46AE-8977-6E4418E09F77}" srcId="{2C97A920-8BC1-4606-A080-F5794745A80F}" destId="{AF134796-4C07-4CF9-AB13-FBCC58BF1887}" srcOrd="1" destOrd="0" parTransId="{99C049E5-C84A-4AE5-803D-A28F7DA2B3A4}" sibTransId="{9D5AFA97-CE9C-4072-80C0-954D14D236D8}"/>
    <dgm:cxn modelId="{4DDC2E40-B83E-402B-BE43-CAFCC0ABE9AC}" srcId="{2C97A920-8BC1-4606-A080-F5794745A80F}" destId="{58C83E0A-ACF5-4D6D-A044-6B689906D04F}" srcOrd="2" destOrd="0" parTransId="{6FD57A47-42C2-4948-A74F-B29277993707}" sibTransId="{6BE67CEC-3CE4-46E0-A213-528A9DB54A8F}"/>
    <dgm:cxn modelId="{2D1C2641-CD5D-47A4-8DA7-574A3A98C34E}" type="presOf" srcId="{D1B7D14D-077F-4E2D-AC08-42AB88E3D0DA}" destId="{EA60B35E-461D-4DC7-8346-4DE7DCB0A6CB}" srcOrd="0" destOrd="0" presId="urn:microsoft.com/office/officeart/2008/layout/VerticalAccentList"/>
    <dgm:cxn modelId="{88D88357-9CA1-49B2-A068-B06264292119}" type="presOf" srcId="{AD9CD117-BAFF-420A-A072-3391C80898B5}" destId="{FA05A80C-3EDF-4A04-9EFD-E9E1AC8F8EC3}" srcOrd="0" destOrd="0" presId="urn:microsoft.com/office/officeart/2008/layout/VerticalAccentList"/>
    <dgm:cxn modelId="{55B0AB8B-A49E-47BC-80E6-EE7D6A65D9FC}" type="presOf" srcId="{2C97A920-8BC1-4606-A080-F5794745A80F}" destId="{F0380B33-AC57-4CA5-8D9D-B3C9004944D5}" srcOrd="0" destOrd="0" presId="urn:microsoft.com/office/officeart/2008/layout/VerticalAccentList"/>
    <dgm:cxn modelId="{EEB2518F-A339-4D98-BB41-2437D0EE643D}" srcId="{2C97A920-8BC1-4606-A080-F5794745A80F}" destId="{909A87C7-94AE-4A7B-B517-FC59BA7497C4}" srcOrd="4" destOrd="0" parTransId="{F715828F-7007-477F-B959-FD47B49F5109}" sibTransId="{135B72EC-1771-4842-88D5-EB4E9E6B78F1}"/>
    <dgm:cxn modelId="{72DA1D91-D5A1-45F3-ABFD-30F91C59BC4C}" type="presOf" srcId="{909A87C7-94AE-4A7B-B517-FC59BA7497C4}" destId="{CF83EC92-CBF3-4D0F-8BBC-132C2AD4274C}" srcOrd="0" destOrd="0" presId="urn:microsoft.com/office/officeart/2008/layout/VerticalAccentList"/>
    <dgm:cxn modelId="{C40FCBA8-0616-475F-B235-D0927EB8353A}" type="presOf" srcId="{AF134796-4C07-4CF9-AB13-FBCC58BF1887}" destId="{0B66F2EC-6EA8-4F02-9CA0-6389DF42B76D}" srcOrd="0" destOrd="0" presId="urn:microsoft.com/office/officeart/2008/layout/VerticalAccentList"/>
    <dgm:cxn modelId="{280E66D3-27E4-44BB-99AC-C270A04D6DAA}" srcId="{2C97A920-8BC1-4606-A080-F5794745A80F}" destId="{AD9CD117-BAFF-420A-A072-3391C80898B5}" srcOrd="3" destOrd="0" parTransId="{D13CD86B-1FA3-455D-B125-013B674BF31A}" sibTransId="{194448FC-7C99-4E78-87E1-1C09851E15D0}"/>
    <dgm:cxn modelId="{DB4C30DB-BBB0-4072-BC97-E4CC3BBC2B3C}" srcId="{2C97A920-8BC1-4606-A080-F5794745A80F}" destId="{D1B7D14D-077F-4E2D-AC08-42AB88E3D0DA}" srcOrd="0" destOrd="0" parTransId="{114A06E7-0ABB-4329-89BA-C0C52555990E}" sibTransId="{B9CB31F9-BEA9-4FAD-B5DF-A8BABC83A092}"/>
    <dgm:cxn modelId="{E0E0F7C7-1A8D-4AE2-B9CE-7653D5C46ED9}" type="presParOf" srcId="{F0380B33-AC57-4CA5-8D9D-B3C9004944D5}" destId="{C5496F7C-B48B-4D8E-80FB-F18A620F17F8}" srcOrd="0" destOrd="0" presId="urn:microsoft.com/office/officeart/2008/layout/VerticalAccentList"/>
    <dgm:cxn modelId="{41ADE27E-5011-44AD-82E6-D768D005E495}" type="presParOf" srcId="{C5496F7C-B48B-4D8E-80FB-F18A620F17F8}" destId="{EA60B35E-461D-4DC7-8346-4DE7DCB0A6CB}" srcOrd="0" destOrd="0" presId="urn:microsoft.com/office/officeart/2008/layout/VerticalAccentList"/>
    <dgm:cxn modelId="{25376A4D-9D34-4BAA-A808-C68F63428ABB}" type="presParOf" srcId="{F0380B33-AC57-4CA5-8D9D-B3C9004944D5}" destId="{4FEF3E25-1A7A-4419-AEED-7748011BE71B}" srcOrd="1" destOrd="0" presId="urn:microsoft.com/office/officeart/2008/layout/VerticalAccentList"/>
    <dgm:cxn modelId="{79CF5882-5FAB-4B39-92A3-74206977FD30}" type="presParOf" srcId="{4FEF3E25-1A7A-4419-AEED-7748011BE71B}" destId="{EC7D663D-D973-4A2D-AB97-4DD4FA29ADA2}" srcOrd="0" destOrd="0" presId="urn:microsoft.com/office/officeart/2008/layout/VerticalAccentList"/>
    <dgm:cxn modelId="{C2F020C0-C5F9-489E-8A05-779E4EE3F9E1}" type="presParOf" srcId="{4FEF3E25-1A7A-4419-AEED-7748011BE71B}" destId="{15D613C5-8583-4DB9-9006-388485C15C0B}" srcOrd="1" destOrd="0" presId="urn:microsoft.com/office/officeart/2008/layout/VerticalAccentList"/>
    <dgm:cxn modelId="{0D49117B-7217-43AE-AB96-C4FD0C4C7137}" type="presParOf" srcId="{4FEF3E25-1A7A-4419-AEED-7748011BE71B}" destId="{D5962AF0-8201-4F1A-ADDC-4E27390A4502}" srcOrd="2" destOrd="0" presId="urn:microsoft.com/office/officeart/2008/layout/VerticalAccentList"/>
    <dgm:cxn modelId="{2E77A529-992C-4AA7-8809-4B0BE4880320}" type="presParOf" srcId="{4FEF3E25-1A7A-4419-AEED-7748011BE71B}" destId="{8AF86B1A-ABF2-4C52-8172-C42064E52FBC}" srcOrd="3" destOrd="0" presId="urn:microsoft.com/office/officeart/2008/layout/VerticalAccentList"/>
    <dgm:cxn modelId="{A0899745-9FE6-4367-ABC7-D3EC75F3F239}" type="presParOf" srcId="{4FEF3E25-1A7A-4419-AEED-7748011BE71B}" destId="{654CA30C-5AFF-4343-AECD-8F1AD5E4A0D3}" srcOrd="4" destOrd="0" presId="urn:microsoft.com/office/officeart/2008/layout/VerticalAccentList"/>
    <dgm:cxn modelId="{3E762DA9-4A2F-4EC4-8544-EC005837577F}" type="presParOf" srcId="{4FEF3E25-1A7A-4419-AEED-7748011BE71B}" destId="{D8FAE66B-661E-4A60-A8B3-AF070D350CAC}" srcOrd="5" destOrd="0" presId="urn:microsoft.com/office/officeart/2008/layout/VerticalAccentList"/>
    <dgm:cxn modelId="{833CA2BD-DA10-4F16-8978-552AC678A580}" type="presParOf" srcId="{4FEF3E25-1A7A-4419-AEED-7748011BE71B}" destId="{7F541625-9F88-4843-82BC-6EF00452B9E9}" srcOrd="6" destOrd="0" presId="urn:microsoft.com/office/officeart/2008/layout/VerticalAccentList"/>
    <dgm:cxn modelId="{1660D5A3-93E4-4507-A825-C4A047CE0268}" type="presParOf" srcId="{F0380B33-AC57-4CA5-8D9D-B3C9004944D5}" destId="{AF1F2045-4A95-4803-8463-16B99EC66741}" srcOrd="2" destOrd="0" presId="urn:microsoft.com/office/officeart/2008/layout/VerticalAccentList"/>
    <dgm:cxn modelId="{7DCF0078-F9B3-4E8E-96FF-7C5A6CBAE13C}" type="presParOf" srcId="{F0380B33-AC57-4CA5-8D9D-B3C9004944D5}" destId="{1D788560-4488-4DC2-8A33-5F1EB3534695}" srcOrd="3" destOrd="0" presId="urn:microsoft.com/office/officeart/2008/layout/VerticalAccentList"/>
    <dgm:cxn modelId="{22D86364-3D3C-4BF1-8265-9F53A9E979FA}" type="presParOf" srcId="{1D788560-4488-4DC2-8A33-5F1EB3534695}" destId="{0B66F2EC-6EA8-4F02-9CA0-6389DF42B76D}" srcOrd="0" destOrd="0" presId="urn:microsoft.com/office/officeart/2008/layout/VerticalAccentList"/>
    <dgm:cxn modelId="{0A26F1A4-41E5-4BC5-BB6F-608DC4E0A013}" type="presParOf" srcId="{F0380B33-AC57-4CA5-8D9D-B3C9004944D5}" destId="{8D3F0C3C-736A-4C95-9A29-2C642FE46582}" srcOrd="4" destOrd="0" presId="urn:microsoft.com/office/officeart/2008/layout/VerticalAccentList"/>
    <dgm:cxn modelId="{6C95E563-6BF0-4598-8C21-F09B6649974F}" type="presParOf" srcId="{8D3F0C3C-736A-4C95-9A29-2C642FE46582}" destId="{BFC41845-D4FB-48E1-9D38-6D40263530D2}" srcOrd="0" destOrd="0" presId="urn:microsoft.com/office/officeart/2008/layout/VerticalAccentList"/>
    <dgm:cxn modelId="{7AFBE3CF-FA15-4690-9F74-B0A9175C29AA}" type="presParOf" srcId="{8D3F0C3C-736A-4C95-9A29-2C642FE46582}" destId="{0E919E5C-8CF0-46D6-8DA4-C9B0A6EA5565}" srcOrd="1" destOrd="0" presId="urn:microsoft.com/office/officeart/2008/layout/VerticalAccentList"/>
    <dgm:cxn modelId="{7990BCDD-4276-4887-A372-D04768DD3979}" type="presParOf" srcId="{8D3F0C3C-736A-4C95-9A29-2C642FE46582}" destId="{34F28FDC-FFCD-45E1-981A-CEEF25FA4CC4}" srcOrd="2" destOrd="0" presId="urn:microsoft.com/office/officeart/2008/layout/VerticalAccentList"/>
    <dgm:cxn modelId="{3646FE4D-5568-4D39-B993-B68186A14F29}" type="presParOf" srcId="{8D3F0C3C-736A-4C95-9A29-2C642FE46582}" destId="{C8D92AAB-5A57-4CD6-814B-D69F90C11A76}" srcOrd="3" destOrd="0" presId="urn:microsoft.com/office/officeart/2008/layout/VerticalAccentList"/>
    <dgm:cxn modelId="{DEFE7897-1C2B-4A47-83EC-8F5E2EFF926A}" type="presParOf" srcId="{8D3F0C3C-736A-4C95-9A29-2C642FE46582}" destId="{259D895B-686F-4EE3-B9FB-A5F225CCFF0A}" srcOrd="4" destOrd="0" presId="urn:microsoft.com/office/officeart/2008/layout/VerticalAccentList"/>
    <dgm:cxn modelId="{4F266BF5-CA13-4E1F-A6D8-E95B731BAD79}" type="presParOf" srcId="{8D3F0C3C-736A-4C95-9A29-2C642FE46582}" destId="{D655FCFE-91E3-47A0-AD36-9F2F7E49F608}" srcOrd="5" destOrd="0" presId="urn:microsoft.com/office/officeart/2008/layout/VerticalAccentList"/>
    <dgm:cxn modelId="{9321D22F-CA29-4EF6-BC75-7CDACB211906}" type="presParOf" srcId="{8D3F0C3C-736A-4C95-9A29-2C642FE46582}" destId="{5BF7FCA2-02DA-4750-A830-0AAEBCC30851}" srcOrd="6" destOrd="0" presId="urn:microsoft.com/office/officeart/2008/layout/VerticalAccentList"/>
    <dgm:cxn modelId="{3B5E355B-A581-4A28-9435-50324DCDA1D7}" type="presParOf" srcId="{F0380B33-AC57-4CA5-8D9D-B3C9004944D5}" destId="{69871BD0-987D-4643-A349-1335E194955B}" srcOrd="5" destOrd="0" presId="urn:microsoft.com/office/officeart/2008/layout/VerticalAccentList"/>
    <dgm:cxn modelId="{85B0B76F-5E76-475C-9833-0DF0695C3193}" type="presParOf" srcId="{F0380B33-AC57-4CA5-8D9D-B3C9004944D5}" destId="{312237CD-AE80-434F-8464-84BD3BD0EAED}" srcOrd="6" destOrd="0" presId="urn:microsoft.com/office/officeart/2008/layout/VerticalAccentList"/>
    <dgm:cxn modelId="{46A1F2AA-C50B-4ACB-8E5C-E92FE63DE964}" type="presParOf" srcId="{312237CD-AE80-434F-8464-84BD3BD0EAED}" destId="{6833D666-E2D3-4E9A-9A58-B333CBB8E84F}" srcOrd="0" destOrd="0" presId="urn:microsoft.com/office/officeart/2008/layout/VerticalAccentList"/>
    <dgm:cxn modelId="{1712134E-891B-4374-B6D6-7ED870ABCC16}" type="presParOf" srcId="{F0380B33-AC57-4CA5-8D9D-B3C9004944D5}" destId="{4D368708-FCE2-4524-9518-12743CCB82F3}" srcOrd="7" destOrd="0" presId="urn:microsoft.com/office/officeart/2008/layout/VerticalAccentList"/>
    <dgm:cxn modelId="{C9824D90-F92E-47E9-94C6-CE606BB17DCD}" type="presParOf" srcId="{4D368708-FCE2-4524-9518-12743CCB82F3}" destId="{27836411-E682-41EA-8907-3A0B8BA4E775}" srcOrd="0" destOrd="0" presId="urn:microsoft.com/office/officeart/2008/layout/VerticalAccentList"/>
    <dgm:cxn modelId="{F0C51622-94D3-471E-A30A-706428DB4558}" type="presParOf" srcId="{4D368708-FCE2-4524-9518-12743CCB82F3}" destId="{6C849D9B-4181-4DB3-B111-0C775410F9B5}" srcOrd="1" destOrd="0" presId="urn:microsoft.com/office/officeart/2008/layout/VerticalAccentList"/>
    <dgm:cxn modelId="{DC610639-4756-4C7E-A388-8C0A9D1570AC}" type="presParOf" srcId="{4D368708-FCE2-4524-9518-12743CCB82F3}" destId="{EF6F763C-7BDA-4CBD-AE71-FDF61FFA29A2}" srcOrd="2" destOrd="0" presId="urn:microsoft.com/office/officeart/2008/layout/VerticalAccentList"/>
    <dgm:cxn modelId="{89C508F3-136D-4D9D-B6C7-6C874AB6AB8F}" type="presParOf" srcId="{4D368708-FCE2-4524-9518-12743CCB82F3}" destId="{B55A9F73-3484-4DA2-9A04-7A5F1290FB8F}" srcOrd="3" destOrd="0" presId="urn:microsoft.com/office/officeart/2008/layout/VerticalAccentList"/>
    <dgm:cxn modelId="{53DD7701-CCC0-4116-9FC2-C8185B8C6B95}" type="presParOf" srcId="{4D368708-FCE2-4524-9518-12743CCB82F3}" destId="{213C6D80-3C6A-4EA1-9983-296133B03E37}" srcOrd="4" destOrd="0" presId="urn:microsoft.com/office/officeart/2008/layout/VerticalAccentList"/>
    <dgm:cxn modelId="{B44BB73C-A92E-4C52-95D4-DBBE0FC7BC54}" type="presParOf" srcId="{4D368708-FCE2-4524-9518-12743CCB82F3}" destId="{89CE88BD-BC06-4935-BB51-7C0FD5AB4FC1}" srcOrd="5" destOrd="0" presId="urn:microsoft.com/office/officeart/2008/layout/VerticalAccentList"/>
    <dgm:cxn modelId="{D3D58079-AA0F-4D4B-BEC4-E236B1495CC3}" type="presParOf" srcId="{4D368708-FCE2-4524-9518-12743CCB82F3}" destId="{1C8532A0-8B48-4300-980D-6C211F759280}" srcOrd="6" destOrd="0" presId="urn:microsoft.com/office/officeart/2008/layout/VerticalAccentList"/>
    <dgm:cxn modelId="{B5E6ADBE-A222-49B9-BA92-9F8E4906C1E1}" type="presParOf" srcId="{F0380B33-AC57-4CA5-8D9D-B3C9004944D5}" destId="{0F951304-566D-418E-913D-EAD8EB7DC235}" srcOrd="8" destOrd="0" presId="urn:microsoft.com/office/officeart/2008/layout/VerticalAccentList"/>
    <dgm:cxn modelId="{FF67E137-147D-48D6-94C5-591F70695351}" type="presParOf" srcId="{F0380B33-AC57-4CA5-8D9D-B3C9004944D5}" destId="{B0C4D36D-0431-4BFC-A1FE-1B78FE382244}" srcOrd="9" destOrd="0" presId="urn:microsoft.com/office/officeart/2008/layout/VerticalAccentList"/>
    <dgm:cxn modelId="{22544FD0-2DC7-4C8A-A00B-4E31F054A219}" type="presParOf" srcId="{B0C4D36D-0431-4BFC-A1FE-1B78FE382244}" destId="{FA05A80C-3EDF-4A04-9EFD-E9E1AC8F8EC3}" srcOrd="0" destOrd="0" presId="urn:microsoft.com/office/officeart/2008/layout/VerticalAccentList"/>
    <dgm:cxn modelId="{5C3EB70D-63E4-47AA-B96C-7F9C83CFD7CC}" type="presParOf" srcId="{F0380B33-AC57-4CA5-8D9D-B3C9004944D5}" destId="{45F29C88-F4F9-4F9A-A444-3D0236BFF4F5}" srcOrd="10" destOrd="0" presId="urn:microsoft.com/office/officeart/2008/layout/VerticalAccentList"/>
    <dgm:cxn modelId="{AE1FFAB0-CF77-4BF9-8885-7FA56D926127}" type="presParOf" srcId="{45F29C88-F4F9-4F9A-A444-3D0236BFF4F5}" destId="{D4275104-27C4-482C-8C14-58C79A3C041B}" srcOrd="0" destOrd="0" presId="urn:microsoft.com/office/officeart/2008/layout/VerticalAccentList"/>
    <dgm:cxn modelId="{1D05EF9B-DB26-429F-950A-B07F29EC2145}" type="presParOf" srcId="{45F29C88-F4F9-4F9A-A444-3D0236BFF4F5}" destId="{C7E20AE3-FC69-4B43-A425-8746B6911A96}" srcOrd="1" destOrd="0" presId="urn:microsoft.com/office/officeart/2008/layout/VerticalAccentList"/>
    <dgm:cxn modelId="{6A1F52E8-FA51-4A4C-B0E9-5309140DFE3B}" type="presParOf" srcId="{45F29C88-F4F9-4F9A-A444-3D0236BFF4F5}" destId="{DC48ACE2-008C-4CA8-BBC6-C6FC300DF69C}" srcOrd="2" destOrd="0" presId="urn:microsoft.com/office/officeart/2008/layout/VerticalAccentList"/>
    <dgm:cxn modelId="{7613EE4F-6AC2-43C6-8351-2244A5AAF0DF}" type="presParOf" srcId="{45F29C88-F4F9-4F9A-A444-3D0236BFF4F5}" destId="{E2FBF66D-A389-4ACE-8BDA-DB192656B2B5}" srcOrd="3" destOrd="0" presId="urn:microsoft.com/office/officeart/2008/layout/VerticalAccentList"/>
    <dgm:cxn modelId="{5DA091D0-D0B3-4402-91BE-0F91C4ED159B}" type="presParOf" srcId="{45F29C88-F4F9-4F9A-A444-3D0236BFF4F5}" destId="{E3B1417E-4770-4462-98CD-AC60E75086A9}" srcOrd="4" destOrd="0" presId="urn:microsoft.com/office/officeart/2008/layout/VerticalAccentList"/>
    <dgm:cxn modelId="{B85625FE-99B8-431B-B502-7E17AE7CAE27}" type="presParOf" srcId="{45F29C88-F4F9-4F9A-A444-3D0236BFF4F5}" destId="{FC4512DD-FFA8-4E9B-879B-3C25D8841E0D}" srcOrd="5" destOrd="0" presId="urn:microsoft.com/office/officeart/2008/layout/VerticalAccentList"/>
    <dgm:cxn modelId="{79C45448-EDE8-4315-9E83-5B0E17D0B4C5}" type="presParOf" srcId="{45F29C88-F4F9-4F9A-A444-3D0236BFF4F5}" destId="{7B15CE57-033B-4182-85D2-E62F8F896AEA}" srcOrd="6" destOrd="0" presId="urn:microsoft.com/office/officeart/2008/layout/VerticalAccentList"/>
    <dgm:cxn modelId="{F2D2535B-2201-48B5-9949-0369216A8724}" type="presParOf" srcId="{F0380B33-AC57-4CA5-8D9D-B3C9004944D5}" destId="{32469414-0E6B-4022-884B-3787E680BD35}" srcOrd="11" destOrd="0" presId="urn:microsoft.com/office/officeart/2008/layout/VerticalAccentList"/>
    <dgm:cxn modelId="{B77BAB0F-3688-4956-A75A-9A4EA9C49B5D}" type="presParOf" srcId="{F0380B33-AC57-4CA5-8D9D-B3C9004944D5}" destId="{B8F4FBE3-BA8F-4E73-9156-2833FF4E2EAA}" srcOrd="12" destOrd="0" presId="urn:microsoft.com/office/officeart/2008/layout/VerticalAccentList"/>
    <dgm:cxn modelId="{5F16D7CC-501B-4BA9-9D8F-B46F8F83B328}" type="presParOf" srcId="{B8F4FBE3-BA8F-4E73-9156-2833FF4E2EAA}" destId="{CF83EC92-CBF3-4D0F-8BBC-132C2AD4274C}" srcOrd="0" destOrd="0" presId="urn:microsoft.com/office/officeart/2008/layout/VerticalAccentList"/>
    <dgm:cxn modelId="{FE91F558-7E1E-4CF5-AD5E-BE848119798E}" type="presParOf" srcId="{F0380B33-AC57-4CA5-8D9D-B3C9004944D5}" destId="{572DDD98-49C8-4BDE-898F-40B5EE3629CF}" srcOrd="13" destOrd="0" presId="urn:microsoft.com/office/officeart/2008/layout/VerticalAccentList"/>
    <dgm:cxn modelId="{2C894EBB-E69B-4F7B-BB66-B3B03E8602AC}" type="presParOf" srcId="{572DDD98-49C8-4BDE-898F-40B5EE3629CF}" destId="{3D0BD696-1BED-4741-8235-2BE922A56AA1}" srcOrd="0" destOrd="0" presId="urn:microsoft.com/office/officeart/2008/layout/VerticalAccentList"/>
    <dgm:cxn modelId="{20FAA105-69BA-4387-981B-0C32DF66AA39}" type="presParOf" srcId="{572DDD98-49C8-4BDE-898F-40B5EE3629CF}" destId="{0F9B30AD-63DD-4A5C-9DFC-1516A07792D1}" srcOrd="1" destOrd="0" presId="urn:microsoft.com/office/officeart/2008/layout/VerticalAccentList"/>
    <dgm:cxn modelId="{654D0F02-BFEC-449D-B357-7FC7DCE21630}" type="presParOf" srcId="{572DDD98-49C8-4BDE-898F-40B5EE3629CF}" destId="{5530C2F8-7990-4A57-AE84-F5F0D2B386CA}" srcOrd="2" destOrd="0" presId="urn:microsoft.com/office/officeart/2008/layout/VerticalAccentList"/>
    <dgm:cxn modelId="{BDCA67B3-8FA2-402B-B295-A9A287DCB4A4}" type="presParOf" srcId="{572DDD98-49C8-4BDE-898F-40B5EE3629CF}" destId="{494075C1-6F4C-4885-8EE0-D77DD7E39FEE}" srcOrd="3" destOrd="0" presId="urn:microsoft.com/office/officeart/2008/layout/VerticalAccentList"/>
    <dgm:cxn modelId="{CBDF46E9-F0C5-4098-975A-6BF1D29C501A}" type="presParOf" srcId="{572DDD98-49C8-4BDE-898F-40B5EE3629CF}" destId="{BF20E2FB-D3A4-451A-B89D-B3FEFEE56AB3}" srcOrd="4" destOrd="0" presId="urn:microsoft.com/office/officeart/2008/layout/VerticalAccentList"/>
    <dgm:cxn modelId="{7C7DC31C-C619-413E-B131-0B7AF25F83C3}" type="presParOf" srcId="{572DDD98-49C8-4BDE-898F-40B5EE3629CF}" destId="{B41B7FA5-619E-4DF7-B687-5079B73E0E2B}" srcOrd="5" destOrd="0" presId="urn:microsoft.com/office/officeart/2008/layout/VerticalAccentList"/>
    <dgm:cxn modelId="{EBDA18FF-94AD-4137-BE91-5CE357918A51}" type="presParOf" srcId="{572DDD98-49C8-4BDE-898F-40B5EE3629CF}" destId="{CDB464A7-16BD-4953-9430-6FAE44D66A7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1E48A-1DCC-4854-B2F1-9B44434004DC}">
      <dsp:nvSpPr>
        <dsp:cNvPr id="0" name=""/>
        <dsp:cNvSpPr/>
      </dsp:nvSpPr>
      <dsp:spPr>
        <a:xfrm>
          <a:off x="741784" y="96681"/>
          <a:ext cx="647841" cy="647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060474-3948-4339-B84A-D4E168D8F1F8}">
      <dsp:nvSpPr>
        <dsp:cNvPr id="0" name=""/>
        <dsp:cNvSpPr/>
      </dsp:nvSpPr>
      <dsp:spPr>
        <a:xfrm>
          <a:off x="311020" y="980548"/>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de-DE" sz="2500" kern="1200"/>
            <a:t>Quality</a:t>
          </a:r>
          <a:endParaRPr lang="en-US" sz="2500" kern="1200"/>
        </a:p>
      </dsp:txBody>
      <dsp:txXfrm>
        <a:off x="311020" y="980548"/>
        <a:ext cx="1439648" cy="575859"/>
      </dsp:txXfrm>
    </dsp:sp>
    <dsp:sp modelId="{3E5A1486-4058-42A1-9D9F-5A983081E275}">
      <dsp:nvSpPr>
        <dsp:cNvPr id="0" name=""/>
        <dsp:cNvSpPr/>
      </dsp:nvSpPr>
      <dsp:spPr>
        <a:xfrm>
          <a:off x="2398511" y="116647"/>
          <a:ext cx="647841" cy="647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AD7F80-0370-40BD-AC3B-E3FEC1804A8A}">
      <dsp:nvSpPr>
        <dsp:cNvPr id="0" name=""/>
        <dsp:cNvSpPr/>
      </dsp:nvSpPr>
      <dsp:spPr>
        <a:xfrm>
          <a:off x="2002607" y="980548"/>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de-DE" sz="2500" kern="1200" dirty="0"/>
            <a:t>Cost </a:t>
          </a:r>
          <a:endParaRPr lang="en-US" sz="2500" kern="1200" dirty="0"/>
        </a:p>
      </dsp:txBody>
      <dsp:txXfrm>
        <a:off x="2002607" y="980548"/>
        <a:ext cx="1439648" cy="575859"/>
      </dsp:txXfrm>
    </dsp:sp>
    <dsp:sp modelId="{ED43B295-6359-4C40-BD4B-1CD9455183A9}">
      <dsp:nvSpPr>
        <dsp:cNvPr id="0" name=""/>
        <dsp:cNvSpPr/>
      </dsp:nvSpPr>
      <dsp:spPr>
        <a:xfrm>
          <a:off x="4090098" y="116647"/>
          <a:ext cx="647841" cy="647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DD44E3-90F0-4D54-AC60-657FAEAAE753}">
      <dsp:nvSpPr>
        <dsp:cNvPr id="0" name=""/>
        <dsp:cNvSpPr/>
      </dsp:nvSpPr>
      <dsp:spPr>
        <a:xfrm>
          <a:off x="3694194" y="980548"/>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de-DE" sz="2500" kern="1200" dirty="0"/>
            <a:t>Scalability</a:t>
          </a:r>
          <a:endParaRPr lang="en-US" sz="2500" kern="1200" dirty="0"/>
        </a:p>
      </dsp:txBody>
      <dsp:txXfrm>
        <a:off x="3694194" y="980548"/>
        <a:ext cx="1439648" cy="575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00248-8E7F-47D0-ADE0-875A5B19503E}">
      <dsp:nvSpPr>
        <dsp:cNvPr id="0" name=""/>
        <dsp:cNvSpPr/>
      </dsp:nvSpPr>
      <dsp:spPr>
        <a:xfrm>
          <a:off x="-5951882" y="-911379"/>
          <a:ext cx="7090084" cy="7090084"/>
        </a:xfrm>
        <a:prstGeom prst="blockArc">
          <a:avLst>
            <a:gd name="adj1" fmla="val 18900000"/>
            <a:gd name="adj2" fmla="val 2700000"/>
            <a:gd name="adj3" fmla="val 305"/>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EF26BC-7B40-49A7-9B8F-734580048F50}">
      <dsp:nvSpPr>
        <dsp:cNvPr id="0" name=""/>
        <dsp:cNvSpPr/>
      </dsp:nvSpPr>
      <dsp:spPr>
        <a:xfrm>
          <a:off x="369502" y="239452"/>
          <a:ext cx="10049869" cy="478694"/>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964" tIns="60960" rIns="60960" bIns="60960" numCol="1" spcCol="1270" anchor="ctr" anchorCtr="0">
          <a:noAutofit/>
        </a:bodyPr>
        <a:lstStyle/>
        <a:p>
          <a:pPr marL="0" lvl="0" indent="0" algn="l" defTabSz="1066800">
            <a:lnSpc>
              <a:spcPct val="90000"/>
            </a:lnSpc>
            <a:spcBef>
              <a:spcPct val="0"/>
            </a:spcBef>
            <a:spcAft>
              <a:spcPct val="35000"/>
            </a:spcAft>
            <a:buSzPct val="80000"/>
            <a:buNone/>
          </a:pPr>
          <a:r>
            <a:rPr lang="en-US" altLang="en-US" sz="2400" kern="1200" dirty="0">
              <a:latin typeface="Arial"/>
            </a:rPr>
            <a:t>SIM-less reception with simplified architecture </a:t>
          </a:r>
          <a:endParaRPr lang="en-US" sz="2400" kern="1200" dirty="0"/>
        </a:p>
      </dsp:txBody>
      <dsp:txXfrm>
        <a:off x="369502" y="239452"/>
        <a:ext cx="10049869" cy="478694"/>
      </dsp:txXfrm>
    </dsp:sp>
    <dsp:sp modelId="{26836185-39F8-499A-ABAD-DE1951A4BC76}">
      <dsp:nvSpPr>
        <dsp:cNvPr id="0" name=""/>
        <dsp:cNvSpPr/>
      </dsp:nvSpPr>
      <dsp:spPr>
        <a:xfrm>
          <a:off x="70318" y="179615"/>
          <a:ext cx="598368" cy="598368"/>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60ABF7-908F-44EB-A527-6683AA277981}">
      <dsp:nvSpPr>
        <dsp:cNvPr id="0" name=""/>
        <dsp:cNvSpPr/>
      </dsp:nvSpPr>
      <dsp:spPr>
        <a:xfrm>
          <a:off x="803003" y="957915"/>
          <a:ext cx="9616368" cy="478694"/>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964" tIns="60960" rIns="60960" bIns="60960" numCol="1" spcCol="1270" anchor="ctr" anchorCtr="0">
          <a:noAutofit/>
        </a:bodyPr>
        <a:lstStyle/>
        <a:p>
          <a:pPr marL="0" lvl="0" indent="0" algn="l" defTabSz="1066800">
            <a:lnSpc>
              <a:spcPct val="90000"/>
            </a:lnSpc>
            <a:spcBef>
              <a:spcPct val="0"/>
            </a:spcBef>
            <a:spcAft>
              <a:spcPct val="35000"/>
            </a:spcAft>
            <a:buSzPct val="80000"/>
            <a:buNone/>
          </a:pPr>
          <a:r>
            <a:rPr lang="en-US" altLang="en-US" sz="2400" kern="1200">
              <a:latin typeface="Arial"/>
            </a:rPr>
            <a:t>Receive-Only Mode (ROM) &amp; </a:t>
          </a:r>
          <a:r>
            <a:rPr lang="en-US" altLang="en-US" sz="2400" kern="1200">
              <a:ln/>
              <a:latin typeface="Arial"/>
            </a:rPr>
            <a:t>Free-to-Air (FTA)</a:t>
          </a:r>
          <a:endParaRPr lang="en-US" sz="2400" kern="1200" dirty="0"/>
        </a:p>
      </dsp:txBody>
      <dsp:txXfrm>
        <a:off x="803003" y="957915"/>
        <a:ext cx="9616368" cy="478694"/>
      </dsp:txXfrm>
    </dsp:sp>
    <dsp:sp modelId="{29631583-3915-450C-918F-381562F92C37}">
      <dsp:nvSpPr>
        <dsp:cNvPr id="0" name=""/>
        <dsp:cNvSpPr/>
      </dsp:nvSpPr>
      <dsp:spPr>
        <a:xfrm>
          <a:off x="503819" y="898078"/>
          <a:ext cx="598368" cy="598368"/>
        </a:xfrm>
        <a:prstGeom prst="ellipse">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56C36-4673-46B3-B3E1-9D2554FF81EE}">
      <dsp:nvSpPr>
        <dsp:cNvPr id="0" name=""/>
        <dsp:cNvSpPr/>
      </dsp:nvSpPr>
      <dsp:spPr>
        <a:xfrm>
          <a:off x="1040560" y="1675852"/>
          <a:ext cx="9378812" cy="478694"/>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964" tIns="60960" rIns="60960" bIns="60960" numCol="1" spcCol="1270" anchor="ctr" anchorCtr="0">
          <a:noAutofit/>
        </a:bodyPr>
        <a:lstStyle/>
        <a:p>
          <a:pPr marL="0" lvl="0" indent="0" algn="l" defTabSz="1066800">
            <a:lnSpc>
              <a:spcPct val="90000"/>
            </a:lnSpc>
            <a:spcBef>
              <a:spcPct val="0"/>
            </a:spcBef>
            <a:spcAft>
              <a:spcPct val="35000"/>
            </a:spcAft>
            <a:buSzPct val="80000"/>
            <a:buNone/>
          </a:pPr>
          <a:r>
            <a:rPr lang="en-US" altLang="en-US" sz="2400" kern="1200">
              <a:latin typeface="Arial"/>
            </a:rPr>
            <a:t>Different spectrum options (e.g. UHF, SDL), as well as SFN/MFN</a:t>
          </a:r>
          <a:endParaRPr lang="en-US" sz="2400" kern="1200" dirty="0"/>
        </a:p>
      </dsp:txBody>
      <dsp:txXfrm>
        <a:off x="1040560" y="1675852"/>
        <a:ext cx="9378812" cy="478694"/>
      </dsp:txXfrm>
    </dsp:sp>
    <dsp:sp modelId="{E2774E36-190F-4960-BA91-50A7DC3D1E62}">
      <dsp:nvSpPr>
        <dsp:cNvPr id="0" name=""/>
        <dsp:cNvSpPr/>
      </dsp:nvSpPr>
      <dsp:spPr>
        <a:xfrm>
          <a:off x="741375" y="1616015"/>
          <a:ext cx="598368" cy="598368"/>
        </a:xfrm>
        <a:prstGeom prst="ellipse">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FE89CC-0349-4F90-AB30-A1749C57C833}">
      <dsp:nvSpPr>
        <dsp:cNvPr id="0" name=""/>
        <dsp:cNvSpPr/>
      </dsp:nvSpPr>
      <dsp:spPr>
        <a:xfrm>
          <a:off x="1116409" y="2394315"/>
          <a:ext cx="9302962" cy="478694"/>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964" tIns="60960" rIns="60960" bIns="60960" numCol="1" spcCol="1270" anchor="ctr" anchorCtr="0">
          <a:noAutofit/>
        </a:bodyPr>
        <a:lstStyle/>
        <a:p>
          <a:pPr marL="0" lvl="0" indent="0" algn="l" defTabSz="1066800">
            <a:lnSpc>
              <a:spcPct val="90000"/>
            </a:lnSpc>
            <a:spcBef>
              <a:spcPct val="0"/>
            </a:spcBef>
            <a:spcAft>
              <a:spcPct val="35000"/>
            </a:spcAft>
            <a:buSzPct val="80000"/>
            <a:buNone/>
          </a:pPr>
          <a:r>
            <a:rPr lang="en-US" altLang="en-US" sz="2400" kern="1200" dirty="0">
              <a:latin typeface="Arial"/>
            </a:rPr>
            <a:t>Various deployment possibilities (e.g. MNOs, BNOs)</a:t>
          </a:r>
          <a:endParaRPr lang="en-US" sz="2400" kern="1200" dirty="0"/>
        </a:p>
      </dsp:txBody>
      <dsp:txXfrm>
        <a:off x="1116409" y="2394315"/>
        <a:ext cx="9302962" cy="478694"/>
      </dsp:txXfrm>
    </dsp:sp>
    <dsp:sp modelId="{D46A05FF-F4BC-4410-8DA0-08ECE07647AC}">
      <dsp:nvSpPr>
        <dsp:cNvPr id="0" name=""/>
        <dsp:cNvSpPr/>
      </dsp:nvSpPr>
      <dsp:spPr>
        <a:xfrm>
          <a:off x="817225" y="2334478"/>
          <a:ext cx="598368" cy="598368"/>
        </a:xfrm>
        <a:prstGeom prst="ellipse">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983C4-8A0E-4205-A83A-8AB71B7D83DE}">
      <dsp:nvSpPr>
        <dsp:cNvPr id="0" name=""/>
        <dsp:cNvSpPr/>
      </dsp:nvSpPr>
      <dsp:spPr>
        <a:xfrm>
          <a:off x="1040560" y="3112778"/>
          <a:ext cx="9378812" cy="478694"/>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964" tIns="60960" rIns="60960" bIns="60960" numCol="1" spcCol="1270" anchor="ctr" anchorCtr="0">
          <a:noAutofit/>
        </a:bodyPr>
        <a:lstStyle/>
        <a:p>
          <a:pPr marL="0" lvl="0" indent="0" algn="l" defTabSz="1066800">
            <a:lnSpc>
              <a:spcPct val="90000"/>
            </a:lnSpc>
            <a:spcBef>
              <a:spcPct val="0"/>
            </a:spcBef>
            <a:spcAft>
              <a:spcPct val="35000"/>
            </a:spcAft>
            <a:buSzPct val="80000"/>
            <a:buNone/>
          </a:pPr>
          <a:r>
            <a:rPr lang="en-US" altLang="en-US" sz="2400" kern="1200">
              <a:latin typeface="Arial"/>
            </a:rPr>
            <a:t>Using existing infrastructure (HPHT, MPMT and LPLT)</a:t>
          </a:r>
          <a:endParaRPr lang="en-US" sz="2400" kern="1200" dirty="0"/>
        </a:p>
      </dsp:txBody>
      <dsp:txXfrm>
        <a:off x="1040560" y="3112778"/>
        <a:ext cx="9378812" cy="478694"/>
      </dsp:txXfrm>
    </dsp:sp>
    <dsp:sp modelId="{4C098424-7B56-4E09-B3B6-F0175404274B}">
      <dsp:nvSpPr>
        <dsp:cNvPr id="0" name=""/>
        <dsp:cNvSpPr/>
      </dsp:nvSpPr>
      <dsp:spPr>
        <a:xfrm>
          <a:off x="741375" y="3052941"/>
          <a:ext cx="598368" cy="598368"/>
        </a:xfrm>
        <a:prstGeom prst="ellipse">
          <a:avLst/>
        </a:prstGeom>
        <a:solidFill>
          <a:schemeClr val="lt1">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FCDF2-298D-483A-9803-663B4F4E5A71}">
      <dsp:nvSpPr>
        <dsp:cNvPr id="0" name=""/>
        <dsp:cNvSpPr/>
      </dsp:nvSpPr>
      <dsp:spPr>
        <a:xfrm>
          <a:off x="803003" y="3830714"/>
          <a:ext cx="9616368" cy="478694"/>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964" tIns="60960" rIns="60960" bIns="60960" numCol="1" spcCol="1270" anchor="ctr" anchorCtr="0">
          <a:noAutofit/>
        </a:bodyPr>
        <a:lstStyle/>
        <a:p>
          <a:pPr marL="0" lvl="0" indent="0" algn="l" defTabSz="1066800">
            <a:lnSpc>
              <a:spcPct val="90000"/>
            </a:lnSpc>
            <a:spcBef>
              <a:spcPct val="0"/>
            </a:spcBef>
            <a:spcAft>
              <a:spcPct val="35000"/>
            </a:spcAft>
            <a:buSzPct val="80000"/>
            <a:buNone/>
          </a:pPr>
          <a:r>
            <a:rPr lang="en-US" altLang="en-US" sz="2400" kern="1200">
              <a:latin typeface="Arial"/>
            </a:rPr>
            <a:t>Highly flexible velocities (up to 250 KM/h Vs up to 300 µS)</a:t>
          </a:r>
          <a:endParaRPr lang="en-US" altLang="en-US" sz="2400" kern="1200" dirty="0">
            <a:latin typeface="Arial"/>
          </a:endParaRPr>
        </a:p>
      </dsp:txBody>
      <dsp:txXfrm>
        <a:off x="803003" y="3830714"/>
        <a:ext cx="9616368" cy="478694"/>
      </dsp:txXfrm>
    </dsp:sp>
    <dsp:sp modelId="{7836CEB8-3E80-469A-9E94-D0062B7AAE95}">
      <dsp:nvSpPr>
        <dsp:cNvPr id="0" name=""/>
        <dsp:cNvSpPr/>
      </dsp:nvSpPr>
      <dsp:spPr>
        <a:xfrm>
          <a:off x="503819" y="3770877"/>
          <a:ext cx="598368" cy="598368"/>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94CD9-46FC-4F55-BD2B-1A5E5E071710}">
      <dsp:nvSpPr>
        <dsp:cNvPr id="0" name=""/>
        <dsp:cNvSpPr/>
      </dsp:nvSpPr>
      <dsp:spPr>
        <a:xfrm>
          <a:off x="369502" y="4549177"/>
          <a:ext cx="10049869" cy="478694"/>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964" tIns="60960" rIns="60960" bIns="60960" numCol="1" spcCol="1270" anchor="ctr" anchorCtr="0">
          <a:noAutofit/>
        </a:bodyPr>
        <a:lstStyle/>
        <a:p>
          <a:pPr marL="0" lvl="0" indent="0" algn="l" defTabSz="1066800">
            <a:lnSpc>
              <a:spcPct val="90000"/>
            </a:lnSpc>
            <a:spcBef>
              <a:spcPct val="0"/>
            </a:spcBef>
            <a:spcAft>
              <a:spcPct val="35000"/>
            </a:spcAft>
            <a:buSzPct val="80000"/>
            <a:buNone/>
          </a:pPr>
          <a:r>
            <a:rPr lang="de-DE" altLang="en-US" sz="2400" kern="1200" dirty="0">
              <a:latin typeface="Arial"/>
            </a:rPr>
            <a:t>Can be combined with existing 4G and 5G features (unicast, PWS)</a:t>
          </a:r>
          <a:endParaRPr lang="en-US" altLang="en-US" sz="2400" kern="1200" dirty="0">
            <a:latin typeface="Arial"/>
          </a:endParaRPr>
        </a:p>
      </dsp:txBody>
      <dsp:txXfrm>
        <a:off x="369502" y="4549177"/>
        <a:ext cx="10049869" cy="478694"/>
      </dsp:txXfrm>
    </dsp:sp>
    <dsp:sp modelId="{145488B2-B5C2-4150-96B3-13CBD449EC31}">
      <dsp:nvSpPr>
        <dsp:cNvPr id="0" name=""/>
        <dsp:cNvSpPr/>
      </dsp:nvSpPr>
      <dsp:spPr>
        <a:xfrm>
          <a:off x="70318" y="4489341"/>
          <a:ext cx="598368" cy="598368"/>
        </a:xfrm>
        <a:prstGeom prst="ellipse">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BBA7A-21B1-4EBB-8A35-E6AAB09D1377}">
      <dsp:nvSpPr>
        <dsp:cNvPr id="0" name=""/>
        <dsp:cNvSpPr/>
      </dsp:nvSpPr>
      <dsp:spPr>
        <a:xfrm>
          <a:off x="10665517" y="1643378"/>
          <a:ext cx="1418229" cy="141884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7EC55D-4194-4166-ABBA-E42F7D113506}">
      <dsp:nvSpPr>
        <dsp:cNvPr id="0" name=""/>
        <dsp:cNvSpPr/>
      </dsp:nvSpPr>
      <dsp:spPr>
        <a:xfrm>
          <a:off x="10712114" y="1690681"/>
          <a:ext cx="1323839" cy="1324237"/>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ClrTx/>
            <a:buSzTx/>
            <a:buFontTx/>
            <a:buNone/>
          </a:pPr>
          <a:r>
            <a:rPr kumimoji="0" lang="en-US" sz="1100" b="0" i="0" u="none" strike="noStrike" kern="1200" cap="none" spc="0" normalizeH="0" baseline="0" noProof="0">
              <a:ln>
                <a:noFill/>
              </a:ln>
              <a:solidFill>
                <a:srgbClr val="0083A2"/>
              </a:solidFill>
              <a:effectLst/>
              <a:uLnTx/>
              <a:uFillTx/>
              <a:latin typeface="Arial"/>
            </a:rPr>
            <a:t>AI1.5 WRC23</a:t>
          </a:r>
          <a:endParaRPr lang="en-US" sz="1100" kern="1200" dirty="0"/>
        </a:p>
      </dsp:txBody>
      <dsp:txXfrm>
        <a:off x="10900893" y="1879893"/>
        <a:ext cx="946282" cy="945812"/>
      </dsp:txXfrm>
    </dsp:sp>
    <dsp:sp modelId="{5E43C491-AD1D-41BF-8412-A813F21A38EE}">
      <dsp:nvSpPr>
        <dsp:cNvPr id="0" name=""/>
        <dsp:cNvSpPr/>
      </dsp:nvSpPr>
      <dsp:spPr>
        <a:xfrm rot="2700000">
          <a:off x="9198162" y="1643422"/>
          <a:ext cx="1418506" cy="1418506"/>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8BDF8-98A3-43B3-A802-F6B79B3131CE}">
      <dsp:nvSpPr>
        <dsp:cNvPr id="0" name=""/>
        <dsp:cNvSpPr/>
      </dsp:nvSpPr>
      <dsp:spPr>
        <a:xfrm>
          <a:off x="9246093" y="1690681"/>
          <a:ext cx="1323839" cy="1324237"/>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ClrTx/>
            <a:buSzTx/>
            <a:buFontTx/>
            <a:buNone/>
          </a:pPr>
          <a:r>
            <a:rPr lang="de-DE" sz="1100" kern="1200" dirty="0">
              <a:solidFill>
                <a:schemeClr val="accent3">
                  <a:lumMod val="75000"/>
                </a:schemeClr>
              </a:solidFill>
            </a:rPr>
            <a:t>Rel-18</a:t>
          </a:r>
          <a:br>
            <a:rPr lang="de-DE" sz="1100" kern="1200" dirty="0">
              <a:solidFill>
                <a:schemeClr val="accent3">
                  <a:lumMod val="75000"/>
                </a:schemeClr>
              </a:solidFill>
            </a:rPr>
          </a:br>
          <a:r>
            <a:rPr lang="en-US" sz="1100" kern="1200" dirty="0">
              <a:solidFill>
                <a:schemeClr val="accent3">
                  <a:lumMod val="75000"/>
                </a:schemeClr>
              </a:solidFill>
            </a:rPr>
            <a:t>Requirements for UHF band, URL Handling</a:t>
          </a:r>
        </a:p>
      </dsp:txBody>
      <dsp:txXfrm>
        <a:off x="9434872" y="1879893"/>
        <a:ext cx="946282" cy="945812"/>
      </dsp:txXfrm>
    </dsp:sp>
    <dsp:sp modelId="{F4B278F1-6C00-4AAB-835D-03F55381840B}">
      <dsp:nvSpPr>
        <dsp:cNvPr id="0" name=""/>
        <dsp:cNvSpPr/>
      </dsp:nvSpPr>
      <dsp:spPr>
        <a:xfrm rot="2700000">
          <a:off x="7732141" y="1643422"/>
          <a:ext cx="1418506" cy="1418506"/>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F32BF-E251-43CE-BA58-D06214E885A4}">
      <dsp:nvSpPr>
        <dsp:cNvPr id="0" name=""/>
        <dsp:cNvSpPr/>
      </dsp:nvSpPr>
      <dsp:spPr>
        <a:xfrm>
          <a:off x="7780072" y="1690681"/>
          <a:ext cx="1323839" cy="1324237"/>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ClrTx/>
            <a:buSzTx/>
            <a:buFontTx/>
            <a:buNone/>
          </a:pPr>
          <a:r>
            <a:rPr kumimoji="0" lang="en-US" sz="1100" b="0" i="0" u="none" strike="noStrike" kern="1200" cap="none" spc="0" normalizeH="0" baseline="0" noProof="0" dirty="0">
              <a:ln>
                <a:noFill/>
              </a:ln>
              <a:solidFill>
                <a:srgbClr val="0083A2"/>
              </a:solidFill>
              <a:effectLst/>
              <a:uLnTx/>
              <a:uFillTx/>
              <a:latin typeface="Arial"/>
            </a:rPr>
            <a:t>Enhanced Version of ETSI TS 103 720</a:t>
          </a:r>
          <a:endParaRPr lang="en-US" sz="1100" kern="1200" dirty="0"/>
        </a:p>
      </dsp:txBody>
      <dsp:txXfrm>
        <a:off x="7968851" y="1879893"/>
        <a:ext cx="946282" cy="945812"/>
      </dsp:txXfrm>
    </dsp:sp>
    <dsp:sp modelId="{DDED353F-1552-4490-AC0D-9DEF658998E0}">
      <dsp:nvSpPr>
        <dsp:cNvPr id="0" name=""/>
        <dsp:cNvSpPr/>
      </dsp:nvSpPr>
      <dsp:spPr>
        <a:xfrm rot="2700000">
          <a:off x="6266120" y="1643422"/>
          <a:ext cx="1418506" cy="1418506"/>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09048-32F9-4E75-886C-3F57DCB37ED2}">
      <dsp:nvSpPr>
        <dsp:cNvPr id="0" name=""/>
        <dsp:cNvSpPr/>
      </dsp:nvSpPr>
      <dsp:spPr>
        <a:xfrm>
          <a:off x="6314051" y="1690681"/>
          <a:ext cx="1323839" cy="1324237"/>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ClrTx/>
            <a:buSzTx/>
            <a:buFontTx/>
            <a:buNone/>
          </a:pPr>
          <a:r>
            <a:rPr kumimoji="0" lang="de-DE" sz="1100" b="0" i="0" u="none" strike="noStrike" kern="1200" cap="none" spc="0" normalizeH="0" baseline="0" noProof="0" dirty="0">
              <a:ln>
                <a:noFill/>
              </a:ln>
              <a:solidFill>
                <a:srgbClr val="0083A2"/>
              </a:solidFill>
              <a:effectLst/>
              <a:uLnTx/>
              <a:uFillTx/>
              <a:latin typeface="Arial"/>
            </a:rPr>
            <a:t>Rel-17</a:t>
          </a:r>
          <a:br>
            <a:rPr kumimoji="0" lang="de-DE" sz="1100" b="0" i="0" u="none" strike="noStrike" kern="1200" cap="none" spc="0" normalizeH="0" baseline="0" noProof="0" dirty="0">
              <a:ln>
                <a:noFill/>
              </a:ln>
              <a:solidFill>
                <a:srgbClr val="0083A2"/>
              </a:solidFill>
              <a:effectLst/>
              <a:uLnTx/>
              <a:uFillTx/>
              <a:latin typeface="Arial"/>
            </a:rPr>
          </a:br>
          <a:r>
            <a:rPr kumimoji="0" lang="de-DE" sz="1100" b="0" i="0" u="none" strike="noStrike" kern="1200" cap="none" spc="0" normalizeH="0" baseline="0" noProof="0" dirty="0">
              <a:ln>
                <a:noFill/>
              </a:ln>
              <a:solidFill>
                <a:srgbClr val="0083A2"/>
              </a:solidFill>
              <a:effectLst/>
              <a:uLnTx/>
              <a:uFillTx/>
              <a:latin typeface="Arial"/>
            </a:rPr>
            <a:t>Enhanced BW= 6/7/8 MHz for UHF</a:t>
          </a:r>
          <a:endParaRPr lang="en-US" sz="1100" kern="1200" dirty="0"/>
        </a:p>
      </dsp:txBody>
      <dsp:txXfrm>
        <a:off x="6502829" y="1879893"/>
        <a:ext cx="946282" cy="945812"/>
      </dsp:txXfrm>
    </dsp:sp>
    <dsp:sp modelId="{8D2D7A9D-E955-4BB2-B5A3-9D2886F6FA6B}">
      <dsp:nvSpPr>
        <dsp:cNvPr id="0" name=""/>
        <dsp:cNvSpPr/>
      </dsp:nvSpPr>
      <dsp:spPr>
        <a:xfrm rot="2700000">
          <a:off x="4800099" y="1643422"/>
          <a:ext cx="1418506" cy="1418506"/>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11445-825F-49E8-866F-A295A7411F9E}">
      <dsp:nvSpPr>
        <dsp:cNvPr id="0" name=""/>
        <dsp:cNvSpPr/>
      </dsp:nvSpPr>
      <dsp:spPr>
        <a:xfrm>
          <a:off x="4848030" y="1690681"/>
          <a:ext cx="1323839" cy="1324237"/>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ClrTx/>
            <a:buSzTx/>
            <a:buFontTx/>
            <a:buNone/>
          </a:pPr>
          <a:r>
            <a:rPr kumimoji="0" lang="de-DE" sz="1100" b="0" i="0" u="none" strike="noStrike" kern="1200" cap="none" spc="0" normalizeH="0" baseline="0" noProof="0" dirty="0">
              <a:ln>
                <a:noFill/>
              </a:ln>
              <a:solidFill>
                <a:srgbClr val="0083A2"/>
              </a:solidFill>
              <a:effectLst/>
              <a:uLnTx/>
              <a:uFillTx/>
              <a:latin typeface="Arial"/>
            </a:rPr>
            <a:t>5G BC is an EU standard (ETSI </a:t>
          </a:r>
          <a:r>
            <a:rPr kumimoji="0" lang="en-US" sz="1100" b="0" i="0" u="none" strike="noStrike" kern="1200" cap="none" spc="0" normalizeH="0" baseline="0" noProof="0" dirty="0">
              <a:ln>
                <a:noFill/>
              </a:ln>
              <a:solidFill>
                <a:srgbClr val="0083A2"/>
              </a:solidFill>
              <a:effectLst/>
              <a:uLnTx/>
              <a:uFillTx/>
              <a:latin typeface="Arial"/>
              <a:hlinkClick xmlns:r="http://schemas.openxmlformats.org/officeDocument/2006/relationships" r:id="rId1">
                <a:extLst>
                  <a:ext uri="{A12FA001-AC4F-418D-AE19-62706E023703}">
                    <ahyp:hlinkClr xmlns:ahyp="http://schemas.microsoft.com/office/drawing/2018/hyperlinkcolor" val="tx"/>
                  </a:ext>
                </a:extLst>
              </a:hlinkClick>
            </a:rPr>
            <a:t>TS 103 720</a:t>
          </a:r>
          <a:r>
            <a:rPr kumimoji="0" lang="en-US" sz="1100" b="0" i="0" u="none" strike="noStrike" kern="1200" cap="none" spc="0" normalizeH="0" baseline="0" noProof="0" dirty="0">
              <a:ln>
                <a:noFill/>
              </a:ln>
              <a:solidFill>
                <a:srgbClr val="0083A2"/>
              </a:solidFill>
              <a:effectLst/>
              <a:uLnTx/>
              <a:uFillTx/>
              <a:latin typeface="Arial"/>
            </a:rPr>
            <a:t>)</a:t>
          </a:r>
          <a:endParaRPr lang="en-US" sz="1100" kern="1200" dirty="0"/>
        </a:p>
      </dsp:txBody>
      <dsp:txXfrm>
        <a:off x="5036808" y="1879893"/>
        <a:ext cx="946282" cy="945812"/>
      </dsp:txXfrm>
    </dsp:sp>
    <dsp:sp modelId="{A0E88B4A-82D0-420B-925D-B7CBDDE07732}">
      <dsp:nvSpPr>
        <dsp:cNvPr id="0" name=""/>
        <dsp:cNvSpPr/>
      </dsp:nvSpPr>
      <dsp:spPr>
        <a:xfrm rot="2700000">
          <a:off x="3334077" y="1643422"/>
          <a:ext cx="1418506" cy="1418506"/>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D6B98-94C5-4AF2-A4BB-0E5E7A5D422E}">
      <dsp:nvSpPr>
        <dsp:cNvPr id="0" name=""/>
        <dsp:cNvSpPr/>
      </dsp:nvSpPr>
      <dsp:spPr>
        <a:xfrm>
          <a:off x="3382008" y="1690681"/>
          <a:ext cx="1323839" cy="1324237"/>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ClrTx/>
            <a:buSzTx/>
            <a:buFontTx/>
            <a:buNone/>
          </a:pPr>
          <a:r>
            <a:rPr kumimoji="0" lang="en-US" sz="1100" b="0" i="0" u="none" strike="noStrike" kern="1200" cap="none" spc="0" normalizeH="0" baseline="0" noProof="0" dirty="0">
              <a:ln>
                <a:noFill/>
              </a:ln>
              <a:solidFill>
                <a:srgbClr val="0083A2"/>
              </a:solidFill>
              <a:effectLst/>
              <a:uLnTx/>
              <a:uFillTx/>
              <a:latin typeface="Arial"/>
            </a:rPr>
            <a:t>Rel-16</a:t>
          </a:r>
        </a:p>
        <a:p>
          <a:pPr marL="0" lvl="0" indent="0" algn="ctr" defTabSz="488950">
            <a:lnSpc>
              <a:spcPct val="90000"/>
            </a:lnSpc>
            <a:spcBef>
              <a:spcPct val="0"/>
            </a:spcBef>
            <a:spcAft>
              <a:spcPct val="35000"/>
            </a:spcAft>
            <a:buClrTx/>
            <a:buSzTx/>
            <a:buFontTx/>
            <a:buNone/>
          </a:pPr>
          <a:r>
            <a:rPr kumimoji="0" lang="en-US" sz="1100" b="0" i="0" u="none" strike="noStrike" kern="1200" cap="none" spc="0" normalizeH="0" baseline="0" noProof="0" dirty="0">
              <a:ln>
                <a:noFill/>
              </a:ln>
              <a:solidFill>
                <a:srgbClr val="0083A2"/>
              </a:solidFill>
              <a:effectLst/>
              <a:uLnTx/>
              <a:uFillTx/>
              <a:latin typeface="Arial"/>
              <a:sym typeface="Wingdings" panose="05000000000000000000" pitchFamily="2" charset="2"/>
            </a:rPr>
            <a:t>Rooftop</a:t>
          </a:r>
          <a:r>
            <a:rPr kumimoji="0" lang="en-US" sz="1100" b="0" i="0" u="none" strike="noStrike" kern="1200" cap="none" spc="0" normalizeH="0" baseline="0" noProof="0" dirty="0">
              <a:ln>
                <a:noFill/>
              </a:ln>
              <a:solidFill>
                <a:srgbClr val="0083A2"/>
              </a:solidFill>
              <a:effectLst/>
              <a:uLnTx/>
              <a:uFillTx/>
              <a:latin typeface="Arial"/>
            </a:rPr>
            <a:t>  Mobility up to 250 km/h</a:t>
          </a:r>
          <a:endParaRPr lang="en-US" sz="1100" kern="1200" dirty="0"/>
        </a:p>
      </dsp:txBody>
      <dsp:txXfrm>
        <a:off x="3570787" y="1879893"/>
        <a:ext cx="946282" cy="945812"/>
      </dsp:txXfrm>
    </dsp:sp>
    <dsp:sp modelId="{AADDE8E5-E4FD-4942-86DA-6E10E6C1A2F7}">
      <dsp:nvSpPr>
        <dsp:cNvPr id="0" name=""/>
        <dsp:cNvSpPr/>
      </dsp:nvSpPr>
      <dsp:spPr>
        <a:xfrm rot="2700000">
          <a:off x="1868056" y="1643422"/>
          <a:ext cx="1418506" cy="1418506"/>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6E9D62-BBD0-463D-B544-4429B65D93E5}">
      <dsp:nvSpPr>
        <dsp:cNvPr id="0" name=""/>
        <dsp:cNvSpPr/>
      </dsp:nvSpPr>
      <dsp:spPr>
        <a:xfrm>
          <a:off x="1915987" y="1690681"/>
          <a:ext cx="1323839" cy="1324237"/>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ClrTx/>
            <a:buSzTx/>
            <a:buFontTx/>
            <a:buNone/>
          </a:pPr>
          <a:r>
            <a:rPr kumimoji="0" lang="de-DE" sz="1100" b="0" i="0" u="none" strike="noStrike" kern="1200" cap="none" spc="0" normalizeH="0" baseline="0" noProof="0" dirty="0">
              <a:ln>
                <a:noFill/>
              </a:ln>
              <a:solidFill>
                <a:srgbClr val="0083A2"/>
              </a:solidFill>
              <a:effectLst/>
              <a:uLnTx/>
              <a:uFillTx/>
              <a:latin typeface="Arial"/>
            </a:rPr>
            <a:t>5G BC  worldwide standard </a:t>
          </a:r>
        </a:p>
        <a:p>
          <a:pPr marL="0" lvl="0" indent="0" algn="ctr" defTabSz="488950">
            <a:lnSpc>
              <a:spcPct val="90000"/>
            </a:lnSpc>
            <a:spcBef>
              <a:spcPct val="0"/>
            </a:spcBef>
            <a:spcAft>
              <a:spcPct val="35000"/>
            </a:spcAft>
            <a:buClrTx/>
            <a:buSzTx/>
            <a:buFontTx/>
            <a:buNone/>
          </a:pPr>
          <a:r>
            <a:rPr kumimoji="0" lang="de-DE" sz="1100" b="0" i="0" u="none" strike="noStrike" kern="1200" cap="none" spc="0" normalizeH="0" baseline="0" noProof="0" dirty="0">
              <a:ln>
                <a:noFill/>
              </a:ln>
              <a:solidFill>
                <a:srgbClr val="0083A2"/>
              </a:solidFill>
              <a:effectLst/>
              <a:uLnTx/>
              <a:uFillTx/>
              <a:latin typeface="Arial"/>
            </a:rPr>
            <a:t>TG6/1 and WP6A</a:t>
          </a:r>
          <a:endParaRPr lang="en-US" sz="1100" kern="1200" dirty="0"/>
        </a:p>
      </dsp:txBody>
      <dsp:txXfrm>
        <a:off x="2104766" y="1879893"/>
        <a:ext cx="946282" cy="945812"/>
      </dsp:txXfrm>
    </dsp:sp>
    <dsp:sp modelId="{896365B5-14BE-4479-B830-0B2FA3CB031B}">
      <dsp:nvSpPr>
        <dsp:cNvPr id="0" name=""/>
        <dsp:cNvSpPr/>
      </dsp:nvSpPr>
      <dsp:spPr>
        <a:xfrm rot="2700000">
          <a:off x="402035" y="1643422"/>
          <a:ext cx="1418506" cy="1418506"/>
        </a:xfrm>
        <a:prstGeom prst="teardrop">
          <a:avLst>
            <a:gd name="adj" fmla="val 1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11A34D-6873-4ADD-90D8-B783C069773F}">
      <dsp:nvSpPr>
        <dsp:cNvPr id="0" name=""/>
        <dsp:cNvSpPr/>
      </dsp:nvSpPr>
      <dsp:spPr>
        <a:xfrm>
          <a:off x="449966" y="1690681"/>
          <a:ext cx="1323839" cy="1324237"/>
        </a:xfrm>
        <a:prstGeom prst="ellipse">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ClrTx/>
            <a:buSzTx/>
            <a:buFontTx/>
            <a:buNone/>
          </a:pPr>
          <a:r>
            <a:rPr kumimoji="0" lang="en-US" sz="1100" b="0" i="0" u="none" strike="noStrike" kern="1200" cap="none" spc="0" normalizeH="0" baseline="0" noProof="0" dirty="0">
              <a:ln>
                <a:noFill/>
              </a:ln>
              <a:solidFill>
                <a:srgbClr val="0083A2"/>
              </a:solidFill>
              <a:effectLst/>
              <a:uLnTx/>
              <a:uFillTx/>
              <a:latin typeface="Arial"/>
            </a:rPr>
            <a:t>Rel-14</a:t>
          </a:r>
        </a:p>
        <a:p>
          <a:pPr marL="0" lvl="0" indent="0" algn="ctr" defTabSz="488950">
            <a:lnSpc>
              <a:spcPct val="90000"/>
            </a:lnSpc>
            <a:spcBef>
              <a:spcPct val="0"/>
            </a:spcBef>
            <a:spcAft>
              <a:spcPct val="35000"/>
            </a:spcAft>
            <a:buClrTx/>
            <a:buSzTx/>
            <a:buFontTx/>
            <a:buNone/>
          </a:pPr>
          <a:r>
            <a:rPr kumimoji="0" lang="en-US" sz="1100" b="0" i="0" u="none" strike="noStrike" kern="1200" cap="none" spc="0" normalizeH="0" baseline="0" noProof="0" dirty="0">
              <a:ln>
                <a:noFill/>
              </a:ln>
              <a:solidFill>
                <a:srgbClr val="0083A2"/>
              </a:solidFill>
              <a:effectLst/>
              <a:uLnTx/>
              <a:uFillTx/>
              <a:latin typeface="Arial"/>
            </a:rPr>
            <a:t>SCS1.25KHz/ CP=200µs  Mobility up to 120 km/h</a:t>
          </a:r>
          <a:endParaRPr lang="en-US" sz="1100" kern="1200" dirty="0"/>
        </a:p>
      </dsp:txBody>
      <dsp:txXfrm>
        <a:off x="638744" y="1879893"/>
        <a:ext cx="946282" cy="945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0B35E-461D-4DC7-8346-4DE7DCB0A6CB}">
      <dsp:nvSpPr>
        <dsp:cNvPr id="0" name=""/>
        <dsp:cNvSpPr/>
      </dsp:nvSpPr>
      <dsp:spPr>
        <a:xfrm>
          <a:off x="406400" y="423641"/>
          <a:ext cx="7315200" cy="6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de-DE" sz="3000" kern="1200" dirty="0"/>
            <a:t>Channel Coding and modulation schemes</a:t>
          </a:r>
          <a:endParaRPr lang="en-US" sz="3000" kern="1200" dirty="0"/>
        </a:p>
      </dsp:txBody>
      <dsp:txXfrm>
        <a:off x="406400" y="423641"/>
        <a:ext cx="7315200" cy="665018"/>
      </dsp:txXfrm>
    </dsp:sp>
    <dsp:sp modelId="{EC7D663D-D973-4A2D-AB97-4DD4FA29ADA2}">
      <dsp:nvSpPr>
        <dsp:cNvPr id="0" name=""/>
        <dsp:cNvSpPr/>
      </dsp:nvSpPr>
      <dsp:spPr>
        <a:xfrm>
          <a:off x="406400" y="1088659"/>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613C5-8583-4DB9-9006-388485C15C0B}">
      <dsp:nvSpPr>
        <dsp:cNvPr id="0" name=""/>
        <dsp:cNvSpPr/>
      </dsp:nvSpPr>
      <dsp:spPr>
        <a:xfrm>
          <a:off x="1438655" y="1088659"/>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962AF0-8201-4F1A-ADDC-4E27390A4502}">
      <dsp:nvSpPr>
        <dsp:cNvPr id="0" name=""/>
        <dsp:cNvSpPr/>
      </dsp:nvSpPr>
      <dsp:spPr>
        <a:xfrm>
          <a:off x="2470911" y="1088659"/>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86B1A-ABF2-4C52-8172-C42064E52FBC}">
      <dsp:nvSpPr>
        <dsp:cNvPr id="0" name=""/>
        <dsp:cNvSpPr/>
      </dsp:nvSpPr>
      <dsp:spPr>
        <a:xfrm>
          <a:off x="3503168" y="1088659"/>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4CA30C-5AFF-4343-AECD-8F1AD5E4A0D3}">
      <dsp:nvSpPr>
        <dsp:cNvPr id="0" name=""/>
        <dsp:cNvSpPr/>
      </dsp:nvSpPr>
      <dsp:spPr>
        <a:xfrm>
          <a:off x="4535423" y="1088659"/>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AE66B-661E-4A60-A8B3-AF070D350CAC}">
      <dsp:nvSpPr>
        <dsp:cNvPr id="0" name=""/>
        <dsp:cNvSpPr/>
      </dsp:nvSpPr>
      <dsp:spPr>
        <a:xfrm>
          <a:off x="5567680" y="1088659"/>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41625-9F88-4843-82BC-6EF00452B9E9}">
      <dsp:nvSpPr>
        <dsp:cNvPr id="0" name=""/>
        <dsp:cNvSpPr/>
      </dsp:nvSpPr>
      <dsp:spPr>
        <a:xfrm>
          <a:off x="6599936" y="1088659"/>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6F2EC-6EA8-4F02-9CA0-6389DF42B76D}">
      <dsp:nvSpPr>
        <dsp:cNvPr id="0" name=""/>
        <dsp:cNvSpPr/>
      </dsp:nvSpPr>
      <dsp:spPr>
        <a:xfrm>
          <a:off x="406400" y="1359592"/>
          <a:ext cx="7315200" cy="6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de-DE" sz="3000" kern="1200" dirty="0"/>
            <a:t>Time Interleaving</a:t>
          </a:r>
        </a:p>
      </dsp:txBody>
      <dsp:txXfrm>
        <a:off x="406400" y="1359592"/>
        <a:ext cx="7315200" cy="665018"/>
      </dsp:txXfrm>
    </dsp:sp>
    <dsp:sp modelId="{BFC41845-D4FB-48E1-9D38-6D40263530D2}">
      <dsp:nvSpPr>
        <dsp:cNvPr id="0" name=""/>
        <dsp:cNvSpPr/>
      </dsp:nvSpPr>
      <dsp:spPr>
        <a:xfrm>
          <a:off x="406400" y="2024611"/>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19E5C-8CF0-46D6-8DA4-C9B0A6EA5565}">
      <dsp:nvSpPr>
        <dsp:cNvPr id="0" name=""/>
        <dsp:cNvSpPr/>
      </dsp:nvSpPr>
      <dsp:spPr>
        <a:xfrm>
          <a:off x="1438655" y="2024611"/>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28FDC-FFCD-45E1-981A-CEEF25FA4CC4}">
      <dsp:nvSpPr>
        <dsp:cNvPr id="0" name=""/>
        <dsp:cNvSpPr/>
      </dsp:nvSpPr>
      <dsp:spPr>
        <a:xfrm>
          <a:off x="2470911" y="2024611"/>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92AAB-5A57-4CD6-814B-D69F90C11A76}">
      <dsp:nvSpPr>
        <dsp:cNvPr id="0" name=""/>
        <dsp:cNvSpPr/>
      </dsp:nvSpPr>
      <dsp:spPr>
        <a:xfrm>
          <a:off x="3503168" y="2024611"/>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9D895B-686F-4EE3-B9FB-A5F225CCFF0A}">
      <dsp:nvSpPr>
        <dsp:cNvPr id="0" name=""/>
        <dsp:cNvSpPr/>
      </dsp:nvSpPr>
      <dsp:spPr>
        <a:xfrm>
          <a:off x="4535423" y="2024611"/>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5FCFE-91E3-47A0-AD36-9F2F7E49F608}">
      <dsp:nvSpPr>
        <dsp:cNvPr id="0" name=""/>
        <dsp:cNvSpPr/>
      </dsp:nvSpPr>
      <dsp:spPr>
        <a:xfrm>
          <a:off x="5567680" y="2024611"/>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F7FCA2-02DA-4750-A830-0AAEBCC30851}">
      <dsp:nvSpPr>
        <dsp:cNvPr id="0" name=""/>
        <dsp:cNvSpPr/>
      </dsp:nvSpPr>
      <dsp:spPr>
        <a:xfrm>
          <a:off x="6599936" y="2024611"/>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33D666-E2D3-4E9A-9A58-B333CBB8E84F}">
      <dsp:nvSpPr>
        <dsp:cNvPr id="0" name=""/>
        <dsp:cNvSpPr/>
      </dsp:nvSpPr>
      <dsp:spPr>
        <a:xfrm>
          <a:off x="406400" y="2295544"/>
          <a:ext cx="7315200" cy="6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de-DE" sz="3000" kern="1200"/>
            <a:t>Frequency Interleaving</a:t>
          </a:r>
          <a:endParaRPr lang="de-DE" sz="3000" kern="1200" dirty="0"/>
        </a:p>
      </dsp:txBody>
      <dsp:txXfrm>
        <a:off x="406400" y="2295544"/>
        <a:ext cx="7315200" cy="665018"/>
      </dsp:txXfrm>
    </dsp:sp>
    <dsp:sp modelId="{27836411-E682-41EA-8907-3A0B8BA4E775}">
      <dsp:nvSpPr>
        <dsp:cNvPr id="0" name=""/>
        <dsp:cNvSpPr/>
      </dsp:nvSpPr>
      <dsp:spPr>
        <a:xfrm>
          <a:off x="406400" y="2960562"/>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849D9B-4181-4DB3-B111-0C775410F9B5}">
      <dsp:nvSpPr>
        <dsp:cNvPr id="0" name=""/>
        <dsp:cNvSpPr/>
      </dsp:nvSpPr>
      <dsp:spPr>
        <a:xfrm>
          <a:off x="1438655" y="2960562"/>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F763C-7BDA-4CBD-AE71-FDF61FFA29A2}">
      <dsp:nvSpPr>
        <dsp:cNvPr id="0" name=""/>
        <dsp:cNvSpPr/>
      </dsp:nvSpPr>
      <dsp:spPr>
        <a:xfrm>
          <a:off x="2470911" y="2960562"/>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A9F73-3484-4DA2-9A04-7A5F1290FB8F}">
      <dsp:nvSpPr>
        <dsp:cNvPr id="0" name=""/>
        <dsp:cNvSpPr/>
      </dsp:nvSpPr>
      <dsp:spPr>
        <a:xfrm>
          <a:off x="3503168" y="2960562"/>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C6D80-3C6A-4EA1-9983-296133B03E37}">
      <dsp:nvSpPr>
        <dsp:cNvPr id="0" name=""/>
        <dsp:cNvSpPr/>
      </dsp:nvSpPr>
      <dsp:spPr>
        <a:xfrm>
          <a:off x="4535423" y="2960562"/>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E88BD-BC06-4935-BB51-7C0FD5AB4FC1}">
      <dsp:nvSpPr>
        <dsp:cNvPr id="0" name=""/>
        <dsp:cNvSpPr/>
      </dsp:nvSpPr>
      <dsp:spPr>
        <a:xfrm>
          <a:off x="5567680" y="2960562"/>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532A0-8B48-4300-980D-6C211F759280}">
      <dsp:nvSpPr>
        <dsp:cNvPr id="0" name=""/>
        <dsp:cNvSpPr/>
      </dsp:nvSpPr>
      <dsp:spPr>
        <a:xfrm>
          <a:off x="6599936" y="2960562"/>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5A80C-3EDF-4A04-9EFD-E9E1AC8F8EC3}">
      <dsp:nvSpPr>
        <dsp:cNvPr id="0" name=""/>
        <dsp:cNvSpPr/>
      </dsp:nvSpPr>
      <dsp:spPr>
        <a:xfrm>
          <a:off x="406400" y="3231495"/>
          <a:ext cx="7315200" cy="6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de-DE" sz="3000" kern="1200"/>
            <a:t>Antenna Configuration</a:t>
          </a:r>
          <a:endParaRPr lang="de-DE" sz="3000" kern="1200" dirty="0"/>
        </a:p>
      </dsp:txBody>
      <dsp:txXfrm>
        <a:off x="406400" y="3231495"/>
        <a:ext cx="7315200" cy="665018"/>
      </dsp:txXfrm>
    </dsp:sp>
    <dsp:sp modelId="{D4275104-27C4-482C-8C14-58C79A3C041B}">
      <dsp:nvSpPr>
        <dsp:cNvPr id="0" name=""/>
        <dsp:cNvSpPr/>
      </dsp:nvSpPr>
      <dsp:spPr>
        <a:xfrm>
          <a:off x="406400" y="3896514"/>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20AE3-FC69-4B43-A425-8746B6911A96}">
      <dsp:nvSpPr>
        <dsp:cNvPr id="0" name=""/>
        <dsp:cNvSpPr/>
      </dsp:nvSpPr>
      <dsp:spPr>
        <a:xfrm>
          <a:off x="1438655" y="3896514"/>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8ACE2-008C-4CA8-BBC6-C6FC300DF69C}">
      <dsp:nvSpPr>
        <dsp:cNvPr id="0" name=""/>
        <dsp:cNvSpPr/>
      </dsp:nvSpPr>
      <dsp:spPr>
        <a:xfrm>
          <a:off x="2470911" y="3896514"/>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BF66D-A389-4ACE-8BDA-DB192656B2B5}">
      <dsp:nvSpPr>
        <dsp:cNvPr id="0" name=""/>
        <dsp:cNvSpPr/>
      </dsp:nvSpPr>
      <dsp:spPr>
        <a:xfrm>
          <a:off x="3503168" y="3896514"/>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1417E-4770-4462-98CD-AC60E75086A9}">
      <dsp:nvSpPr>
        <dsp:cNvPr id="0" name=""/>
        <dsp:cNvSpPr/>
      </dsp:nvSpPr>
      <dsp:spPr>
        <a:xfrm>
          <a:off x="4535423" y="3896514"/>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512DD-FFA8-4E9B-879B-3C25D8841E0D}">
      <dsp:nvSpPr>
        <dsp:cNvPr id="0" name=""/>
        <dsp:cNvSpPr/>
      </dsp:nvSpPr>
      <dsp:spPr>
        <a:xfrm>
          <a:off x="5567680" y="3896514"/>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15CE57-033B-4182-85D2-E62F8F896AEA}">
      <dsp:nvSpPr>
        <dsp:cNvPr id="0" name=""/>
        <dsp:cNvSpPr/>
      </dsp:nvSpPr>
      <dsp:spPr>
        <a:xfrm>
          <a:off x="6599936" y="3896514"/>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3EC92-CBF3-4D0F-8BBC-132C2AD4274C}">
      <dsp:nvSpPr>
        <dsp:cNvPr id="0" name=""/>
        <dsp:cNvSpPr/>
      </dsp:nvSpPr>
      <dsp:spPr>
        <a:xfrm>
          <a:off x="406400" y="4167447"/>
          <a:ext cx="7315200" cy="6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b" anchorCtr="0">
          <a:noAutofit/>
        </a:bodyPr>
        <a:lstStyle/>
        <a:p>
          <a:pPr marL="0" lvl="0" indent="0" algn="l" defTabSz="1333500">
            <a:lnSpc>
              <a:spcPct val="90000"/>
            </a:lnSpc>
            <a:spcBef>
              <a:spcPct val="0"/>
            </a:spcBef>
            <a:spcAft>
              <a:spcPct val="35000"/>
            </a:spcAft>
            <a:buNone/>
          </a:pPr>
          <a:r>
            <a:rPr lang="en-US" sz="3000" kern="1200"/>
            <a:t>Receiver requirements</a:t>
          </a:r>
          <a:endParaRPr lang="en-US" sz="3000" kern="1200" dirty="0"/>
        </a:p>
      </dsp:txBody>
      <dsp:txXfrm>
        <a:off x="406400" y="4167447"/>
        <a:ext cx="7315200" cy="665018"/>
      </dsp:txXfrm>
    </dsp:sp>
    <dsp:sp modelId="{3D0BD696-1BED-4741-8235-2BE922A56AA1}">
      <dsp:nvSpPr>
        <dsp:cNvPr id="0" name=""/>
        <dsp:cNvSpPr/>
      </dsp:nvSpPr>
      <dsp:spPr>
        <a:xfrm>
          <a:off x="406400" y="4832465"/>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B30AD-63DD-4A5C-9DFC-1516A07792D1}">
      <dsp:nvSpPr>
        <dsp:cNvPr id="0" name=""/>
        <dsp:cNvSpPr/>
      </dsp:nvSpPr>
      <dsp:spPr>
        <a:xfrm>
          <a:off x="1438655" y="4832465"/>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0C2F8-7990-4A57-AE84-F5F0D2B386CA}">
      <dsp:nvSpPr>
        <dsp:cNvPr id="0" name=""/>
        <dsp:cNvSpPr/>
      </dsp:nvSpPr>
      <dsp:spPr>
        <a:xfrm>
          <a:off x="2470911" y="4832465"/>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075C1-6F4C-4885-8EE0-D77DD7E39FEE}">
      <dsp:nvSpPr>
        <dsp:cNvPr id="0" name=""/>
        <dsp:cNvSpPr/>
      </dsp:nvSpPr>
      <dsp:spPr>
        <a:xfrm>
          <a:off x="3503168" y="4832465"/>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0E2FB-D3A4-451A-B89D-B3FEFEE56AB3}">
      <dsp:nvSpPr>
        <dsp:cNvPr id="0" name=""/>
        <dsp:cNvSpPr/>
      </dsp:nvSpPr>
      <dsp:spPr>
        <a:xfrm>
          <a:off x="4535423" y="4832465"/>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B7FA5-619E-4DF7-B687-5079B73E0E2B}">
      <dsp:nvSpPr>
        <dsp:cNvPr id="0" name=""/>
        <dsp:cNvSpPr/>
      </dsp:nvSpPr>
      <dsp:spPr>
        <a:xfrm>
          <a:off x="5567680" y="4832465"/>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B464A7-16BD-4953-9430-6FAE44D66A74}">
      <dsp:nvSpPr>
        <dsp:cNvPr id="0" name=""/>
        <dsp:cNvSpPr/>
      </dsp:nvSpPr>
      <dsp:spPr>
        <a:xfrm>
          <a:off x="6599936" y="4832465"/>
          <a:ext cx="975360" cy="162560"/>
        </a:xfrm>
        <a:prstGeom prst="parallelogram">
          <a:avLst>
            <a:gd name="adj" fmla="val 14084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161BF-B23B-4394-A96E-F4360C6281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EFA4A7-9429-4DF7-ABF5-D9E5B2540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AD32F0-874C-4AAC-9514-AAD3E6FF80D6}" type="datetimeFigureOut">
              <a:rPr lang="en-US" smtClean="0"/>
              <a:t>9/15/2023</a:t>
            </a:fld>
            <a:endParaRPr lang="en-US"/>
          </a:p>
        </p:txBody>
      </p:sp>
      <p:sp>
        <p:nvSpPr>
          <p:cNvPr id="4" name="Footer Placeholder 3">
            <a:extLst>
              <a:ext uri="{FF2B5EF4-FFF2-40B4-BE49-F238E27FC236}">
                <a16:creationId xmlns:a16="http://schemas.microsoft.com/office/drawing/2014/main" id="{7FFAA4EB-3327-4214-8C66-D022262D9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9F6045-FEC1-483F-916F-4A70D359C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42476-7A7B-40F5-8A25-2A09BD3C8867}" type="slidenum">
              <a:rPr lang="en-US" smtClean="0"/>
              <a:t>‹#›</a:t>
            </a:fld>
            <a:endParaRPr lang="en-US"/>
          </a:p>
        </p:txBody>
      </p:sp>
    </p:spTree>
    <p:extLst>
      <p:ext uri="{BB962C8B-B14F-4D97-AF65-F5344CB8AC3E}">
        <p14:creationId xmlns:p14="http://schemas.microsoft.com/office/powerpoint/2010/main" val="250396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1935-2548-4788-81DD-641A298E824F}" type="datetimeFigureOut">
              <a:rPr lang="de-DE" smtClean="0"/>
              <a:t>15.09.2023</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5E7E4-6857-4F03-A780-9887AA86825E}" type="slidenum">
              <a:rPr lang="de-DE" smtClean="0"/>
              <a:t>‹#›</a:t>
            </a:fld>
            <a:endParaRPr lang="de-DE"/>
          </a:p>
        </p:txBody>
      </p:sp>
    </p:spTree>
    <p:extLst>
      <p:ext uri="{BB962C8B-B14F-4D97-AF65-F5344CB8AC3E}">
        <p14:creationId xmlns:p14="http://schemas.microsoft.com/office/powerpoint/2010/main" val="157648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BB0B3-964C-4CDE-9D3D-0BF955B8C425}" type="slidenum">
              <a:rPr kumimoji="0" lang="en-US" sz="1200" b="0" i="0" u="none" strike="noStrike" kern="1200" cap="none" spc="0" normalizeH="0" baseline="0" noProof="0" smtClean="0">
                <a:ln>
                  <a:noFill/>
                </a:ln>
                <a:solidFill>
                  <a:srgbClr val="0E2C3A"/>
                </a:solidFill>
                <a:effectLst/>
                <a:uLnTx/>
                <a:uFillTx/>
                <a:latin typeface="Microsoft Sans Serif"/>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E2C3A"/>
              </a:solidFill>
              <a:effectLst/>
              <a:uLnTx/>
              <a:uFillTx/>
              <a:latin typeface="Microsoft Sans Serif"/>
              <a:ea typeface="+mn-ea"/>
              <a:cs typeface="+mn-cs"/>
            </a:endParaRPr>
          </a:p>
        </p:txBody>
      </p:sp>
      <p:sp>
        <p:nvSpPr>
          <p:cNvPr id="6" name="Slide Image Placeholder 5">
            <a:extLst>
              <a:ext uri="{FF2B5EF4-FFF2-40B4-BE49-F238E27FC236}">
                <a16:creationId xmlns:a16="http://schemas.microsoft.com/office/drawing/2014/main" id="{659FEF80-577E-463D-9B2B-5911423DF878}"/>
              </a:ext>
            </a:extLst>
          </p:cNvPr>
          <p:cNvSpPr>
            <a:spLocks noGrp="1" noRot="1" noChangeAspect="1"/>
          </p:cNvSpPr>
          <p:nvPr>
            <p:ph type="sldImg"/>
          </p:nvPr>
        </p:nvSpPr>
        <p:spPr>
          <a:xfrm>
            <a:off x="946150" y="555625"/>
            <a:ext cx="4964113" cy="2792413"/>
          </a:xfrm>
        </p:spPr>
      </p:sp>
      <p:sp>
        <p:nvSpPr>
          <p:cNvPr id="7" name="Notes Placeholder 6">
            <a:extLst>
              <a:ext uri="{FF2B5EF4-FFF2-40B4-BE49-F238E27FC236}">
                <a16:creationId xmlns:a16="http://schemas.microsoft.com/office/drawing/2014/main" id="{34CBE358-5253-4FA0-8251-660F2DE1C8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4583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555625"/>
            <a:ext cx="4964113" cy="27924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5E7E4-6857-4F03-A780-9887AA86825E}" type="slidenum">
              <a:rPr kumimoji="0" lang="de-DE" sz="1200" b="0" i="0" u="none" strike="noStrike" kern="1200" cap="none" spc="0" normalizeH="0" baseline="0" noProof="0" smtClean="0">
                <a:ln>
                  <a:noFill/>
                </a:ln>
                <a:solidFill>
                  <a:srgbClr val="0E2C3A"/>
                </a:solidFill>
                <a:effectLst/>
                <a:uLnTx/>
                <a:uFillTx/>
                <a:latin typeface="Microsoft Sans Serif"/>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srgbClr val="0E2C3A"/>
              </a:solidFill>
              <a:effectLst/>
              <a:uLnTx/>
              <a:uFillTx/>
              <a:latin typeface="Microsoft Sans Serif"/>
              <a:ea typeface="+mn-ea"/>
              <a:cs typeface="+mn-cs"/>
            </a:endParaRPr>
          </a:p>
        </p:txBody>
      </p:sp>
    </p:spTree>
    <p:extLst>
      <p:ext uri="{BB962C8B-B14F-4D97-AF65-F5344CB8AC3E}">
        <p14:creationId xmlns:p14="http://schemas.microsoft.com/office/powerpoint/2010/main" val="117232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555625"/>
            <a:ext cx="4964113" cy="2792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t>5</a:t>
            </a:fld>
            <a:endParaRPr lang="de-DE"/>
          </a:p>
        </p:txBody>
      </p:sp>
    </p:spTree>
    <p:extLst>
      <p:ext uri="{BB962C8B-B14F-4D97-AF65-F5344CB8AC3E}">
        <p14:creationId xmlns:p14="http://schemas.microsoft.com/office/powerpoint/2010/main" val="421283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555625"/>
            <a:ext cx="4964113" cy="27924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75E7E4-6857-4F03-A780-9887AA86825E}" type="slidenum">
              <a:rPr lang="de-DE" smtClean="0"/>
              <a:t>7</a:t>
            </a:fld>
            <a:endParaRPr lang="de-DE"/>
          </a:p>
        </p:txBody>
      </p:sp>
    </p:spTree>
    <p:extLst>
      <p:ext uri="{BB962C8B-B14F-4D97-AF65-F5344CB8AC3E}">
        <p14:creationId xmlns:p14="http://schemas.microsoft.com/office/powerpoint/2010/main" val="166137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555625"/>
            <a:ext cx="4964113" cy="27924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E2C3A"/>
              </a:solidFill>
              <a:effectLst/>
              <a:uLnTx/>
              <a:uFillTx/>
              <a:latin typeface="Microsoft Sans Serif"/>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5E7E4-6857-4F03-A780-9887AA86825E}" type="slidenum">
              <a:rPr kumimoji="0" lang="de-DE" sz="1200" b="0" i="0" u="none" strike="noStrike" kern="1200" cap="none" spc="0" normalizeH="0" baseline="0" noProof="0" smtClean="0">
                <a:ln>
                  <a:noFill/>
                </a:ln>
                <a:solidFill>
                  <a:srgbClr val="0E2C3A"/>
                </a:solidFill>
                <a:effectLst/>
                <a:uLnTx/>
                <a:uFillTx/>
                <a:latin typeface="Qualcomm Next" pitchFamily="50" charset="0"/>
                <a:ea typeface="+mn-ea"/>
                <a:cs typeface="Microsoft Sans Serif"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srgbClr val="0E2C3A"/>
              </a:solidFill>
              <a:effectLst/>
              <a:uLnTx/>
              <a:uFillTx/>
              <a:latin typeface="Qualcomm Next" pitchFamily="50" charset="0"/>
              <a:ea typeface="+mn-ea"/>
              <a:cs typeface="Microsoft Sans Serif" panose="020B0604020202020204" pitchFamily="34" charset="0"/>
            </a:endParaRPr>
          </a:p>
        </p:txBody>
      </p:sp>
    </p:spTree>
    <p:extLst>
      <p:ext uri="{BB962C8B-B14F-4D97-AF65-F5344CB8AC3E}">
        <p14:creationId xmlns:p14="http://schemas.microsoft.com/office/powerpoint/2010/main" val="34691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555625"/>
            <a:ext cx="4964113" cy="27924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75E7E4-6857-4F03-A780-9887AA86825E}" type="slidenum">
              <a:rPr lang="de-DE" smtClean="0"/>
              <a:t>37</a:t>
            </a:fld>
            <a:endParaRPr lang="de-DE"/>
          </a:p>
        </p:txBody>
      </p:sp>
    </p:spTree>
    <p:extLst>
      <p:ext uri="{BB962C8B-B14F-4D97-AF65-F5344CB8AC3E}">
        <p14:creationId xmlns:p14="http://schemas.microsoft.com/office/powerpoint/2010/main" val="165640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9" name="Text Placeholder 7">
            <a:extLst>
              <a:ext uri="{FF2B5EF4-FFF2-40B4-BE49-F238E27FC236}">
                <a16:creationId xmlns:a16="http://schemas.microsoft.com/office/drawing/2014/main" id="{9640E281-C50E-4848-91E6-FC33A602A642}"/>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3" name="Text Placeholder 5">
            <a:extLst>
              <a:ext uri="{FF2B5EF4-FFF2-40B4-BE49-F238E27FC236}">
                <a16:creationId xmlns:a16="http://schemas.microsoft.com/office/drawing/2014/main" id="{A4169139-C0DB-6241-B1E6-BBBF31EE728E}"/>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4" name="Text Placeholder 48">
            <a:extLst>
              <a:ext uri="{FF2B5EF4-FFF2-40B4-BE49-F238E27FC236}">
                <a16:creationId xmlns:a16="http://schemas.microsoft.com/office/drawing/2014/main" id="{79B5B91D-44E9-C946-8602-7115E58F4F7F}"/>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Title 2">
            <a:extLst>
              <a:ext uri="{FF2B5EF4-FFF2-40B4-BE49-F238E27FC236}">
                <a16:creationId xmlns:a16="http://schemas.microsoft.com/office/drawing/2014/main" id="{62C0E76A-32B9-4D4D-B734-7A849718BDEC}"/>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20" name="Freeform 5">
            <a:extLst>
              <a:ext uri="{FF2B5EF4-FFF2-40B4-BE49-F238E27FC236}">
                <a16:creationId xmlns:a16="http://schemas.microsoft.com/office/drawing/2014/main" id="{6E23F990-94BF-5E49-B3E1-907A3E5E23F6}"/>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1" name="Text Placeholder 7">
            <a:extLst>
              <a:ext uri="{FF2B5EF4-FFF2-40B4-BE49-F238E27FC236}">
                <a16:creationId xmlns:a16="http://schemas.microsoft.com/office/drawing/2014/main" id="{CF15FD80-2861-F44E-7FFE-F838CFAF2B7A}"/>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3" name="TextBox 2">
            <a:extLst>
              <a:ext uri="{FF2B5EF4-FFF2-40B4-BE49-F238E27FC236}">
                <a16:creationId xmlns:a16="http://schemas.microsoft.com/office/drawing/2014/main" id="{6377F854-B030-1E1F-537A-F62E5E18D681}"/>
              </a:ext>
            </a:extLst>
          </p:cNvPr>
          <p:cNvSpPr txBox="1"/>
          <p:nvPr userDrawn="1"/>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5">
                    <a:lumMod val="60000"/>
                    <a:lumOff val="4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225523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p:nvSpPr>
          <p:cNvPr id="6" name="Content Placeholder 19">
            <a:extLst>
              <a:ext uri="{FF2B5EF4-FFF2-40B4-BE49-F238E27FC236}">
                <a16:creationId xmlns:a16="http://schemas.microsoft.com/office/drawing/2014/main" id="{E8E71E0A-85CF-2F4F-AD72-0AE19BB5CA8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047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Shelf Midnight_Fifty Fifty_Off-white_Blank_Bottom Title and Subtitl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89D721-C747-4A54-8101-A183A3CEFB26}"/>
              </a:ext>
            </a:extLst>
          </p:cNvPr>
          <p:cNvSpPr/>
          <p:nvPr userDrawn="1"/>
        </p:nvSpPr>
        <p:spPr bwMode="gray">
          <a:xfrm>
            <a:off x="0" y="-1"/>
            <a:ext cx="614106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2" name="Rectangle: Single Corner Rounded 6">
            <a:extLst>
              <a:ext uri="{FF2B5EF4-FFF2-40B4-BE49-F238E27FC236}">
                <a16:creationId xmlns:a16="http://schemas.microsoft.com/office/drawing/2014/main" id="{C27D6DDE-D721-4FB2-B782-7182A1D4FC73}"/>
              </a:ext>
            </a:extLst>
          </p:cNvPr>
          <p:cNvSpPr/>
          <p:nvPr userDrawn="1"/>
        </p:nvSpPr>
        <p:spPr bwMode="gray">
          <a:xfrm flipV="1">
            <a:off x="5485789" y="-2"/>
            <a:ext cx="655273" cy="6858000"/>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nvGrpSpPr>
          <p:cNvPr id="2" name="Group 1">
            <a:extLst>
              <a:ext uri="{FF2B5EF4-FFF2-40B4-BE49-F238E27FC236}">
                <a16:creationId xmlns:a16="http://schemas.microsoft.com/office/drawing/2014/main" id="{80EBDE72-AAC3-4FD4-B63C-6EC864078FC7}"/>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panose="020B0604020202020204" pitchFamily="34" charset="0"/>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9" name="TextBox 8">
            <a:extLst>
              <a:ext uri="{FF2B5EF4-FFF2-40B4-BE49-F238E27FC236}">
                <a16:creationId xmlns:a16="http://schemas.microsoft.com/office/drawing/2014/main" id="{433B90FA-2143-40B5-910C-75BDCC90CE0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
        <p:nvSpPr>
          <p:cNvPr id="10" name="Footer Placeholder 2">
            <a:extLst>
              <a:ext uri="{FF2B5EF4-FFF2-40B4-BE49-F238E27FC236}">
                <a16:creationId xmlns:a16="http://schemas.microsoft.com/office/drawing/2014/main" id="{36EECB88-7345-4EF1-ADBA-EB325EF95271}"/>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IBC 2023</a:t>
            </a:r>
          </a:p>
        </p:txBody>
      </p:sp>
      <p:sp>
        <p:nvSpPr>
          <p:cNvPr id="7" name="Title 2">
            <a:extLst>
              <a:ext uri="{FF2B5EF4-FFF2-40B4-BE49-F238E27FC236}">
                <a16:creationId xmlns:a16="http://schemas.microsoft.com/office/drawing/2014/main" id="{5B893AEF-8CC6-4AC7-845C-CFC058041D9D}"/>
              </a:ext>
            </a:extLst>
          </p:cNvPr>
          <p:cNvSpPr>
            <a:spLocks noGrp="1"/>
          </p:cNvSpPr>
          <p:nvPr>
            <p:ph type="title"/>
          </p:nvPr>
        </p:nvSpPr>
        <p:spPr>
          <a:xfrm>
            <a:off x="495300" y="5492861"/>
            <a:ext cx="11187112" cy="455189"/>
          </a:xfrm>
        </p:spPr>
        <p:txBody>
          <a:bodyPr/>
          <a:lstStyle>
            <a:lvl1pPr algn="ctr">
              <a:defRPr>
                <a:solidFill>
                  <a:schemeClr val="bg1"/>
                </a:solidFill>
              </a:defRPr>
            </a:lvl1pPr>
          </a:lstStyle>
          <a:p>
            <a:r>
              <a:rPr lang="en-US"/>
              <a:t>Click to edit Master title style</a:t>
            </a:r>
          </a:p>
        </p:txBody>
      </p:sp>
      <p:sp>
        <p:nvSpPr>
          <p:cNvPr id="8" name="Subtitle">
            <a:extLst>
              <a:ext uri="{FF2B5EF4-FFF2-40B4-BE49-F238E27FC236}">
                <a16:creationId xmlns:a16="http://schemas.microsoft.com/office/drawing/2014/main" id="{0494D142-EF1E-4E3E-8A11-81A879113278}"/>
              </a:ext>
            </a:extLst>
          </p:cNvPr>
          <p:cNvSpPr>
            <a:spLocks noGrp="1"/>
          </p:cNvSpPr>
          <p:nvPr>
            <p:ph type="subTitle" idx="1"/>
          </p:nvPr>
        </p:nvSpPr>
        <p:spPr>
          <a:xfrm>
            <a:off x="494189" y="6031582"/>
            <a:ext cx="11188223" cy="265907"/>
          </a:xfrm>
          <a:prstGeom prst="rect">
            <a:avLst/>
          </a:prstGeom>
        </p:spPr>
        <p:txBody>
          <a:bodyPr>
            <a:spAutoFit/>
          </a:bodyPr>
          <a:lstStyle>
            <a:lvl1pPr marL="0" indent="0" algn="ctr">
              <a:lnSpc>
                <a:spcPct val="96000"/>
              </a:lnSpc>
              <a:spcBef>
                <a:spcPts val="9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8563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Teal_Blank">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3">
                    <a:lumMod val="60000"/>
                    <a:lumOff val="40000"/>
                  </a:schemeClr>
                </a:solidFill>
                <a:latin typeface="+mn-lt"/>
                <a:ea typeface="+mn-ea"/>
                <a:cs typeface="+mn-cs"/>
              </a:defRPr>
            </a:lvl1pPr>
          </a:lstStyle>
          <a:p>
            <a:pPr>
              <a:spcAft>
                <a:spcPts val="0"/>
              </a:spcAft>
              <a:defRPr/>
            </a:pPr>
            <a:r>
              <a:rPr lang="en-US">
                <a:solidFill>
                  <a:schemeClr val="accent3">
                    <a:lumMod val="60000"/>
                    <a:lumOff val="40000"/>
                  </a:schemeClr>
                </a:solidFill>
              </a:rPr>
              <a:t>IBC 2023</a:t>
            </a:r>
          </a:p>
        </p:txBody>
      </p:sp>
      <p:sp>
        <p:nvSpPr>
          <p:cNvPr id="4" name="TextBox 3">
            <a:extLst>
              <a:ext uri="{FF2B5EF4-FFF2-40B4-BE49-F238E27FC236}">
                <a16:creationId xmlns:a16="http://schemas.microsoft.com/office/drawing/2014/main" id="{7F6B9F75-DB7A-4F88-B7FE-0858ED3F2850}"/>
              </a:ext>
            </a:extLst>
          </p:cNvPr>
          <p:cNvSpPr txBox="1"/>
          <p:nvPr userDrawn="1"/>
        </p:nvSpPr>
        <p:spPr>
          <a:xfrm>
            <a:off x="11571666" y="6513831"/>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4">
                  <a:lumMod val="60000"/>
                  <a:lumOff val="40000"/>
                </a:schemeClr>
              </a:solidFill>
              <a:latin typeface="+mn-lt"/>
              <a:ea typeface="+mn-ea"/>
              <a:cs typeface="+mn-cs"/>
            </a:endParaRPr>
          </a:p>
        </p:txBody>
      </p:sp>
    </p:spTree>
    <p:extLst>
      <p:ext uri="{BB962C8B-B14F-4D97-AF65-F5344CB8AC3E}">
        <p14:creationId xmlns:p14="http://schemas.microsoft.com/office/powerpoint/2010/main" val="3925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utaway 1/4 Left Gun Metal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318849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IBC 2023</a:t>
            </a:r>
          </a:p>
        </p:txBody>
      </p:sp>
    </p:spTree>
    <p:extLst>
      <p:ext uri="{BB962C8B-B14F-4D97-AF65-F5344CB8AC3E}">
        <p14:creationId xmlns:p14="http://schemas.microsoft.com/office/powerpoint/2010/main" val="292436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285792" y="1208599"/>
            <a:ext cx="11654367" cy="5866221"/>
          </a:xfrm>
          <a:prstGeom prst="rect">
            <a:avLst/>
          </a:prstGeom>
        </p:spPr>
        <p:txBody>
          <a:bodyPr/>
          <a:lstStyle>
            <a:lvl1pPr>
              <a:lnSpc>
                <a:spcPct val="120000"/>
              </a:lnSpc>
              <a:defRPr baseline="0">
                <a:solidFill>
                  <a:schemeClr val="tx1">
                    <a:lumMod val="75000"/>
                    <a:lumOff val="25000"/>
                  </a:schemeClr>
                </a:solidFill>
              </a:defRPr>
            </a:lvl1pPr>
            <a:lvl2pPr>
              <a:lnSpc>
                <a:spcPct val="120000"/>
              </a:lnSpc>
              <a:defRPr>
                <a:solidFill>
                  <a:schemeClr val="tx1">
                    <a:lumMod val="75000"/>
                    <a:lumOff val="25000"/>
                  </a:schemeClr>
                </a:solidFill>
              </a:defRPr>
            </a:lvl2pPr>
            <a:lvl3pPr marL="572916" indent="-239641">
              <a:lnSpc>
                <a:spcPct val="120000"/>
              </a:lnSpc>
              <a:defRPr>
                <a:solidFill>
                  <a:schemeClr val="tx1">
                    <a:lumMod val="75000"/>
                    <a:lumOff val="25000"/>
                  </a:schemeClr>
                </a:solidFill>
              </a:defRPr>
            </a:lvl3pPr>
            <a:lvl4pPr marL="853819" indent="-230119">
              <a:lnSpc>
                <a:spcPct val="120000"/>
              </a:lnSpc>
              <a:defRPr>
                <a:solidFill>
                  <a:schemeClr val="tx1">
                    <a:lumMod val="75000"/>
                    <a:lumOff val="25000"/>
                  </a:schemeClr>
                </a:solidFill>
              </a:defRPr>
            </a:lvl4pPr>
            <a:lvl5pPr marL="1144245" indent="-247576">
              <a:lnSpc>
                <a:spcPct val="120000"/>
              </a:lnSpc>
              <a:defRPr>
                <a:solidFill>
                  <a:schemeClr val="tx1">
                    <a:lumMod val="75000"/>
                    <a:lumOff val="25000"/>
                  </a:schemeClr>
                </a:solidFill>
              </a:defRPr>
            </a:lvl5pPr>
            <a:lvl6pPr>
              <a:lnSpc>
                <a:spcPct val="120000"/>
              </a:lnSpc>
              <a:defRPr>
                <a:solidFill>
                  <a:schemeClr val="tx1">
                    <a:lumMod val="75000"/>
                    <a:lumOff val="25000"/>
                  </a:schemeClr>
                </a:solidFill>
              </a:defRPr>
            </a:lvl6pPr>
            <a:lvl7pPr>
              <a:lnSpc>
                <a:spcPct val="120000"/>
              </a:lnSpc>
              <a:defRPr>
                <a:solidFill>
                  <a:schemeClr val="tx1">
                    <a:lumMod val="75000"/>
                    <a:lumOff val="25000"/>
                  </a:schemeClr>
                </a:solidFill>
              </a:defRPr>
            </a:lvl7pPr>
            <a:lvl8pPr marL="642745" indent="-214249">
              <a:lnSpc>
                <a:spcPct val="120000"/>
              </a:lnSpc>
              <a:defRPr>
                <a:solidFill>
                  <a:schemeClr val="tx1">
                    <a:lumMod val="75000"/>
                    <a:lumOff val="25000"/>
                  </a:schemeClr>
                </a:solidFill>
              </a:defRPr>
            </a:lvl8pPr>
            <a:lvl9pPr marL="557046" indent="-128549">
              <a:lnSpc>
                <a:spcPct val="120000"/>
              </a:lnSpc>
              <a:defRPr>
                <a:solidFill>
                  <a:schemeClr val="tx1">
                    <a:lumMod val="75000"/>
                    <a:lumOff val="25000"/>
                  </a:schemeClr>
                </a:solidFill>
              </a:defRPr>
            </a:lvl9pPr>
          </a:lstStyle>
          <a:p>
            <a:pPr lvl="0"/>
            <a:r>
              <a:rPr lang="en-US"/>
              <a:t>Click to add text (for a bullet list, use Level 2) or click one of the content icons to add content of that type.</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a:t>Eighth</a:t>
            </a:r>
          </a:p>
          <a:p>
            <a:pPr lvl="7"/>
            <a:r>
              <a:rPr lang="en-US"/>
              <a:t>Eighth</a:t>
            </a:r>
          </a:p>
          <a:p>
            <a:pPr lvl="7"/>
            <a:r>
              <a:rPr lang="en-US"/>
              <a:t>Eighth</a:t>
            </a:r>
          </a:p>
          <a:p>
            <a:pPr lvl="7"/>
            <a:r>
              <a:rPr lang="en-US"/>
              <a:t>Eighth</a:t>
            </a:r>
          </a:p>
          <a:p>
            <a:pPr lvl="8"/>
            <a:r>
              <a:rPr lang="en-US"/>
              <a:t>Ninth</a:t>
            </a:r>
          </a:p>
          <a:p>
            <a:pPr lvl="8"/>
            <a:r>
              <a:rPr lang="en-US"/>
              <a:t>Ninth</a:t>
            </a:r>
          </a:p>
        </p:txBody>
      </p:sp>
      <p:sp>
        <p:nvSpPr>
          <p:cNvPr id="2" name="Title 1"/>
          <p:cNvSpPr>
            <a:spLocks noGrp="1"/>
          </p:cNvSpPr>
          <p:nvPr>
            <p:ph type="title"/>
          </p:nvPr>
        </p:nvSpPr>
        <p:spPr>
          <a:xfrm>
            <a:off x="289639" y="416092"/>
            <a:ext cx="11650520" cy="525850"/>
          </a:xfrm>
          <a:prstGeom prst="rect">
            <a:avLst/>
          </a:prstGeom>
        </p:spPr>
        <p:txBody>
          <a:bodyPr/>
          <a:lstStyle>
            <a:lvl1pPr>
              <a:defRPr b="1">
                <a:solidFill>
                  <a:schemeClr val="tx1">
                    <a:lumMod val="65000"/>
                    <a:lumOff val="35000"/>
                  </a:schemeClr>
                </a:solidFill>
              </a:defRPr>
            </a:lvl1pPr>
          </a:lstStyle>
          <a:p>
            <a:r>
              <a:rPr lang="en-US"/>
              <a:t>Click to edit Master title style</a:t>
            </a:r>
          </a:p>
        </p:txBody>
      </p:sp>
      <p:sp>
        <p:nvSpPr>
          <p:cNvPr id="5" name="Footer Placeholder 4" descr="Footer"/>
          <p:cNvSpPr>
            <a:spLocks noGrp="1"/>
          </p:cNvSpPr>
          <p:nvPr>
            <p:ph type="ftr" sz="quarter" idx="12"/>
          </p:nvPr>
        </p:nvSpPr>
        <p:spPr>
          <a:xfrm>
            <a:off x="119533" y="6478292"/>
            <a:ext cx="632137" cy="232476"/>
          </a:xfrm>
          <a:prstGeom prst="rect">
            <a:avLst/>
          </a:prstGeom>
        </p:spPr>
        <p:txBody>
          <a:bodyPr/>
          <a:lstStyle/>
          <a:p>
            <a:r>
              <a:rPr lang="en-US"/>
              <a:t>IBC 2023</a:t>
            </a:r>
          </a:p>
        </p:txBody>
      </p:sp>
    </p:spTree>
    <p:extLst>
      <p:ext uri="{BB962C8B-B14F-4D97-AF65-F5344CB8AC3E}">
        <p14:creationId xmlns:p14="http://schemas.microsoft.com/office/powerpoint/2010/main" val="11049823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475488" y="1709928"/>
            <a:ext cx="11210544" cy="4636008"/>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A19E94CA-F00B-4A8B-A6EB-3E6BCE6D18AF}"/>
              </a:ext>
            </a:extLst>
          </p:cNvPr>
          <p:cNvSpPr>
            <a:spLocks noGrp="1"/>
          </p:cNvSpPr>
          <p:nvPr>
            <p:ph type="subTitle" idx="1"/>
          </p:nvPr>
        </p:nvSpPr>
        <p:spPr>
          <a:xfrm>
            <a:off x="479793" y="1132232"/>
            <a:ext cx="1120261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4">
            <a:extLst>
              <a:ext uri="{FF2B5EF4-FFF2-40B4-BE49-F238E27FC236}">
                <a16:creationId xmlns:a16="http://schemas.microsoft.com/office/drawing/2014/main" id="{CE17B5C3-EC24-45A0-9C9A-FB9EEA124575}"/>
              </a:ext>
            </a:extLst>
          </p:cNvPr>
          <p:cNvSpPr>
            <a:spLocks noGrp="1"/>
          </p:cNvSpPr>
          <p:nvPr>
            <p:ph type="ftr" sz="quarter" idx="3"/>
          </p:nvPr>
        </p:nvSpPr>
        <p:spPr>
          <a:xfrm>
            <a:off x="494189" y="6484545"/>
            <a:ext cx="10223342"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r>
              <a:rPr lang="en-US"/>
              <a:t>IBC 2023</a:t>
            </a:r>
            <a:endParaRPr lang="en-US" dirty="0"/>
          </a:p>
        </p:txBody>
      </p:sp>
    </p:spTree>
    <p:extLst>
      <p:ext uri="{BB962C8B-B14F-4D97-AF65-F5344CB8AC3E}">
        <p14:creationId xmlns:p14="http://schemas.microsoft.com/office/powerpoint/2010/main" val="263124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8E540791-1094-491E-B994-D4D6B719CF0F}"/>
              </a:ext>
            </a:extLst>
          </p:cNvPr>
          <p:cNvSpPr>
            <a:spLocks noGrp="1"/>
          </p:cNvSpPr>
          <p:nvPr>
            <p:ph idx="1"/>
          </p:nvPr>
        </p:nvSpPr>
        <p:spPr>
          <a:xfrm>
            <a:off x="262466" y="1073889"/>
            <a:ext cx="11773799" cy="5130063"/>
          </a:xfrm>
          <a:prstGeom prst="rect">
            <a:avLst/>
          </a:prstGeom>
        </p:spPr>
        <p:txBody>
          <a:bodyPr>
            <a:normAutofit/>
          </a:bodyPr>
          <a:lstStyle>
            <a:lvl1pPr marL="342891" indent="-342891">
              <a:buClr>
                <a:srgbClr val="00A0D2"/>
              </a:buClr>
              <a:buFont typeface="Wingdings" panose="05000000000000000000" pitchFamily="2" charset="2"/>
              <a:buChar char="§"/>
              <a:defRPr sz="2667">
                <a:latin typeface="Poppins ExtraLight" panose="00000300000000000000" pitchFamily="2" charset="0"/>
                <a:cs typeface="Poppins ExtraLight" panose="00000300000000000000" pitchFamily="2" charset="0"/>
              </a:defRPr>
            </a:lvl1pPr>
            <a:lvl2pPr marL="685783" indent="-182875">
              <a:buClr>
                <a:srgbClr val="00A0D2"/>
              </a:buClr>
              <a:buFont typeface="Wingdings" panose="05000000000000000000" pitchFamily="2" charset="2"/>
              <a:buChar char="§"/>
              <a:defRPr sz="2667">
                <a:latin typeface="Poppins ExtraLight" panose="00000300000000000000" pitchFamily="2" charset="0"/>
                <a:cs typeface="Poppins ExtraLight" panose="00000300000000000000" pitchFamily="2" charset="0"/>
              </a:defRPr>
            </a:lvl2pPr>
            <a:lvl3pPr marL="1142971" indent="-182875">
              <a:buClr>
                <a:srgbClr val="00A0D2"/>
              </a:buClr>
              <a:buFont typeface="Wingdings" panose="05000000000000000000" pitchFamily="2" charset="2"/>
              <a:buChar char="§"/>
              <a:defRPr sz="2133">
                <a:latin typeface="Poppins ExtraLight" panose="00000300000000000000" pitchFamily="2" charset="0"/>
                <a:cs typeface="Poppins ExtraLight" panose="00000300000000000000" pitchFamily="2" charset="0"/>
              </a:defRPr>
            </a:lvl3pPr>
            <a:lvl4pPr marL="1600160" indent="-182875">
              <a:buClr>
                <a:srgbClr val="00A0D2"/>
              </a:buClr>
              <a:buFont typeface="Wingdings" panose="05000000000000000000" pitchFamily="2" charset="2"/>
              <a:buChar char="§"/>
              <a:defRPr sz="1867">
                <a:latin typeface="Poppins ExtraLight" panose="00000300000000000000" pitchFamily="2" charset="0"/>
                <a:cs typeface="Poppins ExtraLight" panose="00000300000000000000" pitchFamily="2" charset="0"/>
              </a:defRPr>
            </a:lvl4pPr>
            <a:lvl5pPr marL="2057349" indent="-182875">
              <a:buClr>
                <a:srgbClr val="00A0D2"/>
              </a:buClr>
              <a:buFont typeface="Wingdings" panose="05000000000000000000" pitchFamily="2" charset="2"/>
              <a:buChar char="§"/>
              <a:defRPr sz="1867">
                <a:latin typeface="Poppins ExtraLight" panose="00000300000000000000" pitchFamily="2" charset="0"/>
                <a:cs typeface="Poppins ExtraLight" panose="00000300000000000000" pitchFamily="2"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Rectángulo 20">
            <a:extLst>
              <a:ext uri="{FF2B5EF4-FFF2-40B4-BE49-F238E27FC236}">
                <a16:creationId xmlns:a16="http://schemas.microsoft.com/office/drawing/2014/main" id="{F72431F0-D87A-41CB-B47A-8071671A5AEB}"/>
              </a:ext>
            </a:extLst>
          </p:cNvPr>
          <p:cNvSpPr/>
          <p:nvPr userDrawn="1"/>
        </p:nvSpPr>
        <p:spPr>
          <a:xfrm>
            <a:off x="-104502" y="-66675"/>
            <a:ext cx="12357463" cy="863597"/>
          </a:xfrm>
          <a:prstGeom prst="rect">
            <a:avLst/>
          </a:prstGeom>
          <a:solidFill>
            <a:srgbClr val="324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600" dirty="0">
              <a:solidFill>
                <a:schemeClr val="bg1"/>
              </a:solidFill>
              <a:latin typeface="Poppins SemiBold" panose="02000000000000000000" pitchFamily="2" charset="0"/>
              <a:cs typeface="Poppins SemiBold" panose="02000000000000000000" pitchFamily="2" charset="0"/>
            </a:endParaRPr>
          </a:p>
        </p:txBody>
      </p:sp>
      <p:sp>
        <p:nvSpPr>
          <p:cNvPr id="7" name="Título 6">
            <a:extLst>
              <a:ext uri="{FF2B5EF4-FFF2-40B4-BE49-F238E27FC236}">
                <a16:creationId xmlns:a16="http://schemas.microsoft.com/office/drawing/2014/main" id="{BCBB4516-8298-41C2-999F-B6E0453EBB2D}"/>
              </a:ext>
            </a:extLst>
          </p:cNvPr>
          <p:cNvSpPr>
            <a:spLocks noGrp="1"/>
          </p:cNvSpPr>
          <p:nvPr>
            <p:ph type="title" hasCustomPrompt="1"/>
          </p:nvPr>
        </p:nvSpPr>
        <p:spPr>
          <a:xfrm>
            <a:off x="1" y="89695"/>
            <a:ext cx="12152345" cy="630228"/>
          </a:xfrm>
          <a:prstGeom prst="rect">
            <a:avLst/>
          </a:prstGeom>
        </p:spPr>
        <p:txBody>
          <a:bodyPr tIns="72000" bIns="0" anchor="ctr"/>
          <a:lstStyle>
            <a:lvl1pPr>
              <a:lnSpc>
                <a:spcPct val="100000"/>
              </a:lnSpc>
              <a:defRPr sz="3733">
                <a:solidFill>
                  <a:schemeClr val="bg1"/>
                </a:solidFill>
                <a:latin typeface="Poppins SemiBold" panose="02000000000000000000" pitchFamily="2" charset="0"/>
                <a:cs typeface="Poppins SemiBold" panose="02000000000000000000" pitchFamily="2" charset="0"/>
              </a:defRPr>
            </a:lvl1pPr>
          </a:lstStyle>
          <a:p>
            <a:r>
              <a:rPr lang="es-ES" dirty="0" err="1"/>
              <a:t>Title</a:t>
            </a:r>
            <a:endParaRPr lang="en-GB" dirty="0"/>
          </a:p>
        </p:txBody>
      </p:sp>
      <p:sp>
        <p:nvSpPr>
          <p:cNvPr id="8" name="Slide Number Placeholder 5">
            <a:extLst>
              <a:ext uri="{FF2B5EF4-FFF2-40B4-BE49-F238E27FC236}">
                <a16:creationId xmlns:a16="http://schemas.microsoft.com/office/drawing/2014/main" id="{9ABC6D82-39CD-4ABE-A96C-A8287D29B90F}"/>
              </a:ext>
            </a:extLst>
          </p:cNvPr>
          <p:cNvSpPr>
            <a:spLocks noGrp="1"/>
          </p:cNvSpPr>
          <p:nvPr>
            <p:ph type="sldNum" sz="quarter" idx="4"/>
          </p:nvPr>
        </p:nvSpPr>
        <p:spPr>
          <a:xfrm>
            <a:off x="10621419" y="6356350"/>
            <a:ext cx="1530927" cy="365125"/>
          </a:xfrm>
          <a:prstGeom prst="rect">
            <a:avLst/>
          </a:prstGeom>
        </p:spPr>
        <p:txBody>
          <a:bodyPr vert="horz" lIns="91440" tIns="45720" rIns="91440" bIns="45720" rtlCol="0" anchor="ctr"/>
          <a:lstStyle>
            <a:lvl1pPr>
              <a:defRPr lang="fr-CH" smtClean="0"/>
            </a:lvl1pPr>
          </a:lstStyle>
          <a:p>
            <a:fld id="{4FAB73BC-B049-4115-A692-8D63A059BFB8}" type="slidenum">
              <a:rPr lang="fr-CH" smtClean="0"/>
              <a:pPr/>
              <a:t>‹#›</a:t>
            </a:fld>
            <a:endParaRPr lang="fr-CH" dirty="0"/>
          </a:p>
        </p:txBody>
      </p:sp>
      <p:sp>
        <p:nvSpPr>
          <p:cNvPr id="13" name="Date Placeholder 3">
            <a:extLst>
              <a:ext uri="{FF2B5EF4-FFF2-40B4-BE49-F238E27FC236}">
                <a16:creationId xmlns:a16="http://schemas.microsoft.com/office/drawing/2014/main" id="{9621FF13-64DA-4B2F-860F-E18B685B650D}"/>
              </a:ext>
            </a:extLst>
          </p:cNvPr>
          <p:cNvSpPr>
            <a:spLocks noGrp="1"/>
          </p:cNvSpPr>
          <p:nvPr>
            <p:ph type="dt" sz="half" idx="2"/>
          </p:nvPr>
        </p:nvSpPr>
        <p:spPr>
          <a:xfrm>
            <a:off x="541305" y="6288088"/>
            <a:ext cx="2629591" cy="483643"/>
          </a:xfrm>
          <a:prstGeom prst="rect">
            <a:avLst/>
          </a:prstGeom>
        </p:spPr>
        <p:txBody>
          <a:bodyPr lIns="0" tIns="0" rIns="0" bIns="0" anchor="b"/>
          <a:lstStyle>
            <a:lvl1pPr>
              <a:defRPr lang="en-US" smtClean="0"/>
            </a:lvl1pPr>
          </a:lstStyle>
          <a:p>
            <a:endParaRPr lang="en-US" dirty="0"/>
          </a:p>
        </p:txBody>
      </p:sp>
    </p:spTree>
    <p:extLst>
      <p:ext uri="{BB962C8B-B14F-4D97-AF65-F5344CB8AC3E}">
        <p14:creationId xmlns:p14="http://schemas.microsoft.com/office/powerpoint/2010/main" val="378853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chemeClr val="accent6">
                    <a:lumMod val="50000"/>
                  </a:schemeClr>
                </a:solidFill>
                <a:effectLst>
                  <a:innerShdw blurRad="38100" dist="25400" dir="8100000">
                    <a:prstClr val="black">
                      <a:alpha val="50000"/>
                    </a:prstClr>
                  </a:innerShdw>
                </a:effectLst>
              </a:rPr>
              <a:t>Agenda</a:t>
            </a:r>
          </a:p>
        </p:txBody>
      </p:sp>
      <p:sp>
        <p:nvSpPr>
          <p:cNvPr id="8" name="Content Placeholder 19">
            <a:extLst>
              <a:ext uri="{FF2B5EF4-FFF2-40B4-BE49-F238E27FC236}">
                <a16:creationId xmlns:a16="http://schemas.microsoft.com/office/drawing/2014/main" id="{10968AA9-77DE-9242-845F-5A78D07B68BE}"/>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5934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B4C11CA4-B58A-1E45-86AF-685220A2EC36}"/>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0577A47-956C-6A4F-8971-CCC759B90BEE}"/>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21472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7186819-050A-EE44-975A-A57DA0316FA1}"/>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B55197C6-4440-C140-838A-1363DBC789FF}"/>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431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4" name="Rectangle: Single Corner Rounded 55">
            <a:extLst>
              <a:ext uri="{FF2B5EF4-FFF2-40B4-BE49-F238E27FC236}">
                <a16:creationId xmlns:a16="http://schemas.microsoft.com/office/drawing/2014/main" id="{25675409-AF12-424E-B380-278C5FE944D5}"/>
              </a:ext>
            </a:extLst>
          </p:cNvPr>
          <p:cNvSpPr/>
          <p:nvPr userDrawn="1"/>
        </p:nvSpPr>
        <p:spPr bwMode="gray">
          <a:xfrm>
            <a:off x="-114299" y="-127002"/>
            <a:ext cx="973370" cy="648208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6054762-9254-0D4E-BCD4-AE565B915464}"/>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5E506679-F503-F54E-8232-EF7575E80F8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2705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A56E7C-9A24-EF4A-8429-C017F6CEC55A}"/>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10" name="Rectangle: Single Corner Rounded 55">
            <a:extLst>
              <a:ext uri="{FF2B5EF4-FFF2-40B4-BE49-F238E27FC236}">
                <a16:creationId xmlns:a16="http://schemas.microsoft.com/office/drawing/2014/main" id="{25752157-1EA1-4DF8-91CB-5D026545D080}"/>
              </a:ext>
            </a:extLst>
          </p:cNvPr>
          <p:cNvSpPr/>
          <p:nvPr userDrawn="1"/>
        </p:nvSpPr>
        <p:spPr bwMode="gray">
          <a:xfrm>
            <a:off x="-114299" y="-127002"/>
            <a:ext cx="973370" cy="648208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6" name="Title 2">
            <a:extLst>
              <a:ext uri="{FF2B5EF4-FFF2-40B4-BE49-F238E27FC236}">
                <a16:creationId xmlns:a16="http://schemas.microsoft.com/office/drawing/2014/main" id="{E6A99A0D-7419-3B40-AD42-8DB8315648F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37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28EAFDF8-F6CD-4BA2-A44B-DABABBBF97B2}"/>
              </a:ext>
            </a:extLst>
          </p:cNvPr>
          <p:cNvSpPr/>
          <p:nvPr userDrawn="1"/>
        </p:nvSpPr>
        <p:spPr bwMode="gray">
          <a:xfrm>
            <a:off x="-114299" y="-127002"/>
            <a:ext cx="973370" cy="648208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623156BE-0D93-9947-9E1E-B9F92F0B4E09}"/>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4814C958-3B5D-F445-81E0-FF1F179CDCCA}"/>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9675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C6FF2B29-32B4-CA46-824A-9E235BAE4F9C}"/>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D7C252D-39AD-7C4C-84C6-B1FD9DC4434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887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D002839B-4A97-1047-9C69-AEB96FCC0BCF}"/>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9B68F083-E4D3-5C4B-B811-917B2E5D18D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2457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3A03272E-A5C6-CB49-BA8B-767EA157F8AE}"/>
              </a:ext>
            </a:extLst>
          </p:cNvPr>
          <p:cNvSpPr>
            <a:spLocks noGrp="1"/>
          </p:cNvSpPr>
          <p:nvPr>
            <p:ph type="ftr" sz="quarter" idx="3"/>
          </p:nvPr>
        </p:nvSpPr>
        <p:spPr>
          <a:xfrm>
            <a:off x="495299" y="6528816"/>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42432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8" name="Text Placeholder 48">
            <a:extLst>
              <a:ext uri="{FF2B5EF4-FFF2-40B4-BE49-F238E27FC236}">
                <a16:creationId xmlns:a16="http://schemas.microsoft.com/office/drawing/2014/main" id="{6F6D3CAF-F7C0-0E43-AE55-B557B5B2CAB8}"/>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0" name="Text Placeholder 7">
            <a:extLst>
              <a:ext uri="{FF2B5EF4-FFF2-40B4-BE49-F238E27FC236}">
                <a16:creationId xmlns:a16="http://schemas.microsoft.com/office/drawing/2014/main" id="{7046D437-3264-F6DC-A2E1-DDEF4AC5BB1C}"/>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3" name="Text Placeholder 5">
            <a:extLst>
              <a:ext uri="{FF2B5EF4-FFF2-40B4-BE49-F238E27FC236}">
                <a16:creationId xmlns:a16="http://schemas.microsoft.com/office/drawing/2014/main" id="{6218B41B-AA06-EB46-A468-6C030F63EC7A}"/>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6" name="Title 2">
            <a:extLst>
              <a:ext uri="{FF2B5EF4-FFF2-40B4-BE49-F238E27FC236}">
                <a16:creationId xmlns:a16="http://schemas.microsoft.com/office/drawing/2014/main" id="{9ACEF7A7-EEB2-CFA1-B461-4924F8BF02F9}"/>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
        <p:nvSpPr>
          <p:cNvPr id="17" name="Freeform 5">
            <a:extLst>
              <a:ext uri="{FF2B5EF4-FFF2-40B4-BE49-F238E27FC236}">
                <a16:creationId xmlns:a16="http://schemas.microsoft.com/office/drawing/2014/main" id="{2A123356-318C-095C-E708-AEAD9C4BC772}"/>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1" name="Text Placeholder 7">
            <a:extLst>
              <a:ext uri="{FF2B5EF4-FFF2-40B4-BE49-F238E27FC236}">
                <a16:creationId xmlns:a16="http://schemas.microsoft.com/office/drawing/2014/main" id="{6EEAD541-6CB5-0443-91CE-1EBFA0EF558B}"/>
              </a:ext>
            </a:extLst>
          </p:cNvPr>
          <p:cNvSpPr>
            <a:spLocks noGrp="1"/>
          </p:cNvSpPr>
          <p:nvPr>
            <p:ph type="body" sz="quarter" idx="12" hasCustomPrompt="1"/>
          </p:nvPr>
        </p:nvSpPr>
        <p:spPr bwMode="gray">
          <a:xfrm>
            <a:off x="2401888" y="512165"/>
            <a:ext cx="5484812"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3" name="TextBox 2">
            <a:extLst>
              <a:ext uri="{FF2B5EF4-FFF2-40B4-BE49-F238E27FC236}">
                <a16:creationId xmlns:a16="http://schemas.microsoft.com/office/drawing/2014/main" id="{0A7309CB-3B44-EB85-1AD7-BB5F5DF5F6E9}"/>
              </a:ext>
            </a:extLst>
          </p:cNvPr>
          <p:cNvSpPr txBox="1"/>
          <p:nvPr userDrawn="1"/>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5">
                    <a:lumMod val="60000"/>
                    <a:lumOff val="4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321519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E04A89CF-52C1-C41F-D449-47AC5A56B65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10774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2">
            <a:extLst>
              <a:ext uri="{FF2B5EF4-FFF2-40B4-BE49-F238E27FC236}">
                <a16:creationId xmlns:a16="http://schemas.microsoft.com/office/drawing/2014/main" id="{B4AC2C1E-BA0E-DC40-8740-4C7EC419416D}"/>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359851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96654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292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906377"/>
            <a:ext cx="2608263" cy="952155"/>
          </a:xfrm>
        </p:spPr>
        <p:txBody>
          <a:bodyPr/>
          <a:lstStyle/>
          <a:p>
            <a:r>
              <a:rPr lang="en-US"/>
              <a:t>Click to edit Master title style</a:t>
            </a:r>
          </a:p>
        </p:txBody>
      </p:sp>
      <p:sp>
        <p:nvSpPr>
          <p:cNvPr id="6" name="Subtitle">
            <a:extLst>
              <a:ext uri="{FF2B5EF4-FFF2-40B4-BE49-F238E27FC236}">
                <a16:creationId xmlns:a16="http://schemas.microsoft.com/office/drawing/2014/main" id="{2A9BCAA3-70F7-4208-9247-D197A13FECB8}"/>
              </a:ext>
            </a:extLst>
          </p:cNvPr>
          <p:cNvSpPr>
            <a:spLocks noGrp="1"/>
          </p:cNvSpPr>
          <p:nvPr>
            <p:ph type="subTitle" idx="1"/>
          </p:nvPr>
        </p:nvSpPr>
        <p:spPr>
          <a:xfrm>
            <a:off x="494189" y="3942416"/>
            <a:ext cx="2608263" cy="472694"/>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7573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6D16B0-3ADE-DD47-83CE-1305D23E9A61}"/>
              </a:ext>
            </a:extLst>
          </p:cNvPr>
          <p:cNvSpPr>
            <a:spLocks noGrp="1"/>
          </p:cNvSpPr>
          <p:nvPr>
            <p:ph type="ftr" sz="quarter" idx="10"/>
          </p:nvPr>
        </p:nvSpPr>
        <p:spPr>
          <a:xfrm>
            <a:off x="495299" y="6532895"/>
            <a:ext cx="10488168" cy="118174"/>
          </a:xfrm>
        </p:spPr>
        <p:txBody>
          <a:bodyPr/>
          <a:lstStyle>
            <a:lvl1pPr>
              <a:defRPr>
                <a:solidFill>
                  <a:schemeClr val="accent5">
                    <a:lumMod val="60000"/>
                    <a:lumOff val="40000"/>
                  </a:schemeClr>
                </a:solidFill>
              </a:defRPr>
            </a:lvl1pPr>
          </a:lstStyle>
          <a:p>
            <a:endParaRPr lang="en-US" dirty="0"/>
          </a:p>
        </p:txBody>
      </p:sp>
      <p:sp>
        <p:nvSpPr>
          <p:cNvPr id="7" name="Title 1">
            <a:extLst>
              <a:ext uri="{FF2B5EF4-FFF2-40B4-BE49-F238E27FC236}">
                <a16:creationId xmlns:a16="http://schemas.microsoft.com/office/drawing/2014/main" id="{F56B218C-0241-074D-BD90-27E552E71C98}"/>
              </a:ext>
            </a:extLst>
          </p:cNvPr>
          <p:cNvSpPr>
            <a:spLocks noGrp="1"/>
          </p:cNvSpPr>
          <p:nvPr>
            <p:ph type="title"/>
          </p:nvPr>
        </p:nvSpPr>
        <p:spPr>
          <a:xfrm>
            <a:off x="495300" y="646771"/>
            <a:ext cx="11187112" cy="357832"/>
          </a:xfrm>
        </p:spPr>
        <p:txBody>
          <a:body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DB853B50-E269-DF43-AAE9-523798C62499}"/>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A2A4FE0-4282-C34E-A8FD-CAE319C06BC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157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6087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630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2BADF63-7A2A-4A3A-A253-424687008F6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99243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835771C-39C4-439F-9E17-EFD2B4011CB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solidFill>
                <a:latin typeface="+mn-lt"/>
                <a:ea typeface="+mn-ea"/>
                <a:cs typeface="+mn-cs"/>
              </a:rPr>
              <a:pPr marL="0" lvl="0" algn="r" defTabSz="914400" rtl="0" eaLnBrk="1" latinLnBrk="0" hangingPunct="1">
                <a:lnSpc>
                  <a:spcPct val="125000"/>
                </a:lnSpc>
              </a:pPr>
              <a:t>‹#›</a:t>
            </a:fld>
            <a:endParaRPr lang="en-US" sz="800" kern="1200">
              <a:solidFill>
                <a:schemeClr val="accent5"/>
              </a:solidFill>
              <a:latin typeface="+mn-lt"/>
              <a:ea typeface="+mn-ea"/>
              <a:cs typeface="+mn-cs"/>
            </a:endParaRPr>
          </a:p>
        </p:txBody>
      </p:sp>
    </p:spTree>
    <p:extLst>
      <p:ext uri="{BB962C8B-B14F-4D97-AF65-F5344CB8AC3E}">
        <p14:creationId xmlns:p14="http://schemas.microsoft.com/office/powerpoint/2010/main" val="81250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 Placeholder 48">
            <a:extLst>
              <a:ext uri="{FF2B5EF4-FFF2-40B4-BE49-F238E27FC236}">
                <a16:creationId xmlns:a16="http://schemas.microsoft.com/office/drawing/2014/main" id="{2F1BD3B7-D097-CC4F-8109-2E0601867AEF}"/>
              </a:ext>
            </a:extLst>
          </p:cNvPr>
          <p:cNvSpPr>
            <a:spLocks noGrp="1"/>
          </p:cNvSpPr>
          <p:nvPr>
            <p:ph type="body" sz="quarter" idx="14" hasCustomPrompt="1"/>
          </p:nvPr>
        </p:nvSpPr>
        <p:spPr bwMode="gray">
          <a:xfrm>
            <a:off x="479626" y="5521260"/>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0" name="Text Placeholder 7">
            <a:extLst>
              <a:ext uri="{FF2B5EF4-FFF2-40B4-BE49-F238E27FC236}">
                <a16:creationId xmlns:a16="http://schemas.microsoft.com/office/drawing/2014/main" id="{EEA10B34-F7FE-E96A-53FC-8454E607F28F}"/>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1" name="Text Placeholder 7">
            <a:extLst>
              <a:ext uri="{FF2B5EF4-FFF2-40B4-BE49-F238E27FC236}">
                <a16:creationId xmlns:a16="http://schemas.microsoft.com/office/drawing/2014/main" id="{9FA6681A-B52F-DB20-A9AF-D17C702AE9CC}"/>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12" name="Text Placeholder 5">
            <a:extLst>
              <a:ext uri="{FF2B5EF4-FFF2-40B4-BE49-F238E27FC236}">
                <a16:creationId xmlns:a16="http://schemas.microsoft.com/office/drawing/2014/main" id="{06E8827C-B909-5B38-0773-12F93F19FBC9}"/>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8C8F2FB8-2E39-725C-6AA5-92378D0DB8F6}"/>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D52CF34C-DCED-1EA5-780E-B511C58297B0}"/>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3" name="TextBox 2">
            <a:extLst>
              <a:ext uri="{FF2B5EF4-FFF2-40B4-BE49-F238E27FC236}">
                <a16:creationId xmlns:a16="http://schemas.microsoft.com/office/drawing/2014/main" id="{7FE17C8A-F4D9-2A7D-CF89-8A7DE13571AF}"/>
              </a:ext>
            </a:extLst>
          </p:cNvPr>
          <p:cNvSpPr txBox="1"/>
          <p:nvPr userDrawn="1"/>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6">
                    <a:lumMod val="75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375829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9C54434D-FA64-4658-9BFD-21AB34B4189F}"/>
              </a:ext>
            </a:extLst>
          </p:cNvPr>
          <p:cNvSpPr/>
          <p:nvPr userDrawn="1"/>
        </p:nvSpPr>
        <p:spPr bwMode="gray">
          <a:xfrm>
            <a:off x="481013" y="5312740"/>
            <a:ext cx="11856130" cy="1697660"/>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34032CCB-9D02-4DA9-9379-A73762F29F4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395653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A8FB935D-3E2E-374D-9237-10480721EB01}"/>
              </a:ext>
            </a:extLst>
          </p:cNvPr>
          <p:cNvSpPr/>
          <p:nvPr userDrawn="1"/>
        </p:nvSpPr>
        <p:spPr bwMode="gray">
          <a:xfrm>
            <a:off x="481013" y="5312740"/>
            <a:ext cx="11856130" cy="1697660"/>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8381936-07CE-4E0E-A28C-AE4F2F90F48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51669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64F7479C-618C-7446-B7B5-D8A90E14FF2D}"/>
              </a:ext>
            </a:extLst>
          </p:cNvPr>
          <p:cNvSpPr/>
          <p:nvPr userDrawn="1"/>
        </p:nvSpPr>
        <p:spPr bwMode="gray">
          <a:xfrm>
            <a:off x="481013" y="5312740"/>
            <a:ext cx="11856130" cy="1697660"/>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6"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8EC75432-B24B-45B9-83ED-D23B86BEF52A}"/>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3">
                  <a:lumMod val="40000"/>
                  <a:lumOff val="60000"/>
                </a:schemeClr>
              </a:solidFill>
              <a:latin typeface="+mn-lt"/>
              <a:ea typeface="+mn-ea"/>
              <a:cs typeface="+mn-cs"/>
            </a:endParaRPr>
          </a:p>
        </p:txBody>
      </p:sp>
    </p:spTree>
    <p:extLst>
      <p:ext uri="{BB962C8B-B14F-4D97-AF65-F5344CB8AC3E}">
        <p14:creationId xmlns:p14="http://schemas.microsoft.com/office/powerpoint/2010/main" val="106393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4B18C2F-53E3-41A5-897F-9ABCFEF6456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5761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endParaRPr lang="en-US" dirty="0"/>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C5C23DA-0A03-41BE-AF55-A9326FD999A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9814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209C095-798B-214F-A427-CA1FF1953505}"/>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908541F3-28CD-794D-9212-C37EF4271E5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B921A830-8155-434F-BFE6-D8CA5368B334}"/>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ED0D2AB-2132-8B4F-AB70-4197C98BFB64}"/>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20" name="Title 2">
            <a:extLst>
              <a:ext uri="{FF2B5EF4-FFF2-40B4-BE49-F238E27FC236}">
                <a16:creationId xmlns:a16="http://schemas.microsoft.com/office/drawing/2014/main" id="{B5650983-3362-1142-83CB-9EC49F127E3C}"/>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7CFF6B76-0309-ED4F-B66F-54334FFDD77A}"/>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4F8BEE86-35F8-4548-A2EE-1A3FD6EC6FD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2B80D626-CD2D-6D45-A432-FC7D2B967617}"/>
              </a:ext>
            </a:extLst>
          </p:cNvPr>
          <p:cNvSpPr>
            <a:spLocks noGrp="1"/>
          </p:cNvSpPr>
          <p:nvPr>
            <p:ph type="body" sz="quarter" idx="15"/>
          </p:nvPr>
        </p:nvSpPr>
        <p:spPr bwMode="gray">
          <a:xfrm>
            <a:off x="6583680" y="1719073"/>
            <a:ext cx="5111496" cy="4268259"/>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29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A40B6DD-258D-C246-8BB9-62A7411878D6}"/>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DBBCDC54-CC87-904C-8D9F-1A247E8C6D5F}"/>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72D7EA7C-4AD9-4343-9C9B-49A12429400C}"/>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4C02348-CD98-294E-BC2A-06B9CD5F0D31}"/>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20" name="Title 2">
            <a:extLst>
              <a:ext uri="{FF2B5EF4-FFF2-40B4-BE49-F238E27FC236}">
                <a16:creationId xmlns:a16="http://schemas.microsoft.com/office/drawing/2014/main" id="{849C1EDC-B19F-C14B-A41C-8D770C7F9EF8}"/>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F670B2ED-70D6-3142-AB7E-976580D465E2}"/>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D7D74485-0271-524F-8B8A-8164ABD88AF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81CF0D5-0D6D-A44E-9EA2-45549E1EAD05}"/>
              </a:ext>
            </a:extLst>
          </p:cNvPr>
          <p:cNvSpPr>
            <a:spLocks noGrp="1"/>
          </p:cNvSpPr>
          <p:nvPr>
            <p:ph type="body" sz="quarter" idx="15"/>
          </p:nvPr>
        </p:nvSpPr>
        <p:spPr bwMode="gray">
          <a:xfrm>
            <a:off x="6583680" y="1719073"/>
            <a:ext cx="5111496" cy="42702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42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04152D91-17AA-41AE-AB21-FD3D3CE368DF}"/>
              </a:ext>
            </a:extLst>
          </p:cNvPr>
          <p:cNvSpPr/>
          <p:nvPr userDrawn="1"/>
        </p:nvSpPr>
        <p:spPr bwMode="gray">
          <a:xfrm>
            <a:off x="6093390" y="-159655"/>
            <a:ext cx="6272784" cy="6519672"/>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Text Placeholder 28">
            <a:extLst>
              <a:ext uri="{FF2B5EF4-FFF2-40B4-BE49-F238E27FC236}">
                <a16:creationId xmlns:a16="http://schemas.microsoft.com/office/drawing/2014/main" id="{31A6D88C-0B61-5E4A-A163-4E28BEBD2723}"/>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43" name="Text Placeholder 30">
            <a:extLst>
              <a:ext uri="{FF2B5EF4-FFF2-40B4-BE49-F238E27FC236}">
                <a16:creationId xmlns:a16="http://schemas.microsoft.com/office/drawing/2014/main" id="{BA05B7BD-2711-B14D-9AAD-E3A34AECC05D}"/>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45" name="Footer Placeholder 2">
            <a:extLst>
              <a:ext uri="{FF2B5EF4-FFF2-40B4-BE49-F238E27FC236}">
                <a16:creationId xmlns:a16="http://schemas.microsoft.com/office/drawing/2014/main" id="{A98BC9DF-C552-D942-AEEA-E0F79D3C68A5}"/>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46" name="Title 2">
            <a:extLst>
              <a:ext uri="{FF2B5EF4-FFF2-40B4-BE49-F238E27FC236}">
                <a16:creationId xmlns:a16="http://schemas.microsoft.com/office/drawing/2014/main" id="{1130FC52-F31F-7544-851A-A9FB6D342CAE}"/>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47" name="Content Placeholder 4">
            <a:extLst>
              <a:ext uri="{FF2B5EF4-FFF2-40B4-BE49-F238E27FC236}">
                <a16:creationId xmlns:a16="http://schemas.microsoft.com/office/drawing/2014/main" id="{B5E7483F-960A-C445-85E2-B0C91B781B85}"/>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a:extLst>
              <a:ext uri="{FF2B5EF4-FFF2-40B4-BE49-F238E27FC236}">
                <a16:creationId xmlns:a16="http://schemas.microsoft.com/office/drawing/2014/main" id="{E17041E4-15FE-6842-9C64-29DEE41F2BE1}"/>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4" name="Text Placeholder 5">
            <a:extLst>
              <a:ext uri="{FF2B5EF4-FFF2-40B4-BE49-F238E27FC236}">
                <a16:creationId xmlns:a16="http://schemas.microsoft.com/office/drawing/2014/main" id="{15C1667E-9CBE-4949-928C-EF05922920B1}"/>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30">
            <a:extLst>
              <a:ext uri="{FF2B5EF4-FFF2-40B4-BE49-F238E27FC236}">
                <a16:creationId xmlns:a16="http://schemas.microsoft.com/office/drawing/2014/main" id="{3EE211B0-5301-314E-A546-F5240C27BD6A}"/>
              </a:ext>
            </a:extLst>
          </p:cNvPr>
          <p:cNvSpPr>
            <a:spLocks noGrp="1"/>
          </p:cNvSpPr>
          <p:nvPr>
            <p:ph type="body" sz="quarter" idx="18" hasCustomPrompt="1"/>
          </p:nvPr>
        </p:nvSpPr>
        <p:spPr bwMode="gray">
          <a:xfrm>
            <a:off x="6583680" y="6085070"/>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5705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978F00E-A531-544A-97D2-32037CCCB895}"/>
              </a:ext>
            </a:extLst>
          </p:cNvPr>
          <p:cNvSpPr>
            <a:spLocks noGrp="1"/>
          </p:cNvSpPr>
          <p:nvPr>
            <p:ph type="body" sz="quarter" idx="18" hasCustomPrompt="1"/>
          </p:nvPr>
        </p:nvSpPr>
        <p:spPr bwMode="gray">
          <a:xfrm>
            <a:off x="6583680" y="6085070"/>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E3E10B72-CE09-0046-A399-08CDF607F2B9}"/>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ADEE25ED-B5AE-EE4B-A67A-7AACA0E01940}"/>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763CCC0A-FCD5-0E4E-BD3E-52E4C4A6574B}"/>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9" name="Title 2">
            <a:extLst>
              <a:ext uri="{FF2B5EF4-FFF2-40B4-BE49-F238E27FC236}">
                <a16:creationId xmlns:a16="http://schemas.microsoft.com/office/drawing/2014/main" id="{519D1D9C-EB4E-154F-9E99-DB1EDA4B5C0E}"/>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D9A8643E-8094-8440-BBA5-B802F676757B}"/>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7645CF81-755A-1745-8DBE-7ED5F0553595}"/>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1A16A13E-863C-F146-A187-E62532EE1BC1}"/>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994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6000" y="-154842"/>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6A27C14-AB3B-E64D-88C0-1BE4A074DE6D}"/>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F9EE034B-0257-1C45-A7DC-676E48E77CE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78F000DC-9EC4-6E4F-BDE7-BFE0E5C1F9AF}"/>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A5A33399-B0A0-8748-AA79-FC0A5B75845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9" name="Title 2">
            <a:extLst>
              <a:ext uri="{FF2B5EF4-FFF2-40B4-BE49-F238E27FC236}">
                <a16:creationId xmlns:a16="http://schemas.microsoft.com/office/drawing/2014/main" id="{FDF89DCF-630A-5A40-B669-67AE58A496BA}"/>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4790201-1828-9648-878F-799A24FACD66}"/>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D198E9A-385B-A740-99CC-B7F700E716FB}"/>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7A9C3D7-40EB-2A42-A50B-7587F3F427E5}"/>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01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6E048808-9D96-49F4-AAF9-8EF21E48FAE0}"/>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5" name="Text Placeholder 48">
            <a:extLst>
              <a:ext uri="{FF2B5EF4-FFF2-40B4-BE49-F238E27FC236}">
                <a16:creationId xmlns:a16="http://schemas.microsoft.com/office/drawing/2014/main" id="{AF53501B-85ED-A842-A9B0-46F3598AE1CD}"/>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1" name="Text Placeholder 7">
            <a:extLst>
              <a:ext uri="{FF2B5EF4-FFF2-40B4-BE49-F238E27FC236}">
                <a16:creationId xmlns:a16="http://schemas.microsoft.com/office/drawing/2014/main" id="{A4CE2BBA-DEBC-8040-A56C-C6C64C29A740}"/>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1BFE83DC-9E6F-C938-88C6-2E34095F842F}"/>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ABD83B88-A2C3-D414-9EA3-8923652EF50B}"/>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4631230A-B24E-306B-C5ED-54A596C81C1B}"/>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1C4BFDED-1EBC-5640-DD94-82C0EE38DB2E}"/>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4" name="TextBox 3">
            <a:extLst>
              <a:ext uri="{FF2B5EF4-FFF2-40B4-BE49-F238E27FC236}">
                <a16:creationId xmlns:a16="http://schemas.microsoft.com/office/drawing/2014/main" id="{CC430428-0862-131C-5A1B-9C040B8A6CE8}"/>
              </a:ext>
            </a:extLst>
          </p:cNvPr>
          <p:cNvSpPr txBox="1"/>
          <p:nvPr userDrawn="1"/>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2">
                    <a:lumMod val="40000"/>
                    <a:lumOff val="6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195171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7C99A1E-5CFA-4EFC-A063-074EDF821119}"/>
              </a:ext>
            </a:extLst>
          </p:cNvPr>
          <p:cNvSpPr/>
          <p:nvPr userDrawn="1"/>
        </p:nvSpPr>
        <p:spPr bwMode="gray">
          <a:xfrm>
            <a:off x="8460293" y="-139701"/>
            <a:ext cx="3871407" cy="6499717"/>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9" name="Text Placeholder 5">
            <a:extLst>
              <a:ext uri="{FF2B5EF4-FFF2-40B4-BE49-F238E27FC236}">
                <a16:creationId xmlns:a16="http://schemas.microsoft.com/office/drawing/2014/main" id="{51E58B32-BF86-1B4F-849D-754C4E8DC536}"/>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5DE0D3DD-B6A4-C940-B9C1-3942EE6EDD97}"/>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20" name="Title 2">
            <a:extLst>
              <a:ext uri="{FF2B5EF4-FFF2-40B4-BE49-F238E27FC236}">
                <a16:creationId xmlns:a16="http://schemas.microsoft.com/office/drawing/2014/main" id="{4FFDFB95-D15C-9443-A4A8-88A88E287BE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21" name="Subtitle">
            <a:extLst>
              <a:ext uri="{FF2B5EF4-FFF2-40B4-BE49-F238E27FC236}">
                <a16:creationId xmlns:a16="http://schemas.microsoft.com/office/drawing/2014/main" id="{34DC837C-21C7-DF42-9E81-CB31882DC1D9}"/>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0322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68C10A23-AB9B-344F-BDAE-6E127C4D2687}"/>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D268E469-C052-664A-A93C-80358167877C}"/>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itle 2">
            <a:extLst>
              <a:ext uri="{FF2B5EF4-FFF2-40B4-BE49-F238E27FC236}">
                <a16:creationId xmlns:a16="http://schemas.microsoft.com/office/drawing/2014/main" id="{CDB1ACE2-BCC7-6341-8940-FF64DFA79FE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67435D6-1D31-9249-A99A-C5DD01E90B8D}"/>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5741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8CF46E0A-A9CC-A449-8C05-C6709771610D}"/>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04A1FA0A-CF2F-2D47-9760-01BB1540C97B}"/>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itle 2">
            <a:extLst>
              <a:ext uri="{FF2B5EF4-FFF2-40B4-BE49-F238E27FC236}">
                <a16:creationId xmlns:a16="http://schemas.microsoft.com/office/drawing/2014/main" id="{F33D036D-3D4A-8040-BCBE-BB5197725432}"/>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EB1DBC36-E9EE-6B4A-915A-898BDB514718}"/>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727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1B4C3FE8-20F3-7E44-AD00-1F33931CBAD9}"/>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D490A05-760F-FB46-A3B4-D6021E3ECF3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3" name="Title 2">
            <a:extLst>
              <a:ext uri="{FF2B5EF4-FFF2-40B4-BE49-F238E27FC236}">
                <a16:creationId xmlns:a16="http://schemas.microsoft.com/office/drawing/2014/main" id="{2ED1186A-D50F-8243-8D7A-E867F902FD7B}"/>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4" name="Subtitle">
            <a:extLst>
              <a:ext uri="{FF2B5EF4-FFF2-40B4-BE49-F238E27FC236}">
                <a16:creationId xmlns:a16="http://schemas.microsoft.com/office/drawing/2014/main" id="{C84BC659-49EB-FB4A-B7F5-2869ECB6F25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450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0C738791-B600-7943-B1A8-2D6A1C7FC535}"/>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46C7A33D-1FEE-434B-9F52-81E9A3C63B79}"/>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endParaRPr lang="en-US" dirty="0"/>
          </a:p>
        </p:txBody>
      </p:sp>
      <p:sp>
        <p:nvSpPr>
          <p:cNvPr id="11" name="Title 2">
            <a:extLst>
              <a:ext uri="{FF2B5EF4-FFF2-40B4-BE49-F238E27FC236}">
                <a16:creationId xmlns:a16="http://schemas.microsoft.com/office/drawing/2014/main" id="{6F3B180F-7BB8-EC41-98C8-D5A4DD6762C8}"/>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C0FF016-5139-3B4B-B303-AFE23034ADD5}"/>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1842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9069387" y="5034191"/>
            <a:ext cx="26273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33424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86113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endParaRPr lang="en-US" dirty="0"/>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endParaRPr lang="en-US" dirty="0"/>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09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251419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3751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chemeClr val="accent5"/>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329F7A-F684-4776-994A-3A656ABA9581}"/>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4" name="Text Placeholder 48">
            <a:extLst>
              <a:ext uri="{FF2B5EF4-FFF2-40B4-BE49-F238E27FC236}">
                <a16:creationId xmlns:a16="http://schemas.microsoft.com/office/drawing/2014/main" id="{51A2E1C5-0E40-1243-837A-54873794C32F}"/>
              </a:ext>
            </a:extLst>
          </p:cNvPr>
          <p:cNvSpPr>
            <a:spLocks noGrp="1"/>
          </p:cNvSpPr>
          <p:nvPr>
            <p:ph type="body" sz="quarter" idx="14" hasCustomPrompt="1"/>
          </p:nvPr>
        </p:nvSpPr>
        <p:spPr bwMode="gray">
          <a:xfrm>
            <a:off x="477369" y="5527626"/>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1" name="Text Placeholder 7">
            <a:extLst>
              <a:ext uri="{FF2B5EF4-FFF2-40B4-BE49-F238E27FC236}">
                <a16:creationId xmlns:a16="http://schemas.microsoft.com/office/drawing/2014/main" id="{97FC8AC1-D033-B9FF-0F8C-CEBF0C300671}"/>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9734089C-8E02-8D96-F22C-04C3B1C245D9}"/>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3E3AF855-3611-0106-B775-3EBADA15C3BA}"/>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3E0DF7D0-FEC6-B774-BCEC-EA89597AA878}"/>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47375881-F3B9-B0F8-CEA2-FF68FCDAE13B}"/>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3" name="TextBox 2">
            <a:extLst>
              <a:ext uri="{FF2B5EF4-FFF2-40B4-BE49-F238E27FC236}">
                <a16:creationId xmlns:a16="http://schemas.microsoft.com/office/drawing/2014/main" id="{A2E50025-980F-C681-ED48-CF50A3D7D211}"/>
              </a:ext>
            </a:extLst>
          </p:cNvPr>
          <p:cNvSpPr txBox="1"/>
          <p:nvPr userDrawn="1"/>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6">
                    <a:lumMod val="40000"/>
                    <a:lumOff val="6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327033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solidFill>
                <a:latin typeface="+mn-lt"/>
                <a:ea typeface="+mn-ea"/>
                <a:cs typeface="+mn-cs"/>
              </a:defRPr>
            </a:lvl1pPr>
          </a:lstStyle>
          <a:p>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1453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2">
                    <a:lumMod val="40000"/>
                    <a:lumOff val="60000"/>
                  </a:schemeClr>
                </a:solidFill>
                <a:latin typeface="+mn-lt"/>
                <a:ea typeface="+mn-ea"/>
                <a:cs typeface="+mn-cs"/>
              </a:defRPr>
            </a:lvl1pPr>
          </a:lstStyle>
          <a:p>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173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40000"/>
                    <a:lumOff val="60000"/>
                  </a:schemeClr>
                </a:solidFill>
                <a:latin typeface="+mn-lt"/>
                <a:ea typeface="+mn-ea"/>
                <a:cs typeface="+mn-cs"/>
              </a:defRPr>
            </a:lvl1pPr>
          </a:lstStyle>
          <a:p>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6269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6922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856"/>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endParaRPr lang="en-US" dirty="0"/>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EF3D35AC-624D-D544-AC29-93F242E72E1D}"/>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87945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endParaRPr lang="en-US" dirty="0"/>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7EC3A1C4-1BC3-884C-944A-7D0EE5819A5C}"/>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75060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endParaRPr lang="en-US" dirty="0"/>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F9B3A5FF-139D-764C-B3E9-7C291A5BE137}"/>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92132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endParaRPr lang="en-US" dirty="0"/>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D12ABD92-6C8C-9643-918B-330DAE4D14C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Tree>
    <p:extLst>
      <p:ext uri="{BB962C8B-B14F-4D97-AF65-F5344CB8AC3E}">
        <p14:creationId xmlns:p14="http://schemas.microsoft.com/office/powerpoint/2010/main" val="340231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mage Left White">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C988A4B5-657E-A827-878F-6C41AF5B4316}"/>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1"/>
            <a:ext cx="3574222" cy="1245870"/>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5D223FAD-8C90-4F07-856D-C7765F163648}"/>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5" name="TextBox 14">
            <a:extLst>
              <a:ext uri="{FF2B5EF4-FFF2-40B4-BE49-F238E27FC236}">
                <a16:creationId xmlns:a16="http://schemas.microsoft.com/office/drawing/2014/main" id="{BD71D3C4-2064-78F0-B159-598E25F7319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75037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1" name="TextBox 10">
            <a:extLst>
              <a:ext uri="{FF2B5EF4-FFF2-40B4-BE49-F238E27FC236}">
                <a16:creationId xmlns:a16="http://schemas.microsoft.com/office/drawing/2014/main" id="{C1C0E1CE-1768-4605-B5A2-67F3195DD6D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p:nvSpPr>
          <p:cNvPr id="14" name="Footer Placeholder 2">
            <a:extLst>
              <a:ext uri="{FF2B5EF4-FFF2-40B4-BE49-F238E27FC236}">
                <a16:creationId xmlns:a16="http://schemas.microsoft.com/office/drawing/2014/main" id="{DB0D856A-1CCF-412C-8CCA-E1147546037E}"/>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Tree>
    <p:extLst>
      <p:ext uri="{BB962C8B-B14F-4D97-AF65-F5344CB8AC3E}">
        <p14:creationId xmlns:p14="http://schemas.microsoft.com/office/powerpoint/2010/main" val="316116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6B9918A-1F79-4455-8D55-886C7ABFF15E}"/>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4" name="Text Placeholder 48">
            <a:extLst>
              <a:ext uri="{FF2B5EF4-FFF2-40B4-BE49-F238E27FC236}">
                <a16:creationId xmlns:a16="http://schemas.microsoft.com/office/drawing/2014/main" id="{18A729C6-14B5-B446-85A9-8857D1088C51}"/>
              </a:ext>
            </a:extLst>
          </p:cNvPr>
          <p:cNvSpPr>
            <a:spLocks noGrp="1"/>
          </p:cNvSpPr>
          <p:nvPr>
            <p:ph type="body" sz="quarter" idx="14" hasCustomPrompt="1"/>
          </p:nvPr>
        </p:nvSpPr>
        <p:spPr bwMode="gray">
          <a:xfrm>
            <a:off x="479626" y="5515914"/>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1" name="Text Placeholder 7">
            <a:extLst>
              <a:ext uri="{FF2B5EF4-FFF2-40B4-BE49-F238E27FC236}">
                <a16:creationId xmlns:a16="http://schemas.microsoft.com/office/drawing/2014/main" id="{D043D7F6-7F93-F7CF-3840-FFF07D47805E}"/>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EBB518DE-F87D-8B31-49FA-525093326100}"/>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A39A9A2E-8B2C-BB64-C22A-DCFD27E3636A}"/>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1CED0297-B528-27CB-0056-8F411D95C8CF}"/>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EA849893-F193-3E50-F947-0B333F93B606}"/>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3" name="TextBox 2">
            <a:extLst>
              <a:ext uri="{FF2B5EF4-FFF2-40B4-BE49-F238E27FC236}">
                <a16:creationId xmlns:a16="http://schemas.microsoft.com/office/drawing/2014/main" id="{A40453B6-C2F5-2063-0C2F-1BD208D06F78}"/>
              </a:ext>
            </a:extLst>
          </p:cNvPr>
          <p:cNvSpPr txBox="1"/>
          <p:nvPr userDrawn="1"/>
        </p:nvSpPr>
        <p:spPr>
          <a:xfrm>
            <a:off x="479708" y="6521993"/>
            <a:ext cx="5247709" cy="116955"/>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dirty="0">
                <a:solidFill>
                  <a:schemeClr val="accent5">
                    <a:lumMod val="60000"/>
                    <a:lumOff val="40000"/>
                  </a:schemeClr>
                </a:solidFill>
              </a:rPr>
              <a:t>Snapdragon and Qualcomm branded products are products of Qualcomm Technologies, Inc. and/or its subsidiaries.</a:t>
            </a:r>
          </a:p>
        </p:txBody>
      </p:sp>
    </p:spTree>
    <p:extLst>
      <p:ext uri="{BB962C8B-B14F-4D97-AF65-F5344CB8AC3E}">
        <p14:creationId xmlns:p14="http://schemas.microsoft.com/office/powerpoint/2010/main" val="11202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Rounded Corners 4">
            <a:extLst>
              <a:ext uri="{FF2B5EF4-FFF2-40B4-BE49-F238E27FC236}">
                <a16:creationId xmlns:a16="http://schemas.microsoft.com/office/drawing/2014/main" id="{36D6BE73-B9C8-47A2-984C-E200BA96DCB3}"/>
              </a:ext>
            </a:extLst>
          </p:cNvPr>
          <p:cNvSpPr/>
          <p:nvPr/>
        </p:nvSpPr>
        <p:spPr bwMode="gray">
          <a:xfrm>
            <a:off x="7531545" y="-130877"/>
            <a:ext cx="4772673" cy="7115877"/>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62898738-F56E-4F64-8859-882DC223BFE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
        <p:nvSpPr>
          <p:cNvPr id="13" name="Footer Placeholder 2">
            <a:extLst>
              <a:ext uri="{FF2B5EF4-FFF2-40B4-BE49-F238E27FC236}">
                <a16:creationId xmlns:a16="http://schemas.microsoft.com/office/drawing/2014/main" id="{97866D95-F0A8-46B5-9FDE-7A9D5D88C303}"/>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endParaRPr lang="en-US" dirty="0"/>
          </a:p>
        </p:txBody>
      </p:sp>
    </p:spTree>
    <p:extLst>
      <p:ext uri="{BB962C8B-B14F-4D97-AF65-F5344CB8AC3E}">
        <p14:creationId xmlns:p14="http://schemas.microsoft.com/office/powerpoint/2010/main" val="269435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B87A111C-26A3-4E5F-A166-2BEF32FA27C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40000"/>
                  <a:lumOff val="60000"/>
                </a:schemeClr>
              </a:solidFill>
              <a:latin typeface="+mn-lt"/>
              <a:ea typeface="+mn-ea"/>
              <a:cs typeface="+mn-cs"/>
            </a:endParaRPr>
          </a:p>
        </p:txBody>
      </p:sp>
      <p:sp>
        <p:nvSpPr>
          <p:cNvPr id="14" name="Footer Placeholder 2">
            <a:extLst>
              <a:ext uri="{FF2B5EF4-FFF2-40B4-BE49-F238E27FC236}">
                <a16:creationId xmlns:a16="http://schemas.microsoft.com/office/drawing/2014/main" id="{178F5B55-13E7-4483-B3E9-017D9BC0E304}"/>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endParaRPr lang="en-US" dirty="0"/>
          </a:p>
        </p:txBody>
      </p:sp>
    </p:spTree>
    <p:extLst>
      <p:ext uri="{BB962C8B-B14F-4D97-AF65-F5344CB8AC3E}">
        <p14:creationId xmlns:p14="http://schemas.microsoft.com/office/powerpoint/2010/main" val="205640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904BA5AF-15E4-480F-AA8E-0691DD39DFC8}"/>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11" name="TextBox 10">
            <a:extLst>
              <a:ext uri="{FF2B5EF4-FFF2-40B4-BE49-F238E27FC236}">
                <a16:creationId xmlns:a16="http://schemas.microsoft.com/office/drawing/2014/main" id="{6162E27C-1987-40F5-A769-FF9A3748939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49364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88870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5117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4" name="Rectangle: Rounded Corners 13">
            <a:extLst>
              <a:ext uri="{FF2B5EF4-FFF2-40B4-BE49-F238E27FC236}">
                <a16:creationId xmlns:a16="http://schemas.microsoft.com/office/drawing/2014/main" id="{2C4F80DE-5D56-47D8-8FA8-D6E5D8B85FA8}"/>
              </a:ext>
            </a:extLst>
          </p:cNvPr>
          <p:cNvSpPr/>
          <p:nvPr userDrawn="1"/>
        </p:nvSpPr>
        <p:spPr bwMode="gray">
          <a:xfrm>
            <a:off x="-152400" y="-139700"/>
            <a:ext cx="4810774" cy="7150100"/>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endParaRPr lang="en-US" dirty="0"/>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74307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60446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78262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13E8953B-95CE-B948-91CB-50695B3EA838}"/>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405A0419-5C48-854E-9566-19820CA0E20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8128B968-E284-3340-9496-6B697CB2D547}"/>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5" name="Title 1">
            <a:extLst>
              <a:ext uri="{FF2B5EF4-FFF2-40B4-BE49-F238E27FC236}">
                <a16:creationId xmlns:a16="http://schemas.microsoft.com/office/drawing/2014/main" id="{DAC13420-DD97-394B-B026-E979557BA385}"/>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348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29428DF5-30F4-B144-8786-1D219A20C1C5}"/>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1C61E4C8-53FE-C244-B5D0-FE99E4D05FA8}"/>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3457047-3239-F945-BD7B-E385C9ADD80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5" name="Title 1">
            <a:extLst>
              <a:ext uri="{FF2B5EF4-FFF2-40B4-BE49-F238E27FC236}">
                <a16:creationId xmlns:a16="http://schemas.microsoft.com/office/drawing/2014/main" id="{6402AFBB-56F0-844A-908E-A30A3C9E9540}"/>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724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40000"/>
                    <a:lumOff val="6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37243DA-FBBA-0A4F-9208-5109D5B48C3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0826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DB42174-1A3D-4E93-A2B6-481349C97762}"/>
              </a:ext>
            </a:extLst>
          </p:cNvPr>
          <p:cNvSpPr/>
          <p:nvPr userDrawn="1"/>
        </p:nvSpPr>
        <p:spPr bwMode="gray">
          <a:xfrm>
            <a:off x="-165100" y="-152400"/>
            <a:ext cx="3871407" cy="6553184"/>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21" name="Text Placeholder 3">
            <a:extLst>
              <a:ext uri="{FF2B5EF4-FFF2-40B4-BE49-F238E27FC236}">
                <a16:creationId xmlns:a16="http://schemas.microsoft.com/office/drawing/2014/main" id="{D7D1B20A-E6D5-DE4A-9690-BA7897E749A8}"/>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a:extLst>
              <a:ext uri="{FF2B5EF4-FFF2-40B4-BE49-F238E27FC236}">
                <a16:creationId xmlns:a16="http://schemas.microsoft.com/office/drawing/2014/main" id="{F57C38EA-82FE-544D-BC2A-03C3ED4FEFF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ooter Placeholder 2">
            <a:extLst>
              <a:ext uri="{FF2B5EF4-FFF2-40B4-BE49-F238E27FC236}">
                <a16:creationId xmlns:a16="http://schemas.microsoft.com/office/drawing/2014/main" id="{182489EE-5829-274B-9F81-CD585E6115FD}"/>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24" name="Title 1">
            <a:extLst>
              <a:ext uri="{FF2B5EF4-FFF2-40B4-BE49-F238E27FC236}">
                <a16:creationId xmlns:a16="http://schemas.microsoft.com/office/drawing/2014/main" id="{0A4FDA66-F69A-A84C-81E6-655DE093CC24}"/>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029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7E00799F-9070-4F48-B2FF-0AF10577B71A}"/>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3062ABDB-8E2D-2646-84E6-58F1FAD3095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808A874-E181-3C46-ADE3-148ABA6EEAFA}"/>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5" name="Title 1">
            <a:extLst>
              <a:ext uri="{FF2B5EF4-FFF2-40B4-BE49-F238E27FC236}">
                <a16:creationId xmlns:a16="http://schemas.microsoft.com/office/drawing/2014/main" id="{0713C771-62F2-0F45-B55D-865FF67EA0DE}"/>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04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9D7EA0E4-8B51-4149-A2B3-E1579FBE52F7}"/>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E14C6BC6-74EB-7B49-9E33-6B520E760449}"/>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BADBDD29-6084-FC4C-BC05-D397C443DF4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5" name="Title 1">
            <a:extLst>
              <a:ext uri="{FF2B5EF4-FFF2-40B4-BE49-F238E27FC236}">
                <a16:creationId xmlns:a16="http://schemas.microsoft.com/office/drawing/2014/main" id="{F2533761-7353-8947-9BE2-92591B487503}"/>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165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Large Circle Wh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3" name="Title 2">
            <a:extLst>
              <a:ext uri="{FF2B5EF4-FFF2-40B4-BE49-F238E27FC236}">
                <a16:creationId xmlns:a16="http://schemas.microsoft.com/office/drawing/2014/main" id="{9274620C-1F0C-B343-A2E5-A5600D2942C7}"/>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DB79993B-4669-3B44-8D38-0850A481575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7886FD52-112E-4B46-B4D5-B3FE4059600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CF338098-9C38-5C41-9F6E-C2DB635628E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8221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Large Circle Nicke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BBA70238-BC86-4481-AEB5-B9031B393928}"/>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2" name="Title 2">
            <a:extLst>
              <a:ext uri="{FF2B5EF4-FFF2-40B4-BE49-F238E27FC236}">
                <a16:creationId xmlns:a16="http://schemas.microsoft.com/office/drawing/2014/main" id="{A2AFDEB2-8AAA-DE48-8DBA-6BF9EF6D704E}"/>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61AD48BB-8517-C148-BF3A-87733F917AD1}"/>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920545EE-653F-B041-A734-672192C04363}"/>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BB10DE64-85FB-C740-B1EC-0DEBE80A912F}"/>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772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arge Circle Blu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0550D71-4DDC-433E-91D6-8DB10965057B}"/>
              </a:ext>
            </a:extLst>
          </p:cNvPr>
          <p:cNvSpPr>
            <a:spLocks/>
          </p:cNvSpPr>
          <p:nvPr userDrawn="1"/>
        </p:nvSpPr>
        <p:spPr bwMode="ltGray">
          <a:xfrm>
            <a:off x="7517108" y="-857339"/>
            <a:ext cx="8359183" cy="8572678"/>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8" name="Footer Placeholder 2">
            <a:extLst>
              <a:ext uri="{FF2B5EF4-FFF2-40B4-BE49-F238E27FC236}">
                <a16:creationId xmlns:a16="http://schemas.microsoft.com/office/drawing/2014/main" id="{9D5E8CCD-FCF9-4B0B-A62F-907B1C0EFCEC}"/>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7" name="Title 2">
            <a:extLst>
              <a:ext uri="{FF2B5EF4-FFF2-40B4-BE49-F238E27FC236}">
                <a16:creationId xmlns:a16="http://schemas.microsoft.com/office/drawing/2014/main" id="{7B246259-76D6-B74C-A64A-CCBFC5D7D85B}"/>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8" name="Subtitle">
            <a:extLst>
              <a:ext uri="{FF2B5EF4-FFF2-40B4-BE49-F238E27FC236}">
                <a16:creationId xmlns:a16="http://schemas.microsoft.com/office/drawing/2014/main" id="{0AB770EA-5649-754F-967C-C4716DA97A16}"/>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Content Placeholder 4">
            <a:extLst>
              <a:ext uri="{FF2B5EF4-FFF2-40B4-BE49-F238E27FC236}">
                <a16:creationId xmlns:a16="http://schemas.microsoft.com/office/drawing/2014/main" id="{681C9D64-9B88-4044-9799-D79122BD3557}"/>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9">
            <a:extLst>
              <a:ext uri="{FF2B5EF4-FFF2-40B4-BE49-F238E27FC236}">
                <a16:creationId xmlns:a16="http://schemas.microsoft.com/office/drawing/2014/main" id="{627AF1A1-6C92-6240-81FA-2147DD27EC94}"/>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4244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arge Circle Gun Meta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12" name="Title 2">
            <a:extLst>
              <a:ext uri="{FF2B5EF4-FFF2-40B4-BE49-F238E27FC236}">
                <a16:creationId xmlns:a16="http://schemas.microsoft.com/office/drawing/2014/main" id="{0B7058E8-725E-C84D-AF48-4FAF9C2EB9F6}"/>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6859A5A-C3CA-B947-AA31-16540E8ED234}"/>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82799493-50F9-C645-A15F-AF98EB7D8D59}"/>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1A833B55-A7C3-854B-BA7F-F4BD4B65F5D8}"/>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2168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arge Circle Midnigh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endParaRPr lang="en-US" dirty="0"/>
          </a:p>
        </p:txBody>
      </p:sp>
      <p:sp>
        <p:nvSpPr>
          <p:cNvPr id="9" name="Title 2">
            <a:extLst>
              <a:ext uri="{FF2B5EF4-FFF2-40B4-BE49-F238E27FC236}">
                <a16:creationId xmlns:a16="http://schemas.microsoft.com/office/drawing/2014/main" id="{3EA31D99-8C5B-7B44-8F12-D57457CBA784}"/>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92784E52-9B2E-7748-80BB-844DED7D24DE}"/>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Content Placeholder 4">
            <a:extLst>
              <a:ext uri="{FF2B5EF4-FFF2-40B4-BE49-F238E27FC236}">
                <a16:creationId xmlns:a16="http://schemas.microsoft.com/office/drawing/2014/main" id="{260A92EA-6842-964F-864F-6425261A078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9">
            <a:extLst>
              <a:ext uri="{FF2B5EF4-FFF2-40B4-BE49-F238E27FC236}">
                <a16:creationId xmlns:a16="http://schemas.microsoft.com/office/drawing/2014/main" id="{EE566E6D-F0F7-6449-A21D-F146C5051BB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2375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gue Whit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78E31F24-408B-034C-891A-D4CD9B80A98F}"/>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95712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70133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chemeClr val="accent6">
                    <a:lumMod val="60000"/>
                    <a:lumOff val="4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1A31244-B2C3-4240-B89D-E10155BFC2E1}"/>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8814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gue Blue">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31" name="Title 1">
            <a:extLst>
              <a:ext uri="{FF2B5EF4-FFF2-40B4-BE49-F238E27FC236}">
                <a16:creationId xmlns:a16="http://schemas.microsoft.com/office/drawing/2014/main" id="{93EDA90E-CAE4-B04E-BBDA-181C0E0E04D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endParaRPr lang="en-US" dirty="0"/>
          </a:p>
        </p:txBody>
      </p:sp>
      <p:sp>
        <p:nvSpPr>
          <p:cNvPr id="32" name="Subtitle">
            <a:extLst>
              <a:ext uri="{FF2B5EF4-FFF2-40B4-BE49-F238E27FC236}">
                <a16:creationId xmlns:a16="http://schemas.microsoft.com/office/drawing/2014/main" id="{12BC0725-E8C3-0C43-AD45-92349F42DC34}"/>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223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7388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95230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116785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240598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53077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6916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54830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0A9A91B8-A650-FF42-8B84-8EE8AA9B473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B5E7CF3F-BD3B-7D42-BDAB-A4F74F05340E}"/>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82B27882-C065-5746-8F41-9F6ECE7B8919}"/>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398646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A2F7BADB-3391-9744-BEE5-43CB8B0262A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233A71B2-4B0B-7C4A-A016-0D15C51DE1F2}"/>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9AEDA435-60E2-A642-AF9F-76D94424393A}"/>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61943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8" name="Content Placeholder 19">
            <a:extLst>
              <a:ext uri="{FF2B5EF4-FFF2-40B4-BE49-F238E27FC236}">
                <a16:creationId xmlns:a16="http://schemas.microsoft.com/office/drawing/2014/main" id="{ED3EDB01-36D6-9E4B-9221-4033FB6D3806}"/>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29C0BAD8-16D5-E84A-B280-67E84109BBA2}"/>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dirty="0">
                <a:solidFill>
                  <a:srgbClr val="214ACD"/>
                </a:solidFill>
                <a:effectLst>
                  <a:innerShdw blurRad="38100" dist="25400" dir="8100000">
                    <a:prstClr val="black">
                      <a:alpha val="50000"/>
                    </a:prstClr>
                  </a:innerShdw>
                </a:effectLst>
              </a:rPr>
              <a:t>Agenda</a:t>
            </a:r>
          </a:p>
        </p:txBody>
      </p:sp>
    </p:spTree>
    <p:extLst>
      <p:ext uri="{BB962C8B-B14F-4D97-AF65-F5344CB8AC3E}">
        <p14:creationId xmlns:p14="http://schemas.microsoft.com/office/powerpoint/2010/main" val="399831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a:gsLst>
            <a:gs pos="4000">
              <a:srgbClr val="355FE0"/>
            </a:gs>
            <a:gs pos="35000">
              <a:schemeClr val="accent1"/>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a:extLst>
              <a:ext uri="{FF2B5EF4-FFF2-40B4-BE49-F238E27FC236}">
                <a16:creationId xmlns:a16="http://schemas.microsoft.com/office/drawing/2014/main" id="{BAC4BF12-B8EA-F047-93AC-C45226964A8D}"/>
              </a:ext>
            </a:extLst>
          </p:cNvPr>
          <p:cNvSpPr>
            <a:spLocks noGrp="1"/>
          </p:cNvSpPr>
          <p:nvPr>
            <p:ph type="body" sz="quarter" idx="11" hasCustomPrompt="1"/>
          </p:nvPr>
        </p:nvSpPr>
        <p:spPr bwMode="black">
          <a:xfrm>
            <a:off x="4054475" y="6120121"/>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9" name="Text Placeholder 43">
            <a:extLst>
              <a:ext uri="{FF2B5EF4-FFF2-40B4-BE49-F238E27FC236}">
                <a16:creationId xmlns:a16="http://schemas.microsoft.com/office/drawing/2014/main" id="{3278FA1E-1A1D-1D48-908F-C0816E40AB17}"/>
              </a:ext>
            </a:extLst>
          </p:cNvPr>
          <p:cNvSpPr>
            <a:spLocks noGrp="1"/>
          </p:cNvSpPr>
          <p:nvPr>
            <p:ph type="body" sz="quarter" idx="10" hasCustomPrompt="1"/>
          </p:nvPr>
        </p:nvSpPr>
        <p:spPr bwMode="black">
          <a:xfrm>
            <a:off x="502285" y="6120040"/>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bg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12" name="Text Placeholder 49">
            <a:extLst>
              <a:ext uri="{FF2B5EF4-FFF2-40B4-BE49-F238E27FC236}">
                <a16:creationId xmlns:a16="http://schemas.microsoft.com/office/drawing/2014/main" id="{2F54F312-D712-9F4D-8B66-773B1F3A753E}"/>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7796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FA5C1A55-A7FD-634C-A0DD-2F5E7ED9633F}"/>
              </a:ext>
            </a:extLst>
          </p:cNvPr>
          <p:cNvSpPr>
            <a:spLocks noGrp="1"/>
          </p:cNvSpPr>
          <p:nvPr>
            <p:ph type="body" sz="quarter" idx="11" hasCustomPrompt="1"/>
          </p:nvPr>
        </p:nvSpPr>
        <p:spPr bwMode="black">
          <a:xfrm>
            <a:off x="4054475" y="6127695"/>
            <a:ext cx="7635240" cy="284752"/>
          </a:xfrm>
          <a:prstGeom prst="rect">
            <a:avLst/>
          </a:prstGeom>
        </p:spPr>
        <p:txBody>
          <a:bodyPr anchor="ctr"/>
          <a:lstStyle>
            <a:lvl1pPr marL="0" indent="0" algn="l">
              <a:lnSpc>
                <a:spcPct val="96000"/>
              </a:lnSpc>
              <a:buNone/>
              <a:defRPr sz="1600">
                <a:solidFill>
                  <a:schemeClr val="accent2">
                    <a:lumMod val="60000"/>
                    <a:lumOff val="40000"/>
                  </a:schemeClr>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3AFEEAB1-7A23-D941-BDA6-524848C38751}"/>
              </a:ext>
            </a:extLst>
          </p:cNvPr>
          <p:cNvSpPr>
            <a:spLocks noGrp="1"/>
          </p:cNvSpPr>
          <p:nvPr>
            <p:ph type="body" sz="quarter" idx="10" hasCustomPrompt="1"/>
          </p:nvPr>
        </p:nvSpPr>
        <p:spPr bwMode="black">
          <a:xfrm>
            <a:off x="504826" y="6120040"/>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2">
                    <a:lumMod val="60000"/>
                    <a:lumOff val="40000"/>
                  </a:schemeClr>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14862A1D-6971-7649-A4FD-7FF52B799757}"/>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23062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 Midnigh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3FDFC356-FA50-5545-9192-D32F635E6175}"/>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3"/>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C7A35B22-84BA-4942-9B72-5B1075329A9B}"/>
              </a:ext>
            </a:extLst>
          </p:cNvPr>
          <p:cNvSpPr>
            <a:spLocks noGrp="1"/>
          </p:cNvSpPr>
          <p:nvPr>
            <p:ph type="body" sz="quarter" idx="10" hasCustomPrompt="1"/>
          </p:nvPr>
        </p:nvSpPr>
        <p:spPr bwMode="black">
          <a:xfrm>
            <a:off x="495299" y="613191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3"/>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E0666273-162B-D24C-AF15-5645BD21EA4B}"/>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Enter a quote or big statement here</a:t>
            </a:r>
          </a:p>
        </p:txBody>
      </p:sp>
    </p:spTree>
    <p:extLst>
      <p:ext uri="{BB962C8B-B14F-4D97-AF65-F5344CB8AC3E}">
        <p14:creationId xmlns:p14="http://schemas.microsoft.com/office/powerpoint/2010/main" val="60032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E62551AF-526D-428B-862C-907D5068C57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u</a:t>
            </a: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grpSp>
        <p:nvGrpSpPr>
          <p:cNvPr id="29" name="Group 28">
            <a:extLst>
              <a:ext uri="{FF2B5EF4-FFF2-40B4-BE49-F238E27FC236}">
                <a16:creationId xmlns:a16="http://schemas.microsoft.com/office/drawing/2014/main" id="{5F8D9654-726B-330A-4BD0-985CC87DEF53}"/>
              </a:ext>
            </a:extLst>
          </p:cNvPr>
          <p:cNvGrpSpPr/>
          <p:nvPr userDrawn="1"/>
        </p:nvGrpSpPr>
        <p:grpSpPr>
          <a:xfrm>
            <a:off x="1710812" y="5696712"/>
            <a:ext cx="1036171" cy="137160"/>
            <a:chOff x="2442332" y="4081331"/>
            <a:chExt cx="1036171" cy="137160"/>
          </a:xfrm>
          <a:solidFill>
            <a:schemeClr val="tx2"/>
          </a:solidFill>
        </p:grpSpPr>
        <p:sp>
          <p:nvSpPr>
            <p:cNvPr id="30" name="Freeform 12">
              <a:extLst>
                <a:ext uri="{FF2B5EF4-FFF2-40B4-BE49-F238E27FC236}">
                  <a16:creationId xmlns:a16="http://schemas.microsoft.com/office/drawing/2014/main" id="{08E5BCE7-99E6-86C6-9BEF-06FE5EA07F7C}"/>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051CF8C3-B7CB-5240-3B10-EDC3FE69E7AE}"/>
                </a:ext>
              </a:extLst>
            </p:cNvPr>
            <p:cNvGrpSpPr>
              <a:grpSpLocks noChangeAspect="1"/>
            </p:cNvGrpSpPr>
            <p:nvPr/>
          </p:nvGrpSpPr>
          <p:grpSpPr bwMode="gray">
            <a:xfrm>
              <a:off x="2442332" y="4081331"/>
              <a:ext cx="138792" cy="137160"/>
              <a:chOff x="3331" y="1656"/>
              <a:chExt cx="1020" cy="1008"/>
            </a:xfrm>
            <a:grpFill/>
          </p:grpSpPr>
          <p:sp>
            <p:nvSpPr>
              <p:cNvPr id="38" name="Freeform 6">
                <a:extLst>
                  <a:ext uri="{FF2B5EF4-FFF2-40B4-BE49-F238E27FC236}">
                    <a16:creationId xmlns:a16="http://schemas.microsoft.com/office/drawing/2014/main" id="{E67FFCF4-6BC4-4C0B-123A-C50389AF369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EF3F5689-03D1-CD72-3B35-F67EB877F20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2" name="Group 4">
              <a:extLst>
                <a:ext uri="{FF2B5EF4-FFF2-40B4-BE49-F238E27FC236}">
                  <a16:creationId xmlns:a16="http://schemas.microsoft.com/office/drawing/2014/main" id="{A2D6CA45-1A15-70B5-5A99-A4308370A7DF}"/>
                </a:ext>
              </a:extLst>
            </p:cNvPr>
            <p:cNvGrpSpPr>
              <a:grpSpLocks noChangeAspect="1"/>
            </p:cNvGrpSpPr>
            <p:nvPr/>
          </p:nvGrpSpPr>
          <p:grpSpPr bwMode="auto">
            <a:xfrm>
              <a:off x="2877851" y="4081836"/>
              <a:ext cx="136034" cy="136150"/>
              <a:chOff x="2653" y="972"/>
              <a:chExt cx="2372" cy="2374"/>
            </a:xfrm>
            <a:grpFill/>
          </p:grpSpPr>
          <p:sp>
            <p:nvSpPr>
              <p:cNvPr id="35" name="Freeform 5">
                <a:extLst>
                  <a:ext uri="{FF2B5EF4-FFF2-40B4-BE49-F238E27FC236}">
                    <a16:creationId xmlns:a16="http://schemas.microsoft.com/office/drawing/2014/main" id="{86920FC4-92E1-DE43-42D4-A36C1F973A01}"/>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6">
                <a:extLst>
                  <a:ext uri="{FF2B5EF4-FFF2-40B4-BE49-F238E27FC236}">
                    <a16:creationId xmlns:a16="http://schemas.microsoft.com/office/drawing/2014/main" id="{A097CA6B-4D8C-D44C-3B3F-67B5A85BCCAD}"/>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Oval 7">
                <a:extLst>
                  <a:ext uri="{FF2B5EF4-FFF2-40B4-BE49-F238E27FC236}">
                    <a16:creationId xmlns:a16="http://schemas.microsoft.com/office/drawing/2014/main" id="{B33D91C7-3C77-43B8-FA1E-690164263E8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3" name="Graphic 32">
              <a:extLst>
                <a:ext uri="{FF2B5EF4-FFF2-40B4-BE49-F238E27FC236}">
                  <a16:creationId xmlns:a16="http://schemas.microsoft.com/office/drawing/2014/main" id="{8A9B8798-24F0-BD54-4DA7-7F134271E0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4" name="Graphic 33">
              <a:extLst>
                <a:ext uri="{FF2B5EF4-FFF2-40B4-BE49-F238E27FC236}">
                  <a16:creationId xmlns:a16="http://schemas.microsoft.com/office/drawing/2014/main" id="{21A0DD81-1551-14EF-B4D8-5E9915CCC1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3" name="TextBox 2">
            <a:extLst>
              <a:ext uri="{FF2B5EF4-FFF2-40B4-BE49-F238E27FC236}">
                <a16:creationId xmlns:a16="http://schemas.microsoft.com/office/drawing/2014/main" id="{091E9095-698B-0FCE-B311-BA02E4AAD35D}"/>
              </a:ext>
            </a:extLst>
          </p:cNvPr>
          <p:cNvSpPr txBox="1"/>
          <p:nvPr userDrawn="1"/>
        </p:nvSpPr>
        <p:spPr bwMode="gray">
          <a:xfrm>
            <a:off x="4313239" y="5330321"/>
            <a:ext cx="2958892"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or registered trademarks of their respective owners.</a:t>
            </a:r>
          </a:p>
        </p:txBody>
      </p:sp>
      <p:sp>
        <p:nvSpPr>
          <p:cNvPr id="4" name="TextBox 3">
            <a:extLst>
              <a:ext uri="{FF2B5EF4-FFF2-40B4-BE49-F238E27FC236}">
                <a16:creationId xmlns:a16="http://schemas.microsoft.com/office/drawing/2014/main" id="{FE136760-A84B-7DDD-A409-1DB6E5638862}"/>
              </a:ext>
            </a:extLst>
          </p:cNvPr>
          <p:cNvSpPr txBox="1"/>
          <p:nvPr userDrawn="1"/>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127521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44" name="TextBox 43">
            <a:extLst>
              <a:ext uri="{FF2B5EF4-FFF2-40B4-BE49-F238E27FC236}">
                <a16:creationId xmlns:a16="http://schemas.microsoft.com/office/drawing/2014/main" id="{C08BE0CF-A0BD-420A-A60E-2BCB53E831F6}"/>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32" name="TextBox 31">
            <a:extLst>
              <a:ext uri="{FF2B5EF4-FFF2-40B4-BE49-F238E27FC236}">
                <a16:creationId xmlns:a16="http://schemas.microsoft.com/office/drawing/2014/main" id="{04C8F070-5B83-5C4D-83FC-6FC26B8CF38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CAD2E0"/>
                </a:solidFill>
                <a:effectLst>
                  <a:innerShdw blurRad="25400" dist="12700" dir="13500000">
                    <a:prstClr val="black">
                      <a:alpha val="50000"/>
                    </a:prstClr>
                  </a:innerShdw>
                </a:effectLst>
                <a:uLnTx/>
                <a:uFillTx/>
              </a:rPr>
              <a:t>u</a:t>
            </a:r>
          </a:p>
        </p:txBody>
      </p:sp>
      <p:grpSp>
        <p:nvGrpSpPr>
          <p:cNvPr id="27" name="Group 26">
            <a:extLst>
              <a:ext uri="{FF2B5EF4-FFF2-40B4-BE49-F238E27FC236}">
                <a16:creationId xmlns:a16="http://schemas.microsoft.com/office/drawing/2014/main" id="{45126FBF-A5C8-E753-702F-BE6629CA1F8E}"/>
              </a:ext>
            </a:extLst>
          </p:cNvPr>
          <p:cNvGrpSpPr/>
          <p:nvPr userDrawn="1"/>
        </p:nvGrpSpPr>
        <p:grpSpPr>
          <a:xfrm>
            <a:off x="1710812" y="5696712"/>
            <a:ext cx="1036171" cy="137160"/>
            <a:chOff x="2442332" y="4081331"/>
            <a:chExt cx="1036171" cy="137160"/>
          </a:xfrm>
          <a:solidFill>
            <a:schemeClr val="tx2"/>
          </a:solidFill>
        </p:grpSpPr>
        <p:sp>
          <p:nvSpPr>
            <p:cNvPr id="28" name="Freeform 12">
              <a:extLst>
                <a:ext uri="{FF2B5EF4-FFF2-40B4-BE49-F238E27FC236}">
                  <a16:creationId xmlns:a16="http://schemas.microsoft.com/office/drawing/2014/main" id="{BCE9D064-F704-8362-39B8-D61F18A05C82}"/>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57A26EB6-BF0D-3631-40BF-D8EEE225336D}"/>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208F8E96-E928-21FA-EFEE-ADFA54D2140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AC1DD193-55D1-442F-0C4B-13D489394677}"/>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AA4E505B-3C25-224A-D3F6-938F9C2D82D7}"/>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B94371F3-6684-AFD8-9A10-E321127995F5}"/>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6">
                <a:extLst>
                  <a:ext uri="{FF2B5EF4-FFF2-40B4-BE49-F238E27FC236}">
                    <a16:creationId xmlns:a16="http://schemas.microsoft.com/office/drawing/2014/main" id="{BBDC5DC2-A3E5-2962-AF11-1A51499DB79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Oval 7">
                <a:extLst>
                  <a:ext uri="{FF2B5EF4-FFF2-40B4-BE49-F238E27FC236}">
                    <a16:creationId xmlns:a16="http://schemas.microsoft.com/office/drawing/2014/main" id="{A37CBBE8-47E6-18A7-6A66-9009E9619601}"/>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4" name="Graphic 33">
              <a:extLst>
                <a:ext uri="{FF2B5EF4-FFF2-40B4-BE49-F238E27FC236}">
                  <a16:creationId xmlns:a16="http://schemas.microsoft.com/office/drawing/2014/main" id="{B9949FE9-C734-1308-F4E7-E12D5825CE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5B843766-C686-78CC-9812-118C4BFBB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2" name="TextBox 1">
            <a:extLst>
              <a:ext uri="{FF2B5EF4-FFF2-40B4-BE49-F238E27FC236}">
                <a16:creationId xmlns:a16="http://schemas.microsoft.com/office/drawing/2014/main" id="{612D00FC-BA28-634A-6914-600460CEC862}"/>
              </a:ext>
            </a:extLst>
          </p:cNvPr>
          <p:cNvSpPr txBox="1"/>
          <p:nvPr userDrawn="1"/>
        </p:nvSpPr>
        <p:spPr bwMode="gray">
          <a:xfrm>
            <a:off x="4313239" y="5330321"/>
            <a:ext cx="2958892"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or registered trademarks of their respective owners.</a:t>
            </a:r>
          </a:p>
        </p:txBody>
      </p:sp>
      <p:sp>
        <p:nvSpPr>
          <p:cNvPr id="4" name="TextBox 3">
            <a:extLst>
              <a:ext uri="{FF2B5EF4-FFF2-40B4-BE49-F238E27FC236}">
                <a16:creationId xmlns:a16="http://schemas.microsoft.com/office/drawing/2014/main" id="{30BC86D6-3C04-6E03-2BFC-749B0C71329D}"/>
              </a:ext>
            </a:extLst>
          </p:cNvPr>
          <p:cNvSpPr txBox="1"/>
          <p:nvPr userDrawn="1"/>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tx2"/>
                </a:solidFill>
                <a:effectLst/>
                <a:uLnTx/>
                <a:uFillTx/>
                <a:latin typeface="+mn-lt"/>
                <a:ea typeface="+mn-ea"/>
                <a:cs typeface="+mn-cs"/>
              </a:rPr>
            </a:br>
            <a:r>
              <a:rPr kumimoji="0" lang="en-US" sz="700"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16779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68" name="TextBox 67">
            <a:extLst>
              <a:ext uri="{FF2B5EF4-FFF2-40B4-BE49-F238E27FC236}">
                <a16:creationId xmlns:a16="http://schemas.microsoft.com/office/drawing/2014/main" id="{2C46E43E-DAC5-48FD-B064-58807FF1A8C2}"/>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8" name="TextBox 17">
            <a:extLst>
              <a:ext uri="{FF2B5EF4-FFF2-40B4-BE49-F238E27FC236}">
                <a16:creationId xmlns:a16="http://schemas.microsoft.com/office/drawing/2014/main" id="{57DEABFE-66C4-5947-8424-FF8BFD492C38}"/>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1F46C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1F46C3"/>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1F46C3"/>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1F46C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1F46C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1F46C3"/>
                </a:solidFill>
                <a:effectLst>
                  <a:innerShdw blurRad="25400" dist="12700" dir="13500000">
                    <a:prstClr val="black">
                      <a:alpha val="50000"/>
                    </a:prstClr>
                  </a:innerShdw>
                </a:effectLst>
                <a:uLnTx/>
                <a:uFillTx/>
              </a:rPr>
              <a:t>u</a:t>
            </a:r>
          </a:p>
        </p:txBody>
      </p:sp>
      <p:grpSp>
        <p:nvGrpSpPr>
          <p:cNvPr id="20" name="Group 19">
            <a:extLst>
              <a:ext uri="{FF2B5EF4-FFF2-40B4-BE49-F238E27FC236}">
                <a16:creationId xmlns:a16="http://schemas.microsoft.com/office/drawing/2014/main" id="{2841E068-486B-0543-4130-3D8176627778}"/>
              </a:ext>
            </a:extLst>
          </p:cNvPr>
          <p:cNvGrpSpPr/>
          <p:nvPr userDrawn="1"/>
        </p:nvGrpSpPr>
        <p:grpSpPr>
          <a:xfrm>
            <a:off x="1710812" y="5696712"/>
            <a:ext cx="1036171" cy="137160"/>
            <a:chOff x="2442332" y="4081331"/>
            <a:chExt cx="1036171" cy="137160"/>
          </a:xfrm>
          <a:solidFill>
            <a:schemeClr val="bg1"/>
          </a:solidFill>
        </p:grpSpPr>
        <p:sp>
          <p:nvSpPr>
            <p:cNvPr id="21" name="Freeform 12">
              <a:extLst>
                <a:ext uri="{FF2B5EF4-FFF2-40B4-BE49-F238E27FC236}">
                  <a16:creationId xmlns:a16="http://schemas.microsoft.com/office/drawing/2014/main" id="{CDE91238-9485-8E94-027E-16F7C041DF5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233E33BB-455A-9947-5EE1-DF56753F870F}"/>
                </a:ext>
              </a:extLst>
            </p:cNvPr>
            <p:cNvGrpSpPr>
              <a:grpSpLocks noChangeAspect="1"/>
            </p:cNvGrpSpPr>
            <p:nvPr/>
          </p:nvGrpSpPr>
          <p:grpSpPr bwMode="gray">
            <a:xfrm>
              <a:off x="2442332" y="4081331"/>
              <a:ext cx="138792" cy="137160"/>
              <a:chOff x="3331" y="1656"/>
              <a:chExt cx="1020" cy="1008"/>
            </a:xfrm>
            <a:grpFill/>
          </p:grpSpPr>
          <p:sp>
            <p:nvSpPr>
              <p:cNvPr id="33" name="Freeform 6">
                <a:extLst>
                  <a:ext uri="{FF2B5EF4-FFF2-40B4-BE49-F238E27FC236}">
                    <a16:creationId xmlns:a16="http://schemas.microsoft.com/office/drawing/2014/main" id="{C8B65F3F-3643-23C8-939A-CFFEDC20343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9A36BC85-9A15-8F8B-C0A9-0CFC53B9D398}"/>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27" name="Group 4">
              <a:extLst>
                <a:ext uri="{FF2B5EF4-FFF2-40B4-BE49-F238E27FC236}">
                  <a16:creationId xmlns:a16="http://schemas.microsoft.com/office/drawing/2014/main" id="{04476DB9-9A8B-9A53-594B-AA02AE22E7E2}"/>
                </a:ext>
              </a:extLst>
            </p:cNvPr>
            <p:cNvGrpSpPr>
              <a:grpSpLocks noChangeAspect="1"/>
            </p:cNvGrpSpPr>
            <p:nvPr/>
          </p:nvGrpSpPr>
          <p:grpSpPr bwMode="auto">
            <a:xfrm>
              <a:off x="2877851" y="4081836"/>
              <a:ext cx="136034" cy="136150"/>
              <a:chOff x="2653" y="972"/>
              <a:chExt cx="2372" cy="2374"/>
            </a:xfrm>
            <a:grpFill/>
          </p:grpSpPr>
          <p:sp>
            <p:nvSpPr>
              <p:cNvPr id="30" name="Freeform 5">
                <a:extLst>
                  <a:ext uri="{FF2B5EF4-FFF2-40B4-BE49-F238E27FC236}">
                    <a16:creationId xmlns:a16="http://schemas.microsoft.com/office/drawing/2014/main" id="{DC5FEC81-F12C-C503-0399-FF0ECAB731F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 name="Freeform 6">
                <a:extLst>
                  <a:ext uri="{FF2B5EF4-FFF2-40B4-BE49-F238E27FC236}">
                    <a16:creationId xmlns:a16="http://schemas.microsoft.com/office/drawing/2014/main" id="{51B6A364-AE35-B8CB-DB38-51CB7ABA1320}"/>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Oval 7">
                <a:extLst>
                  <a:ext uri="{FF2B5EF4-FFF2-40B4-BE49-F238E27FC236}">
                    <a16:creationId xmlns:a16="http://schemas.microsoft.com/office/drawing/2014/main" id="{DC4144AE-5CAB-E0C0-F8E3-CEB18CFE6B5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28" name="Graphic 27">
              <a:extLst>
                <a:ext uri="{FF2B5EF4-FFF2-40B4-BE49-F238E27FC236}">
                  <a16:creationId xmlns:a16="http://schemas.microsoft.com/office/drawing/2014/main" id="{F2026A78-00BA-BE50-00A6-3FD889B1F1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29" name="Graphic 28">
              <a:extLst>
                <a:ext uri="{FF2B5EF4-FFF2-40B4-BE49-F238E27FC236}">
                  <a16:creationId xmlns:a16="http://schemas.microsoft.com/office/drawing/2014/main" id="{44BB85A7-9F56-8BFD-2982-1D196CA5C6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4" name="TextBox 3">
            <a:extLst>
              <a:ext uri="{FF2B5EF4-FFF2-40B4-BE49-F238E27FC236}">
                <a16:creationId xmlns:a16="http://schemas.microsoft.com/office/drawing/2014/main" id="{053A03F9-C01F-4015-574F-E35E7BF4A727}"/>
              </a:ext>
            </a:extLst>
          </p:cNvPr>
          <p:cNvSpPr txBox="1"/>
          <p:nvPr userDrawn="1"/>
        </p:nvSpPr>
        <p:spPr bwMode="gray">
          <a:xfrm>
            <a:off x="4313239" y="5330321"/>
            <a:ext cx="2984388"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registered trademarks of their respective owners.</a:t>
            </a:r>
          </a:p>
        </p:txBody>
      </p:sp>
      <p:sp>
        <p:nvSpPr>
          <p:cNvPr id="6" name="TextBox 5">
            <a:extLst>
              <a:ext uri="{FF2B5EF4-FFF2-40B4-BE49-F238E27FC236}">
                <a16:creationId xmlns:a16="http://schemas.microsoft.com/office/drawing/2014/main" id="{D3245786-770B-F1A6-CCDE-18D0534D955D}"/>
              </a:ext>
            </a:extLst>
          </p:cNvPr>
          <p:cNvSpPr txBox="1"/>
          <p:nvPr userDrawn="1"/>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374745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27" name="TextBox 26">
            <a:extLst>
              <a:ext uri="{FF2B5EF4-FFF2-40B4-BE49-F238E27FC236}">
                <a16:creationId xmlns:a16="http://schemas.microsoft.com/office/drawing/2014/main" id="{9F624AB4-C8F8-DB43-96C6-817E21A96454}"/>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rgbClr val="3F4D63"/>
                </a:solidFill>
                <a:effectLst>
                  <a:innerShdw blurRad="25400" dist="12700" dir="13500000">
                    <a:prstClr val="black">
                      <a:alpha val="50000"/>
                    </a:prstClr>
                  </a:innerShdw>
                </a:effectLst>
                <a:uLnTx/>
                <a:uFillTx/>
              </a:rPr>
              <a:t>u</a:t>
            </a:r>
          </a:p>
        </p:txBody>
      </p:sp>
      <p:grpSp>
        <p:nvGrpSpPr>
          <p:cNvPr id="30" name="Group 29">
            <a:extLst>
              <a:ext uri="{FF2B5EF4-FFF2-40B4-BE49-F238E27FC236}">
                <a16:creationId xmlns:a16="http://schemas.microsoft.com/office/drawing/2014/main" id="{4C2C7FFC-0D1B-9CD5-03A8-998B92A2DA6B}"/>
              </a:ext>
            </a:extLst>
          </p:cNvPr>
          <p:cNvGrpSpPr/>
          <p:nvPr userDrawn="1"/>
        </p:nvGrpSpPr>
        <p:grpSpPr>
          <a:xfrm>
            <a:off x="1710812" y="5696712"/>
            <a:ext cx="1036171" cy="137160"/>
            <a:chOff x="2442332" y="4081331"/>
            <a:chExt cx="1036171" cy="137160"/>
          </a:xfrm>
          <a:solidFill>
            <a:schemeClr val="bg1"/>
          </a:solidFill>
        </p:grpSpPr>
        <p:sp>
          <p:nvSpPr>
            <p:cNvPr id="31" name="Freeform 12">
              <a:extLst>
                <a:ext uri="{FF2B5EF4-FFF2-40B4-BE49-F238E27FC236}">
                  <a16:creationId xmlns:a16="http://schemas.microsoft.com/office/drawing/2014/main" id="{8F179865-B5B4-EF04-24F6-8AF5475D792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2" name="Group 5">
              <a:extLst>
                <a:ext uri="{FF2B5EF4-FFF2-40B4-BE49-F238E27FC236}">
                  <a16:creationId xmlns:a16="http://schemas.microsoft.com/office/drawing/2014/main" id="{AE9079EC-B465-5574-4564-EE68C08E41A5}"/>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BF0C7DCC-1282-A8D2-04FC-7AAE1D6E559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0428D95C-6C06-D764-49A8-D7A887B2B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6C68C859-4EC8-1507-DF29-1BC152138E18}"/>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661E46D6-FA00-2261-EF99-579FDD224957}"/>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6">
                <a:extLst>
                  <a:ext uri="{FF2B5EF4-FFF2-40B4-BE49-F238E27FC236}">
                    <a16:creationId xmlns:a16="http://schemas.microsoft.com/office/drawing/2014/main" id="{96CAD447-43F7-CB49-9D57-D6D554FB876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Oval 7">
                <a:extLst>
                  <a:ext uri="{FF2B5EF4-FFF2-40B4-BE49-F238E27FC236}">
                    <a16:creationId xmlns:a16="http://schemas.microsoft.com/office/drawing/2014/main" id="{CEE36BB7-E502-D8BD-6207-587878D3DE0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4" name="Graphic 33">
              <a:extLst>
                <a:ext uri="{FF2B5EF4-FFF2-40B4-BE49-F238E27FC236}">
                  <a16:creationId xmlns:a16="http://schemas.microsoft.com/office/drawing/2014/main" id="{F46A1345-8A86-DBC5-3E68-FA0B090445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6D6790E1-F869-72D0-E342-E41433348D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4" name="TextBox 3">
            <a:extLst>
              <a:ext uri="{FF2B5EF4-FFF2-40B4-BE49-F238E27FC236}">
                <a16:creationId xmlns:a16="http://schemas.microsoft.com/office/drawing/2014/main" id="{BAC9F69D-F705-B66D-7552-C0DC6C6F8F0C}"/>
              </a:ext>
            </a:extLst>
          </p:cNvPr>
          <p:cNvSpPr txBox="1"/>
          <p:nvPr userDrawn="1"/>
        </p:nvSpPr>
        <p:spPr bwMode="gray">
          <a:xfrm>
            <a:off x="4313239" y="5330321"/>
            <a:ext cx="2984388"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registered trademarks of their respective owners.</a:t>
            </a:r>
          </a:p>
        </p:txBody>
      </p:sp>
      <p:sp>
        <p:nvSpPr>
          <p:cNvPr id="6" name="TextBox 5">
            <a:extLst>
              <a:ext uri="{FF2B5EF4-FFF2-40B4-BE49-F238E27FC236}">
                <a16:creationId xmlns:a16="http://schemas.microsoft.com/office/drawing/2014/main" id="{6551B1DF-2FCE-5E8A-7F80-8DA31197AEF0}"/>
              </a:ext>
            </a:extLst>
          </p:cNvPr>
          <p:cNvSpPr txBox="1"/>
          <p:nvPr userDrawn="1"/>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3067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7" name="TextBox 16">
            <a:extLst>
              <a:ext uri="{FF2B5EF4-FFF2-40B4-BE49-F238E27FC236}">
                <a16:creationId xmlns:a16="http://schemas.microsoft.com/office/drawing/2014/main" id="{92404B8A-66AD-4D44-AFE4-9BECF391E4CB}"/>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grpSp>
        <p:nvGrpSpPr>
          <p:cNvPr id="22" name="Group 21">
            <a:extLst>
              <a:ext uri="{FF2B5EF4-FFF2-40B4-BE49-F238E27FC236}">
                <a16:creationId xmlns:a16="http://schemas.microsoft.com/office/drawing/2014/main" id="{1358A744-C834-54E9-AA30-C951C986B342}"/>
              </a:ext>
            </a:extLst>
          </p:cNvPr>
          <p:cNvGrpSpPr/>
          <p:nvPr userDrawn="1"/>
        </p:nvGrpSpPr>
        <p:grpSpPr>
          <a:xfrm>
            <a:off x="1710812" y="5696712"/>
            <a:ext cx="1036171" cy="137160"/>
            <a:chOff x="2442332" y="4081331"/>
            <a:chExt cx="1036171" cy="137160"/>
          </a:xfrm>
          <a:solidFill>
            <a:schemeClr val="bg1"/>
          </a:solidFill>
        </p:grpSpPr>
        <p:sp>
          <p:nvSpPr>
            <p:cNvPr id="23" name="Freeform 12">
              <a:extLst>
                <a:ext uri="{FF2B5EF4-FFF2-40B4-BE49-F238E27FC236}">
                  <a16:creationId xmlns:a16="http://schemas.microsoft.com/office/drawing/2014/main" id="{C79C791E-32A0-D50B-85EB-CC1611B194FE}"/>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0D4430FF-72B3-C0B0-6A1C-BA142B4277BB}"/>
                </a:ext>
              </a:extLst>
            </p:cNvPr>
            <p:cNvGrpSpPr>
              <a:grpSpLocks noChangeAspect="1"/>
            </p:cNvGrpSpPr>
            <p:nvPr/>
          </p:nvGrpSpPr>
          <p:grpSpPr bwMode="gray">
            <a:xfrm>
              <a:off x="2442332" y="4081331"/>
              <a:ext cx="138792" cy="137160"/>
              <a:chOff x="3331" y="1656"/>
              <a:chExt cx="1020" cy="1008"/>
            </a:xfrm>
            <a:grpFill/>
          </p:grpSpPr>
          <p:sp>
            <p:nvSpPr>
              <p:cNvPr id="44" name="Freeform 6">
                <a:extLst>
                  <a:ext uri="{FF2B5EF4-FFF2-40B4-BE49-F238E27FC236}">
                    <a16:creationId xmlns:a16="http://schemas.microsoft.com/office/drawing/2014/main" id="{DC6A2126-4B46-D02B-846A-EB935D2FEDA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1CD6DA10-A899-0BD6-9501-169D3CE96C6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7" name="Group 4">
              <a:extLst>
                <a:ext uri="{FF2B5EF4-FFF2-40B4-BE49-F238E27FC236}">
                  <a16:creationId xmlns:a16="http://schemas.microsoft.com/office/drawing/2014/main" id="{02B235D2-9980-4D2D-5378-ADCF60E06361}"/>
                </a:ext>
              </a:extLst>
            </p:cNvPr>
            <p:cNvGrpSpPr>
              <a:grpSpLocks noChangeAspect="1"/>
            </p:cNvGrpSpPr>
            <p:nvPr/>
          </p:nvGrpSpPr>
          <p:grpSpPr bwMode="auto">
            <a:xfrm>
              <a:off x="2877851" y="4081836"/>
              <a:ext cx="136034" cy="136150"/>
              <a:chOff x="2653" y="972"/>
              <a:chExt cx="2372" cy="2374"/>
            </a:xfrm>
            <a:grpFill/>
          </p:grpSpPr>
          <p:sp>
            <p:nvSpPr>
              <p:cNvPr id="41" name="Freeform 5">
                <a:extLst>
                  <a:ext uri="{FF2B5EF4-FFF2-40B4-BE49-F238E27FC236}">
                    <a16:creationId xmlns:a16="http://schemas.microsoft.com/office/drawing/2014/main" id="{2B728F9D-9B40-E03A-53A6-80B4A9813CDF}"/>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6">
                <a:extLst>
                  <a:ext uri="{FF2B5EF4-FFF2-40B4-BE49-F238E27FC236}">
                    <a16:creationId xmlns:a16="http://schemas.microsoft.com/office/drawing/2014/main" id="{B882109E-504A-E233-7DA7-EF5B5ADE7604}"/>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3" name="Oval 7">
                <a:extLst>
                  <a:ext uri="{FF2B5EF4-FFF2-40B4-BE49-F238E27FC236}">
                    <a16:creationId xmlns:a16="http://schemas.microsoft.com/office/drawing/2014/main" id="{9B6288A8-5CDF-23A6-BBEC-62EA8B7E0857}"/>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9" name="Graphic 38">
              <a:extLst>
                <a:ext uri="{FF2B5EF4-FFF2-40B4-BE49-F238E27FC236}">
                  <a16:creationId xmlns:a16="http://schemas.microsoft.com/office/drawing/2014/main" id="{C18DC95A-E6E7-E6E8-9AA3-A2ED22B265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40" name="Graphic 39">
              <a:extLst>
                <a:ext uri="{FF2B5EF4-FFF2-40B4-BE49-F238E27FC236}">
                  <a16:creationId xmlns:a16="http://schemas.microsoft.com/office/drawing/2014/main" id="{B60697B6-C5CD-081C-B2BD-0AD7CA429C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4" name="TextBox 3">
            <a:extLst>
              <a:ext uri="{FF2B5EF4-FFF2-40B4-BE49-F238E27FC236}">
                <a16:creationId xmlns:a16="http://schemas.microsoft.com/office/drawing/2014/main" id="{DC299A15-61E6-C7DD-AF0D-3ABDDDD7D916}"/>
              </a:ext>
            </a:extLst>
          </p:cNvPr>
          <p:cNvSpPr txBox="1"/>
          <p:nvPr userDrawn="1"/>
        </p:nvSpPr>
        <p:spPr bwMode="gray">
          <a:xfrm>
            <a:off x="4313239" y="5330321"/>
            <a:ext cx="2984388"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©2018-2023 Qualcomm Technologies, Inc. and/or its affiliated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or registered trademarks of their respective owners.</a:t>
            </a:r>
          </a:p>
        </p:txBody>
      </p:sp>
      <p:sp>
        <p:nvSpPr>
          <p:cNvPr id="5" name="TextBox 4">
            <a:extLst>
              <a:ext uri="{FF2B5EF4-FFF2-40B4-BE49-F238E27FC236}">
                <a16:creationId xmlns:a16="http://schemas.microsoft.com/office/drawing/2014/main" id="{6805A64E-DF6F-F24E-1FF0-BB9DAC53A3CB}"/>
              </a:ext>
            </a:extLst>
          </p:cNvPr>
          <p:cNvSpPr txBox="1"/>
          <p:nvPr userDrawn="1"/>
        </p:nvSpPr>
        <p:spPr bwMode="gray">
          <a:xfrm>
            <a:off x="7653679" y="5330321"/>
            <a:ext cx="3341423" cy="1236236"/>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dirty="0">
                <a:ln>
                  <a:noFill/>
                </a:ln>
                <a:solidFill>
                  <a:schemeClr val="bg1"/>
                </a:solidFill>
                <a:effectLst/>
                <a:uLnTx/>
                <a:uFillTx/>
                <a:latin typeface="+mn-lt"/>
                <a:ea typeface="+mn-ea"/>
                <a:cs typeface="+mn-cs"/>
              </a:rPr>
            </a:br>
            <a:r>
              <a:rPr kumimoji="0" lang="en-US" sz="700"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2944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1_Title Photo">
    <p:bg>
      <p:bgPr>
        <a:solidFill>
          <a:schemeClr val="tx2"/>
        </a:solidFill>
        <a:effectLst/>
      </p:bgPr>
    </p:bg>
    <p:spTree>
      <p:nvGrpSpPr>
        <p:cNvPr id="1" name=""/>
        <p:cNvGrpSpPr/>
        <p:nvPr/>
      </p:nvGrpSpPr>
      <p:grpSpPr>
        <a:xfrm>
          <a:off x="0" y="0"/>
          <a:ext cx="0" cy="0"/>
          <a:chOff x="0" y="0"/>
          <a:chExt cx="0" cy="0"/>
        </a:xfrm>
      </p:grpSpPr>
      <p:sp>
        <p:nvSpPr>
          <p:cNvPr id="38" name="Text Placeholder 7"/>
          <p:cNvSpPr>
            <a:spLocks noGrp="1"/>
          </p:cNvSpPr>
          <p:nvPr>
            <p:ph type="body" sz="quarter" idx="10" hasCustomPrompt="1"/>
          </p:nvPr>
        </p:nvSpPr>
        <p:spPr bwMode="black">
          <a:xfrm>
            <a:off x="495299" y="4195085"/>
            <a:ext cx="7352269"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a:t>
            </a:r>
          </a:p>
          <a:p>
            <a:pPr lvl="1"/>
            <a:r>
              <a:rPr lang="en-US"/>
              <a:t>Employing Entity</a:t>
            </a:r>
          </a:p>
        </p:txBody>
      </p:sp>
      <p:sp>
        <p:nvSpPr>
          <p:cNvPr id="9" name="Text Placeholder 7">
            <a:extLst>
              <a:ext uri="{FF2B5EF4-FFF2-40B4-BE49-F238E27FC236}">
                <a16:creationId xmlns:a16="http://schemas.microsoft.com/office/drawing/2014/main" id="{7E8F1094-26FF-4F59-824D-BD7309313BFD}"/>
              </a:ext>
            </a:extLst>
          </p:cNvPr>
          <p:cNvSpPr>
            <a:spLocks noGrp="1"/>
          </p:cNvSpPr>
          <p:nvPr>
            <p:ph type="body" sz="quarter" idx="11" hasCustomPrompt="1"/>
          </p:nvPr>
        </p:nvSpPr>
        <p:spPr bwMode="black">
          <a:xfrm>
            <a:off x="9076177" y="393192"/>
            <a:ext cx="2620523" cy="221599"/>
          </a:xfrm>
          <a:prstGeom prst="rect">
            <a:avLst/>
          </a:prstGeom>
        </p:spPr>
        <p:txBody>
          <a:bodyPr wrap="square" anchor="b">
            <a:spAutoFit/>
          </a:bodyPr>
          <a:lstStyle>
            <a:lvl1pPr marL="0" marR="0" indent="0" algn="r"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a:t>
            </a:r>
            <a:r>
              <a:rPr lang="en-US" err="1"/>
              <a:t>qualcomm</a:t>
            </a:r>
            <a:endParaRPr lang="en-US"/>
          </a:p>
        </p:txBody>
      </p:sp>
      <p:sp>
        <p:nvSpPr>
          <p:cNvPr id="10" name="Text Placeholder 5">
            <a:extLst>
              <a:ext uri="{FF2B5EF4-FFF2-40B4-BE49-F238E27FC236}">
                <a16:creationId xmlns:a16="http://schemas.microsoft.com/office/drawing/2014/main" id="{779D1A01-EBAB-4C36-8881-4DFDF7CC3D24}"/>
              </a:ext>
            </a:extLst>
          </p:cNvPr>
          <p:cNvSpPr>
            <a:spLocks noGrp="1"/>
          </p:cNvSpPr>
          <p:nvPr>
            <p:ph type="body" sz="quarter" idx="13" hasCustomPrompt="1"/>
          </p:nvPr>
        </p:nvSpPr>
        <p:spPr bwMode="black">
          <a:xfrm>
            <a:off x="3350218" y="393192"/>
            <a:ext cx="2608489" cy="214226"/>
          </a:xfrm>
          <a:prstGeom prst="rect">
            <a:avLst/>
          </a:prstGeom>
        </p:spPr>
        <p:txBody>
          <a:bodyPr wrap="square" anchor="b">
            <a:spAutoFit/>
          </a:bodyPr>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1" name="Text Placeholder 48">
            <a:extLst>
              <a:ext uri="{FF2B5EF4-FFF2-40B4-BE49-F238E27FC236}">
                <a16:creationId xmlns:a16="http://schemas.microsoft.com/office/drawing/2014/main" id="{07F1BC89-21D6-4CEE-AEB7-D5406EF3BE2B}"/>
              </a:ext>
            </a:extLst>
          </p:cNvPr>
          <p:cNvSpPr>
            <a:spLocks noGrp="1"/>
          </p:cNvSpPr>
          <p:nvPr>
            <p:ph type="body" sz="quarter" idx="14" hasCustomPrompt="1"/>
          </p:nvPr>
        </p:nvSpPr>
        <p:spPr bwMode="black">
          <a:xfrm>
            <a:off x="6214734" y="393192"/>
            <a:ext cx="2605416" cy="214226"/>
          </a:xfrm>
          <a:prstGeom prst="rect">
            <a:avLst/>
          </a:prstGeom>
        </p:spPr>
        <p:txBody>
          <a:bodyPr wrap="square" anchor="b">
            <a:spAutoFit/>
          </a:bodyPr>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sp>
        <p:nvSpPr>
          <p:cNvPr id="15" name="Freeform 5">
            <a:extLst>
              <a:ext uri="{FF2B5EF4-FFF2-40B4-BE49-F238E27FC236}">
                <a16:creationId xmlns:a16="http://schemas.microsoft.com/office/drawing/2014/main" id="{08A2CE3D-9628-4F81-80DA-E800C027873F}"/>
              </a:ext>
            </a:extLst>
          </p:cNvPr>
          <p:cNvSpPr>
            <a:spLocks noChangeAspect="1" noEditPoints="1"/>
          </p:cNvSpPr>
          <p:nvPr userDrawn="1"/>
        </p:nvSpPr>
        <p:spPr bwMode="black">
          <a:xfrm>
            <a:off x="485775"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C95B7907-90A3-47AE-BAA5-1FA8721F650D}"/>
              </a:ext>
            </a:extLst>
          </p:cNvPr>
          <p:cNvSpPr>
            <a:spLocks noGrp="1"/>
          </p:cNvSpPr>
          <p:nvPr>
            <p:ph type="title"/>
          </p:nvPr>
        </p:nvSpPr>
        <p:spPr>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p>
        </p:txBody>
      </p:sp>
    </p:spTree>
    <p:extLst>
      <p:ext uri="{BB962C8B-B14F-4D97-AF65-F5344CB8AC3E}">
        <p14:creationId xmlns:p14="http://schemas.microsoft.com/office/powerpoint/2010/main" val="206851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475488" y="1709928"/>
            <a:ext cx="11210544" cy="463600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A19E94CA-F00B-4A8B-A6EB-3E6BCE6D18AF}"/>
              </a:ext>
            </a:extLst>
          </p:cNvPr>
          <p:cNvSpPr>
            <a:spLocks noGrp="1"/>
          </p:cNvSpPr>
          <p:nvPr>
            <p:ph type="subTitle" idx="1"/>
          </p:nvPr>
        </p:nvSpPr>
        <p:spPr>
          <a:xfrm>
            <a:off x="479793" y="1132232"/>
            <a:ext cx="1120261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a:extLst>
              <a:ext uri="{FF2B5EF4-FFF2-40B4-BE49-F238E27FC236}">
                <a16:creationId xmlns:a16="http://schemas.microsoft.com/office/drawing/2014/main" id="{A7B100CC-8F88-4029-AD1D-D7AAE0BEEC08}"/>
              </a:ext>
            </a:extLst>
          </p:cNvPr>
          <p:cNvSpPr>
            <a:spLocks noGrp="1"/>
          </p:cNvSpPr>
          <p:nvPr>
            <p:ph type="ftr" sz="quarter" idx="3"/>
          </p:nvPr>
        </p:nvSpPr>
        <p:spPr>
          <a:xfrm>
            <a:off x="494189" y="6484545"/>
            <a:ext cx="10223342"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r>
              <a:rPr lang="en-US"/>
              <a:t>IBC 2023</a:t>
            </a:r>
          </a:p>
        </p:txBody>
      </p:sp>
    </p:spTree>
    <p:extLst>
      <p:ext uri="{BB962C8B-B14F-4D97-AF65-F5344CB8AC3E}">
        <p14:creationId xmlns:p14="http://schemas.microsoft.com/office/powerpoint/2010/main" val="81442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95300" y="642645"/>
            <a:ext cx="11187112" cy="361959"/>
          </a:xfrm>
          <a:prstGeom prst="rect">
            <a:avLst/>
          </a:prstGeom>
        </p:spPr>
        <p:txBody>
          <a:bodyPr vert="horz" wrap="square" lIns="0" tIns="0" rIns="0" bIns="0" rtlCol="0" anchor="b">
            <a:spAutoFit/>
          </a:bodyPr>
          <a:lstStyle/>
          <a:p>
            <a:r>
              <a:rPr lang="en-US"/>
              <a:t>Click to edit Master title style</a:t>
            </a:r>
          </a:p>
        </p:txBody>
      </p:sp>
      <p:sp>
        <p:nvSpPr>
          <p:cNvPr id="98" name="TextBox 97"/>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6">
                  <a:lumMod val="75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300"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306139523"/>
      </p:ext>
    </p:extLst>
  </p:cSld>
  <p:clrMap bg1="lt1" tx1="dk1" bg2="lt2" tx2="dk2" accent1="accent1" accent2="accent2" accent3="accent3" accent4="accent4" accent5="accent5" accent6="accent6" hlink="hlink" folHlink="folHlink"/>
  <p:sldLayoutIdLst>
    <p:sldLayoutId id="2147483834" r:id="rId1"/>
    <p:sldLayoutId id="2147484314" r:id="rId2"/>
    <p:sldLayoutId id="2147483838" r:id="rId3"/>
    <p:sldLayoutId id="2147483835" r:id="rId4"/>
    <p:sldLayoutId id="2147483839" r:id="rId5"/>
    <p:sldLayoutId id="2147483840" r:id="rId6"/>
    <p:sldLayoutId id="2147484315" r:id="rId7"/>
    <p:sldLayoutId id="2147483933" r:id="rId8"/>
    <p:sldLayoutId id="2147483930" r:id="rId9"/>
    <p:sldLayoutId id="2147483934" r:id="rId10"/>
    <p:sldLayoutId id="2147484023" r:id="rId11"/>
    <p:sldLayoutId id="2147483988" r:id="rId12"/>
    <p:sldLayoutId id="2147483844" r:id="rId13"/>
    <p:sldLayoutId id="2147483841" r:id="rId14"/>
    <p:sldLayoutId id="2147483842" r:id="rId15"/>
    <p:sldLayoutId id="2147483843" r:id="rId16"/>
    <p:sldLayoutId id="2147483845" r:id="rId17"/>
    <p:sldLayoutId id="2147483846" r:id="rId18"/>
    <p:sldLayoutId id="2147483853" r:id="rId19"/>
    <p:sldLayoutId id="2147483854" r:id="rId20"/>
    <p:sldLayoutId id="2147484336" r:id="rId21"/>
    <p:sldLayoutId id="2147484334" r:id="rId22"/>
    <p:sldLayoutId id="2147484113" r:id="rId23"/>
    <p:sldLayoutId id="2147484021" r:id="rId24"/>
    <p:sldLayoutId id="2147483855" r:id="rId25"/>
    <p:sldLayoutId id="2147483856" r:id="rId26"/>
    <p:sldLayoutId id="2147483857" r:id="rId27"/>
    <p:sldLayoutId id="2147483979" r:id="rId28"/>
    <p:sldLayoutId id="2147483861" r:id="rId29"/>
    <p:sldLayoutId id="2147483858" r:id="rId30"/>
    <p:sldLayoutId id="2147483859" r:id="rId31"/>
    <p:sldLayoutId id="2147483860" r:id="rId32"/>
    <p:sldLayoutId id="2147483862" r:id="rId33"/>
    <p:sldLayoutId id="2147483863" r:id="rId34"/>
    <p:sldLayoutId id="2147483978" r:id="rId35"/>
    <p:sldLayoutId id="2147483867" r:id="rId36"/>
    <p:sldLayoutId id="2147483864" r:id="rId37"/>
    <p:sldLayoutId id="2147483868" r:id="rId38"/>
    <p:sldLayoutId id="2147483869" r:id="rId39"/>
    <p:sldLayoutId id="2147483870" r:id="rId40"/>
    <p:sldLayoutId id="2147483977" r:id="rId41"/>
    <p:sldLayoutId id="2147483873" r:id="rId42"/>
    <p:sldLayoutId id="2147483874" r:id="rId43"/>
    <p:sldLayoutId id="2147483875" r:id="rId44"/>
    <p:sldLayoutId id="2147483877" r:id="rId45"/>
    <p:sldLayoutId id="2147483876" r:id="rId46"/>
    <p:sldLayoutId id="2147484004" r:id="rId47"/>
    <p:sldLayoutId id="2147483878" r:id="rId48"/>
    <p:sldLayoutId id="2147484339" r:id="rId49"/>
    <p:sldLayoutId id="2147484340" r:id="rId50"/>
    <p:sldLayoutId id="2147484338" r:id="rId51"/>
    <p:sldLayoutId id="2147484343" r:id="rId52"/>
    <p:sldLayoutId id="2147484344" r:id="rId53"/>
    <p:sldLayoutId id="2147484211" r:id="rId54"/>
    <p:sldLayoutId id="2147483943" r:id="rId55"/>
    <p:sldLayoutId id="2147483942" r:id="rId56"/>
    <p:sldLayoutId id="2147484212" r:id="rId57"/>
    <p:sldLayoutId id="2147483976" r:id="rId58"/>
    <p:sldLayoutId id="2147483882" r:id="rId59"/>
    <p:sldLayoutId id="2147483879" r:id="rId60"/>
    <p:sldLayoutId id="2147483883" r:id="rId61"/>
    <p:sldLayoutId id="2147483884" r:id="rId62"/>
    <p:sldLayoutId id="2147483975" r:id="rId63"/>
    <p:sldLayoutId id="2147483888" r:id="rId64"/>
    <p:sldLayoutId id="2147483885" r:id="rId65"/>
    <p:sldLayoutId id="2147483889" r:id="rId66"/>
    <p:sldLayoutId id="2147483890" r:id="rId67"/>
    <p:sldLayoutId id="2147483973" r:id="rId68"/>
    <p:sldLayoutId id="2147483894" r:id="rId69"/>
    <p:sldLayoutId id="2147483891" r:id="rId70"/>
    <p:sldLayoutId id="2147483895" r:id="rId71"/>
    <p:sldLayoutId id="2147483896" r:id="rId72"/>
    <p:sldLayoutId id="2147483972" r:id="rId73"/>
    <p:sldLayoutId id="2147483900" r:id="rId74"/>
    <p:sldLayoutId id="2147483897" r:id="rId75"/>
    <p:sldLayoutId id="2147483901" r:id="rId76"/>
    <p:sldLayoutId id="2147483902" r:id="rId77"/>
    <p:sldLayoutId id="2147483968" r:id="rId78"/>
    <p:sldLayoutId id="2147483912" r:id="rId79"/>
    <p:sldLayoutId id="2147483909" r:id="rId80"/>
    <p:sldLayoutId id="2147483913" r:id="rId81"/>
    <p:sldLayoutId id="2147483914" r:id="rId82"/>
    <p:sldLayoutId id="2147484076" r:id="rId83"/>
    <p:sldLayoutId id="2147484077" r:id="rId84"/>
    <p:sldLayoutId id="2147484073" r:id="rId85"/>
    <p:sldLayoutId id="2147484080" r:id="rId86"/>
    <p:sldLayoutId id="2147484081" r:id="rId87"/>
    <p:sldLayoutId id="2147483950" r:id="rId88"/>
    <p:sldLayoutId id="2147483947" r:id="rId89"/>
    <p:sldLayoutId id="2147483944" r:id="rId90"/>
    <p:sldLayoutId id="2147483948" r:id="rId91"/>
    <p:sldLayoutId id="2147483949" r:id="rId92"/>
    <p:sldLayoutId id="2147483958" r:id="rId93"/>
    <p:sldLayoutId id="2147483957" r:id="rId94"/>
    <p:sldLayoutId id="2147483954" r:id="rId95"/>
    <p:sldLayoutId id="2147483959" r:id="rId96"/>
    <p:sldLayoutId id="2147484027" r:id="rId97"/>
    <p:sldLayoutId id="2147484345" r:id="rId98"/>
    <p:sldLayoutId id="2147484346" r:id="rId99"/>
    <p:sldLayoutId id="2147484347" r:id="rId100"/>
    <p:sldLayoutId id="2147484348" r:id="rId101"/>
    <p:sldLayoutId id="2147484349" r:id="rId102"/>
    <p:sldLayoutId id="2147484350" r:id="rId103"/>
    <p:sldLayoutId id="2147484351" r:id="rId104"/>
    <p:sldLayoutId id="2147484352" r:id="rId10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4000"/>
        </a:lnSpc>
        <a:spcBef>
          <a:spcPct val="0"/>
        </a:spcBef>
        <a:buNone/>
        <a:defRPr sz="2800" kern="1200" baseline="0">
          <a:solidFill>
            <a:schemeClr val="tx2"/>
          </a:solidFill>
          <a:latin typeface="+mj-lt"/>
          <a:ea typeface="+mj-ea"/>
          <a:cs typeface="+mj-cs"/>
        </a:defRPr>
      </a:lvl1pPr>
    </p:titleStyle>
    <p:body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03" userDrawn="1">
          <p15:clr>
            <a:srgbClr val="F26B43"/>
          </p15:clr>
        </p15:guide>
        <p15:guide id="3" orient="horz" pos="1076" userDrawn="1">
          <p15:clr>
            <a:srgbClr val="F26B43"/>
          </p15:clr>
        </p15:guide>
        <p15:guide id="4" orient="horz" pos="216" userDrawn="1">
          <p15:clr>
            <a:srgbClr val="F26B43"/>
          </p15:clr>
        </p15:guide>
        <p15:guide id="6" pos="7368">
          <p15:clr>
            <a:srgbClr val="F26B43"/>
          </p15:clr>
        </p15:guide>
        <p15:guide id="7" orient="horz" pos="4320" userDrawn="1">
          <p15:clr>
            <a:srgbClr val="F26B43"/>
          </p15:clr>
        </p15:guide>
        <p15:guide id="8" orient="horz" pos="648" userDrawn="1">
          <p15:clr>
            <a:srgbClr val="F26B43"/>
          </p15:clr>
        </p15:guide>
        <p15:guide id="9" pos="3912" userDrawn="1">
          <p15:clr>
            <a:srgbClr val="F26B43"/>
          </p15:clr>
        </p15:guide>
        <p15:guide id="10" pos="756" userDrawn="1">
          <p15:clr>
            <a:srgbClr val="F26B43"/>
          </p15:clr>
        </p15:guide>
        <p15:guide id="11" pos="908" userDrawn="1">
          <p15:clr>
            <a:srgbClr val="F26B43"/>
          </p15:clr>
        </p15:guide>
        <p15:guide id="12" pos="1361" userDrawn="1">
          <p15:clr>
            <a:srgbClr val="F26B43"/>
          </p15:clr>
        </p15:guide>
        <p15:guide id="13" pos="1513" userDrawn="1">
          <p15:clr>
            <a:srgbClr val="F26B43"/>
          </p15:clr>
        </p15:guide>
        <p15:guide id="14" pos="1955" userDrawn="1">
          <p15:clr>
            <a:srgbClr val="F26B43"/>
          </p15:clr>
        </p15:guide>
        <p15:guide id="15" pos="2106" userDrawn="1">
          <p15:clr>
            <a:srgbClr val="F26B43"/>
          </p15:clr>
        </p15:guide>
        <p15:guide id="16" pos="2554" userDrawn="1">
          <p15:clr>
            <a:srgbClr val="F26B43"/>
          </p15:clr>
        </p15:guide>
        <p15:guide id="17" pos="2717" userDrawn="1">
          <p15:clr>
            <a:srgbClr val="F26B43"/>
          </p15:clr>
        </p15:guide>
        <p15:guide id="18" pos="3159" userDrawn="1">
          <p15:clr>
            <a:srgbClr val="F26B43"/>
          </p15:clr>
        </p15:guide>
        <p15:guide id="19" pos="3316" userDrawn="1">
          <p15:clr>
            <a:srgbClr val="F26B43"/>
          </p15:clr>
        </p15:guide>
        <p15:guide id="20" pos="3759" userDrawn="1">
          <p15:clr>
            <a:srgbClr val="F26B43"/>
          </p15:clr>
        </p15:guide>
        <p15:guide id="21" pos="4364" userDrawn="1">
          <p15:clr>
            <a:srgbClr val="F26B43"/>
          </p15:clr>
        </p15:guide>
        <p15:guide id="22" pos="4509" userDrawn="1">
          <p15:clr>
            <a:srgbClr val="F26B43"/>
          </p15:clr>
        </p15:guide>
        <p15:guide id="23" pos="4968" userDrawn="1">
          <p15:clr>
            <a:srgbClr val="F26B43"/>
          </p15:clr>
        </p15:guide>
        <p15:guide id="24" pos="5114" userDrawn="1">
          <p15:clr>
            <a:srgbClr val="F26B43"/>
          </p15:clr>
        </p15:guide>
        <p15:guide id="25" pos="5562" userDrawn="1">
          <p15:clr>
            <a:srgbClr val="F26B43"/>
          </p15:clr>
        </p15:guide>
        <p15:guide id="26" pos="5713" userDrawn="1">
          <p15:clr>
            <a:srgbClr val="F26B43"/>
          </p15:clr>
        </p15:guide>
        <p15:guide id="27" pos="6161" userDrawn="1">
          <p15:clr>
            <a:srgbClr val="F26B43"/>
          </p15:clr>
        </p15:guide>
        <p15:guide id="28" pos="6319" userDrawn="1">
          <p15:clr>
            <a:srgbClr val="F26B43"/>
          </p15:clr>
        </p15:guide>
        <p15:guide id="29" pos="6761" userDrawn="1">
          <p15:clr>
            <a:srgbClr val="F26B43"/>
          </p15:clr>
        </p15:guide>
        <p15:guide id="30" pos="6918" userDrawn="1">
          <p15:clr>
            <a:srgbClr val="F26B43"/>
          </p15:clr>
        </p15:guide>
        <p15:guide id="32" pos="7680" userDrawn="1">
          <p15:clr>
            <a:srgbClr val="F26B43"/>
          </p15:clr>
        </p15:guide>
        <p15:guide id="33" userDrawn="1">
          <p15:clr>
            <a:srgbClr val="F26B43"/>
          </p15:clr>
        </p15:guide>
        <p15:guide id="34" orient="horz" pos="431" userDrawn="1">
          <p15:clr>
            <a:srgbClr val="F26B43"/>
          </p15:clr>
        </p15:guide>
        <p15:guide id="35" orient="horz" pos="861" userDrawn="1">
          <p15:clr>
            <a:srgbClr val="F26B43"/>
          </p15:clr>
        </p15:guide>
        <p15:guide id="36" orient="horz" pos="1297" userDrawn="1">
          <p15:clr>
            <a:srgbClr val="F26B43"/>
          </p15:clr>
        </p15:guide>
        <p15:guide id="37" orient="horz" pos="1513" userDrawn="1">
          <p15:clr>
            <a:srgbClr val="F26B43"/>
          </p15:clr>
        </p15:guide>
        <p15:guide id="38" orient="horz" pos="1728" userDrawn="1">
          <p15:clr>
            <a:srgbClr val="F26B43"/>
          </p15:clr>
        </p15:guide>
        <p15:guide id="39" orient="horz" pos="1943" userDrawn="1">
          <p15:clr>
            <a:srgbClr val="F26B43"/>
          </p15:clr>
        </p15:guide>
        <p15:guide id="40" orient="horz" pos="2159" userDrawn="1">
          <p15:clr>
            <a:srgbClr val="F26B43"/>
          </p15:clr>
        </p15:guide>
        <p15:guide id="41" orient="horz" userDrawn="1">
          <p15:clr>
            <a:srgbClr val="F26B43"/>
          </p15:clr>
        </p15:guide>
        <p15:guide id="42" orient="horz" pos="2374" userDrawn="1">
          <p15:clr>
            <a:srgbClr val="F26B43"/>
          </p15:clr>
        </p15:guide>
        <p15:guide id="43" orient="horz" pos="2589" userDrawn="1">
          <p15:clr>
            <a:srgbClr val="F26B43"/>
          </p15:clr>
        </p15:guide>
        <p15:guide id="44" orient="horz" pos="2804" userDrawn="1">
          <p15:clr>
            <a:srgbClr val="F26B43"/>
          </p15:clr>
        </p15:guide>
        <p15:guide id="45" orient="horz" pos="3025" userDrawn="1">
          <p15:clr>
            <a:srgbClr val="F26B43"/>
          </p15:clr>
        </p15:guide>
        <p15:guide id="46" orient="horz" pos="3241" userDrawn="1">
          <p15:clr>
            <a:srgbClr val="F26B43"/>
          </p15:clr>
        </p15:guide>
        <p15:guide id="47" orient="horz" pos="3456" userDrawn="1">
          <p15:clr>
            <a:srgbClr val="F26B43"/>
          </p15:clr>
        </p15:guide>
        <p15:guide id="48" orient="horz" pos="3671" userDrawn="1">
          <p15:clr>
            <a:srgbClr val="F26B43"/>
          </p15:clr>
        </p15:guide>
        <p15:guide id="49" orient="horz" pos="38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98.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kolos.com/ibc2023/" TargetMode="External"/><Relationship Id="rId7" Type="http://schemas.openxmlformats.org/officeDocument/2006/relationships/image" Target="../media/image44.jpeg"/><Relationship Id="rId2" Type="http://schemas.openxmlformats.org/officeDocument/2006/relationships/hyperlink" Target="https://www.rohde-schwarz.com/th/about/news-press/all-news/rohde-schwarz-and-qualcomm-to-demonstrate-5g-broadcast-ecosystem-readiness-at-ibc2023-press-release-detailpage_229356-1405318.html" TargetMode="External"/><Relationship Id="rId1" Type="http://schemas.openxmlformats.org/officeDocument/2006/relationships/slideLayout" Target="../slideLayouts/slideLayout25.xml"/><Relationship Id="rId6" Type="http://schemas.openxmlformats.org/officeDocument/2006/relationships/image" Target="../media/image43.jpeg"/><Relationship Id="rId5" Type="http://schemas.openxmlformats.org/officeDocument/2006/relationships/hyperlink" Target="https://www.linkedin.com/company/syestransmitters/" TargetMode="External"/><Relationship Id="rId4" Type="http://schemas.openxmlformats.org/officeDocument/2006/relationships/hyperlink" Target="https://www.linkedin.com/company/5g-ma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05.xml"/><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102.xml"/><Relationship Id="rId6" Type="http://schemas.openxmlformats.org/officeDocument/2006/relationships/image" Target="../media/image51.png"/><Relationship Id="rId11" Type="http://schemas.openxmlformats.org/officeDocument/2006/relationships/hyperlink" Target="https://portal.3gpp.org/desktopmodules/Specifications/SpecificationDetails.aspx?specificationId=2427" TargetMode="External"/><Relationship Id="rId5" Type="http://schemas.openxmlformats.org/officeDocument/2006/relationships/hyperlink" Target="https://www.3gpp.org/DynaReport/36976.htm" TargetMode="External"/><Relationship Id="rId10" Type="http://schemas.openxmlformats.org/officeDocument/2006/relationships/hyperlink" Target="https://portal.3gpp.org/desktopmodules/Specifications/SpecificationDetails.aspx?specificationId=2426" TargetMode="External"/><Relationship Id="rId4" Type="http://schemas.openxmlformats.org/officeDocument/2006/relationships/hyperlink" Target="https://www.etsi.org/deliver/etsi_ts/103700_103799/103720/01.01.01_60/ts_103720v010101p.pdf" TargetMode="External"/><Relationship Id="rId9" Type="http://schemas.openxmlformats.org/officeDocument/2006/relationships/hyperlink" Target="https://www.3gpp.org/DynaReport/36211.htm"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03.xml"/><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1.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5.xml"/><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98.xml"/><Relationship Id="rId5" Type="http://schemas.openxmlformats.org/officeDocument/2006/relationships/image" Target="../media/image20.jpe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10.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hyperlink" Target="https://github.com/haudiobe" TargetMode="External"/><Relationship Id="rId13"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3.png"/><Relationship Id="rId12" Type="http://schemas.openxmlformats.org/officeDocument/2006/relationships/hyperlink" Target="https://wa.me/491725702667"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hyperlink" Target="https://www.facebook.com/tstockhammer" TargetMode="External"/><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hyperlink" Target="https://discord.com/channels/thomassto#6183" TargetMode="External"/><Relationship Id="rId4" Type="http://schemas.openxmlformats.org/officeDocument/2006/relationships/hyperlink" Target="http://www.linkedin.com/in/stockhammer" TargetMode="External"/><Relationship Id="rId9"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18" Type="http://schemas.openxmlformats.org/officeDocument/2006/relationships/image" Target="../media/image128.png"/><Relationship Id="rId3" Type="http://schemas.openxmlformats.org/officeDocument/2006/relationships/image" Target="../media/image113.png"/><Relationship Id="rId21" Type="http://schemas.openxmlformats.org/officeDocument/2006/relationships/image" Target="../media/image131.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27.png"/><Relationship Id="rId2" Type="http://schemas.openxmlformats.org/officeDocument/2006/relationships/image" Target="../media/image112.png"/><Relationship Id="rId16" Type="http://schemas.openxmlformats.org/officeDocument/2006/relationships/image" Target="../media/image126.png"/><Relationship Id="rId20" Type="http://schemas.openxmlformats.org/officeDocument/2006/relationships/image" Target="../media/image130.png"/><Relationship Id="rId1" Type="http://schemas.openxmlformats.org/officeDocument/2006/relationships/slideLayout" Target="../slideLayouts/slideLayout25.xml"/><Relationship Id="rId6" Type="http://schemas.openxmlformats.org/officeDocument/2006/relationships/image" Target="../media/image116.png"/><Relationship Id="rId11" Type="http://schemas.openxmlformats.org/officeDocument/2006/relationships/image" Target="../media/image121.png"/><Relationship Id="rId24" Type="http://schemas.openxmlformats.org/officeDocument/2006/relationships/image" Target="../media/image134.png"/><Relationship Id="rId5" Type="http://schemas.openxmlformats.org/officeDocument/2006/relationships/image" Target="../media/image115.png"/><Relationship Id="rId15" Type="http://schemas.openxmlformats.org/officeDocument/2006/relationships/image" Target="../media/image125.png"/><Relationship Id="rId23" Type="http://schemas.openxmlformats.org/officeDocument/2006/relationships/image" Target="../media/image133.png"/><Relationship Id="rId10" Type="http://schemas.openxmlformats.org/officeDocument/2006/relationships/image" Target="../media/image120.png"/><Relationship Id="rId19" Type="http://schemas.openxmlformats.org/officeDocument/2006/relationships/image" Target="../media/image129.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 Id="rId22" Type="http://schemas.openxmlformats.org/officeDocument/2006/relationships/image" Target="../media/image1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72.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hyperlink" Target="https://www.3gpp.org/ftp/tsg_ran/WG1_RL1/TSGR1_99/Docs/R1-1913439.zip" TargetMode="External"/><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diagramData" Target="../diagrams/data1.xml"/><Relationship Id="rId18" Type="http://schemas.openxmlformats.org/officeDocument/2006/relationships/image" Target="../media/image42.png"/><Relationship Id="rId3" Type="http://schemas.openxmlformats.org/officeDocument/2006/relationships/notesSlide" Target="../notesSlides/notesSlide3.xml"/><Relationship Id="rId7" Type="http://schemas.openxmlformats.org/officeDocument/2006/relationships/image" Target="../media/image30.png"/><Relationship Id="rId12" Type="http://schemas.openxmlformats.org/officeDocument/2006/relationships/image" Target="../media/image35.svg"/><Relationship Id="rId17" Type="http://schemas.microsoft.com/office/2007/relationships/diagramDrawing" Target="../diagrams/drawing1.xml"/><Relationship Id="rId2" Type="http://schemas.openxmlformats.org/officeDocument/2006/relationships/slideLayout" Target="../slideLayouts/slideLayout99.xml"/><Relationship Id="rId16" Type="http://schemas.openxmlformats.org/officeDocument/2006/relationships/diagramColors" Target="../diagrams/colors1.xml"/><Relationship Id="rId1" Type="http://schemas.openxmlformats.org/officeDocument/2006/relationships/tags" Target="../tags/tag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diagramQuickStyle" Target="../diagrams/quickStyle1.xml"/><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1.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9DD38F-15E5-4926-9A6E-F50C71118940}"/>
              </a:ext>
            </a:extLst>
          </p:cNvPr>
          <p:cNvPicPr>
            <a:picLocks noChangeAspect="1"/>
          </p:cNvPicPr>
          <p:nvPr/>
        </p:nvPicPr>
        <p:blipFill>
          <a:blip r:embed="rId3"/>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D0A6C69-DC25-46B3-83FE-D668C146E2A2}"/>
              </a:ext>
            </a:extLst>
          </p:cNvPr>
          <p:cNvSpPr/>
          <p:nvPr/>
        </p:nvSpPr>
        <p:spPr>
          <a:xfrm>
            <a:off x="1" y="0"/>
            <a:ext cx="12191999" cy="6858000"/>
          </a:xfrm>
          <a:prstGeom prst="rect">
            <a:avLst/>
          </a:prstGeom>
          <a:gradFill>
            <a:gsLst>
              <a:gs pos="17000">
                <a:srgbClr val="151831">
                  <a:alpha val="70000"/>
                </a:srgbClr>
              </a:gs>
              <a:gs pos="36000">
                <a:srgbClr val="222346">
                  <a:alpha val="38824"/>
                </a:srgbClr>
              </a:gs>
              <a:gs pos="92000">
                <a:schemeClr val="bg1">
                  <a:alpha val="0"/>
                </a:schemeClr>
              </a:gs>
              <a:gs pos="58000">
                <a:srgbClr val="3B223E">
                  <a:alpha val="11765"/>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 Placeholder 5">
            <a:extLst>
              <a:ext uri="{FF2B5EF4-FFF2-40B4-BE49-F238E27FC236}">
                <a16:creationId xmlns:a16="http://schemas.microsoft.com/office/drawing/2014/main" id="{779D1A01-EBAB-4C36-8881-4DFDF7CC3D24}"/>
              </a:ext>
            </a:extLst>
          </p:cNvPr>
          <p:cNvSpPr>
            <a:spLocks noGrp="1"/>
          </p:cNvSpPr>
          <p:nvPr>
            <p:ph type="body" sz="quarter" idx="13" hasCustomPrompt="1"/>
          </p:nvPr>
        </p:nvSpPr>
        <p:spPr>
          <a:xfrm>
            <a:off x="3350218" y="366133"/>
            <a:ext cx="2608489" cy="241285"/>
          </a:xfrm>
        </p:spPr>
        <p:txBody>
          <a:bodyPr/>
          <a:lstStyle>
            <a:lvl1pPr marL="0" indent="0">
              <a:lnSpc>
                <a:spcPct val="98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September 15, 2023</a:t>
            </a:r>
          </a:p>
        </p:txBody>
      </p:sp>
      <p:sp>
        <p:nvSpPr>
          <p:cNvPr id="12" name="Text Placeholder 48">
            <a:extLst>
              <a:ext uri="{FF2B5EF4-FFF2-40B4-BE49-F238E27FC236}">
                <a16:creationId xmlns:a16="http://schemas.microsoft.com/office/drawing/2014/main" id="{07F1BC89-21D6-4CEE-AEB7-D5406EF3BE2B}"/>
              </a:ext>
            </a:extLst>
          </p:cNvPr>
          <p:cNvSpPr>
            <a:spLocks noGrp="1"/>
          </p:cNvSpPr>
          <p:nvPr>
            <p:ph type="body" sz="quarter" idx="14" hasCustomPrompt="1"/>
          </p:nvPr>
        </p:nvSpPr>
        <p:spPr>
          <a:xfrm>
            <a:off x="5958707" y="386990"/>
            <a:ext cx="3985393" cy="241285"/>
          </a:xfrm>
        </p:spPr>
        <p:txBody>
          <a:bodyPr/>
          <a:lstStyle>
            <a:lvl1pPr marL="0" indent="0">
              <a:lnSpc>
                <a:spcPct val="98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IBC 2023</a:t>
            </a:r>
          </a:p>
        </p:txBody>
      </p:sp>
      <p:sp>
        <p:nvSpPr>
          <p:cNvPr id="3" name="Title 2">
            <a:extLst>
              <a:ext uri="{FF2B5EF4-FFF2-40B4-BE49-F238E27FC236}">
                <a16:creationId xmlns:a16="http://schemas.microsoft.com/office/drawing/2014/main" id="{2584845F-75C2-415A-8317-9BE337A0A649}"/>
              </a:ext>
            </a:extLst>
          </p:cNvPr>
          <p:cNvSpPr>
            <a:spLocks noGrp="1"/>
          </p:cNvSpPr>
          <p:nvPr>
            <p:ph type="title"/>
          </p:nvPr>
        </p:nvSpPr>
        <p:spPr>
          <a:xfrm>
            <a:off x="431636" y="2288263"/>
            <a:ext cx="9352444" cy="1927835"/>
          </a:xfrm>
        </p:spPr>
        <p:txBody>
          <a:bodyPr/>
          <a:lstStyle/>
          <a:p>
            <a:r>
              <a:rPr lang="en-US" sz="4800" dirty="0"/>
              <a:t>5G Broadcast Receivers: Optimizing Performance under Implementation Constraints</a:t>
            </a:r>
            <a:endParaRPr lang="en-US" sz="1400" dirty="0"/>
          </a:p>
        </p:txBody>
      </p:sp>
      <p:sp>
        <p:nvSpPr>
          <p:cNvPr id="16" name="Freeform 5">
            <a:extLst>
              <a:ext uri="{FF2B5EF4-FFF2-40B4-BE49-F238E27FC236}">
                <a16:creationId xmlns:a16="http://schemas.microsoft.com/office/drawing/2014/main" id="{06C7F0AE-140D-4634-92AC-2929EC1FBE2C}"/>
              </a:ext>
            </a:extLst>
          </p:cNvPr>
          <p:cNvSpPr>
            <a:spLocks noChangeAspect="1" noEditPoints="1"/>
          </p:cNvSpPr>
          <p:nvPr/>
        </p:nvSpPr>
        <p:spPr bwMode="black">
          <a:xfrm>
            <a:off x="485775"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7" name="Text Placeholder 7">
            <a:extLst>
              <a:ext uri="{FF2B5EF4-FFF2-40B4-BE49-F238E27FC236}">
                <a16:creationId xmlns:a16="http://schemas.microsoft.com/office/drawing/2014/main" id="{BE281CEE-A427-9343-B066-3987258CBC3E}"/>
              </a:ext>
            </a:extLst>
          </p:cNvPr>
          <p:cNvSpPr txBox="1">
            <a:spLocks/>
          </p:cNvSpPr>
          <p:nvPr/>
        </p:nvSpPr>
        <p:spPr bwMode="black">
          <a:xfrm>
            <a:off x="9076177" y="366133"/>
            <a:ext cx="2620523" cy="443198"/>
          </a:xfrm>
          <a:prstGeom prst="rect">
            <a:avLst/>
          </a:prstGeom>
        </p:spPr>
        <p:txBody>
          <a:bodyPr vert="horz" wrap="square" lIns="0" tIns="0" rIns="0" bIns="0" rtlCol="0" anchor="b">
            <a:spAutoFit/>
          </a:bodyPr>
          <a:lstStyle>
            <a:lvl1pPr marL="0" marR="0" indent="0" algn="r" defTabSz="914400" rtl="0" eaLnBrk="1" fontAlgn="auto" latinLnBrk="0" hangingPunct="1">
              <a:lnSpc>
                <a:spcPct val="90000"/>
              </a:lnSpc>
              <a:spcBef>
                <a:spcPts val="0"/>
              </a:spcBef>
              <a:spcAft>
                <a:spcPts val="0"/>
              </a:spcAft>
              <a:buClr>
                <a:srgbClr val="3253DC"/>
              </a:buClr>
              <a:buSzTx/>
              <a:buFont typeface="Arial" panose="020B0604020202020204" pitchFamily="34" charset="0"/>
              <a:buNone/>
              <a:tabLst/>
              <a:defRPr sz="1600" b="1" kern="1200" baseline="0">
                <a:solidFill>
                  <a:schemeClr val="bg1"/>
                </a:solidFill>
                <a:latin typeface="+mn-lt"/>
                <a:ea typeface="+mn-ea"/>
                <a:cs typeface="+mn-cs"/>
              </a:defRPr>
            </a:lvl1pPr>
            <a:lvl2pPr marL="0" indent="0" algn="r" defTabSz="914400" rtl="0" eaLnBrk="1" latinLnBrk="0" hangingPunct="1">
              <a:lnSpc>
                <a:spcPct val="90000"/>
              </a:lnSpc>
              <a:spcBef>
                <a:spcPts val="0"/>
              </a:spcBef>
              <a:buClr>
                <a:schemeClr val="tx1">
                  <a:lumMod val="85000"/>
                  <a:lumOff val="15000"/>
                </a:schemeClr>
              </a:buClr>
              <a:buFont typeface="Arial" panose="020B0604020202020204" pitchFamily="34" charset="0"/>
              <a:buNone/>
              <a:defRPr sz="1600" kern="1200" baseline="0">
                <a:solidFill>
                  <a:schemeClr val="bg1"/>
                </a:solidFill>
                <a:latin typeface="+mn-lt"/>
                <a:ea typeface="+mn-ea"/>
                <a:cs typeface="+mn-cs"/>
              </a:defRPr>
            </a:lvl2pPr>
            <a:lvl3pPr marL="0" indent="0" algn="r" defTabSz="914400" rtl="0" eaLnBrk="1" latinLnBrk="0" hangingPunct="1">
              <a:lnSpc>
                <a:spcPct val="90000"/>
              </a:lnSpc>
              <a:spcBef>
                <a:spcPts val="0"/>
              </a:spcBef>
              <a:buClr>
                <a:schemeClr val="tx1">
                  <a:lumMod val="85000"/>
                  <a:lumOff val="15000"/>
                </a:schemeClr>
              </a:buClr>
              <a:buFont typeface="Microsoft Sans Serif" panose="020B0604020202020204" pitchFamily="34" charset="0"/>
              <a:buNone/>
              <a:defRPr lang="en-US" sz="1600" kern="1200">
                <a:solidFill>
                  <a:schemeClr val="bg1"/>
                </a:solidFill>
                <a:latin typeface="+mn-lt"/>
                <a:ea typeface="+mn-ea"/>
                <a:cs typeface="+mn-cs"/>
              </a:defRPr>
            </a:lvl3pPr>
            <a:lvl4pPr marL="0" indent="0" algn="r" defTabSz="914400" rtl="0" eaLnBrk="1" latinLnBrk="0" hangingPunct="1">
              <a:lnSpc>
                <a:spcPct val="90000"/>
              </a:lnSpc>
              <a:spcBef>
                <a:spcPts val="0"/>
              </a:spcBef>
              <a:buClr>
                <a:schemeClr val="tx1">
                  <a:lumMod val="85000"/>
                  <a:lumOff val="15000"/>
                </a:schemeClr>
              </a:buClr>
              <a:buFont typeface="Arial" panose="020B0604020202020204" pitchFamily="34" charset="0"/>
              <a:buNone/>
              <a:defRPr sz="1600" kern="1200">
                <a:solidFill>
                  <a:schemeClr val="bg1"/>
                </a:solidFill>
                <a:latin typeface="+mn-lt"/>
                <a:ea typeface="+mn-ea"/>
                <a:cs typeface="+mn-cs"/>
              </a:defRPr>
            </a:lvl4pPr>
            <a:lvl5pPr marL="0" indent="0" algn="r" defTabSz="914400" rtl="0" eaLnBrk="1" latinLnBrk="0" hangingPunct="1">
              <a:lnSpc>
                <a:spcPct val="90000"/>
              </a:lnSpc>
              <a:spcBef>
                <a:spcPts val="0"/>
              </a:spcBef>
              <a:buClr>
                <a:srgbClr val="595959"/>
              </a:buClr>
              <a:buFont typeface="Microsoft Sans Serif" panose="020B0604020202020204" pitchFamily="34" charset="0"/>
              <a:buNone/>
              <a:tabLst/>
              <a:defRPr sz="1600" kern="1200" baseline="0">
                <a:solidFill>
                  <a:schemeClr val="bg1"/>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
                <a:srgbClr val="3253DC"/>
              </a:buClr>
              <a:buSzTx/>
              <a:buFont typeface="Arial" panose="020B0604020202020204" pitchFamily="34" charset="0"/>
              <a:buNone/>
              <a:tabLst/>
              <a:defRPr/>
            </a:pPr>
            <a:r>
              <a:rPr kumimoji="0" lang="en-US" sz="1600" b="1" i="0" u="none" strike="noStrike" kern="1200" cap="none" spc="0" normalizeH="0" baseline="0" noProof="0">
                <a:ln>
                  <a:noFill/>
                </a:ln>
                <a:solidFill>
                  <a:srgbClr val="F7F8FA"/>
                </a:solidFill>
                <a:effectLst/>
                <a:uLnTx/>
                <a:uFillTx/>
                <a:latin typeface="Microsoft Sans Serif"/>
                <a:ea typeface="+mn-ea"/>
                <a:cs typeface="+mn-cs"/>
              </a:rPr>
              <a:t>@</a:t>
            </a:r>
            <a:r>
              <a:rPr kumimoji="0" lang="en-US" sz="1600" b="1" i="0" u="none" strike="noStrike" kern="1200" cap="none" spc="0" normalizeH="0" baseline="0" noProof="0" err="1">
                <a:ln>
                  <a:noFill/>
                </a:ln>
                <a:solidFill>
                  <a:srgbClr val="F7F8FA"/>
                </a:solidFill>
                <a:effectLst/>
                <a:uLnTx/>
                <a:uFillTx/>
                <a:latin typeface="Microsoft Sans Serif"/>
                <a:ea typeface="+mn-ea"/>
                <a:cs typeface="+mn-cs"/>
              </a:rPr>
              <a:t>qualcomm</a:t>
            </a:r>
            <a:r>
              <a:rPr kumimoji="0" lang="en-US" sz="1600" b="1" i="0" u="none" strike="noStrike" kern="1200" cap="none" spc="0" normalizeH="0" baseline="0" noProof="0">
                <a:ln>
                  <a:noFill/>
                </a:ln>
                <a:solidFill>
                  <a:srgbClr val="F7F8FA"/>
                </a:solidFill>
                <a:effectLst/>
                <a:uLnTx/>
                <a:uFillTx/>
                <a:latin typeface="Microsoft Sans Serif"/>
                <a:ea typeface="+mn-ea"/>
                <a:cs typeface="+mn-cs"/>
              </a:rPr>
              <a:t>_tech</a:t>
            </a:r>
          </a:p>
          <a:p>
            <a:pPr marL="0" marR="0" lvl="0" indent="0" algn="r" defTabSz="914400" rtl="0" eaLnBrk="1" fontAlgn="auto" latinLnBrk="0" hangingPunct="1">
              <a:lnSpc>
                <a:spcPct val="90000"/>
              </a:lnSpc>
              <a:spcBef>
                <a:spcPts val="0"/>
              </a:spcBef>
              <a:spcAft>
                <a:spcPts val="0"/>
              </a:spcAft>
              <a:buClr>
                <a:srgbClr val="3253DC"/>
              </a:buClr>
              <a:buSzTx/>
              <a:buFont typeface="Arial" panose="020B0604020202020204" pitchFamily="34" charset="0"/>
              <a:buNone/>
              <a:tabLst/>
              <a:defRPr/>
            </a:pPr>
            <a:endParaRPr kumimoji="0" lang="en-US" sz="1600" b="1" i="0" u="none" strike="noStrike" kern="1200" cap="none" spc="0" normalizeH="0" baseline="0" noProof="0">
              <a:ln>
                <a:noFill/>
              </a:ln>
              <a:solidFill>
                <a:srgbClr val="F7F8FA"/>
              </a:solidFill>
              <a:effectLst/>
              <a:uLnTx/>
              <a:uFillTx/>
              <a:latin typeface="Microsoft Sans Serif"/>
              <a:ea typeface="+mn-ea"/>
              <a:cs typeface="+mn-cs"/>
            </a:endParaRPr>
          </a:p>
        </p:txBody>
      </p:sp>
      <p:sp>
        <p:nvSpPr>
          <p:cNvPr id="10" name="Text Placeholder 7">
            <a:extLst>
              <a:ext uri="{FF2B5EF4-FFF2-40B4-BE49-F238E27FC236}">
                <a16:creationId xmlns:a16="http://schemas.microsoft.com/office/drawing/2014/main" id="{6DA8A551-B5C8-40AD-8A71-D58C6F83DACC}"/>
              </a:ext>
            </a:extLst>
          </p:cNvPr>
          <p:cNvSpPr>
            <a:spLocks noGrp="1"/>
          </p:cNvSpPr>
          <p:nvPr>
            <p:ph type="body" sz="quarter" idx="10"/>
          </p:nvPr>
        </p:nvSpPr>
        <p:spPr>
          <a:xfrm>
            <a:off x="495299" y="4944712"/>
            <a:ext cx="8580878" cy="1342830"/>
          </a:xfrm>
        </p:spPr>
        <p:txBody>
          <a:bodyPr/>
          <a:lstStyle/>
          <a:p>
            <a:r>
              <a:rPr lang="en-US" dirty="0"/>
              <a:t>Dr. Thomas Stockhammer</a:t>
            </a:r>
          </a:p>
          <a:p>
            <a:r>
              <a:rPr lang="en-US" dirty="0"/>
              <a:t>Senior Director Technical Standards</a:t>
            </a:r>
          </a:p>
          <a:p>
            <a:r>
              <a:rPr lang="en-US" dirty="0"/>
              <a:t>Qualcomm Technologies</a:t>
            </a:r>
          </a:p>
        </p:txBody>
      </p:sp>
    </p:spTree>
    <p:extLst>
      <p:ext uri="{BB962C8B-B14F-4D97-AF65-F5344CB8AC3E}">
        <p14:creationId xmlns:p14="http://schemas.microsoft.com/office/powerpoint/2010/main" val="161258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77821-9599-7908-E12A-3F42DF564926}"/>
              </a:ext>
            </a:extLst>
          </p:cNvPr>
          <p:cNvSpPr>
            <a:spLocks noGrp="1"/>
          </p:cNvSpPr>
          <p:nvPr>
            <p:ph type="ftr" sz="quarter" idx="10"/>
          </p:nvPr>
        </p:nvSpPr>
        <p:spPr/>
        <p:txBody>
          <a:bodyPr/>
          <a:lstStyle/>
          <a:p>
            <a:pPr>
              <a:spcAft>
                <a:spcPts val="0"/>
              </a:spcAft>
              <a:defRPr/>
            </a:pPr>
            <a:r>
              <a:rPr lang="en-US">
                <a:solidFill>
                  <a:schemeClr val="accent3">
                    <a:lumMod val="60000"/>
                    <a:lumOff val="40000"/>
                  </a:schemeClr>
                </a:solidFill>
              </a:rPr>
              <a:t>IBC 2023</a:t>
            </a:r>
          </a:p>
        </p:txBody>
      </p:sp>
      <p:sp>
        <p:nvSpPr>
          <p:cNvPr id="3" name="Title 2">
            <a:extLst>
              <a:ext uri="{FF2B5EF4-FFF2-40B4-BE49-F238E27FC236}">
                <a16:creationId xmlns:a16="http://schemas.microsoft.com/office/drawing/2014/main" id="{12CE3278-E2E2-FB0E-FD50-AD2E5C0D2A83}"/>
              </a:ext>
            </a:extLst>
          </p:cNvPr>
          <p:cNvSpPr>
            <a:spLocks noGrp="1"/>
          </p:cNvSpPr>
          <p:nvPr>
            <p:ph type="title"/>
          </p:nvPr>
        </p:nvSpPr>
        <p:spPr>
          <a:xfrm>
            <a:off x="495300" y="565125"/>
            <a:ext cx="11187112" cy="439479"/>
          </a:xfrm>
        </p:spPr>
        <p:txBody>
          <a:bodyPr/>
          <a:lstStyle/>
          <a:p>
            <a:r>
              <a:rPr lang="de-DE" dirty="0"/>
              <a:t>5G Broadcast at IBC 2023</a:t>
            </a:r>
            <a:endParaRPr lang="en-US" dirty="0"/>
          </a:p>
        </p:txBody>
      </p:sp>
      <p:sp>
        <p:nvSpPr>
          <p:cNvPr id="5" name="Content Placeholder 4">
            <a:extLst>
              <a:ext uri="{FF2B5EF4-FFF2-40B4-BE49-F238E27FC236}">
                <a16:creationId xmlns:a16="http://schemas.microsoft.com/office/drawing/2014/main" id="{175672AA-8F96-29AF-9EC8-A28C6AB3AF6B}"/>
              </a:ext>
            </a:extLst>
          </p:cNvPr>
          <p:cNvSpPr>
            <a:spLocks noGrp="1"/>
          </p:cNvSpPr>
          <p:nvPr>
            <p:ph sz="quarter" idx="14"/>
          </p:nvPr>
        </p:nvSpPr>
        <p:spPr/>
        <p:txBody>
          <a:bodyPr/>
          <a:lstStyle/>
          <a:p>
            <a:pPr marL="342900" indent="-342900"/>
            <a:r>
              <a:rPr lang="en-US" b="0" i="0" dirty="0">
                <a:solidFill>
                  <a:srgbClr val="232425"/>
                </a:solidFill>
                <a:effectLst/>
                <a:latin typeface="Linotype Univers Condensed"/>
                <a:hlinkClick r:id="rId2"/>
              </a:rPr>
              <a:t>Rohde &amp; Schwarz and Qualcomm to demonstrate 5G Broadcast ecosystem readiness at IBC2023</a:t>
            </a:r>
            <a:endParaRPr lang="en-US" b="0" i="0" dirty="0">
              <a:solidFill>
                <a:srgbClr val="232425"/>
              </a:solidFill>
              <a:effectLst/>
              <a:latin typeface="Linotype Univers Condensed"/>
            </a:endParaRPr>
          </a:p>
          <a:p>
            <a:pPr marL="562356" lvl="1" indent="-342900"/>
            <a:r>
              <a:rPr lang="en-US" dirty="0">
                <a:latin typeface="-apple-system"/>
              </a:rPr>
              <a:t>At IBC2023 Rohde &amp; Schwarz will demonstrate the latest innovative features, including seamless service continuity between broadcast and broadband, and low latency content distribution. Thanks to the software architecture of the TH1 transmitter family, all these and future enhancements can be readily added in the field on-demand.</a:t>
            </a:r>
            <a:endParaRPr lang="en-US" dirty="0">
              <a:latin typeface="-apple-system"/>
              <a:hlinkClick r:id="rId3"/>
            </a:endParaRPr>
          </a:p>
          <a:p>
            <a:pPr marL="342900" indent="-342900"/>
            <a:r>
              <a:rPr lang="en-US" dirty="0">
                <a:hlinkClick r:id="rId3"/>
              </a:rPr>
              <a:t>https://www.nakolos.com/ibc2023/</a:t>
            </a:r>
            <a:endParaRPr lang="en-US" dirty="0">
              <a:latin typeface="-apple-system"/>
            </a:endParaRPr>
          </a:p>
          <a:p>
            <a:pPr marL="562356" lvl="1" indent="-342900"/>
            <a:r>
              <a:rPr lang="en-US" b="0" i="0" dirty="0" err="1">
                <a:effectLst/>
                <a:latin typeface="-apple-system"/>
              </a:rPr>
              <a:t>XGen</a:t>
            </a:r>
            <a:r>
              <a:rPr lang="en-US" b="0" i="0" dirty="0">
                <a:effectLst/>
                <a:latin typeface="-apple-system"/>
              </a:rPr>
              <a:t> Networks (Hall 1.D90)</a:t>
            </a:r>
          </a:p>
          <a:p>
            <a:pPr marL="562356" lvl="1" indent="-342900"/>
            <a:r>
              <a:rPr lang="en-US" i="0" dirty="0">
                <a:effectLst/>
                <a:latin typeface="-apple-system"/>
                <a:hlinkClick r:id="rId4"/>
              </a:rPr>
              <a:t>5G-MAG (5G MEDIA ACTION GROUP)</a:t>
            </a:r>
            <a:r>
              <a:rPr lang="en-US" b="0" i="0" dirty="0">
                <a:effectLst/>
                <a:latin typeface="-apple-system"/>
              </a:rPr>
              <a:t> @ EBU (Hall 10.D21)</a:t>
            </a:r>
          </a:p>
          <a:p>
            <a:pPr marL="562356" lvl="1" indent="-342900"/>
            <a:r>
              <a:rPr lang="en-US" i="0" dirty="0">
                <a:effectLst/>
                <a:latin typeface="-apple-system"/>
                <a:hlinkClick r:id="rId5"/>
              </a:rPr>
              <a:t>SYES - System Engineering Solutions</a:t>
            </a:r>
            <a:r>
              <a:rPr lang="en-US" b="0" i="0" dirty="0">
                <a:effectLst/>
                <a:latin typeface="-apple-system"/>
              </a:rPr>
              <a:t> (Hall 8.F46)</a:t>
            </a:r>
          </a:p>
          <a:p>
            <a:pPr marL="562356" lvl="1" indent="-342900"/>
            <a:r>
              <a:rPr lang="en-US" b="0" i="0" dirty="0">
                <a:effectLst/>
                <a:latin typeface="-apple-system"/>
              </a:rPr>
              <a:t>Media Coding Industry Forum (Hall 8.B45)</a:t>
            </a:r>
          </a:p>
          <a:p>
            <a:pPr marL="562356" lvl="1" indent="-342900"/>
            <a:r>
              <a:rPr lang="en-US" b="0" i="0" dirty="0" err="1">
                <a:effectLst/>
                <a:latin typeface="-apple-system"/>
              </a:rPr>
              <a:t>Plisch</a:t>
            </a:r>
            <a:r>
              <a:rPr lang="en-US" b="0" i="0" dirty="0">
                <a:effectLst/>
                <a:latin typeface="-apple-system"/>
              </a:rPr>
              <a:t>/</a:t>
            </a:r>
            <a:r>
              <a:rPr lang="en-US" b="0" i="0" dirty="0" err="1">
                <a:effectLst/>
                <a:latin typeface="-apple-system"/>
              </a:rPr>
              <a:t>RFMondial</a:t>
            </a:r>
            <a:r>
              <a:rPr lang="en-US" b="0" i="0" dirty="0">
                <a:effectLst/>
                <a:latin typeface="-apple-system"/>
              </a:rPr>
              <a:t> (Hall 8.C61)</a:t>
            </a:r>
          </a:p>
          <a:p>
            <a:pPr marL="342900" indent="-342900"/>
            <a:r>
              <a:rPr lang="en-US" b="0" i="0" dirty="0">
                <a:effectLst/>
                <a:latin typeface="-apple-system"/>
              </a:rPr>
              <a:t>5G-MAG Meetu</a:t>
            </a:r>
            <a:r>
              <a:rPr lang="en-US" dirty="0">
                <a:latin typeface="-apple-system"/>
              </a:rPr>
              <a:t>p</a:t>
            </a:r>
          </a:p>
          <a:p>
            <a:pPr marL="342900" indent="-342900"/>
            <a:r>
              <a:rPr lang="en-US" b="0" i="0" dirty="0">
                <a:effectLst/>
                <a:latin typeface="-apple-system"/>
              </a:rPr>
              <a:t>I</a:t>
            </a:r>
            <a:r>
              <a:rPr lang="en-US" dirty="0">
                <a:latin typeface="-apple-system"/>
              </a:rPr>
              <a:t>BC Conference</a:t>
            </a:r>
            <a:endParaRPr lang="en-US" b="0" i="0" dirty="0">
              <a:effectLst/>
              <a:latin typeface="-apple-system"/>
            </a:endParaRPr>
          </a:p>
        </p:txBody>
      </p:sp>
      <p:sp>
        <p:nvSpPr>
          <p:cNvPr id="4" name="Subtitle 3">
            <a:extLst>
              <a:ext uri="{FF2B5EF4-FFF2-40B4-BE49-F238E27FC236}">
                <a16:creationId xmlns:a16="http://schemas.microsoft.com/office/drawing/2014/main" id="{10B79038-BE12-F047-2012-03BAA014074D}"/>
              </a:ext>
            </a:extLst>
          </p:cNvPr>
          <p:cNvSpPr>
            <a:spLocks noGrp="1"/>
          </p:cNvSpPr>
          <p:nvPr>
            <p:ph type="subTitle" idx="1"/>
          </p:nvPr>
        </p:nvSpPr>
        <p:spPr/>
        <p:txBody>
          <a:bodyPr/>
          <a:lstStyle/>
          <a:p>
            <a:r>
              <a:rPr lang="de-DE" dirty="0"/>
              <a:t>To our best knowledge</a:t>
            </a:r>
            <a:endParaRPr lang="en-US" dirty="0"/>
          </a:p>
        </p:txBody>
      </p:sp>
      <p:pic>
        <p:nvPicPr>
          <p:cNvPr id="2050" name="Picture 2" descr="Image preview">
            <a:extLst>
              <a:ext uri="{FF2B5EF4-FFF2-40B4-BE49-F238E27FC236}">
                <a16:creationId xmlns:a16="http://schemas.microsoft.com/office/drawing/2014/main" id="{147FD4DC-7CC4-EDCE-7FEC-336074AFF5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348" y="4825238"/>
            <a:ext cx="3645895" cy="19049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alt text provided for this image">
            <a:extLst>
              <a:ext uri="{FF2B5EF4-FFF2-40B4-BE49-F238E27FC236}">
                <a16:creationId xmlns:a16="http://schemas.microsoft.com/office/drawing/2014/main" id="{6EA3C750-FCFB-207B-7CF2-17D5A3CBBE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8352" y="3107444"/>
            <a:ext cx="3371643" cy="190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162DF0-5617-FD15-A879-C2444581360D}"/>
              </a:ext>
            </a:extLst>
          </p:cNvPr>
          <p:cNvSpPr>
            <a:spLocks noGrp="1"/>
          </p:cNvSpPr>
          <p:nvPr>
            <p:ph type="title"/>
          </p:nvPr>
        </p:nvSpPr>
        <p:spPr/>
        <p:txBody>
          <a:bodyPr vert="horz" wrap="square" lIns="0" tIns="96000" rIns="0" bIns="0" rtlCol="0" anchor="ctr">
            <a:noAutofit/>
          </a:bodyPr>
          <a:lstStyle/>
          <a:p>
            <a:r>
              <a:rPr lang="en-US" dirty="0"/>
              <a:t>Demos 2023 – QRDs and CRDs are real phones</a:t>
            </a:r>
          </a:p>
        </p:txBody>
      </p:sp>
      <p:sp>
        <p:nvSpPr>
          <p:cNvPr id="4" name="Foliennummernplatzhalter 3">
            <a:extLst>
              <a:ext uri="{FF2B5EF4-FFF2-40B4-BE49-F238E27FC236}">
                <a16:creationId xmlns:a16="http://schemas.microsoft.com/office/drawing/2014/main" id="{EC97D605-FF0E-A797-C163-417C2AC31C85}"/>
              </a:ext>
            </a:extLst>
          </p:cNvPr>
          <p:cNvSpPr>
            <a:spLocks noGrp="1"/>
          </p:cNvSpPr>
          <p:nvPr>
            <p:ph type="sldNum" sz="quarter" idx="4"/>
          </p:nvPr>
        </p:nvSpPr>
        <p:spPr/>
        <p:txBody>
          <a:bodyPr/>
          <a:lstStyle/>
          <a:p>
            <a:pPr algn="r" defTabSz="609585">
              <a:defRPr/>
            </a:pPr>
            <a:fld id="{4FAB73BC-B049-4115-A692-8D63A059BFB8}" type="slidenum">
              <a:rPr lang="fr-CH" sz="1200">
                <a:solidFill>
                  <a:srgbClr val="324158"/>
                </a:solidFill>
                <a:latin typeface="Poppins ExtraLight" panose="00000300000000000000" pitchFamily="2" charset="0"/>
                <a:cs typeface="Poppins ExtraLight" panose="00000300000000000000" pitchFamily="2" charset="0"/>
              </a:rPr>
              <a:pPr algn="r" defTabSz="609585">
                <a:defRPr/>
              </a:pPr>
              <a:t>11</a:t>
            </a:fld>
            <a:endParaRPr lang="fr-CH" sz="1200">
              <a:solidFill>
                <a:srgbClr val="324158"/>
              </a:solidFill>
              <a:latin typeface="Poppins ExtraLight" panose="00000300000000000000" pitchFamily="2" charset="0"/>
              <a:cs typeface="Poppins ExtraLight" panose="00000300000000000000" pitchFamily="2" charset="0"/>
            </a:endParaRPr>
          </a:p>
        </p:txBody>
      </p:sp>
      <p:pic>
        <p:nvPicPr>
          <p:cNvPr id="2050" name="Picture 2" descr="No hay descripción alternativa para esta imagen">
            <a:extLst>
              <a:ext uri="{FF2B5EF4-FFF2-40B4-BE49-F238E27FC236}">
                <a16:creationId xmlns:a16="http://schemas.microsoft.com/office/drawing/2014/main" id="{36FC4F9E-AD33-BD54-C1B4-5FCCE01CB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33" y="879610"/>
            <a:ext cx="5423492" cy="30517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o hay descripción alternativa para esta imagen">
            <a:extLst>
              <a:ext uri="{FF2B5EF4-FFF2-40B4-BE49-F238E27FC236}">
                <a16:creationId xmlns:a16="http://schemas.microsoft.com/office/drawing/2014/main" id="{8EB32F28-FC38-FD79-BE0D-70D40FF86A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922942" y="4014881"/>
            <a:ext cx="4836164" cy="27534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group of people in a room&#10;&#10;Description automatically generated">
            <a:extLst>
              <a:ext uri="{FF2B5EF4-FFF2-40B4-BE49-F238E27FC236}">
                <a16:creationId xmlns:a16="http://schemas.microsoft.com/office/drawing/2014/main" id="{CC858D84-08B7-531C-EABE-4F85ABF42389}"/>
              </a:ext>
            </a:extLst>
          </p:cNvPr>
          <p:cNvPicPr>
            <a:picLocks noChangeAspect="1"/>
          </p:cNvPicPr>
          <p:nvPr/>
        </p:nvPicPr>
        <p:blipFill rotWithShape="1">
          <a:blip r:embed="rId4"/>
          <a:srcRect l="28379" t="36747" r="4000" b="10579"/>
          <a:stretch/>
        </p:blipFill>
        <p:spPr>
          <a:xfrm>
            <a:off x="5891838" y="870788"/>
            <a:ext cx="5877869" cy="3056184"/>
          </a:xfrm>
          <a:prstGeom prst="rect">
            <a:avLst/>
          </a:prstGeom>
        </p:spPr>
      </p:pic>
      <p:pic>
        <p:nvPicPr>
          <p:cNvPr id="1026" name="Picture 2">
            <a:extLst>
              <a:ext uri="{FF2B5EF4-FFF2-40B4-BE49-F238E27FC236}">
                <a16:creationId xmlns:a16="http://schemas.microsoft.com/office/drawing/2014/main" id="{43A3B4A2-5D1F-210F-D0C6-FB6940A503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622" y="4107845"/>
            <a:ext cx="4836163" cy="272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007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23060E4-5E8E-4DAB-980F-6AAE56EF0A80}"/>
              </a:ext>
            </a:extLst>
          </p:cNvPr>
          <p:cNvSpPr>
            <a:spLocks noGrp="1"/>
          </p:cNvSpPr>
          <p:nvPr>
            <p:ph type="title"/>
          </p:nvPr>
        </p:nvSpPr>
        <p:spPr>
          <a:xfrm>
            <a:off x="495298" y="3194277"/>
            <a:ext cx="8829675" cy="736355"/>
          </a:xfrm>
        </p:spPr>
        <p:txBody>
          <a:bodyPr/>
          <a:lstStyle/>
          <a:p>
            <a:r>
              <a:rPr lang="en-US" dirty="0"/>
              <a:t>Standardization</a:t>
            </a:r>
          </a:p>
        </p:txBody>
      </p:sp>
    </p:spTree>
    <p:extLst>
      <p:ext uri="{BB962C8B-B14F-4D97-AF65-F5344CB8AC3E}">
        <p14:creationId xmlns:p14="http://schemas.microsoft.com/office/powerpoint/2010/main" val="231551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0B4BC70-324D-47B5-80DA-FEF485E2D0CA}"/>
              </a:ext>
            </a:extLst>
          </p:cNvPr>
          <p:cNvSpPr/>
          <p:nvPr/>
        </p:nvSpPr>
        <p:spPr>
          <a:xfrm>
            <a:off x="7968259" y="1046548"/>
            <a:ext cx="3719558" cy="3721280"/>
          </a:xfrm>
          <a:prstGeom prst="rec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7F8FA"/>
              </a:solidFill>
              <a:effectLst/>
              <a:uLnTx/>
              <a:uFillTx/>
              <a:latin typeface="Microsoft Sans Serif"/>
              <a:ea typeface="+mn-ea"/>
              <a:cs typeface="Microsoft Sans Serif" panose="020B0604020202020204" pitchFamily="34" charset="0"/>
            </a:endParaRPr>
          </a:p>
        </p:txBody>
      </p:sp>
      <p:sp>
        <p:nvSpPr>
          <p:cNvPr id="35" name="Rectangle 34">
            <a:extLst>
              <a:ext uri="{FF2B5EF4-FFF2-40B4-BE49-F238E27FC236}">
                <a16:creationId xmlns:a16="http://schemas.microsoft.com/office/drawing/2014/main" id="{103434E1-D9D5-4038-A681-684F69521AD4}"/>
              </a:ext>
            </a:extLst>
          </p:cNvPr>
          <p:cNvSpPr/>
          <p:nvPr/>
        </p:nvSpPr>
        <p:spPr>
          <a:xfrm>
            <a:off x="3962436" y="1046548"/>
            <a:ext cx="3719558" cy="3721280"/>
          </a:xfrm>
          <a:prstGeom prst="rec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7F8FA"/>
              </a:solidFill>
              <a:effectLst/>
              <a:uLnTx/>
              <a:uFillTx/>
              <a:latin typeface="Microsoft Sans Serif"/>
              <a:ea typeface="+mn-ea"/>
              <a:cs typeface="Microsoft Sans Serif" panose="020B0604020202020204" pitchFamily="34" charset="0"/>
            </a:endParaRPr>
          </a:p>
        </p:txBody>
      </p:sp>
      <p:sp>
        <p:nvSpPr>
          <p:cNvPr id="2" name="Footer Placeholder 1">
            <a:extLst>
              <a:ext uri="{FF2B5EF4-FFF2-40B4-BE49-F238E27FC236}">
                <a16:creationId xmlns:a16="http://schemas.microsoft.com/office/drawing/2014/main" id="{E3581ED6-C296-4647-BAA2-DFD1E942CDFC}"/>
              </a:ext>
            </a:extLst>
          </p:cNvPr>
          <p:cNvSpPr>
            <a:spLocks noGrp="1"/>
          </p:cNvSpPr>
          <p:nvPr>
            <p:ph type="ftr" sz="quarter" idx="16"/>
          </p:nvPr>
        </p:nvSpPr>
        <p:spPr/>
        <p:txBody>
          <a:bodyPr/>
          <a:lstStyle/>
          <a:p>
            <a:pPr marL="0" marR="0" lvl="0" indent="0" algn="l" defTabSz="685800" rtl="0" eaLnBrk="1" fontAlgn="auto" latinLnBrk="0" hangingPunct="1">
              <a:lnSpc>
                <a:spcPct val="96000"/>
              </a:lnSpc>
              <a:spcBef>
                <a:spcPts val="0"/>
              </a:spcBef>
              <a:spcAft>
                <a:spcPts val="225"/>
              </a:spcAft>
              <a:buClr>
                <a:srgbClr val="3253DC"/>
              </a:buClr>
              <a:buSzTx/>
              <a:buFont typeface="Arial" panose="020B0604020202020204" pitchFamily="34" charset="0"/>
              <a:buNone/>
              <a:tabLst/>
              <a:defRPr/>
            </a:pPr>
            <a:r>
              <a:rPr kumimoji="0" lang="en-US" sz="800" b="0" i="0" u="none" strike="noStrike" kern="1200" cap="none" spc="0" normalizeH="0" baseline="0" noProof="0">
                <a:ln>
                  <a:noFill/>
                </a:ln>
                <a:solidFill>
                  <a:srgbClr val="445776">
                    <a:lumMod val="40000"/>
                    <a:lumOff val="60000"/>
                  </a:srgbClr>
                </a:solidFill>
                <a:effectLst/>
                <a:uLnTx/>
                <a:uFillTx/>
                <a:latin typeface="Microsoft Sans Serif"/>
                <a:ea typeface="+mn-ea"/>
                <a:cs typeface="+mn-cs"/>
              </a:rPr>
              <a:t>IBC 2023</a:t>
            </a:r>
          </a:p>
        </p:txBody>
      </p:sp>
      <p:sp>
        <p:nvSpPr>
          <p:cNvPr id="6" name="Title 2">
            <a:extLst>
              <a:ext uri="{FF2B5EF4-FFF2-40B4-BE49-F238E27FC236}">
                <a16:creationId xmlns:a16="http://schemas.microsoft.com/office/drawing/2014/main" id="{AD929008-6EE1-4C48-BA44-9345E4A7BF6E}"/>
              </a:ext>
            </a:extLst>
          </p:cNvPr>
          <p:cNvSpPr txBox="1">
            <a:spLocks/>
          </p:cNvSpPr>
          <p:nvPr/>
        </p:nvSpPr>
        <p:spPr bwMode="gray">
          <a:xfrm>
            <a:off x="495300" y="2090172"/>
            <a:ext cx="3211513" cy="2677656"/>
          </a:xfrm>
          <a:prstGeom prst="rect">
            <a:avLst/>
          </a:prstGeom>
        </p:spPr>
        <p:txBody>
          <a:bodyPr vert="horz" wrap="square" lIns="0" tIns="0" rIns="0" bIns="0" rtlCol="0" anchor="ctr" anchorCtr="0">
            <a:spAutoFit/>
          </a:bodyPr>
          <a:lstStyle>
            <a:lvl1pPr algn="l" defTabSz="914400" rtl="0" eaLnBrk="1" latinLnBrk="0" hangingPunct="1">
              <a:lnSpc>
                <a:spcPct val="87000"/>
              </a:lnSpc>
              <a:spcBef>
                <a:spcPct val="0"/>
              </a:spcBef>
              <a:buNone/>
              <a:defRPr sz="5400" kern="1200" baseline="0">
                <a:solidFill>
                  <a:schemeClr val="bg1"/>
                </a:solidFill>
                <a:latin typeface="+mj-lt"/>
                <a:ea typeface="+mj-ea"/>
                <a:cs typeface="+mj-cs"/>
              </a:defRPr>
            </a:lvl1pPr>
          </a:lstStyle>
          <a:p>
            <a:pPr marL="0" marR="0" lvl="0" indent="0" algn="l" defTabSz="914400" rtl="0" eaLnBrk="1" fontAlgn="auto" latinLnBrk="0" hangingPunct="1">
              <a:lnSpc>
                <a:spcPct val="87000"/>
              </a:lnSpc>
              <a:spcBef>
                <a:spcPct val="0"/>
              </a:spcBef>
              <a:spcAft>
                <a:spcPts val="0"/>
              </a:spcAft>
              <a:buClrTx/>
              <a:buSzTx/>
              <a:buFontTx/>
              <a:buNone/>
              <a:tabLst/>
              <a:defRPr/>
            </a:pPr>
            <a:r>
              <a:rPr kumimoji="0" lang="en-US" sz="4000" b="0" i="0" u="none" strike="noStrike" kern="1200" cap="none" spc="0" normalizeH="0" baseline="0" noProof="0">
                <a:ln>
                  <a:noFill/>
                </a:ln>
                <a:solidFill>
                  <a:srgbClr val="F7F8FA"/>
                </a:solidFill>
                <a:effectLst/>
                <a:uLnTx/>
                <a:uFillTx/>
                <a:latin typeface="Microsoft Sans Serif"/>
                <a:ea typeface="+mj-ea"/>
                <a:cs typeface="+mj-cs"/>
              </a:rPr>
              <a:t>For more information on 5G broadcast standards…</a:t>
            </a:r>
          </a:p>
        </p:txBody>
      </p:sp>
      <p:pic>
        <p:nvPicPr>
          <p:cNvPr id="23" name="Picture 22">
            <a:extLst>
              <a:ext uri="{FF2B5EF4-FFF2-40B4-BE49-F238E27FC236}">
                <a16:creationId xmlns:a16="http://schemas.microsoft.com/office/drawing/2014/main" id="{DF420765-B205-4C85-BBC7-1DD4CC4EE40C}"/>
              </a:ext>
            </a:extLst>
          </p:cNvPr>
          <p:cNvPicPr>
            <a:picLocks noChangeAspect="1"/>
          </p:cNvPicPr>
          <p:nvPr/>
        </p:nvPicPr>
        <p:blipFill>
          <a:blip r:embed="rId2"/>
          <a:stretch>
            <a:fillRect/>
          </a:stretch>
        </p:blipFill>
        <p:spPr>
          <a:xfrm>
            <a:off x="4361023" y="1117880"/>
            <a:ext cx="2922384" cy="3578616"/>
          </a:xfrm>
          <a:prstGeom prst="rect">
            <a:avLst/>
          </a:prstGeom>
          <a:ln>
            <a:noFill/>
          </a:ln>
        </p:spPr>
      </p:pic>
      <p:pic>
        <p:nvPicPr>
          <p:cNvPr id="24" name="Picture 23">
            <a:extLst>
              <a:ext uri="{FF2B5EF4-FFF2-40B4-BE49-F238E27FC236}">
                <a16:creationId xmlns:a16="http://schemas.microsoft.com/office/drawing/2014/main" id="{8CA72CF6-D5FA-48BB-A458-5F9447AAF7C0}"/>
              </a:ext>
            </a:extLst>
          </p:cNvPr>
          <p:cNvPicPr>
            <a:picLocks noChangeAspect="1"/>
          </p:cNvPicPr>
          <p:nvPr/>
        </p:nvPicPr>
        <p:blipFill rotWithShape="1">
          <a:blip r:embed="rId3"/>
          <a:stretch/>
        </p:blipFill>
        <p:spPr>
          <a:xfrm>
            <a:off x="8074069" y="1296470"/>
            <a:ext cx="3507938" cy="2883644"/>
          </a:xfrm>
          <a:prstGeom prst="rect">
            <a:avLst/>
          </a:prstGeom>
        </p:spPr>
      </p:pic>
      <p:sp>
        <p:nvSpPr>
          <p:cNvPr id="26" name="Rectangle 25">
            <a:extLst>
              <a:ext uri="{FF2B5EF4-FFF2-40B4-BE49-F238E27FC236}">
                <a16:creationId xmlns:a16="http://schemas.microsoft.com/office/drawing/2014/main" id="{680C8D74-EE82-4074-9860-C07E13E48D68}"/>
              </a:ext>
            </a:extLst>
          </p:cNvPr>
          <p:cNvSpPr/>
          <p:nvPr/>
        </p:nvSpPr>
        <p:spPr>
          <a:xfrm>
            <a:off x="3962436" y="372517"/>
            <a:ext cx="3210187" cy="581698"/>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3171F"/>
                </a:solidFill>
                <a:effectLst/>
                <a:uLnTx/>
                <a:uFillTx/>
                <a:latin typeface="Microsoft Sans Serif"/>
                <a:ea typeface="+mn-ea"/>
                <a:cs typeface="+mn-cs"/>
                <a:hlinkClick r:id="rId4"/>
              </a:rPr>
              <a:t>ETSI TS 103 720</a:t>
            </a:r>
            <a:r>
              <a:rPr kumimoji="0" lang="en-US" sz="1400" b="0" i="0" u="none" strike="noStrike" kern="1200" cap="none" spc="0" normalizeH="0" baseline="0" noProof="0">
                <a:ln>
                  <a:noFill/>
                </a:ln>
                <a:solidFill>
                  <a:srgbClr val="13171F"/>
                </a:solidFill>
                <a:effectLst/>
                <a:uLnTx/>
                <a:uFillTx/>
                <a:latin typeface="Microsoft Sans Serif"/>
                <a:ea typeface="+mn-ea"/>
                <a:cs typeface="+mn-cs"/>
              </a:rPr>
              <a:t>: Profile of 3GPP specification containing the necessary parts to deploy 5G broadcast</a:t>
            </a:r>
          </a:p>
        </p:txBody>
      </p:sp>
      <p:sp>
        <p:nvSpPr>
          <p:cNvPr id="27" name="Rectangle 26">
            <a:extLst>
              <a:ext uri="{FF2B5EF4-FFF2-40B4-BE49-F238E27FC236}">
                <a16:creationId xmlns:a16="http://schemas.microsoft.com/office/drawing/2014/main" id="{7ACBC03C-E4FF-4544-95BE-FFF73FA37121}"/>
              </a:ext>
            </a:extLst>
          </p:cNvPr>
          <p:cNvSpPr/>
          <p:nvPr/>
        </p:nvSpPr>
        <p:spPr>
          <a:xfrm>
            <a:off x="7968259" y="372517"/>
            <a:ext cx="3210187" cy="581698"/>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3171F"/>
                </a:solidFill>
                <a:effectLst/>
                <a:uLnTx/>
                <a:uFillTx/>
                <a:latin typeface="Microsoft Sans Serif"/>
                <a:ea typeface="+mn-ea"/>
                <a:cs typeface="+mn-cs"/>
                <a:hlinkClick r:id="rId5"/>
              </a:rPr>
              <a:t>TR 36.976</a:t>
            </a:r>
            <a:r>
              <a:rPr kumimoji="0" lang="en-US" sz="1400" b="0" i="0" u="none" strike="noStrike" kern="1200" cap="none" spc="0" normalizeH="0" baseline="0" noProof="0">
                <a:ln>
                  <a:noFill/>
                </a:ln>
                <a:solidFill>
                  <a:srgbClr val="13171F"/>
                </a:solidFill>
                <a:effectLst/>
                <a:uLnTx/>
                <a:uFillTx/>
                <a:latin typeface="Microsoft Sans Serif"/>
                <a:ea typeface="+mn-ea"/>
                <a:cs typeface="+mn-cs"/>
              </a:rPr>
              <a:t>: Overall description</a:t>
            </a:r>
            <a:br>
              <a:rPr kumimoji="0" lang="en-US" sz="1400" b="0" i="0" u="none" strike="noStrike" kern="1200" cap="none" spc="0" normalizeH="0" baseline="0" noProof="0">
                <a:ln>
                  <a:noFill/>
                </a:ln>
                <a:solidFill>
                  <a:srgbClr val="13171F"/>
                </a:solidFill>
                <a:effectLst/>
                <a:uLnTx/>
                <a:uFillTx/>
                <a:latin typeface="Microsoft Sans Serif"/>
                <a:ea typeface="+mn-ea"/>
                <a:cs typeface="+mn-cs"/>
              </a:rPr>
            </a:br>
            <a:r>
              <a:rPr kumimoji="0" lang="en-US" sz="1400" b="0" i="0" u="none" strike="noStrike" kern="1200" cap="none" spc="0" normalizeH="0" baseline="0" noProof="0">
                <a:ln>
                  <a:noFill/>
                </a:ln>
                <a:solidFill>
                  <a:srgbClr val="13171F"/>
                </a:solidFill>
                <a:effectLst/>
                <a:uLnTx/>
                <a:uFillTx/>
                <a:latin typeface="Microsoft Sans Serif"/>
                <a:ea typeface="+mn-ea"/>
                <a:cs typeface="+mn-cs"/>
              </a:rPr>
              <a:t>of enhanced TV (</a:t>
            </a:r>
            <a:r>
              <a:rPr kumimoji="0" lang="en-US" sz="1400" b="0" i="0" u="none" strike="noStrike" kern="1200" cap="none" spc="0" normalizeH="0" baseline="0" noProof="0" err="1">
                <a:ln>
                  <a:noFill/>
                </a:ln>
                <a:solidFill>
                  <a:srgbClr val="13171F"/>
                </a:solidFill>
                <a:effectLst/>
                <a:uLnTx/>
                <a:uFillTx/>
                <a:latin typeface="Microsoft Sans Serif"/>
                <a:ea typeface="+mn-ea"/>
                <a:cs typeface="+mn-cs"/>
              </a:rPr>
              <a:t>enTV</a:t>
            </a:r>
            <a:r>
              <a:rPr kumimoji="0" lang="en-US" sz="1400" b="0" i="0" u="none" strike="noStrike" kern="1200" cap="none" spc="0" normalizeH="0" baseline="0" noProof="0">
                <a:ln>
                  <a:noFill/>
                </a:ln>
                <a:solidFill>
                  <a:srgbClr val="13171F"/>
                </a:solidFill>
                <a:effectLst/>
                <a:uLnTx/>
                <a:uFillTx/>
                <a:latin typeface="Microsoft Sans Serif"/>
                <a:ea typeface="+mn-ea"/>
                <a:cs typeface="+mn-cs"/>
              </a:rPr>
              <a:t>) for</a:t>
            </a:r>
            <a:br>
              <a:rPr kumimoji="0" lang="en-US" sz="1400" b="0" i="0" u="none" strike="noStrike" kern="1200" cap="none" spc="0" normalizeH="0" baseline="0" noProof="0">
                <a:ln>
                  <a:noFill/>
                </a:ln>
                <a:solidFill>
                  <a:srgbClr val="13171F"/>
                </a:solidFill>
                <a:effectLst/>
                <a:uLnTx/>
                <a:uFillTx/>
                <a:latin typeface="Microsoft Sans Serif"/>
                <a:ea typeface="+mn-ea"/>
                <a:cs typeface="+mn-cs"/>
              </a:rPr>
            </a:br>
            <a:r>
              <a:rPr kumimoji="0" lang="en-US" sz="1400" b="0" i="0" u="none" strike="noStrike" kern="1200" cap="none" spc="0" normalizeH="0" baseline="0" noProof="0">
                <a:ln>
                  <a:noFill/>
                </a:ln>
                <a:solidFill>
                  <a:srgbClr val="13171F"/>
                </a:solidFill>
                <a:effectLst/>
                <a:uLnTx/>
                <a:uFillTx/>
                <a:latin typeface="Microsoft Sans Serif"/>
                <a:ea typeface="+mn-ea"/>
                <a:cs typeface="+mn-cs"/>
              </a:rPr>
              <a:t>5G broadcast</a:t>
            </a:r>
          </a:p>
        </p:txBody>
      </p:sp>
      <p:grpSp>
        <p:nvGrpSpPr>
          <p:cNvPr id="33" name="Group 32">
            <a:extLst>
              <a:ext uri="{FF2B5EF4-FFF2-40B4-BE49-F238E27FC236}">
                <a16:creationId xmlns:a16="http://schemas.microsoft.com/office/drawing/2014/main" id="{22FE16A2-8BB2-4296-B46E-64063994CD01}"/>
              </a:ext>
            </a:extLst>
          </p:cNvPr>
          <p:cNvGrpSpPr/>
          <p:nvPr/>
        </p:nvGrpSpPr>
        <p:grpSpPr>
          <a:xfrm>
            <a:off x="5784112" y="5094747"/>
            <a:ext cx="5912588" cy="1265879"/>
            <a:chOff x="3962436" y="4767828"/>
            <a:chExt cx="5973161" cy="1278847"/>
          </a:xfrm>
        </p:grpSpPr>
        <p:pic>
          <p:nvPicPr>
            <p:cNvPr id="28" name="Picture 27">
              <a:extLst>
                <a:ext uri="{FF2B5EF4-FFF2-40B4-BE49-F238E27FC236}">
                  <a16:creationId xmlns:a16="http://schemas.microsoft.com/office/drawing/2014/main" id="{AD3F8D7A-7F2D-402D-934A-E94914BBBB31}"/>
                </a:ext>
              </a:extLst>
            </p:cNvPr>
            <p:cNvPicPr>
              <a:picLocks noChangeAspect="1"/>
            </p:cNvPicPr>
            <p:nvPr/>
          </p:nvPicPr>
          <p:blipFill>
            <a:blip r:embed="rId6"/>
            <a:stretch>
              <a:fillRect/>
            </a:stretch>
          </p:blipFill>
          <p:spPr>
            <a:xfrm>
              <a:off x="3962436" y="4767828"/>
              <a:ext cx="1876891" cy="1278847"/>
            </a:xfrm>
            <a:prstGeom prst="rect">
              <a:avLst/>
            </a:prstGeom>
            <a:ln>
              <a:solidFill>
                <a:schemeClr val="tx1"/>
              </a:solidFill>
            </a:ln>
          </p:spPr>
        </p:pic>
        <p:pic>
          <p:nvPicPr>
            <p:cNvPr id="29" name="Picture 28">
              <a:extLst>
                <a:ext uri="{FF2B5EF4-FFF2-40B4-BE49-F238E27FC236}">
                  <a16:creationId xmlns:a16="http://schemas.microsoft.com/office/drawing/2014/main" id="{1F529411-AC2E-4CB6-80AE-5F5EA303B34F}"/>
                </a:ext>
              </a:extLst>
            </p:cNvPr>
            <p:cNvPicPr>
              <a:picLocks noChangeAspect="1"/>
            </p:cNvPicPr>
            <p:nvPr/>
          </p:nvPicPr>
          <p:blipFill>
            <a:blip r:embed="rId7"/>
            <a:stretch>
              <a:fillRect/>
            </a:stretch>
          </p:blipFill>
          <p:spPr>
            <a:xfrm>
              <a:off x="5961357" y="4767828"/>
              <a:ext cx="1926105" cy="1278846"/>
            </a:xfrm>
            <a:prstGeom prst="rect">
              <a:avLst/>
            </a:prstGeom>
            <a:ln>
              <a:solidFill>
                <a:schemeClr val="tx1"/>
              </a:solidFill>
            </a:ln>
          </p:spPr>
        </p:pic>
        <p:pic>
          <p:nvPicPr>
            <p:cNvPr id="30" name="Picture 29">
              <a:extLst>
                <a:ext uri="{FF2B5EF4-FFF2-40B4-BE49-F238E27FC236}">
                  <a16:creationId xmlns:a16="http://schemas.microsoft.com/office/drawing/2014/main" id="{9776D318-7483-4FCB-814E-75944B1AA8C6}"/>
                </a:ext>
              </a:extLst>
            </p:cNvPr>
            <p:cNvPicPr>
              <a:picLocks noChangeAspect="1"/>
            </p:cNvPicPr>
            <p:nvPr/>
          </p:nvPicPr>
          <p:blipFill>
            <a:blip r:embed="rId8"/>
            <a:stretch>
              <a:fillRect/>
            </a:stretch>
          </p:blipFill>
          <p:spPr>
            <a:xfrm>
              <a:off x="8009492" y="4767828"/>
              <a:ext cx="1926105" cy="1276696"/>
            </a:xfrm>
            <a:prstGeom prst="rect">
              <a:avLst/>
            </a:prstGeom>
            <a:ln>
              <a:solidFill>
                <a:schemeClr val="tx1"/>
              </a:solidFill>
            </a:ln>
          </p:spPr>
        </p:pic>
      </p:grpSp>
      <p:sp>
        <p:nvSpPr>
          <p:cNvPr id="32" name="Rectangle 31">
            <a:extLst>
              <a:ext uri="{FF2B5EF4-FFF2-40B4-BE49-F238E27FC236}">
                <a16:creationId xmlns:a16="http://schemas.microsoft.com/office/drawing/2014/main" id="{1E3EE012-DA92-4E2E-87D2-08CCB88FF50E}"/>
              </a:ext>
            </a:extLst>
          </p:cNvPr>
          <p:cNvSpPr/>
          <p:nvPr/>
        </p:nvSpPr>
        <p:spPr>
          <a:xfrm>
            <a:off x="3976807" y="5145989"/>
            <a:ext cx="2014972" cy="1163395"/>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3171F"/>
                </a:solidFill>
                <a:effectLst/>
                <a:uLnTx/>
                <a:uFillTx/>
                <a:latin typeface="Microsoft Sans Serif"/>
                <a:ea typeface="+mn-ea"/>
                <a:cs typeface="+mn-cs"/>
              </a:rPr>
              <a:t>Various specifications</a:t>
            </a:r>
            <a:br>
              <a:rPr kumimoji="0" lang="en-US" sz="1400" b="0" i="0" u="none" strike="noStrike" kern="1200" cap="none" spc="0" normalizeH="0" baseline="0" noProof="0">
                <a:ln>
                  <a:noFill/>
                </a:ln>
                <a:solidFill>
                  <a:srgbClr val="13171F"/>
                </a:solidFill>
                <a:effectLst/>
                <a:uLnTx/>
                <a:uFillTx/>
                <a:latin typeface="Microsoft Sans Serif"/>
                <a:ea typeface="+mn-ea"/>
                <a:cs typeface="+mn-cs"/>
              </a:rPr>
            </a:br>
            <a:r>
              <a:rPr kumimoji="0" lang="en-US" sz="1400" b="0" i="0" u="none" strike="noStrike" kern="1200" cap="none" spc="0" normalizeH="0" baseline="0" noProof="0">
                <a:ln>
                  <a:noFill/>
                </a:ln>
                <a:solidFill>
                  <a:srgbClr val="13171F"/>
                </a:solidFill>
                <a:effectLst/>
                <a:uLnTx/>
                <a:uFillTx/>
                <a:latin typeface="Microsoft Sans Serif"/>
                <a:ea typeface="+mn-ea"/>
                <a:cs typeface="+mn-cs"/>
              </a:rPr>
              <a:t>of 5G PHY supporting broadcast together</a:t>
            </a:r>
            <a:br>
              <a:rPr kumimoji="0" lang="en-US" sz="1400" b="0" i="0" u="none" strike="noStrike" kern="1200" cap="none" spc="0" normalizeH="0" baseline="0" noProof="0">
                <a:ln>
                  <a:noFill/>
                </a:ln>
                <a:solidFill>
                  <a:srgbClr val="13171F"/>
                </a:solidFill>
                <a:effectLst/>
                <a:uLnTx/>
                <a:uFillTx/>
                <a:latin typeface="Microsoft Sans Serif"/>
                <a:ea typeface="+mn-ea"/>
                <a:cs typeface="+mn-cs"/>
              </a:rPr>
            </a:br>
            <a:r>
              <a:rPr kumimoji="0" lang="en-US" sz="1400" b="0" i="0" u="none" strike="noStrike" kern="1200" cap="none" spc="0" normalizeH="0" baseline="0" noProof="0">
                <a:ln>
                  <a:noFill/>
                </a:ln>
                <a:solidFill>
                  <a:srgbClr val="13171F"/>
                </a:solidFill>
                <a:effectLst/>
                <a:uLnTx/>
                <a:uFillTx/>
                <a:latin typeface="Microsoft Sans Serif"/>
                <a:ea typeface="+mn-ea"/>
                <a:cs typeface="+mn-cs"/>
              </a:rPr>
              <a:t>with unicast in TS </a:t>
            </a:r>
            <a:r>
              <a:rPr kumimoji="0" lang="en-US" sz="1400" b="0" i="0" u="none" strike="noStrike" kern="1200" cap="none" spc="0" normalizeH="0" baseline="0" noProof="0">
                <a:ln>
                  <a:noFill/>
                </a:ln>
                <a:solidFill>
                  <a:srgbClr val="13171F"/>
                </a:solidFill>
                <a:effectLst/>
                <a:uLnTx/>
                <a:uFillTx/>
                <a:latin typeface="Microsoft Sans Serif"/>
                <a:ea typeface="+mn-ea"/>
                <a:cs typeface="+mn-cs"/>
                <a:hlinkClick r:id="rId9"/>
              </a:rPr>
              <a:t>36.211</a:t>
            </a:r>
            <a:r>
              <a:rPr kumimoji="0" lang="en-US" sz="1400" b="0" i="0" u="none" strike="noStrike" kern="1200" cap="none" spc="0" normalizeH="0" baseline="0" noProof="0">
                <a:ln>
                  <a:noFill/>
                </a:ln>
                <a:solidFill>
                  <a:srgbClr val="13171F"/>
                </a:solidFill>
                <a:effectLst/>
                <a:uLnTx/>
                <a:uFillTx/>
                <a:latin typeface="Microsoft Sans Serif"/>
                <a:ea typeface="+mn-ea"/>
                <a:cs typeface="+mn-cs"/>
              </a:rPr>
              <a:t>, </a:t>
            </a:r>
            <a:r>
              <a:rPr kumimoji="0" lang="en-US" sz="1400" b="0" i="0" u="none" strike="noStrike" kern="1200" cap="none" spc="0" normalizeH="0" baseline="0" noProof="0">
                <a:ln>
                  <a:noFill/>
                </a:ln>
                <a:solidFill>
                  <a:srgbClr val="13171F"/>
                </a:solidFill>
                <a:effectLst/>
                <a:uLnTx/>
                <a:uFillTx/>
                <a:latin typeface="Microsoft Sans Serif"/>
                <a:ea typeface="+mn-ea"/>
                <a:cs typeface="+mn-cs"/>
                <a:hlinkClick r:id="rId10"/>
              </a:rPr>
              <a:t>36.212</a:t>
            </a:r>
            <a:r>
              <a:rPr kumimoji="0" lang="en-US" sz="1400" b="0" i="0" u="none" strike="noStrike" kern="1200" cap="none" spc="0" normalizeH="0" baseline="0" noProof="0">
                <a:ln>
                  <a:noFill/>
                </a:ln>
                <a:solidFill>
                  <a:srgbClr val="13171F"/>
                </a:solidFill>
                <a:effectLst/>
                <a:uLnTx/>
                <a:uFillTx/>
                <a:latin typeface="Microsoft Sans Serif"/>
                <a:ea typeface="+mn-ea"/>
                <a:cs typeface="+mn-cs"/>
              </a:rPr>
              <a:t>,</a:t>
            </a:r>
            <a:br>
              <a:rPr kumimoji="0" lang="en-US" sz="1400" b="0" i="0" u="none" strike="noStrike" kern="1200" cap="none" spc="0" normalizeH="0" baseline="0" noProof="0">
                <a:ln>
                  <a:noFill/>
                </a:ln>
                <a:solidFill>
                  <a:srgbClr val="13171F"/>
                </a:solidFill>
                <a:effectLst/>
                <a:uLnTx/>
                <a:uFillTx/>
                <a:latin typeface="Microsoft Sans Serif"/>
                <a:ea typeface="+mn-ea"/>
                <a:cs typeface="+mn-cs"/>
              </a:rPr>
            </a:br>
            <a:r>
              <a:rPr kumimoji="0" lang="en-US" sz="1400" b="0" i="0" u="none" strike="noStrike" kern="1200" cap="none" spc="0" normalizeH="0" baseline="0" noProof="0">
                <a:ln>
                  <a:noFill/>
                </a:ln>
                <a:solidFill>
                  <a:srgbClr val="13171F"/>
                </a:solidFill>
                <a:effectLst/>
                <a:uLnTx/>
                <a:uFillTx/>
                <a:latin typeface="Microsoft Sans Serif"/>
                <a:ea typeface="+mn-ea"/>
                <a:cs typeface="+mn-cs"/>
                <a:hlinkClick r:id="rId11"/>
              </a:rPr>
              <a:t>36.213</a:t>
            </a:r>
            <a:endParaRPr kumimoji="0" lang="en-US" sz="1400" b="0" i="0" u="none" strike="noStrike" kern="1200" cap="none" spc="0" normalizeH="0" baseline="0" noProof="0">
              <a:ln>
                <a:noFill/>
              </a:ln>
              <a:solidFill>
                <a:srgbClr val="13171F"/>
              </a:solidFill>
              <a:effectLst/>
              <a:uLnTx/>
              <a:uFillTx/>
              <a:latin typeface="Microsoft Sans Serif"/>
              <a:ea typeface="+mn-ea"/>
              <a:cs typeface="+mn-cs"/>
            </a:endParaRPr>
          </a:p>
        </p:txBody>
      </p:sp>
      <p:grpSp>
        <p:nvGrpSpPr>
          <p:cNvPr id="42" name="Group 41">
            <a:extLst>
              <a:ext uri="{FF2B5EF4-FFF2-40B4-BE49-F238E27FC236}">
                <a16:creationId xmlns:a16="http://schemas.microsoft.com/office/drawing/2014/main" id="{59453DEB-BA72-4675-B942-241AEA7BAC07}"/>
              </a:ext>
            </a:extLst>
          </p:cNvPr>
          <p:cNvGrpSpPr>
            <a:grpSpLocks noChangeAspect="1"/>
          </p:cNvGrpSpPr>
          <p:nvPr/>
        </p:nvGrpSpPr>
        <p:grpSpPr>
          <a:xfrm>
            <a:off x="504183" y="571500"/>
            <a:ext cx="772259" cy="914400"/>
            <a:chOff x="1339675" y="3217863"/>
            <a:chExt cx="930450" cy="1101707"/>
          </a:xfrm>
        </p:grpSpPr>
        <p:grpSp>
          <p:nvGrpSpPr>
            <p:cNvPr id="43" name="Group 42">
              <a:extLst>
                <a:ext uri="{FF2B5EF4-FFF2-40B4-BE49-F238E27FC236}">
                  <a16:creationId xmlns:a16="http://schemas.microsoft.com/office/drawing/2014/main" id="{9565FB26-D933-4A76-9BBC-F06963611B3B}"/>
                </a:ext>
              </a:extLst>
            </p:cNvPr>
            <p:cNvGrpSpPr/>
            <p:nvPr/>
          </p:nvGrpSpPr>
          <p:grpSpPr>
            <a:xfrm>
              <a:off x="1339701" y="3217863"/>
              <a:ext cx="930424" cy="1101706"/>
              <a:chOff x="1339701" y="3217863"/>
              <a:chExt cx="930424" cy="1101706"/>
            </a:xfrm>
          </p:grpSpPr>
          <p:sp>
            <p:nvSpPr>
              <p:cNvPr id="45" name="Rectangle: Rounded Corners 44">
                <a:extLst>
                  <a:ext uri="{FF2B5EF4-FFF2-40B4-BE49-F238E27FC236}">
                    <a16:creationId xmlns:a16="http://schemas.microsoft.com/office/drawing/2014/main" id="{939DDFF1-7403-4FB3-859F-C33E50ED6DCF}"/>
                  </a:ext>
                </a:extLst>
              </p:cNvPr>
              <p:cNvSpPr/>
              <p:nvPr/>
            </p:nvSpPr>
            <p:spPr>
              <a:xfrm>
                <a:off x="1339701" y="4132675"/>
                <a:ext cx="919521" cy="186894"/>
              </a:xfrm>
              <a:prstGeom prst="roundRect">
                <a:avLst>
                  <a:gd name="adj" fmla="val 9743"/>
                </a:avLst>
              </a:prstGeom>
              <a:solidFill>
                <a:schemeClr val="accent6">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46" name="Freeform 5">
                <a:extLst>
                  <a:ext uri="{FF2B5EF4-FFF2-40B4-BE49-F238E27FC236}">
                    <a16:creationId xmlns:a16="http://schemas.microsoft.com/office/drawing/2014/main" id="{B9BF5A01-CBD2-489B-A4F6-7FDDB4EB729C}"/>
                  </a:ext>
                </a:extLst>
              </p:cNvPr>
              <p:cNvSpPr>
                <a:spLocks noEditPoints="1"/>
              </p:cNvSpPr>
              <p:nvPr/>
            </p:nvSpPr>
            <p:spPr bwMode="auto">
              <a:xfrm>
                <a:off x="1341438" y="3217863"/>
                <a:ext cx="928687" cy="881062"/>
              </a:xfrm>
              <a:custGeom>
                <a:avLst/>
                <a:gdLst>
                  <a:gd name="T0" fmla="*/ 4047 w 4086"/>
                  <a:gd name="T1" fmla="*/ 3736 h 3892"/>
                  <a:gd name="T2" fmla="*/ 187 w 4086"/>
                  <a:gd name="T3" fmla="*/ 43 h 3892"/>
                  <a:gd name="T4" fmla="*/ 47 w 4086"/>
                  <a:gd name="T5" fmla="*/ 35 h 3892"/>
                  <a:gd name="T6" fmla="*/ 0 w 4086"/>
                  <a:gd name="T7" fmla="*/ 124 h 3892"/>
                  <a:gd name="T8" fmla="*/ 0 w 4086"/>
                  <a:gd name="T9" fmla="*/ 3783 h 3892"/>
                  <a:gd name="T10" fmla="*/ 109 w 4086"/>
                  <a:gd name="T11" fmla="*/ 3892 h 3892"/>
                  <a:gd name="T12" fmla="*/ 3980 w 4086"/>
                  <a:gd name="T13" fmla="*/ 3892 h 3892"/>
                  <a:gd name="T14" fmla="*/ 4059 w 4086"/>
                  <a:gd name="T15" fmla="*/ 3853 h 3892"/>
                  <a:gd name="T16" fmla="*/ 4047 w 4086"/>
                  <a:gd name="T17" fmla="*/ 3736 h 3892"/>
                  <a:gd name="T18" fmla="*/ 2328 w 4086"/>
                  <a:gd name="T19" fmla="*/ 3132 h 3892"/>
                  <a:gd name="T20" fmla="*/ 807 w 4086"/>
                  <a:gd name="T21" fmla="*/ 3132 h 3892"/>
                  <a:gd name="T22" fmla="*/ 721 w 4086"/>
                  <a:gd name="T23" fmla="*/ 3050 h 3892"/>
                  <a:gd name="T24" fmla="*/ 721 w 4086"/>
                  <a:gd name="T25" fmla="*/ 1552 h 3892"/>
                  <a:gd name="T26" fmla="*/ 753 w 4086"/>
                  <a:gd name="T27" fmla="*/ 1538 h 3892"/>
                  <a:gd name="T28" fmla="*/ 2341 w 4086"/>
                  <a:gd name="T29" fmla="*/ 3099 h 3892"/>
                  <a:gd name="T30" fmla="*/ 2328 w 4086"/>
                  <a:gd name="T31" fmla="*/ 3132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6" h="3892">
                    <a:moveTo>
                      <a:pt x="4047" y="3736"/>
                    </a:moveTo>
                    <a:cubicBezTo>
                      <a:pt x="187" y="43"/>
                      <a:pt x="187" y="43"/>
                      <a:pt x="187" y="43"/>
                    </a:cubicBezTo>
                    <a:cubicBezTo>
                      <a:pt x="148" y="7"/>
                      <a:pt x="90" y="0"/>
                      <a:pt x="47" y="35"/>
                    </a:cubicBezTo>
                    <a:cubicBezTo>
                      <a:pt x="15" y="54"/>
                      <a:pt x="0" y="89"/>
                      <a:pt x="0" y="124"/>
                    </a:cubicBezTo>
                    <a:cubicBezTo>
                      <a:pt x="0" y="3783"/>
                      <a:pt x="0" y="3783"/>
                      <a:pt x="0" y="3783"/>
                    </a:cubicBezTo>
                    <a:cubicBezTo>
                      <a:pt x="0" y="3841"/>
                      <a:pt x="51" y="3892"/>
                      <a:pt x="109" y="3892"/>
                    </a:cubicBezTo>
                    <a:cubicBezTo>
                      <a:pt x="3980" y="3892"/>
                      <a:pt x="3980" y="3892"/>
                      <a:pt x="3980" y="3892"/>
                    </a:cubicBezTo>
                    <a:cubicBezTo>
                      <a:pt x="4012" y="3892"/>
                      <a:pt x="4039" y="3876"/>
                      <a:pt x="4059" y="3853"/>
                    </a:cubicBezTo>
                    <a:cubicBezTo>
                      <a:pt x="4086" y="3814"/>
                      <a:pt x="4078" y="3763"/>
                      <a:pt x="4047" y="3736"/>
                    </a:cubicBezTo>
                    <a:close/>
                    <a:moveTo>
                      <a:pt x="2328" y="3132"/>
                    </a:moveTo>
                    <a:cubicBezTo>
                      <a:pt x="807" y="3132"/>
                      <a:pt x="807" y="3132"/>
                      <a:pt x="807" y="3132"/>
                    </a:cubicBezTo>
                    <a:cubicBezTo>
                      <a:pt x="760" y="3132"/>
                      <a:pt x="721" y="3093"/>
                      <a:pt x="721" y="3050"/>
                    </a:cubicBezTo>
                    <a:cubicBezTo>
                      <a:pt x="721" y="1552"/>
                      <a:pt x="721" y="1552"/>
                      <a:pt x="721" y="1552"/>
                    </a:cubicBezTo>
                    <a:cubicBezTo>
                      <a:pt x="721" y="1535"/>
                      <a:pt x="741" y="1526"/>
                      <a:pt x="753" y="1538"/>
                    </a:cubicBezTo>
                    <a:cubicBezTo>
                      <a:pt x="2341" y="3099"/>
                      <a:pt x="2341" y="3099"/>
                      <a:pt x="2341" y="3099"/>
                    </a:cubicBezTo>
                    <a:cubicBezTo>
                      <a:pt x="2353" y="3111"/>
                      <a:pt x="2345" y="3132"/>
                      <a:pt x="2328" y="3132"/>
                    </a:cubicBezTo>
                    <a:close/>
                  </a:path>
                </a:pathLst>
              </a:custGeom>
              <a:solidFill>
                <a:schemeClr val="accent6">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71F"/>
                  </a:solidFill>
                  <a:effectLst/>
                  <a:uLnTx/>
                  <a:uFillTx/>
                  <a:latin typeface="Microsoft Sans Serif"/>
                  <a:ea typeface="+mn-ea"/>
                  <a:cs typeface="+mn-cs"/>
                </a:endParaRPr>
              </a:p>
            </p:txBody>
          </p:sp>
        </p:grpSp>
        <p:sp>
          <p:nvSpPr>
            <p:cNvPr id="44" name="Freeform: Shape 43">
              <a:extLst>
                <a:ext uri="{FF2B5EF4-FFF2-40B4-BE49-F238E27FC236}">
                  <a16:creationId xmlns:a16="http://schemas.microsoft.com/office/drawing/2014/main" id="{48A717FD-1B00-4C2C-9066-73A4D73E69B9}"/>
                </a:ext>
              </a:extLst>
            </p:cNvPr>
            <p:cNvSpPr/>
            <p:nvPr/>
          </p:nvSpPr>
          <p:spPr>
            <a:xfrm>
              <a:off x="1339675" y="4132676"/>
              <a:ext cx="919547" cy="186894"/>
            </a:xfrm>
            <a:custGeom>
              <a:avLst/>
              <a:gdLst>
                <a:gd name="connsiteX0" fmla="*/ 2207645 w 2249488"/>
                <a:gd name="connsiteY0" fmla="*/ 456054 h 457200"/>
                <a:gd name="connsiteX1" fmla="*/ 2204879 w 2249488"/>
                <a:gd name="connsiteY1" fmla="*/ 457200 h 457200"/>
                <a:gd name="connsiteX2" fmla="*/ 2202085 w 2249488"/>
                <a:gd name="connsiteY2" fmla="*/ 457200 h 457200"/>
                <a:gd name="connsiteX3" fmla="*/ 41716 w 2249488"/>
                <a:gd name="connsiteY3" fmla="*/ 456028 h 457200"/>
                <a:gd name="connsiteX4" fmla="*/ 47403 w 2249488"/>
                <a:gd name="connsiteY4" fmla="*/ 457200 h 457200"/>
                <a:gd name="connsiteX5" fmla="*/ 44545 w 2249488"/>
                <a:gd name="connsiteY5" fmla="*/ 457200 h 457200"/>
                <a:gd name="connsiteX6" fmla="*/ 19170 w 2249488"/>
                <a:gd name="connsiteY6" fmla="*/ 446690 h 457200"/>
                <a:gd name="connsiteX7" fmla="*/ 41716 w 2249488"/>
                <a:gd name="connsiteY7" fmla="*/ 456028 h 457200"/>
                <a:gd name="connsiteX8" fmla="*/ 29089 w 2249488"/>
                <a:gd name="connsiteY8" fmla="*/ 453426 h 457200"/>
                <a:gd name="connsiteX9" fmla="*/ 2230419 w 2249488"/>
                <a:gd name="connsiteY9" fmla="*/ 446622 h 457200"/>
                <a:gd name="connsiteX10" fmla="*/ 2220400 w 2249488"/>
                <a:gd name="connsiteY10" fmla="*/ 453426 h 457200"/>
                <a:gd name="connsiteX11" fmla="*/ 2207645 w 2249488"/>
                <a:gd name="connsiteY11" fmla="*/ 456054 h 457200"/>
                <a:gd name="connsiteX12" fmla="*/ 2249424 w 2249488"/>
                <a:gd name="connsiteY12" fmla="*/ 409907 h 457200"/>
                <a:gd name="connsiteX13" fmla="*/ 2249424 w 2249488"/>
                <a:gd name="connsiteY13" fmla="*/ 412655 h 457200"/>
                <a:gd name="connsiteX14" fmla="*/ 2236378 w 2249488"/>
                <a:gd name="connsiteY14" fmla="*/ 444153 h 457200"/>
                <a:gd name="connsiteX15" fmla="*/ 2230419 w 2249488"/>
                <a:gd name="connsiteY15" fmla="*/ 446622 h 457200"/>
                <a:gd name="connsiteX16" fmla="*/ 2235483 w 2249488"/>
                <a:gd name="connsiteY16" fmla="*/ 443182 h 457200"/>
                <a:gd name="connsiteX17" fmla="*/ 0 w 2249488"/>
                <a:gd name="connsiteY17" fmla="*/ 409755 h 457200"/>
                <a:gd name="connsiteX18" fmla="*/ 14006 w 2249488"/>
                <a:gd name="connsiteY18" fmla="*/ 443182 h 457200"/>
                <a:gd name="connsiteX19" fmla="*/ 19170 w 2249488"/>
                <a:gd name="connsiteY19" fmla="*/ 446690 h 457200"/>
                <a:gd name="connsiteX20" fmla="*/ 13047 w 2249488"/>
                <a:gd name="connsiteY20" fmla="*/ 444153 h 457200"/>
                <a:gd name="connsiteX21" fmla="*/ 0 w 2249488"/>
                <a:gd name="connsiteY21" fmla="*/ 412655 h 457200"/>
                <a:gd name="connsiteX22" fmla="*/ 1956451 w 2249488"/>
                <a:gd name="connsiteY22" fmla="*/ 342900 h 457200"/>
                <a:gd name="connsiteX23" fmla="*/ 1986617 w 2249488"/>
                <a:gd name="connsiteY23" fmla="*/ 368779 h 457200"/>
                <a:gd name="connsiteX24" fmla="*/ 1986617 w 2249488"/>
                <a:gd name="connsiteY24" fmla="*/ 457200 h 457200"/>
                <a:gd name="connsiteX25" fmla="*/ 1937059 w 2249488"/>
                <a:gd name="connsiteY25" fmla="*/ 457200 h 457200"/>
                <a:gd name="connsiteX26" fmla="*/ 1937059 w 2249488"/>
                <a:gd name="connsiteY26" fmla="*/ 368779 h 457200"/>
                <a:gd name="connsiteX27" fmla="*/ 1956451 w 2249488"/>
                <a:gd name="connsiteY27" fmla="*/ 342900 h 457200"/>
                <a:gd name="connsiteX28" fmla="*/ 1391925 w 2249488"/>
                <a:gd name="connsiteY28" fmla="*/ 342900 h 457200"/>
                <a:gd name="connsiteX29" fmla="*/ 1422090 w 2249488"/>
                <a:gd name="connsiteY29" fmla="*/ 368779 h 457200"/>
                <a:gd name="connsiteX30" fmla="*/ 1422090 w 2249488"/>
                <a:gd name="connsiteY30" fmla="*/ 457200 h 457200"/>
                <a:gd name="connsiteX31" fmla="*/ 1370378 w 2249488"/>
                <a:gd name="connsiteY31" fmla="*/ 457200 h 457200"/>
                <a:gd name="connsiteX32" fmla="*/ 1370378 w 2249488"/>
                <a:gd name="connsiteY32" fmla="*/ 368779 h 457200"/>
                <a:gd name="connsiteX33" fmla="*/ 1391925 w 2249488"/>
                <a:gd name="connsiteY33" fmla="*/ 342900 h 457200"/>
                <a:gd name="connsiteX34" fmla="*/ 825243 w 2249488"/>
                <a:gd name="connsiteY34" fmla="*/ 342900 h 457200"/>
                <a:gd name="connsiteX35" fmla="*/ 855409 w 2249488"/>
                <a:gd name="connsiteY35" fmla="*/ 368779 h 457200"/>
                <a:gd name="connsiteX36" fmla="*/ 855409 w 2249488"/>
                <a:gd name="connsiteY36" fmla="*/ 457200 h 457200"/>
                <a:gd name="connsiteX37" fmla="*/ 805851 w 2249488"/>
                <a:gd name="connsiteY37" fmla="*/ 457200 h 457200"/>
                <a:gd name="connsiteX38" fmla="*/ 805851 w 2249488"/>
                <a:gd name="connsiteY38" fmla="*/ 368779 h 457200"/>
                <a:gd name="connsiteX39" fmla="*/ 825243 w 2249488"/>
                <a:gd name="connsiteY39" fmla="*/ 342900 h 457200"/>
                <a:gd name="connsiteX40" fmla="*/ 258562 w 2249488"/>
                <a:gd name="connsiteY40" fmla="*/ 342900 h 457200"/>
                <a:gd name="connsiteX41" fmla="*/ 288728 w 2249488"/>
                <a:gd name="connsiteY41" fmla="*/ 368779 h 457200"/>
                <a:gd name="connsiteX42" fmla="*/ 288728 w 2249488"/>
                <a:gd name="connsiteY42" fmla="*/ 457200 h 457200"/>
                <a:gd name="connsiteX43" fmla="*/ 239170 w 2249488"/>
                <a:gd name="connsiteY43" fmla="*/ 457200 h 457200"/>
                <a:gd name="connsiteX44" fmla="*/ 239170 w 2249488"/>
                <a:gd name="connsiteY44" fmla="*/ 368779 h 457200"/>
                <a:gd name="connsiteX45" fmla="*/ 258562 w 2249488"/>
                <a:gd name="connsiteY45" fmla="*/ 342900 h 457200"/>
                <a:gd name="connsiteX46" fmla="*/ 1674188 w 2249488"/>
                <a:gd name="connsiteY46" fmla="*/ 228600 h 457200"/>
                <a:gd name="connsiteX47" fmla="*/ 1704354 w 2249488"/>
                <a:gd name="connsiteY47" fmla="*/ 254479 h 457200"/>
                <a:gd name="connsiteX48" fmla="*/ 1704354 w 2249488"/>
                <a:gd name="connsiteY48" fmla="*/ 457200 h 457200"/>
                <a:gd name="connsiteX49" fmla="*/ 1654796 w 2249488"/>
                <a:gd name="connsiteY49" fmla="*/ 457200 h 457200"/>
                <a:gd name="connsiteX50" fmla="*/ 1654796 w 2249488"/>
                <a:gd name="connsiteY50" fmla="*/ 254479 h 457200"/>
                <a:gd name="connsiteX51" fmla="*/ 1674188 w 2249488"/>
                <a:gd name="connsiteY51" fmla="*/ 228600 h 457200"/>
                <a:gd name="connsiteX52" fmla="*/ 1107507 w 2249488"/>
                <a:gd name="connsiteY52" fmla="*/ 228600 h 457200"/>
                <a:gd name="connsiteX53" fmla="*/ 1137672 w 2249488"/>
                <a:gd name="connsiteY53" fmla="*/ 254479 h 457200"/>
                <a:gd name="connsiteX54" fmla="*/ 1137672 w 2249488"/>
                <a:gd name="connsiteY54" fmla="*/ 457200 h 457200"/>
                <a:gd name="connsiteX55" fmla="*/ 1088115 w 2249488"/>
                <a:gd name="connsiteY55" fmla="*/ 457200 h 457200"/>
                <a:gd name="connsiteX56" fmla="*/ 1088115 w 2249488"/>
                <a:gd name="connsiteY56" fmla="*/ 254479 h 457200"/>
                <a:gd name="connsiteX57" fmla="*/ 1107507 w 2249488"/>
                <a:gd name="connsiteY57" fmla="*/ 228600 h 457200"/>
                <a:gd name="connsiteX58" fmla="*/ 542980 w 2249488"/>
                <a:gd name="connsiteY58" fmla="*/ 228600 h 457200"/>
                <a:gd name="connsiteX59" fmla="*/ 573146 w 2249488"/>
                <a:gd name="connsiteY59" fmla="*/ 254479 h 457200"/>
                <a:gd name="connsiteX60" fmla="*/ 573146 w 2249488"/>
                <a:gd name="connsiteY60" fmla="*/ 457200 h 457200"/>
                <a:gd name="connsiteX61" fmla="*/ 521433 w 2249488"/>
                <a:gd name="connsiteY61" fmla="*/ 457200 h 457200"/>
                <a:gd name="connsiteX62" fmla="*/ 521433 w 2249488"/>
                <a:gd name="connsiteY62" fmla="*/ 254479 h 457200"/>
                <a:gd name="connsiteX63" fmla="*/ 542980 w 2249488"/>
                <a:gd name="connsiteY63" fmla="*/ 228600 h 457200"/>
                <a:gd name="connsiteX64" fmla="*/ 2249424 w 2249488"/>
                <a:gd name="connsiteY64" fmla="*/ 47293 h 457200"/>
                <a:gd name="connsiteX65" fmla="*/ 2249488 w 2249488"/>
                <a:gd name="connsiteY65" fmla="*/ 47446 h 457200"/>
                <a:gd name="connsiteX66" fmla="*/ 2249488 w 2249488"/>
                <a:gd name="connsiteY66" fmla="*/ 409755 h 457200"/>
                <a:gd name="connsiteX67" fmla="*/ 2249424 w 2249488"/>
                <a:gd name="connsiteY67" fmla="*/ 409907 h 457200"/>
                <a:gd name="connsiteX68" fmla="*/ 2230419 w 2249488"/>
                <a:gd name="connsiteY68" fmla="*/ 10579 h 457200"/>
                <a:gd name="connsiteX69" fmla="*/ 2236378 w 2249488"/>
                <a:gd name="connsiteY69" fmla="*/ 13047 h 457200"/>
                <a:gd name="connsiteX70" fmla="*/ 2249424 w 2249488"/>
                <a:gd name="connsiteY70" fmla="*/ 44545 h 457200"/>
                <a:gd name="connsiteX71" fmla="*/ 2249424 w 2249488"/>
                <a:gd name="connsiteY71" fmla="*/ 47293 h 457200"/>
                <a:gd name="connsiteX72" fmla="*/ 2235483 w 2249488"/>
                <a:gd name="connsiteY72" fmla="*/ 14018 h 457200"/>
                <a:gd name="connsiteX73" fmla="*/ 19170 w 2249488"/>
                <a:gd name="connsiteY73" fmla="*/ 10511 h 457200"/>
                <a:gd name="connsiteX74" fmla="*/ 14006 w 2249488"/>
                <a:gd name="connsiteY74" fmla="*/ 14018 h 457200"/>
                <a:gd name="connsiteX75" fmla="*/ 0 w 2249488"/>
                <a:gd name="connsiteY75" fmla="*/ 47446 h 457200"/>
                <a:gd name="connsiteX76" fmla="*/ 0 w 2249488"/>
                <a:gd name="connsiteY76" fmla="*/ 44545 h 457200"/>
                <a:gd name="connsiteX77" fmla="*/ 13047 w 2249488"/>
                <a:gd name="connsiteY77" fmla="*/ 13047 h 457200"/>
                <a:gd name="connsiteX78" fmla="*/ 41716 w 2249488"/>
                <a:gd name="connsiteY78" fmla="*/ 1172 h 457200"/>
                <a:gd name="connsiteX79" fmla="*/ 19170 w 2249488"/>
                <a:gd name="connsiteY79" fmla="*/ 10511 h 457200"/>
                <a:gd name="connsiteX80" fmla="*/ 29089 w 2249488"/>
                <a:gd name="connsiteY80" fmla="*/ 3774 h 457200"/>
                <a:gd name="connsiteX81" fmla="*/ 2207645 w 2249488"/>
                <a:gd name="connsiteY81" fmla="*/ 1146 h 457200"/>
                <a:gd name="connsiteX82" fmla="*/ 2220400 w 2249488"/>
                <a:gd name="connsiteY82" fmla="*/ 3774 h 457200"/>
                <a:gd name="connsiteX83" fmla="*/ 2230419 w 2249488"/>
                <a:gd name="connsiteY83" fmla="*/ 10579 h 457200"/>
                <a:gd name="connsiteX84" fmla="*/ 2202085 w 2249488"/>
                <a:gd name="connsiteY84" fmla="*/ 0 h 457200"/>
                <a:gd name="connsiteX85" fmla="*/ 2204879 w 2249488"/>
                <a:gd name="connsiteY85" fmla="*/ 0 h 457200"/>
                <a:gd name="connsiteX86" fmla="*/ 2207645 w 2249488"/>
                <a:gd name="connsiteY86" fmla="*/ 1146 h 457200"/>
                <a:gd name="connsiteX87" fmla="*/ 44545 w 2249488"/>
                <a:gd name="connsiteY87" fmla="*/ 0 h 457200"/>
                <a:gd name="connsiteX88" fmla="*/ 47403 w 2249488"/>
                <a:gd name="connsiteY88" fmla="*/ 0 h 457200"/>
                <a:gd name="connsiteX89" fmla="*/ 41716 w 2249488"/>
                <a:gd name="connsiteY89" fmla="*/ 117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49488" h="457200">
                  <a:moveTo>
                    <a:pt x="2207645" y="456054"/>
                  </a:moveTo>
                  <a:lnTo>
                    <a:pt x="2204879" y="457200"/>
                  </a:lnTo>
                  <a:lnTo>
                    <a:pt x="2202085" y="457200"/>
                  </a:lnTo>
                  <a:close/>
                  <a:moveTo>
                    <a:pt x="41716" y="456028"/>
                  </a:moveTo>
                  <a:lnTo>
                    <a:pt x="47403" y="457200"/>
                  </a:lnTo>
                  <a:lnTo>
                    <a:pt x="44545" y="457200"/>
                  </a:lnTo>
                  <a:close/>
                  <a:moveTo>
                    <a:pt x="19170" y="446690"/>
                  </a:moveTo>
                  <a:lnTo>
                    <a:pt x="41716" y="456028"/>
                  </a:lnTo>
                  <a:lnTo>
                    <a:pt x="29089" y="453426"/>
                  </a:lnTo>
                  <a:close/>
                  <a:moveTo>
                    <a:pt x="2230419" y="446622"/>
                  </a:moveTo>
                  <a:lnTo>
                    <a:pt x="2220400" y="453426"/>
                  </a:lnTo>
                  <a:lnTo>
                    <a:pt x="2207645" y="456054"/>
                  </a:lnTo>
                  <a:close/>
                  <a:moveTo>
                    <a:pt x="2249424" y="409907"/>
                  </a:moveTo>
                  <a:lnTo>
                    <a:pt x="2249424" y="412655"/>
                  </a:lnTo>
                  <a:cubicBezTo>
                    <a:pt x="2249424" y="424956"/>
                    <a:pt x="2244438" y="436092"/>
                    <a:pt x="2236378" y="444153"/>
                  </a:cubicBezTo>
                  <a:lnTo>
                    <a:pt x="2230419" y="446622"/>
                  </a:lnTo>
                  <a:lnTo>
                    <a:pt x="2235483" y="443182"/>
                  </a:lnTo>
                  <a:close/>
                  <a:moveTo>
                    <a:pt x="0" y="409755"/>
                  </a:moveTo>
                  <a:cubicBezTo>
                    <a:pt x="0" y="422694"/>
                    <a:pt x="5387" y="434556"/>
                    <a:pt x="14006" y="443182"/>
                  </a:cubicBezTo>
                  <a:lnTo>
                    <a:pt x="19170" y="446690"/>
                  </a:lnTo>
                  <a:lnTo>
                    <a:pt x="13047" y="444153"/>
                  </a:lnTo>
                  <a:cubicBezTo>
                    <a:pt x="4986" y="436092"/>
                    <a:pt x="0" y="424956"/>
                    <a:pt x="0" y="412655"/>
                  </a:cubicBezTo>
                  <a:close/>
                  <a:moveTo>
                    <a:pt x="1956451" y="342900"/>
                  </a:moveTo>
                  <a:cubicBezTo>
                    <a:pt x="1973689" y="340744"/>
                    <a:pt x="1986617" y="351527"/>
                    <a:pt x="1986617" y="368779"/>
                  </a:cubicBezTo>
                  <a:cubicBezTo>
                    <a:pt x="1986617" y="457200"/>
                    <a:pt x="1986617" y="457200"/>
                    <a:pt x="1986617" y="457200"/>
                  </a:cubicBezTo>
                  <a:lnTo>
                    <a:pt x="1937059" y="457200"/>
                  </a:lnTo>
                  <a:cubicBezTo>
                    <a:pt x="1937059" y="368779"/>
                    <a:pt x="1937059" y="368779"/>
                    <a:pt x="1937059" y="368779"/>
                  </a:cubicBezTo>
                  <a:cubicBezTo>
                    <a:pt x="1937059" y="355840"/>
                    <a:pt x="1945678" y="345057"/>
                    <a:pt x="1956451" y="342900"/>
                  </a:cubicBezTo>
                  <a:close/>
                  <a:moveTo>
                    <a:pt x="1391925" y="342900"/>
                  </a:moveTo>
                  <a:cubicBezTo>
                    <a:pt x="1407008" y="340744"/>
                    <a:pt x="1422090" y="351527"/>
                    <a:pt x="1422090" y="368779"/>
                  </a:cubicBezTo>
                  <a:cubicBezTo>
                    <a:pt x="1422090" y="457200"/>
                    <a:pt x="1422090" y="457200"/>
                    <a:pt x="1422090" y="457200"/>
                  </a:cubicBezTo>
                  <a:lnTo>
                    <a:pt x="1370378" y="457200"/>
                  </a:lnTo>
                  <a:cubicBezTo>
                    <a:pt x="1370378" y="368779"/>
                    <a:pt x="1370378" y="368779"/>
                    <a:pt x="1370378" y="368779"/>
                  </a:cubicBezTo>
                  <a:cubicBezTo>
                    <a:pt x="1370378" y="355840"/>
                    <a:pt x="1378997" y="345057"/>
                    <a:pt x="1391925" y="342900"/>
                  </a:cubicBezTo>
                  <a:close/>
                  <a:moveTo>
                    <a:pt x="825243" y="342900"/>
                  </a:moveTo>
                  <a:cubicBezTo>
                    <a:pt x="840326" y="340744"/>
                    <a:pt x="855409" y="351527"/>
                    <a:pt x="855409" y="368779"/>
                  </a:cubicBezTo>
                  <a:cubicBezTo>
                    <a:pt x="855409" y="457200"/>
                    <a:pt x="855409" y="457200"/>
                    <a:pt x="855409" y="457200"/>
                  </a:cubicBezTo>
                  <a:lnTo>
                    <a:pt x="805851" y="457200"/>
                  </a:lnTo>
                  <a:cubicBezTo>
                    <a:pt x="805851" y="368779"/>
                    <a:pt x="805851" y="368779"/>
                    <a:pt x="805851" y="368779"/>
                  </a:cubicBezTo>
                  <a:cubicBezTo>
                    <a:pt x="805851" y="355840"/>
                    <a:pt x="812315" y="345057"/>
                    <a:pt x="825243" y="342900"/>
                  </a:cubicBezTo>
                  <a:close/>
                  <a:moveTo>
                    <a:pt x="258562" y="342900"/>
                  </a:moveTo>
                  <a:cubicBezTo>
                    <a:pt x="275800" y="340744"/>
                    <a:pt x="288728" y="351527"/>
                    <a:pt x="288728" y="368779"/>
                  </a:cubicBezTo>
                  <a:cubicBezTo>
                    <a:pt x="288728" y="457200"/>
                    <a:pt x="288728" y="457200"/>
                    <a:pt x="288728" y="457200"/>
                  </a:cubicBezTo>
                  <a:lnTo>
                    <a:pt x="239170" y="457200"/>
                  </a:lnTo>
                  <a:cubicBezTo>
                    <a:pt x="239170" y="368779"/>
                    <a:pt x="239170" y="368779"/>
                    <a:pt x="239170" y="368779"/>
                  </a:cubicBezTo>
                  <a:cubicBezTo>
                    <a:pt x="239170" y="355840"/>
                    <a:pt x="247789" y="345057"/>
                    <a:pt x="258562" y="342900"/>
                  </a:cubicBezTo>
                  <a:close/>
                  <a:moveTo>
                    <a:pt x="1674188" y="228600"/>
                  </a:moveTo>
                  <a:cubicBezTo>
                    <a:pt x="1691426" y="226444"/>
                    <a:pt x="1704354" y="237227"/>
                    <a:pt x="1704354" y="254479"/>
                  </a:cubicBezTo>
                  <a:cubicBezTo>
                    <a:pt x="1704354" y="457200"/>
                    <a:pt x="1704354" y="457200"/>
                    <a:pt x="1704354" y="457200"/>
                  </a:cubicBezTo>
                  <a:lnTo>
                    <a:pt x="1654796" y="457200"/>
                  </a:lnTo>
                  <a:cubicBezTo>
                    <a:pt x="1654796" y="254479"/>
                    <a:pt x="1654796" y="254479"/>
                    <a:pt x="1654796" y="254479"/>
                  </a:cubicBezTo>
                  <a:cubicBezTo>
                    <a:pt x="1654796" y="241540"/>
                    <a:pt x="1663415" y="230757"/>
                    <a:pt x="1674188" y="228600"/>
                  </a:cubicBezTo>
                  <a:close/>
                  <a:moveTo>
                    <a:pt x="1107507" y="228600"/>
                  </a:moveTo>
                  <a:cubicBezTo>
                    <a:pt x="1124744" y="226444"/>
                    <a:pt x="1137672" y="237227"/>
                    <a:pt x="1137672" y="254479"/>
                  </a:cubicBezTo>
                  <a:cubicBezTo>
                    <a:pt x="1137672" y="457200"/>
                    <a:pt x="1137672" y="457200"/>
                    <a:pt x="1137672" y="457200"/>
                  </a:cubicBezTo>
                  <a:lnTo>
                    <a:pt x="1088115" y="457200"/>
                  </a:lnTo>
                  <a:cubicBezTo>
                    <a:pt x="1088115" y="254479"/>
                    <a:pt x="1088115" y="254479"/>
                    <a:pt x="1088115" y="254479"/>
                  </a:cubicBezTo>
                  <a:cubicBezTo>
                    <a:pt x="1088115" y="241540"/>
                    <a:pt x="1096733" y="230757"/>
                    <a:pt x="1107507" y="228600"/>
                  </a:cubicBezTo>
                  <a:close/>
                  <a:moveTo>
                    <a:pt x="542980" y="228600"/>
                  </a:moveTo>
                  <a:cubicBezTo>
                    <a:pt x="558063" y="226444"/>
                    <a:pt x="573146" y="237227"/>
                    <a:pt x="573146" y="254479"/>
                  </a:cubicBezTo>
                  <a:cubicBezTo>
                    <a:pt x="573146" y="457200"/>
                    <a:pt x="573146" y="457200"/>
                    <a:pt x="573146" y="457200"/>
                  </a:cubicBezTo>
                  <a:lnTo>
                    <a:pt x="521433" y="457200"/>
                  </a:lnTo>
                  <a:cubicBezTo>
                    <a:pt x="521433" y="254479"/>
                    <a:pt x="521433" y="254479"/>
                    <a:pt x="521433" y="254479"/>
                  </a:cubicBezTo>
                  <a:cubicBezTo>
                    <a:pt x="521433" y="241540"/>
                    <a:pt x="530052" y="230757"/>
                    <a:pt x="542980" y="228600"/>
                  </a:cubicBezTo>
                  <a:close/>
                  <a:moveTo>
                    <a:pt x="2249424" y="47293"/>
                  </a:moveTo>
                  <a:lnTo>
                    <a:pt x="2249488" y="47446"/>
                  </a:lnTo>
                  <a:cubicBezTo>
                    <a:pt x="2249488" y="47446"/>
                    <a:pt x="2249488" y="47446"/>
                    <a:pt x="2249488" y="409755"/>
                  </a:cubicBezTo>
                  <a:lnTo>
                    <a:pt x="2249424" y="409907"/>
                  </a:lnTo>
                  <a:close/>
                  <a:moveTo>
                    <a:pt x="2230419" y="10579"/>
                  </a:moveTo>
                  <a:lnTo>
                    <a:pt x="2236378" y="13047"/>
                  </a:lnTo>
                  <a:cubicBezTo>
                    <a:pt x="2244438" y="21108"/>
                    <a:pt x="2249424" y="32244"/>
                    <a:pt x="2249424" y="44545"/>
                  </a:cubicBezTo>
                  <a:lnTo>
                    <a:pt x="2249424" y="47293"/>
                  </a:lnTo>
                  <a:lnTo>
                    <a:pt x="2235483" y="14018"/>
                  </a:lnTo>
                  <a:close/>
                  <a:moveTo>
                    <a:pt x="19170" y="10511"/>
                  </a:moveTo>
                  <a:lnTo>
                    <a:pt x="14006" y="14018"/>
                  </a:lnTo>
                  <a:cubicBezTo>
                    <a:pt x="5387" y="22645"/>
                    <a:pt x="0" y="34506"/>
                    <a:pt x="0" y="47446"/>
                  </a:cubicBezTo>
                  <a:lnTo>
                    <a:pt x="0" y="44545"/>
                  </a:lnTo>
                  <a:cubicBezTo>
                    <a:pt x="0" y="32244"/>
                    <a:pt x="4986" y="21108"/>
                    <a:pt x="13047" y="13047"/>
                  </a:cubicBezTo>
                  <a:close/>
                  <a:moveTo>
                    <a:pt x="41716" y="1172"/>
                  </a:moveTo>
                  <a:lnTo>
                    <a:pt x="19170" y="10511"/>
                  </a:lnTo>
                  <a:lnTo>
                    <a:pt x="29089" y="3774"/>
                  </a:lnTo>
                  <a:close/>
                  <a:moveTo>
                    <a:pt x="2207645" y="1146"/>
                  </a:moveTo>
                  <a:lnTo>
                    <a:pt x="2220400" y="3774"/>
                  </a:lnTo>
                  <a:lnTo>
                    <a:pt x="2230419" y="10579"/>
                  </a:lnTo>
                  <a:close/>
                  <a:moveTo>
                    <a:pt x="2202085" y="0"/>
                  </a:moveTo>
                  <a:lnTo>
                    <a:pt x="2204879" y="0"/>
                  </a:lnTo>
                  <a:lnTo>
                    <a:pt x="2207645" y="1146"/>
                  </a:lnTo>
                  <a:close/>
                  <a:moveTo>
                    <a:pt x="44545" y="0"/>
                  </a:moveTo>
                  <a:lnTo>
                    <a:pt x="47403" y="0"/>
                  </a:lnTo>
                  <a:lnTo>
                    <a:pt x="41716" y="1172"/>
                  </a:lnTo>
                  <a:close/>
                </a:path>
              </a:pathLst>
            </a:custGeom>
            <a:solidFill>
              <a:schemeClr val="accent6">
                <a:lumMod val="20000"/>
                <a:lumOff val="8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grpSp>
    </p:spTree>
    <p:extLst>
      <p:ext uri="{BB962C8B-B14F-4D97-AF65-F5344CB8AC3E}">
        <p14:creationId xmlns:p14="http://schemas.microsoft.com/office/powerpoint/2010/main" val="421119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B9FD98-5994-6DAE-2D9D-3BAB7FFF79D3}"/>
              </a:ext>
            </a:extLst>
          </p:cNvPr>
          <p:cNvSpPr>
            <a:spLocks noGrp="1"/>
          </p:cNvSpPr>
          <p:nvPr>
            <p:ph type="ftr" sz="quarter" idx="10"/>
          </p:nvPr>
        </p:nvSpPr>
        <p:spPr/>
        <p:txBody>
          <a:bodyPr/>
          <a:lstStyle/>
          <a:p>
            <a:r>
              <a:rPr lang="en-US"/>
              <a:t>IBC 2023</a:t>
            </a:r>
          </a:p>
        </p:txBody>
      </p:sp>
      <p:sp>
        <p:nvSpPr>
          <p:cNvPr id="3" name="Title 2">
            <a:extLst>
              <a:ext uri="{FF2B5EF4-FFF2-40B4-BE49-F238E27FC236}">
                <a16:creationId xmlns:a16="http://schemas.microsoft.com/office/drawing/2014/main" id="{32B242CC-D8FC-3FFB-A79D-8493D1EBEE1F}"/>
              </a:ext>
            </a:extLst>
          </p:cNvPr>
          <p:cNvSpPr>
            <a:spLocks noGrp="1"/>
          </p:cNvSpPr>
          <p:nvPr>
            <p:ph type="title"/>
          </p:nvPr>
        </p:nvSpPr>
        <p:spPr>
          <a:xfrm>
            <a:off x="495300" y="565125"/>
            <a:ext cx="11187112" cy="439479"/>
          </a:xfrm>
        </p:spPr>
        <p:txBody>
          <a:bodyPr/>
          <a:lstStyle/>
          <a:p>
            <a:r>
              <a:rPr lang="de-DE" dirty="0"/>
              <a:t>5G Broadcast Standards Evolution</a:t>
            </a:r>
            <a:endParaRPr lang="en-US" dirty="0"/>
          </a:p>
        </p:txBody>
      </p:sp>
      <p:graphicFrame>
        <p:nvGraphicFramePr>
          <p:cNvPr id="6" name="Content Placeholder 5">
            <a:extLst>
              <a:ext uri="{FF2B5EF4-FFF2-40B4-BE49-F238E27FC236}">
                <a16:creationId xmlns:a16="http://schemas.microsoft.com/office/drawing/2014/main" id="{CA0A395A-0287-16CA-38C5-B73939A7E4EB}"/>
              </a:ext>
            </a:extLst>
          </p:cNvPr>
          <p:cNvGraphicFramePr>
            <a:graphicFrameLocks noGrp="1"/>
          </p:cNvGraphicFramePr>
          <p:nvPr>
            <p:ph sz="quarter" idx="14"/>
          </p:nvPr>
        </p:nvGraphicFramePr>
        <p:xfrm>
          <a:off x="0" y="657225"/>
          <a:ext cx="12192000" cy="4705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4">
            <a:extLst>
              <a:ext uri="{FF2B5EF4-FFF2-40B4-BE49-F238E27FC236}">
                <a16:creationId xmlns:a16="http://schemas.microsoft.com/office/drawing/2014/main" id="{5D3B3373-A461-E27B-F573-82BB1C357A8F}"/>
              </a:ext>
            </a:extLst>
          </p:cNvPr>
          <p:cNvSpPr>
            <a:spLocks noGrp="1"/>
          </p:cNvSpPr>
          <p:nvPr>
            <p:ph type="subTitle" idx="1"/>
          </p:nvPr>
        </p:nvSpPr>
        <p:spPr/>
        <p:txBody>
          <a:bodyPr/>
          <a:lstStyle/>
          <a:p>
            <a:r>
              <a:rPr lang="de-DE" dirty="0"/>
              <a:t>Roadmap towards WRC23</a:t>
            </a:r>
            <a:endParaRPr lang="en-US" dirty="0"/>
          </a:p>
        </p:txBody>
      </p:sp>
      <p:sp>
        <p:nvSpPr>
          <p:cNvPr id="7" name="TextBox 6">
            <a:extLst>
              <a:ext uri="{FF2B5EF4-FFF2-40B4-BE49-F238E27FC236}">
                <a16:creationId xmlns:a16="http://schemas.microsoft.com/office/drawing/2014/main" id="{ABD5253C-9E6A-0772-17A1-216DCD0178A8}"/>
              </a:ext>
            </a:extLst>
          </p:cNvPr>
          <p:cNvSpPr txBox="1"/>
          <p:nvPr/>
        </p:nvSpPr>
        <p:spPr>
          <a:xfrm>
            <a:off x="445504" y="1626302"/>
            <a:ext cx="1367573"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Arial"/>
              </a:rPr>
              <a:t>3GPP</a:t>
            </a:r>
          </a:p>
        </p:txBody>
      </p:sp>
      <p:sp>
        <p:nvSpPr>
          <p:cNvPr id="8" name="TextBox 7">
            <a:extLst>
              <a:ext uri="{FF2B5EF4-FFF2-40B4-BE49-F238E27FC236}">
                <a16:creationId xmlns:a16="http://schemas.microsoft.com/office/drawing/2014/main" id="{D208ADCD-8B7F-03B0-8D84-2AD41DD6715A}"/>
              </a:ext>
            </a:extLst>
          </p:cNvPr>
          <p:cNvSpPr txBox="1"/>
          <p:nvPr/>
        </p:nvSpPr>
        <p:spPr>
          <a:xfrm>
            <a:off x="3305562" y="1626302"/>
            <a:ext cx="1367573"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1"/>
                </a:solidFill>
                <a:effectLst/>
                <a:uLnTx/>
                <a:uFillTx/>
                <a:latin typeface="Arial"/>
              </a:rPr>
              <a:t>3GPP </a:t>
            </a:r>
          </a:p>
        </p:txBody>
      </p:sp>
      <p:sp>
        <p:nvSpPr>
          <p:cNvPr id="9" name="TextBox 8">
            <a:extLst>
              <a:ext uri="{FF2B5EF4-FFF2-40B4-BE49-F238E27FC236}">
                <a16:creationId xmlns:a16="http://schemas.microsoft.com/office/drawing/2014/main" id="{8E075129-03B1-6E77-6072-42A980E1FDC3}"/>
              </a:ext>
            </a:extLst>
          </p:cNvPr>
          <p:cNvSpPr txBox="1"/>
          <p:nvPr/>
        </p:nvSpPr>
        <p:spPr>
          <a:xfrm>
            <a:off x="2007012" y="1626302"/>
            <a:ext cx="1104615"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1"/>
                </a:solidFill>
                <a:effectLst/>
                <a:uLnTx/>
                <a:uFillTx/>
                <a:latin typeface="Arial"/>
              </a:rPr>
              <a:t>ITU</a:t>
            </a:r>
          </a:p>
        </p:txBody>
      </p:sp>
      <p:sp>
        <p:nvSpPr>
          <p:cNvPr id="10" name="TextBox 9">
            <a:extLst>
              <a:ext uri="{FF2B5EF4-FFF2-40B4-BE49-F238E27FC236}">
                <a16:creationId xmlns:a16="http://schemas.microsoft.com/office/drawing/2014/main" id="{E1827850-40BC-7222-7353-3B6C57CE5B0D}"/>
              </a:ext>
            </a:extLst>
          </p:cNvPr>
          <p:cNvSpPr txBox="1"/>
          <p:nvPr/>
        </p:nvSpPr>
        <p:spPr>
          <a:xfrm>
            <a:off x="4867070" y="1626302"/>
            <a:ext cx="1229761"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1"/>
                </a:solidFill>
                <a:effectLst/>
                <a:uLnTx/>
                <a:uFillTx/>
                <a:latin typeface="Arial"/>
              </a:rPr>
              <a:t>ETSI</a:t>
            </a:r>
          </a:p>
        </p:txBody>
      </p:sp>
      <p:sp>
        <p:nvSpPr>
          <p:cNvPr id="11" name="TextBox 10">
            <a:extLst>
              <a:ext uri="{FF2B5EF4-FFF2-40B4-BE49-F238E27FC236}">
                <a16:creationId xmlns:a16="http://schemas.microsoft.com/office/drawing/2014/main" id="{A41A901B-3785-B441-7B99-07023EC7E567}"/>
              </a:ext>
            </a:extLst>
          </p:cNvPr>
          <p:cNvSpPr txBox="1"/>
          <p:nvPr/>
        </p:nvSpPr>
        <p:spPr>
          <a:xfrm>
            <a:off x="6290766" y="1626302"/>
            <a:ext cx="1367573"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Arial"/>
              </a:rPr>
              <a:t>3GPP </a:t>
            </a:r>
          </a:p>
        </p:txBody>
      </p:sp>
      <p:sp>
        <p:nvSpPr>
          <p:cNvPr id="12" name="TextBox 11">
            <a:extLst>
              <a:ext uri="{FF2B5EF4-FFF2-40B4-BE49-F238E27FC236}">
                <a16:creationId xmlns:a16="http://schemas.microsoft.com/office/drawing/2014/main" id="{F64F9FCA-3CD3-3B6F-CFD3-A925EDF7A57F}"/>
              </a:ext>
            </a:extLst>
          </p:cNvPr>
          <p:cNvSpPr txBox="1"/>
          <p:nvPr/>
        </p:nvSpPr>
        <p:spPr>
          <a:xfrm>
            <a:off x="7852274" y="1472414"/>
            <a:ext cx="122976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Arial"/>
              </a:rPr>
              <a:t>ETSI</a:t>
            </a:r>
            <a:br>
              <a:rPr kumimoji="0" lang="en-US" sz="2000" b="0" i="0" u="none" strike="noStrike" kern="1200" cap="none" spc="0" normalizeH="0" baseline="0" noProof="0" dirty="0">
                <a:ln>
                  <a:noFill/>
                </a:ln>
                <a:solidFill>
                  <a:schemeClr val="accent1"/>
                </a:solidFill>
                <a:effectLst/>
                <a:uLnTx/>
                <a:uFillTx/>
                <a:latin typeface="Arial"/>
              </a:rPr>
            </a:br>
            <a:r>
              <a:rPr kumimoji="0" lang="en-US" sz="2000" b="0" i="0" u="none" strike="noStrike" kern="1200" cap="none" spc="0" normalizeH="0" baseline="0" noProof="0" dirty="0">
                <a:ln>
                  <a:noFill/>
                </a:ln>
                <a:solidFill>
                  <a:schemeClr val="accent1"/>
                </a:solidFill>
                <a:effectLst/>
                <a:uLnTx/>
                <a:uFillTx/>
                <a:latin typeface="Arial"/>
              </a:rPr>
              <a:t>5G-MAG</a:t>
            </a:r>
          </a:p>
        </p:txBody>
      </p:sp>
      <p:sp>
        <p:nvSpPr>
          <p:cNvPr id="13" name="TextBox 12">
            <a:extLst>
              <a:ext uri="{FF2B5EF4-FFF2-40B4-BE49-F238E27FC236}">
                <a16:creationId xmlns:a16="http://schemas.microsoft.com/office/drawing/2014/main" id="{7190D5B7-1C37-9E41-AA4D-BB8C19AD1382}"/>
              </a:ext>
            </a:extLst>
          </p:cNvPr>
          <p:cNvSpPr txBox="1"/>
          <p:nvPr/>
        </p:nvSpPr>
        <p:spPr>
          <a:xfrm>
            <a:off x="10837475" y="1626302"/>
            <a:ext cx="1104615"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Arial"/>
              </a:rPr>
              <a:t>ITU</a:t>
            </a:r>
          </a:p>
        </p:txBody>
      </p:sp>
      <p:sp>
        <p:nvSpPr>
          <p:cNvPr id="14" name="TextBox 13">
            <a:extLst>
              <a:ext uri="{FF2B5EF4-FFF2-40B4-BE49-F238E27FC236}">
                <a16:creationId xmlns:a16="http://schemas.microsoft.com/office/drawing/2014/main" id="{F0E29BC8-0125-54F5-F5DB-532E248A32A1}"/>
              </a:ext>
            </a:extLst>
          </p:cNvPr>
          <p:cNvSpPr txBox="1"/>
          <p:nvPr/>
        </p:nvSpPr>
        <p:spPr>
          <a:xfrm>
            <a:off x="9275970" y="1626302"/>
            <a:ext cx="1367573"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Arial"/>
              </a:rPr>
              <a:t>3GPP </a:t>
            </a:r>
          </a:p>
        </p:txBody>
      </p:sp>
      <p:sp>
        <p:nvSpPr>
          <p:cNvPr id="16" name="TextBox 15">
            <a:extLst>
              <a:ext uri="{FF2B5EF4-FFF2-40B4-BE49-F238E27FC236}">
                <a16:creationId xmlns:a16="http://schemas.microsoft.com/office/drawing/2014/main" id="{40AD1F3C-951F-4A52-5FC8-DB64258BD29F}"/>
              </a:ext>
            </a:extLst>
          </p:cNvPr>
          <p:cNvSpPr txBox="1"/>
          <p:nvPr/>
        </p:nvSpPr>
        <p:spPr>
          <a:xfrm>
            <a:off x="426454" y="3914414"/>
            <a:ext cx="1367573"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Arial"/>
              </a:rPr>
              <a:t>2017</a:t>
            </a:r>
          </a:p>
        </p:txBody>
      </p:sp>
      <p:sp>
        <p:nvSpPr>
          <p:cNvPr id="17" name="TextBox 16">
            <a:extLst>
              <a:ext uri="{FF2B5EF4-FFF2-40B4-BE49-F238E27FC236}">
                <a16:creationId xmlns:a16="http://schemas.microsoft.com/office/drawing/2014/main" id="{8AD6908D-576B-AFFD-A8DE-53D88F6D4292}"/>
              </a:ext>
            </a:extLst>
          </p:cNvPr>
          <p:cNvSpPr txBox="1"/>
          <p:nvPr/>
        </p:nvSpPr>
        <p:spPr>
          <a:xfrm>
            <a:off x="3286512" y="3910814"/>
            <a:ext cx="1367573"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Arial"/>
              </a:rPr>
              <a:t>2020 </a:t>
            </a:r>
          </a:p>
        </p:txBody>
      </p:sp>
      <p:sp>
        <p:nvSpPr>
          <p:cNvPr id="18" name="TextBox 17">
            <a:extLst>
              <a:ext uri="{FF2B5EF4-FFF2-40B4-BE49-F238E27FC236}">
                <a16:creationId xmlns:a16="http://schemas.microsoft.com/office/drawing/2014/main" id="{87B7C911-FE53-29DE-0CDD-BCFBEB906A53}"/>
              </a:ext>
            </a:extLst>
          </p:cNvPr>
          <p:cNvSpPr txBox="1"/>
          <p:nvPr/>
        </p:nvSpPr>
        <p:spPr>
          <a:xfrm>
            <a:off x="1987962" y="3912259"/>
            <a:ext cx="1104615"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Arial"/>
              </a:rPr>
              <a:t>2019</a:t>
            </a:r>
          </a:p>
        </p:txBody>
      </p:sp>
      <p:sp>
        <p:nvSpPr>
          <p:cNvPr id="19" name="TextBox 18">
            <a:extLst>
              <a:ext uri="{FF2B5EF4-FFF2-40B4-BE49-F238E27FC236}">
                <a16:creationId xmlns:a16="http://schemas.microsoft.com/office/drawing/2014/main" id="{FA12F521-1224-AFB9-11FE-6761BC886A31}"/>
              </a:ext>
            </a:extLst>
          </p:cNvPr>
          <p:cNvSpPr txBox="1"/>
          <p:nvPr/>
        </p:nvSpPr>
        <p:spPr>
          <a:xfrm>
            <a:off x="4848020" y="3912259"/>
            <a:ext cx="1229761"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Arial"/>
              </a:rPr>
              <a:t>2020</a:t>
            </a:r>
          </a:p>
        </p:txBody>
      </p:sp>
      <p:sp>
        <p:nvSpPr>
          <p:cNvPr id="20" name="TextBox 19">
            <a:extLst>
              <a:ext uri="{FF2B5EF4-FFF2-40B4-BE49-F238E27FC236}">
                <a16:creationId xmlns:a16="http://schemas.microsoft.com/office/drawing/2014/main" id="{6169FDDA-86CD-415C-FA5D-5805B2FFEBE9}"/>
              </a:ext>
            </a:extLst>
          </p:cNvPr>
          <p:cNvSpPr txBox="1"/>
          <p:nvPr/>
        </p:nvSpPr>
        <p:spPr>
          <a:xfrm>
            <a:off x="6271716" y="3914411"/>
            <a:ext cx="1367573"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dirty="0">
                <a:solidFill>
                  <a:schemeClr val="accent1"/>
                </a:solidFill>
                <a:latin typeface="Arial"/>
              </a:rPr>
              <a:t>06/</a:t>
            </a:r>
            <a:r>
              <a:rPr kumimoji="0" lang="en-US" sz="2400" b="0" i="0" u="none" strike="noStrike" kern="1200" cap="none" spc="0" normalizeH="0" baseline="0" noProof="0" dirty="0">
                <a:ln>
                  <a:noFill/>
                </a:ln>
                <a:solidFill>
                  <a:schemeClr val="accent1"/>
                </a:solidFill>
                <a:effectLst/>
                <a:uLnTx/>
                <a:uFillTx/>
                <a:latin typeface="Arial"/>
              </a:rPr>
              <a:t>22 </a:t>
            </a:r>
          </a:p>
        </p:txBody>
      </p:sp>
      <p:sp>
        <p:nvSpPr>
          <p:cNvPr id="21" name="TextBox 20">
            <a:extLst>
              <a:ext uri="{FF2B5EF4-FFF2-40B4-BE49-F238E27FC236}">
                <a16:creationId xmlns:a16="http://schemas.microsoft.com/office/drawing/2014/main" id="{51854E7D-C0C0-31A9-4337-FB60F2196FA7}"/>
              </a:ext>
            </a:extLst>
          </p:cNvPr>
          <p:cNvSpPr txBox="1"/>
          <p:nvPr/>
        </p:nvSpPr>
        <p:spPr>
          <a:xfrm>
            <a:off x="7833224" y="3910814"/>
            <a:ext cx="1229761"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400" dirty="0">
                <a:solidFill>
                  <a:schemeClr val="accent1"/>
                </a:solidFill>
                <a:latin typeface="Arial"/>
              </a:rPr>
              <a:t>06/23</a:t>
            </a:r>
            <a:endParaRPr kumimoji="0" lang="en-US" sz="2400" b="0" i="0" u="none" strike="noStrike" kern="1200" cap="none" spc="0" normalizeH="0" baseline="0" noProof="0" dirty="0">
              <a:ln>
                <a:noFill/>
              </a:ln>
              <a:solidFill>
                <a:schemeClr val="accent1"/>
              </a:solidFill>
              <a:effectLst/>
              <a:uLnTx/>
              <a:uFillTx/>
              <a:latin typeface="Arial"/>
            </a:endParaRPr>
          </a:p>
        </p:txBody>
      </p:sp>
      <p:sp>
        <p:nvSpPr>
          <p:cNvPr id="22" name="TextBox 21">
            <a:extLst>
              <a:ext uri="{FF2B5EF4-FFF2-40B4-BE49-F238E27FC236}">
                <a16:creationId xmlns:a16="http://schemas.microsoft.com/office/drawing/2014/main" id="{196FF986-E8DB-1E27-EEF1-06E05B63A076}"/>
              </a:ext>
            </a:extLst>
          </p:cNvPr>
          <p:cNvSpPr txBox="1"/>
          <p:nvPr/>
        </p:nvSpPr>
        <p:spPr>
          <a:xfrm>
            <a:off x="10818425" y="3910814"/>
            <a:ext cx="1104615"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Arial"/>
              </a:rPr>
              <a:t>2023</a:t>
            </a:r>
          </a:p>
        </p:txBody>
      </p:sp>
      <p:sp>
        <p:nvSpPr>
          <p:cNvPr id="23" name="TextBox 22">
            <a:extLst>
              <a:ext uri="{FF2B5EF4-FFF2-40B4-BE49-F238E27FC236}">
                <a16:creationId xmlns:a16="http://schemas.microsoft.com/office/drawing/2014/main" id="{A47B43D3-3CD1-749D-BBB6-72973AE8E524}"/>
              </a:ext>
            </a:extLst>
          </p:cNvPr>
          <p:cNvSpPr txBox="1"/>
          <p:nvPr/>
        </p:nvSpPr>
        <p:spPr>
          <a:xfrm>
            <a:off x="9256920" y="3910814"/>
            <a:ext cx="1367573"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Arial"/>
              </a:rPr>
              <a:t>09/23 </a:t>
            </a:r>
          </a:p>
        </p:txBody>
      </p:sp>
      <p:sp>
        <p:nvSpPr>
          <p:cNvPr id="24" name="Speech Bubble: Rectangle with Corners Rounded 23">
            <a:extLst>
              <a:ext uri="{FF2B5EF4-FFF2-40B4-BE49-F238E27FC236}">
                <a16:creationId xmlns:a16="http://schemas.microsoft.com/office/drawing/2014/main" id="{D82E08D6-03AF-0578-AE02-6B55631D58FA}"/>
              </a:ext>
            </a:extLst>
          </p:cNvPr>
          <p:cNvSpPr/>
          <p:nvPr/>
        </p:nvSpPr>
        <p:spPr>
          <a:xfrm>
            <a:off x="2410895" y="4677558"/>
            <a:ext cx="6638925" cy="1732917"/>
          </a:xfrm>
          <a:prstGeom prst="wedgeRoundRectCallout">
            <a:avLst>
              <a:gd name="adj1" fmla="val 36463"/>
              <a:gd name="adj2" fmla="val -112425"/>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6000"/>
              </a:lnSpc>
              <a:buFont typeface="Arial" panose="020B0604020202020204" pitchFamily="34" charset="0"/>
              <a:buChar char="•"/>
            </a:pPr>
            <a:r>
              <a:rPr lang="en-US" dirty="0">
                <a:solidFill>
                  <a:schemeClr val="bg1"/>
                </a:solidFill>
                <a:latin typeface="Microsoft Sans Serif"/>
                <a:cs typeface="Microsoft Sans Serif" panose="020B0604020202020204" pitchFamily="34" charset="0"/>
              </a:rPr>
              <a:t>Bug fixes and clarifications from trials &amp; Rel-17</a:t>
            </a:r>
          </a:p>
          <a:p>
            <a:pPr marL="285750" indent="-285750">
              <a:lnSpc>
                <a:spcPct val="96000"/>
              </a:lnSpc>
              <a:buFont typeface="Arial" panose="020B0604020202020204" pitchFamily="34" charset="0"/>
              <a:buChar char="•"/>
            </a:pPr>
            <a:r>
              <a:rPr lang="en-US" dirty="0">
                <a:solidFill>
                  <a:schemeClr val="bg1"/>
                </a:solidFill>
                <a:latin typeface="Microsoft Sans Serif"/>
                <a:cs typeface="Microsoft Sans Serif" panose="020B0604020202020204" pitchFamily="34" charset="0"/>
              </a:rPr>
              <a:t>Adding bandwidth information, including 6/7/8 MHz</a:t>
            </a:r>
          </a:p>
          <a:p>
            <a:pPr marL="285750" indent="-285750">
              <a:lnSpc>
                <a:spcPct val="96000"/>
              </a:lnSpc>
              <a:buFont typeface="Arial" panose="020B0604020202020204" pitchFamily="34" charset="0"/>
              <a:buChar char="•"/>
            </a:pPr>
            <a:r>
              <a:rPr lang="en-US" dirty="0">
                <a:solidFill>
                  <a:schemeClr val="bg1"/>
                </a:solidFill>
                <a:latin typeface="Microsoft Sans Serif"/>
                <a:cs typeface="Microsoft Sans Serif" panose="020B0604020202020204" pitchFamily="34" charset="0"/>
              </a:rPr>
              <a:t>5G Media Streaming: integrated unicast &amp; broadcast</a:t>
            </a:r>
          </a:p>
          <a:p>
            <a:pPr marL="285750" indent="-285750">
              <a:lnSpc>
                <a:spcPct val="96000"/>
              </a:lnSpc>
              <a:buFont typeface="Arial" panose="020B0604020202020204" pitchFamily="34" charset="0"/>
              <a:buChar char="•"/>
            </a:pPr>
            <a:r>
              <a:rPr lang="en-US" dirty="0">
                <a:solidFill>
                  <a:schemeClr val="bg1"/>
                </a:solidFill>
                <a:latin typeface="Microsoft Sans Serif"/>
                <a:cs typeface="Microsoft Sans Serif" panose="020B0604020202020204" pitchFamily="34" charset="0"/>
              </a:rPr>
              <a:t>Consistent codecs and formats</a:t>
            </a:r>
          </a:p>
          <a:p>
            <a:pPr marL="285750" indent="-285750">
              <a:lnSpc>
                <a:spcPct val="96000"/>
              </a:lnSpc>
              <a:buFont typeface="Arial" panose="020B0604020202020204" pitchFamily="34" charset="0"/>
              <a:buChar char="•"/>
            </a:pPr>
            <a:r>
              <a:rPr lang="en-US" dirty="0">
                <a:solidFill>
                  <a:schemeClr val="bg1"/>
                </a:solidFill>
                <a:latin typeface="Microsoft Sans Serif"/>
                <a:cs typeface="Microsoft Sans Serif" panose="020B0604020202020204" pitchFamily="34" charset="0"/>
              </a:rPr>
              <a:t>Support of Public Warning System &amp; Emergency Alerts</a:t>
            </a:r>
          </a:p>
        </p:txBody>
      </p:sp>
    </p:spTree>
    <p:extLst>
      <p:ext uri="{BB962C8B-B14F-4D97-AF65-F5344CB8AC3E}">
        <p14:creationId xmlns:p14="http://schemas.microsoft.com/office/powerpoint/2010/main" val="381657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fltVal val="0"/>
                                          </p:val>
                                        </p:tav>
                                        <p:tav tm="100000">
                                          <p:val>
                                            <p:strVal val="#ppt_h"/>
                                          </p:val>
                                        </p:tav>
                                      </p:tavLst>
                                    </p:anim>
                                    <p:anim calcmode="lin" valueType="num">
                                      <p:cBhvr>
                                        <p:cTn id="67" dur="1000" fill="hold"/>
                                        <p:tgtEl>
                                          <p:spTgt spid="24"/>
                                        </p:tgtEl>
                                        <p:attrNameLst>
                                          <p:attrName>style.rotation</p:attrName>
                                        </p:attrNameLst>
                                      </p:cBhvr>
                                      <p:tavLst>
                                        <p:tav tm="0">
                                          <p:val>
                                            <p:fltVal val="90"/>
                                          </p:val>
                                        </p:tav>
                                        <p:tav tm="100000">
                                          <p:val>
                                            <p:fltVal val="0"/>
                                          </p:val>
                                        </p:tav>
                                      </p:tavLst>
                                    </p:anim>
                                    <p:animEffect transition="in" filter="fade">
                                      <p:cBhvr>
                                        <p:cTn id="6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6" grpId="0"/>
      <p:bldP spid="17" grpId="0"/>
      <p:bldP spid="18" grpId="0"/>
      <p:bldP spid="19" grpId="0"/>
      <p:bldP spid="20" grpId="0"/>
      <p:bldP spid="21" grpId="0"/>
      <p:bldP spid="22" grpId="0"/>
      <p:bldP spid="23"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A7FBE7-C12E-3268-CD17-584452BAABFE}"/>
              </a:ext>
            </a:extLst>
          </p:cNvPr>
          <p:cNvPicPr>
            <a:picLocks noChangeAspect="1"/>
          </p:cNvPicPr>
          <p:nvPr/>
        </p:nvPicPr>
        <p:blipFill>
          <a:blip r:embed="rId2"/>
          <a:stretch>
            <a:fillRect/>
          </a:stretch>
        </p:blipFill>
        <p:spPr>
          <a:xfrm>
            <a:off x="8406686" y="265378"/>
            <a:ext cx="3495675" cy="30876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a:extLst>
              <a:ext uri="{FF2B5EF4-FFF2-40B4-BE49-F238E27FC236}">
                <a16:creationId xmlns:a16="http://schemas.microsoft.com/office/drawing/2014/main" id="{04A86CCC-AF90-15B5-B277-D00F500F2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727" y="3429000"/>
            <a:ext cx="5521325" cy="30876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A blue and white cover with a globe and puzzle pieces&#10;&#10;Description automatically generated">
            <a:extLst>
              <a:ext uri="{FF2B5EF4-FFF2-40B4-BE49-F238E27FC236}">
                <a16:creationId xmlns:a16="http://schemas.microsoft.com/office/drawing/2014/main" id="{EC4812A3-6051-2880-E1E6-A4C99C7E135E}"/>
              </a:ext>
            </a:extLst>
          </p:cNvPr>
          <p:cNvPicPr>
            <a:picLocks noChangeAspect="1"/>
          </p:cNvPicPr>
          <p:nvPr/>
        </p:nvPicPr>
        <p:blipFill>
          <a:blip r:embed="rId4"/>
          <a:stretch>
            <a:fillRect/>
          </a:stretch>
        </p:blipFill>
        <p:spPr>
          <a:xfrm>
            <a:off x="289639" y="1311224"/>
            <a:ext cx="2943088" cy="36670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Footer Placeholder 1">
            <a:extLst>
              <a:ext uri="{FF2B5EF4-FFF2-40B4-BE49-F238E27FC236}">
                <a16:creationId xmlns:a16="http://schemas.microsoft.com/office/drawing/2014/main" id="{6197C08B-9244-D2B9-029A-916FEDD740EA}"/>
              </a:ext>
            </a:extLst>
          </p:cNvPr>
          <p:cNvSpPr>
            <a:spLocks noGrp="1"/>
          </p:cNvSpPr>
          <p:nvPr>
            <p:ph type="ftr" sz="quarter" idx="4294967295"/>
          </p:nvPr>
        </p:nvSpPr>
        <p:spPr>
          <a:xfrm>
            <a:off x="119533" y="6478292"/>
            <a:ext cx="632137" cy="232476"/>
          </a:xfrm>
        </p:spPr>
        <p:txBody>
          <a:bodyPr wrap="square" anchor="b">
            <a:normAutofit/>
          </a:bodyPr>
          <a:lstStyle/>
          <a:p>
            <a:r>
              <a:rPr lang="en-US" sz="500"/>
              <a:t>IBC 2023</a:t>
            </a:r>
          </a:p>
        </p:txBody>
      </p:sp>
      <p:sp>
        <p:nvSpPr>
          <p:cNvPr id="3" name="Title 2">
            <a:extLst>
              <a:ext uri="{FF2B5EF4-FFF2-40B4-BE49-F238E27FC236}">
                <a16:creationId xmlns:a16="http://schemas.microsoft.com/office/drawing/2014/main" id="{B3350CF6-303B-A3C0-AB1C-2C50BF553B38}"/>
              </a:ext>
            </a:extLst>
          </p:cNvPr>
          <p:cNvSpPr>
            <a:spLocks noGrp="1"/>
          </p:cNvSpPr>
          <p:nvPr>
            <p:ph type="title"/>
          </p:nvPr>
        </p:nvSpPr>
        <p:spPr>
          <a:xfrm>
            <a:off x="289639" y="416092"/>
            <a:ext cx="11650520" cy="525850"/>
          </a:xfrm>
        </p:spPr>
        <p:txBody>
          <a:bodyPr wrap="square" anchor="b">
            <a:normAutofit/>
          </a:bodyPr>
          <a:lstStyle/>
          <a:p>
            <a:r>
              <a:rPr lang="de-DE" dirty="0"/>
              <a:t>Latest Updates</a:t>
            </a:r>
            <a:endParaRPr lang="en-US" dirty="0"/>
          </a:p>
        </p:txBody>
      </p:sp>
      <p:sp>
        <p:nvSpPr>
          <p:cNvPr id="11" name="Rectangle 10">
            <a:extLst>
              <a:ext uri="{FF2B5EF4-FFF2-40B4-BE49-F238E27FC236}">
                <a16:creationId xmlns:a16="http://schemas.microsoft.com/office/drawing/2014/main" id="{503F65FD-24AF-72B8-6BC8-68634814D516}"/>
              </a:ext>
            </a:extLst>
          </p:cNvPr>
          <p:cNvSpPr/>
          <p:nvPr/>
        </p:nvSpPr>
        <p:spPr>
          <a:xfrm>
            <a:off x="3785315" y="1492719"/>
            <a:ext cx="4216218" cy="954107"/>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5G Broadcast will evolve </a:t>
            </a:r>
            <a:br>
              <a:rPr lang="en-US" sz="2800" b="1" dirty="0">
                <a:ln w="22225">
                  <a:solidFill>
                    <a:schemeClr val="accent2"/>
                  </a:solidFill>
                  <a:prstDash val="solid"/>
                </a:ln>
                <a:solidFill>
                  <a:schemeClr val="accent2">
                    <a:lumMod val="40000"/>
                    <a:lumOff val="60000"/>
                  </a:schemeClr>
                </a:solidFill>
              </a:rPr>
            </a:br>
            <a:r>
              <a:rPr lang="en-US" sz="2800" b="1" dirty="0">
                <a:ln w="22225">
                  <a:solidFill>
                    <a:schemeClr val="accent2"/>
                  </a:solidFill>
                  <a:prstDash val="solid"/>
                </a:ln>
                <a:solidFill>
                  <a:schemeClr val="accent2">
                    <a:lumMod val="40000"/>
                    <a:lumOff val="60000"/>
                  </a:schemeClr>
                </a:solidFill>
              </a:rPr>
              <a:t>with 3GPP pace</a:t>
            </a:r>
          </a:p>
        </p:txBody>
      </p:sp>
      <p:sp>
        <p:nvSpPr>
          <p:cNvPr id="13" name="TextBox 12">
            <a:extLst>
              <a:ext uri="{FF2B5EF4-FFF2-40B4-BE49-F238E27FC236}">
                <a16:creationId xmlns:a16="http://schemas.microsoft.com/office/drawing/2014/main" id="{D537FBA4-C40B-9B6F-9304-450F0ABFDD68}"/>
              </a:ext>
            </a:extLst>
          </p:cNvPr>
          <p:cNvSpPr txBox="1"/>
          <p:nvPr/>
        </p:nvSpPr>
        <p:spPr>
          <a:xfrm>
            <a:off x="3941062" y="1285900"/>
            <a:ext cx="96180" cy="413639"/>
          </a:xfrm>
          <a:prstGeom prst="rect">
            <a:avLst/>
          </a:prstGeom>
        </p:spPr>
        <p:txBody>
          <a:bodyPr wrap="none" lIns="0" tIns="0" rIns="0" bIns="0" rtlCol="0">
            <a:spAutoFit/>
          </a:bodyPr>
          <a:lstStyle/>
          <a:p>
            <a:pPr algn="l">
              <a:lnSpc>
                <a:spcPct val="96000"/>
              </a:lnSpc>
            </a:pPr>
            <a:r>
              <a:rPr lang="de-DE" sz="2800" dirty="0">
                <a:solidFill>
                  <a:schemeClr val="tx2"/>
                </a:solidFill>
                <a:latin typeface="Microsoft Sans Serif"/>
                <a:cs typeface="Microsoft Sans Serif" panose="020B0604020202020204" pitchFamily="34" charset="0"/>
              </a:rPr>
              <a:t> </a:t>
            </a:r>
            <a:endParaRPr lang="en-US" sz="2800" dirty="0">
              <a:solidFill>
                <a:schemeClr val="tx2"/>
              </a:solidFill>
              <a:latin typeface="Microsoft Sans Serif"/>
              <a:cs typeface="Microsoft Sans Serif" panose="020B0604020202020204" pitchFamily="34" charset="0"/>
            </a:endParaRPr>
          </a:p>
        </p:txBody>
      </p:sp>
      <p:pic>
        <p:nvPicPr>
          <p:cNvPr id="5" name="Content Placeholder 4">
            <a:extLst>
              <a:ext uri="{FF2B5EF4-FFF2-40B4-BE49-F238E27FC236}">
                <a16:creationId xmlns:a16="http://schemas.microsoft.com/office/drawing/2014/main" id="{CDC918E0-40A2-0E5B-2718-2261730903E6}"/>
              </a:ext>
            </a:extLst>
          </p:cNvPr>
          <p:cNvPicPr>
            <a:picLocks noChangeAspect="1"/>
          </p:cNvPicPr>
          <p:nvPr/>
        </p:nvPicPr>
        <p:blipFill>
          <a:blip r:embed="rId5"/>
          <a:stretch>
            <a:fillRect/>
          </a:stretch>
        </p:blipFill>
        <p:spPr>
          <a:xfrm>
            <a:off x="9201150" y="3814483"/>
            <a:ext cx="2701211" cy="21670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74689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5844A85-43D0-2FA7-873E-0AA84E2C1E61}"/>
              </a:ext>
            </a:extLst>
          </p:cNvPr>
          <p:cNvSpPr>
            <a:spLocks noGrp="1"/>
          </p:cNvSpPr>
          <p:nvPr>
            <p:ph type="subTitle" idx="1"/>
          </p:nvPr>
        </p:nvSpPr>
        <p:spPr/>
        <p:txBody>
          <a:bodyPr/>
          <a:lstStyle/>
          <a:p>
            <a:endParaRPr lang="en-US"/>
          </a:p>
        </p:txBody>
      </p:sp>
      <p:sp>
        <p:nvSpPr>
          <p:cNvPr id="11" name="Title 10">
            <a:extLst>
              <a:ext uri="{FF2B5EF4-FFF2-40B4-BE49-F238E27FC236}">
                <a16:creationId xmlns:a16="http://schemas.microsoft.com/office/drawing/2014/main" id="{823060E4-5E8E-4DAB-980F-6AAE56EF0A80}"/>
              </a:ext>
            </a:extLst>
          </p:cNvPr>
          <p:cNvSpPr>
            <a:spLocks noGrp="1"/>
          </p:cNvSpPr>
          <p:nvPr>
            <p:ph type="title"/>
          </p:nvPr>
        </p:nvSpPr>
        <p:spPr/>
        <p:txBody>
          <a:bodyPr wrap="square" anchor="b">
            <a:normAutofit/>
          </a:bodyPr>
          <a:lstStyle/>
          <a:p>
            <a:r>
              <a:rPr lang="de-DE" dirty="0"/>
              <a:t>T</a:t>
            </a:r>
            <a:r>
              <a:rPr lang="en-US" dirty="0" err="1"/>
              <a:t>echnology</a:t>
            </a:r>
            <a:r>
              <a:rPr lang="en-US" dirty="0"/>
              <a:t> Evolution</a:t>
            </a:r>
          </a:p>
        </p:txBody>
      </p:sp>
      <p:sp>
        <p:nvSpPr>
          <p:cNvPr id="18" name="Footer Placeholder 3">
            <a:extLst>
              <a:ext uri="{FF2B5EF4-FFF2-40B4-BE49-F238E27FC236}">
                <a16:creationId xmlns:a16="http://schemas.microsoft.com/office/drawing/2014/main" id="{3039BD64-4F67-3B69-A55C-FF2993A04ABF}"/>
              </a:ext>
            </a:extLst>
          </p:cNvPr>
          <p:cNvSpPr>
            <a:spLocks noGrp="1"/>
          </p:cNvSpPr>
          <p:nvPr>
            <p:ph type="ftr" sz="quarter" idx="4294967295"/>
          </p:nvPr>
        </p:nvSpPr>
        <p:spPr>
          <a:xfrm>
            <a:off x="0" y="6532563"/>
            <a:ext cx="3557588" cy="119062"/>
          </a:xfrm>
        </p:spPr>
        <p:txBody>
          <a:bodyPr/>
          <a:lstStyle/>
          <a:p>
            <a:r>
              <a:rPr lang="en-US"/>
              <a:t>IBC 2023</a:t>
            </a:r>
          </a:p>
        </p:txBody>
      </p:sp>
    </p:spTree>
    <p:extLst>
      <p:ext uri="{BB962C8B-B14F-4D97-AF65-F5344CB8AC3E}">
        <p14:creationId xmlns:p14="http://schemas.microsoft.com/office/powerpoint/2010/main" val="393749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entagon 6">
            <a:extLst>
              <a:ext uri="{FF2B5EF4-FFF2-40B4-BE49-F238E27FC236}">
                <a16:creationId xmlns:a16="http://schemas.microsoft.com/office/drawing/2014/main" id="{0FE7C202-BA4A-4EC7-B467-BC6DE3C4F75B}"/>
              </a:ext>
            </a:extLst>
          </p:cNvPr>
          <p:cNvSpPr/>
          <p:nvPr/>
        </p:nvSpPr>
        <p:spPr bwMode="auto">
          <a:xfrm>
            <a:off x="-1" y="1600199"/>
            <a:ext cx="11682413" cy="3650784"/>
          </a:xfrm>
          <a:prstGeom prst="homePlate">
            <a:avLst>
              <a:gd name="adj" fmla="val 26222"/>
            </a:avLst>
          </a:prstGeom>
          <a:gradFill>
            <a:gsLst>
              <a:gs pos="100000">
                <a:schemeClr val="accent6">
                  <a:lumMod val="40000"/>
                  <a:lumOff val="60000"/>
                </a:schemeClr>
              </a:gs>
              <a:gs pos="63000">
                <a:schemeClr val="accent6">
                  <a:lumMod val="20000"/>
                  <a:lumOff val="80000"/>
                  <a:alpha val="0"/>
                </a:schemeClr>
              </a:gs>
            </a:gsLst>
            <a:lin ang="0" scaled="0"/>
          </a:gradFill>
          <a:ln w="38100" cap="flat" cmpd="sng" algn="ctr">
            <a:noFill/>
            <a:prstDash val="solid"/>
          </a:ln>
          <a:effectLst/>
        </p:spPr>
        <p:txBody>
          <a:bodyPr rtlCol="0" anchor="ctr"/>
          <a:lstStyle/>
          <a:p>
            <a:pPr algn="ctr" defTabSz="914377">
              <a:defRPr/>
            </a:pPr>
            <a:endParaRPr lang="en-US" sz="1200" kern="0" baseline="-25000">
              <a:solidFill>
                <a:srgbClr val="FFFFFF"/>
              </a:solidFill>
              <a:latin typeface="Microsoft Sans Serif"/>
            </a:endParaRPr>
          </a:p>
        </p:txBody>
      </p:sp>
      <p:sp>
        <p:nvSpPr>
          <p:cNvPr id="2" name="Title 1"/>
          <p:cNvSpPr>
            <a:spLocks noGrp="1"/>
          </p:cNvSpPr>
          <p:nvPr>
            <p:ph type="title"/>
          </p:nvPr>
        </p:nvSpPr>
        <p:spPr/>
        <p:txBody>
          <a:bodyPr/>
          <a:lstStyle/>
          <a:p>
            <a:r>
              <a:rPr lang="en-US" spc="-151" dirty="0"/>
              <a:t>MBMS/L</a:t>
            </a:r>
            <a:r>
              <a:rPr lang="en-US" dirty="0"/>
              <a:t>TE </a:t>
            </a:r>
            <a:r>
              <a:rPr lang="en-US" dirty="0" err="1"/>
              <a:t>eMBM</a:t>
            </a:r>
            <a:r>
              <a:rPr lang="en-US" spc="300" dirty="0" err="1"/>
              <a:t>S</a:t>
            </a:r>
            <a:r>
              <a:rPr lang="en-US" spc="300" dirty="0"/>
              <a:t>/</a:t>
            </a:r>
            <a:r>
              <a:rPr lang="en-US" dirty="0"/>
              <a:t>5G broadcast</a:t>
            </a:r>
            <a:r>
              <a:rPr lang="en-US" spc="-151" dirty="0"/>
              <a:t> </a:t>
            </a:r>
            <a:r>
              <a:rPr lang="en-US" dirty="0"/>
              <a:t>History</a:t>
            </a:r>
          </a:p>
        </p:txBody>
      </p:sp>
      <p:sp>
        <p:nvSpPr>
          <p:cNvPr id="16" name="Text Placeholder 15">
            <a:extLst>
              <a:ext uri="{FF2B5EF4-FFF2-40B4-BE49-F238E27FC236}">
                <a16:creationId xmlns:a16="http://schemas.microsoft.com/office/drawing/2014/main" id="{CB54CE8C-774D-46B8-B82B-A7837A012B31}"/>
              </a:ext>
            </a:extLst>
          </p:cNvPr>
          <p:cNvSpPr>
            <a:spLocks noGrp="1"/>
          </p:cNvSpPr>
          <p:nvPr>
            <p:ph type="body" idx="1"/>
          </p:nvPr>
        </p:nvSpPr>
        <p:spPr/>
        <p:txBody>
          <a:bodyPr/>
          <a:lstStyle/>
          <a:p>
            <a:r>
              <a:rPr lang="en-US" dirty="0"/>
              <a:t>Building upon a strong 3GPP technology foundation</a:t>
            </a:r>
          </a:p>
        </p:txBody>
      </p:sp>
      <p:sp>
        <p:nvSpPr>
          <p:cNvPr id="92" name="TextBox 91">
            <a:extLst>
              <a:ext uri="{FF2B5EF4-FFF2-40B4-BE49-F238E27FC236}">
                <a16:creationId xmlns:a16="http://schemas.microsoft.com/office/drawing/2014/main" id="{0044E378-C9C2-4E08-8F39-B9645436012E}"/>
              </a:ext>
            </a:extLst>
          </p:cNvPr>
          <p:cNvSpPr txBox="1"/>
          <p:nvPr/>
        </p:nvSpPr>
        <p:spPr>
          <a:xfrm>
            <a:off x="497631" y="4314807"/>
            <a:ext cx="2220856" cy="553998"/>
          </a:xfrm>
          <a:prstGeom prst="rect">
            <a:avLst/>
          </a:prstGeom>
          <a:noFill/>
        </p:spPr>
        <p:txBody>
          <a:bodyPr wrap="square" lIns="0" tIns="0" rIns="0" bIns="0" rtlCol="0">
            <a:spAutoFit/>
          </a:bodyPr>
          <a:lstStyle/>
          <a:p>
            <a:pPr defTabSz="914377">
              <a:defRPr/>
            </a:pPr>
            <a:r>
              <a:rPr lang="en-US" sz="1200" dirty="0" err="1">
                <a:solidFill>
                  <a:srgbClr val="000000">
                    <a:lumMod val="85000"/>
                    <a:lumOff val="15000"/>
                  </a:srgbClr>
                </a:solidFill>
                <a:latin typeface="Microsoft Sans Serif" panose="020B0604020202020204" pitchFamily="34" charset="0"/>
                <a:cs typeface="Microsoft Sans Serif" panose="020B0604020202020204" pitchFamily="34" charset="0"/>
              </a:rPr>
              <a:t>eMBMS</a:t>
            </a:r>
            <a:r>
              <a:rPr lang="en-US" sz="1200" dirty="0">
                <a:solidFill>
                  <a:srgbClr val="000000">
                    <a:lumMod val="85000"/>
                    <a:lumOff val="15000"/>
                  </a:srgbClr>
                </a:solidFill>
                <a:latin typeface="Microsoft Sans Serif" panose="020B0604020202020204" pitchFamily="34" charset="0"/>
                <a:cs typeface="Microsoft Sans Serif" panose="020B0604020202020204" pitchFamily="34" charset="0"/>
              </a:rPr>
              <a:t> defined for LTE starting in Rel-8/Rel-9, improving coverage and efficiency</a:t>
            </a:r>
            <a:endParaRPr lang="en-US" sz="1200" baseline="30000" dirty="0">
              <a:solidFill>
                <a:srgbClr val="000000">
                  <a:lumMod val="85000"/>
                  <a:lumOff val="15000"/>
                </a:srgbClr>
              </a:solidFill>
              <a:latin typeface="Microsoft Sans Serif" panose="020B0604020202020204" pitchFamily="34" charset="0"/>
              <a:cs typeface="Microsoft Sans Serif" panose="020B0604020202020204" pitchFamily="34" charset="0"/>
            </a:endParaRPr>
          </a:p>
        </p:txBody>
      </p:sp>
      <p:sp>
        <p:nvSpPr>
          <p:cNvPr id="111" name="TextBox 110">
            <a:extLst>
              <a:ext uri="{FF2B5EF4-FFF2-40B4-BE49-F238E27FC236}">
                <a16:creationId xmlns:a16="http://schemas.microsoft.com/office/drawing/2014/main" id="{2C9520EE-E205-4EF9-B7E2-E9526C892EC2}"/>
              </a:ext>
            </a:extLst>
          </p:cNvPr>
          <p:cNvSpPr txBox="1"/>
          <p:nvPr/>
        </p:nvSpPr>
        <p:spPr>
          <a:xfrm>
            <a:off x="3107097" y="4314805"/>
            <a:ext cx="1931817" cy="553998"/>
          </a:xfrm>
          <a:prstGeom prst="rect">
            <a:avLst/>
          </a:prstGeom>
          <a:noFill/>
        </p:spPr>
        <p:txBody>
          <a:bodyPr wrap="square" lIns="0" tIns="0" rIns="0" bIns="0" rtlCol="0">
            <a:spAutoFit/>
          </a:bodyPr>
          <a:lstStyle/>
          <a:p>
            <a:pPr defTabSz="914377">
              <a:defRPr/>
            </a:pPr>
            <a:r>
              <a:rPr lang="en-US" sz="1200" dirty="0" err="1">
                <a:solidFill>
                  <a:srgbClr val="000000">
                    <a:lumMod val="85000"/>
                    <a:lumOff val="15000"/>
                  </a:srgbClr>
                </a:solidFill>
                <a:latin typeface="Microsoft Sans Serif" panose="020B0604020202020204" pitchFamily="34" charset="0"/>
                <a:cs typeface="Microsoft Sans Serif" panose="020B0604020202020204" pitchFamily="34" charset="0"/>
              </a:rPr>
              <a:t>eMBMS</a:t>
            </a:r>
            <a:r>
              <a:rPr lang="en-US" sz="1200" dirty="0">
                <a:solidFill>
                  <a:srgbClr val="000000">
                    <a:lumMod val="85000"/>
                    <a:lumOff val="15000"/>
                  </a:srgbClr>
                </a:solidFill>
                <a:latin typeface="Microsoft Sans Serif" panose="020B0604020202020204" pitchFamily="34" charset="0"/>
                <a:cs typeface="Microsoft Sans Serif" panose="020B0604020202020204" pitchFamily="34" charset="0"/>
              </a:rPr>
              <a:t> enhancements in Rel-12 include MOOD and expansion to MCPTT</a:t>
            </a:r>
            <a:endParaRPr lang="en-US" sz="1200" baseline="30000" dirty="0">
              <a:solidFill>
                <a:srgbClr val="000000">
                  <a:lumMod val="85000"/>
                  <a:lumOff val="15000"/>
                </a:srgbClr>
              </a:solidFill>
              <a:latin typeface="Microsoft Sans Serif" panose="020B0604020202020204" pitchFamily="34" charset="0"/>
              <a:cs typeface="Microsoft Sans Serif" panose="020B0604020202020204" pitchFamily="34" charset="0"/>
            </a:endParaRPr>
          </a:p>
        </p:txBody>
      </p:sp>
      <p:sp>
        <p:nvSpPr>
          <p:cNvPr id="125" name="TextBox 124">
            <a:extLst>
              <a:ext uri="{FF2B5EF4-FFF2-40B4-BE49-F238E27FC236}">
                <a16:creationId xmlns:a16="http://schemas.microsoft.com/office/drawing/2014/main" id="{3CDEB3C0-CE5E-4755-B04D-81ADBA0961F9}"/>
              </a:ext>
            </a:extLst>
          </p:cNvPr>
          <p:cNvSpPr txBox="1"/>
          <p:nvPr/>
        </p:nvSpPr>
        <p:spPr>
          <a:xfrm>
            <a:off x="5620817" y="4314806"/>
            <a:ext cx="2911052" cy="553998"/>
          </a:xfrm>
          <a:prstGeom prst="rect">
            <a:avLst/>
          </a:prstGeom>
          <a:noFill/>
        </p:spPr>
        <p:txBody>
          <a:bodyPr wrap="square" lIns="0" tIns="0" rIns="0" bIns="0" rtlCol="0">
            <a:spAutoFit/>
          </a:bodyPr>
          <a:lstStyle/>
          <a:p>
            <a:pPr defTabSz="914377">
              <a:defRPr/>
            </a:pPr>
            <a:r>
              <a:rPr lang="en-US" sz="1200" dirty="0">
                <a:solidFill>
                  <a:srgbClr val="000000">
                    <a:lumMod val="85000"/>
                    <a:lumOff val="15000"/>
                  </a:srgbClr>
                </a:solidFill>
                <a:latin typeface="Microsoft Sans Serif" panose="020B0604020202020204" pitchFamily="34" charset="0"/>
                <a:cs typeface="Microsoft Sans Serif" panose="020B0604020202020204" pitchFamily="34" charset="0"/>
              </a:rPr>
              <a:t>Enabling terrestrial broadcast and expanding to new services; Meeting 7/10 5G Broadcast requirements in Rel-14</a:t>
            </a:r>
          </a:p>
        </p:txBody>
      </p:sp>
      <p:sp>
        <p:nvSpPr>
          <p:cNvPr id="47" name="Right Arrow 14">
            <a:extLst>
              <a:ext uri="{FF2B5EF4-FFF2-40B4-BE49-F238E27FC236}">
                <a16:creationId xmlns:a16="http://schemas.microsoft.com/office/drawing/2014/main" id="{DD43F445-59C6-466A-BE46-FA43DDE9FA87}"/>
              </a:ext>
            </a:extLst>
          </p:cNvPr>
          <p:cNvSpPr/>
          <p:nvPr/>
        </p:nvSpPr>
        <p:spPr bwMode="auto">
          <a:xfrm>
            <a:off x="1467661" y="2802134"/>
            <a:ext cx="3178745" cy="1240583"/>
          </a:xfrm>
          <a:prstGeom prst="rightArrow">
            <a:avLst>
              <a:gd name="adj1" fmla="val 100000"/>
              <a:gd name="adj2" fmla="val 24079"/>
            </a:avLst>
          </a:prstGeom>
          <a:solidFill>
            <a:schemeClr val="accent3">
              <a:lumMod val="50000"/>
            </a:schemeClr>
          </a:solidFill>
          <a:ln w="12700" cap="flat" cmpd="sng" algn="ctr">
            <a:noFill/>
            <a:prstDash val="solid"/>
          </a:ln>
          <a:effectLst/>
        </p:spPr>
        <p:txBody>
          <a:bodyPr lIns="365760" rtlCol="0" anchor="ctr"/>
          <a:lstStyle/>
          <a:p>
            <a:pPr defTabSz="914377">
              <a:lnSpc>
                <a:spcPct val="95000"/>
              </a:lnSpc>
              <a:defRPr/>
            </a:pPr>
            <a:endParaRPr lang="en-US" sz="1200">
              <a:solidFill>
                <a:prstClr val="white"/>
              </a:solidFill>
              <a:latin typeface="Microsoft Sans Serif"/>
              <a:cs typeface="Microsoft Sans Serif" panose="020B0604020202020204" pitchFamily="34" charset="0"/>
            </a:endParaRPr>
          </a:p>
        </p:txBody>
      </p:sp>
      <p:sp>
        <p:nvSpPr>
          <p:cNvPr id="60" name="Right Arrow 14">
            <a:extLst>
              <a:ext uri="{FF2B5EF4-FFF2-40B4-BE49-F238E27FC236}">
                <a16:creationId xmlns:a16="http://schemas.microsoft.com/office/drawing/2014/main" id="{B6AA5A69-5552-4C45-A553-B59B07811D7E}"/>
              </a:ext>
            </a:extLst>
          </p:cNvPr>
          <p:cNvSpPr/>
          <p:nvPr/>
        </p:nvSpPr>
        <p:spPr bwMode="auto">
          <a:xfrm>
            <a:off x="4167889" y="2802134"/>
            <a:ext cx="2970385" cy="1240583"/>
          </a:xfrm>
          <a:prstGeom prst="rightArrow">
            <a:avLst>
              <a:gd name="adj1" fmla="val 100000"/>
              <a:gd name="adj2" fmla="val 24079"/>
            </a:avLst>
          </a:prstGeom>
          <a:gradFill>
            <a:gsLst>
              <a:gs pos="100000">
                <a:schemeClr val="accent3">
                  <a:lumMod val="75000"/>
                </a:schemeClr>
              </a:gs>
              <a:gs pos="0">
                <a:schemeClr val="accent3">
                  <a:lumMod val="50000"/>
                </a:schemeClr>
              </a:gs>
            </a:gsLst>
            <a:lin ang="10800000" scaled="1"/>
          </a:gradFill>
          <a:ln w="12700" cap="flat" cmpd="sng" algn="ctr">
            <a:noFill/>
            <a:prstDash val="solid"/>
          </a:ln>
          <a:effectLst/>
        </p:spPr>
        <p:txBody>
          <a:bodyPr lIns="365760" rtlCol="0" anchor="ctr"/>
          <a:lstStyle/>
          <a:p>
            <a:pPr defTabSz="914377">
              <a:lnSpc>
                <a:spcPct val="95000"/>
              </a:lnSpc>
              <a:defRPr/>
            </a:pPr>
            <a:endParaRPr lang="en-US" sz="1200">
              <a:solidFill>
                <a:prstClr val="white"/>
              </a:solidFill>
              <a:latin typeface="Microsoft Sans Serif"/>
              <a:cs typeface="Microsoft Sans Serif" panose="020B0604020202020204" pitchFamily="34" charset="0"/>
            </a:endParaRPr>
          </a:p>
        </p:txBody>
      </p:sp>
      <p:sp>
        <p:nvSpPr>
          <p:cNvPr id="66" name="Right Arrow 14">
            <a:extLst>
              <a:ext uri="{FF2B5EF4-FFF2-40B4-BE49-F238E27FC236}">
                <a16:creationId xmlns:a16="http://schemas.microsoft.com/office/drawing/2014/main" id="{63A32B52-A3D5-460B-A8C7-4C182C52340D}"/>
              </a:ext>
            </a:extLst>
          </p:cNvPr>
          <p:cNvSpPr/>
          <p:nvPr/>
        </p:nvSpPr>
        <p:spPr bwMode="auto">
          <a:xfrm>
            <a:off x="6607052" y="2808463"/>
            <a:ext cx="3157432" cy="1240583"/>
          </a:xfrm>
          <a:prstGeom prst="rightArrow">
            <a:avLst>
              <a:gd name="adj1" fmla="val 100000"/>
              <a:gd name="adj2" fmla="val 27589"/>
            </a:avLst>
          </a:prstGeom>
          <a:gradFill flip="none" rotWithShape="1">
            <a:gsLst>
              <a:gs pos="38000">
                <a:schemeClr val="accent3">
                  <a:lumMod val="80000"/>
                  <a:lumOff val="20000"/>
                </a:schemeClr>
              </a:gs>
              <a:gs pos="100000">
                <a:srgbClr val="497C71"/>
              </a:gs>
            </a:gsLst>
            <a:lin ang="10800000" scaled="1"/>
            <a:tileRect/>
          </a:gradFill>
          <a:ln w="12700" cap="flat" cmpd="sng" algn="ctr">
            <a:noFill/>
            <a:prstDash val="solid"/>
          </a:ln>
          <a:effectLst/>
        </p:spPr>
        <p:txBody>
          <a:bodyPr lIns="365760" rtlCol="0" anchor="ctr"/>
          <a:lstStyle/>
          <a:p>
            <a:pPr defTabSz="914377">
              <a:lnSpc>
                <a:spcPct val="95000"/>
              </a:lnSpc>
              <a:defRPr/>
            </a:pPr>
            <a:endParaRPr lang="en-US" sz="1200">
              <a:solidFill>
                <a:prstClr val="white"/>
              </a:solidFill>
              <a:latin typeface="Microsoft Sans Serif"/>
              <a:cs typeface="Microsoft Sans Serif" panose="020B0604020202020204" pitchFamily="34" charset="0"/>
            </a:endParaRPr>
          </a:p>
        </p:txBody>
      </p:sp>
      <p:grpSp>
        <p:nvGrpSpPr>
          <p:cNvPr id="48" name="Group 47">
            <a:extLst>
              <a:ext uri="{FF2B5EF4-FFF2-40B4-BE49-F238E27FC236}">
                <a16:creationId xmlns:a16="http://schemas.microsoft.com/office/drawing/2014/main" id="{E16BB757-15CE-489C-BBD9-F99F4034C45C}"/>
              </a:ext>
            </a:extLst>
          </p:cNvPr>
          <p:cNvGrpSpPr/>
          <p:nvPr/>
        </p:nvGrpSpPr>
        <p:grpSpPr bwMode="gray">
          <a:xfrm>
            <a:off x="498965" y="2665104"/>
            <a:ext cx="1520971" cy="1520971"/>
            <a:chOff x="2253530" y="553761"/>
            <a:chExt cx="2342448" cy="2342449"/>
          </a:xfrm>
        </p:grpSpPr>
        <p:sp>
          <p:nvSpPr>
            <p:cNvPr id="49" name="Oval 48">
              <a:extLst>
                <a:ext uri="{FF2B5EF4-FFF2-40B4-BE49-F238E27FC236}">
                  <a16:creationId xmlns:a16="http://schemas.microsoft.com/office/drawing/2014/main" id="{E49D430D-47AB-4182-B506-D20769B9768D}"/>
                </a:ext>
              </a:extLst>
            </p:cNvPr>
            <p:cNvSpPr/>
            <p:nvPr/>
          </p:nvSpPr>
          <p:spPr bwMode="gray">
            <a:xfrm>
              <a:off x="2253530" y="553761"/>
              <a:ext cx="2342448" cy="2342449"/>
            </a:xfrm>
            <a:prstGeom prst="ellipse">
              <a:avLst/>
            </a:prstGeom>
            <a:gradFill flip="none" rotWithShape="1">
              <a:gsLst>
                <a:gs pos="100000">
                  <a:schemeClr val="accent3">
                    <a:lumMod val="50000"/>
                  </a:schemeClr>
                </a:gs>
                <a:gs pos="37000">
                  <a:srgbClr val="458370"/>
                </a:gs>
              </a:gsLst>
              <a:lin ang="10800000" scaled="1"/>
              <a:tileRect/>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err="1">
                <a:solidFill>
                  <a:prstClr val="white"/>
                </a:solidFill>
                <a:latin typeface="Microsoft Sans Serif"/>
              </a:endParaRPr>
            </a:p>
          </p:txBody>
        </p:sp>
        <p:sp>
          <p:nvSpPr>
            <p:cNvPr id="52" name="Oval 51">
              <a:extLst>
                <a:ext uri="{FF2B5EF4-FFF2-40B4-BE49-F238E27FC236}">
                  <a16:creationId xmlns:a16="http://schemas.microsoft.com/office/drawing/2014/main" id="{48AA5D21-057D-4FC1-B010-3028B32E620B}"/>
                </a:ext>
              </a:extLst>
            </p:cNvPr>
            <p:cNvSpPr/>
            <p:nvPr/>
          </p:nvSpPr>
          <p:spPr bwMode="gray">
            <a:xfrm>
              <a:off x="2547266" y="847497"/>
              <a:ext cx="1754976" cy="1754976"/>
            </a:xfrm>
            <a:prstGeom prst="ellipse">
              <a:avLst/>
            </a:prstGeom>
            <a:gradFill flip="none" rotWithShape="1">
              <a:gsLst>
                <a:gs pos="100000">
                  <a:schemeClr val="bg1"/>
                </a:gs>
                <a:gs pos="0">
                  <a:schemeClr val="bg1">
                    <a:lumMod val="85000"/>
                  </a:schemeClr>
                </a:gs>
              </a:gsLst>
              <a:lin ang="0" scaled="1"/>
              <a:tileRect/>
            </a:gradFill>
            <a:ln>
              <a:noFill/>
            </a:ln>
            <a:effectLst>
              <a:outerShdw blurRad="381000" dist="127000" dir="10800000" algn="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err="1">
                <a:solidFill>
                  <a:prstClr val="white"/>
                </a:solidFill>
                <a:latin typeface="Microsoft Sans Serif"/>
              </a:endParaRPr>
            </a:p>
          </p:txBody>
        </p:sp>
      </p:grpSp>
      <p:grpSp>
        <p:nvGrpSpPr>
          <p:cNvPr id="61" name="Group 60">
            <a:extLst>
              <a:ext uri="{FF2B5EF4-FFF2-40B4-BE49-F238E27FC236}">
                <a16:creationId xmlns:a16="http://schemas.microsoft.com/office/drawing/2014/main" id="{F4B1C82F-D95F-416A-A438-2F735F79A957}"/>
              </a:ext>
            </a:extLst>
          </p:cNvPr>
          <p:cNvGrpSpPr/>
          <p:nvPr/>
        </p:nvGrpSpPr>
        <p:grpSpPr bwMode="gray">
          <a:xfrm>
            <a:off x="3053577" y="2665104"/>
            <a:ext cx="1520971" cy="1520971"/>
            <a:chOff x="2253530" y="553761"/>
            <a:chExt cx="2342448" cy="2342449"/>
          </a:xfrm>
        </p:grpSpPr>
        <p:sp>
          <p:nvSpPr>
            <p:cNvPr id="62" name="Oval 61">
              <a:extLst>
                <a:ext uri="{FF2B5EF4-FFF2-40B4-BE49-F238E27FC236}">
                  <a16:creationId xmlns:a16="http://schemas.microsoft.com/office/drawing/2014/main" id="{74EC0065-0E28-49B0-9F7F-FCC94298EBD9}"/>
                </a:ext>
              </a:extLst>
            </p:cNvPr>
            <p:cNvSpPr/>
            <p:nvPr/>
          </p:nvSpPr>
          <p:spPr bwMode="gray">
            <a:xfrm>
              <a:off x="2253530" y="553761"/>
              <a:ext cx="2342448" cy="2342449"/>
            </a:xfrm>
            <a:prstGeom prst="ellipse">
              <a:avLst/>
            </a:prstGeom>
            <a:gradFill flip="none" rotWithShape="1">
              <a:gsLst>
                <a:gs pos="100000">
                  <a:schemeClr val="accent3">
                    <a:lumMod val="65000"/>
                  </a:schemeClr>
                </a:gs>
                <a:gs pos="37000">
                  <a:schemeClr val="accent3">
                    <a:lumMod val="100000"/>
                  </a:schemeClr>
                </a:gs>
              </a:gsLst>
              <a:lin ang="10800000" scaled="1"/>
              <a:tileRect/>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err="1">
                <a:solidFill>
                  <a:prstClr val="white"/>
                </a:solidFill>
                <a:latin typeface="Microsoft Sans Serif"/>
              </a:endParaRPr>
            </a:p>
          </p:txBody>
        </p:sp>
        <p:sp>
          <p:nvSpPr>
            <p:cNvPr id="63" name="Oval 62">
              <a:extLst>
                <a:ext uri="{FF2B5EF4-FFF2-40B4-BE49-F238E27FC236}">
                  <a16:creationId xmlns:a16="http://schemas.microsoft.com/office/drawing/2014/main" id="{EAC2048C-3BF0-43D0-9CB5-1F8B1ABABA69}"/>
                </a:ext>
              </a:extLst>
            </p:cNvPr>
            <p:cNvSpPr/>
            <p:nvPr/>
          </p:nvSpPr>
          <p:spPr bwMode="gray">
            <a:xfrm>
              <a:off x="2547266" y="847497"/>
              <a:ext cx="1754976" cy="1754976"/>
            </a:xfrm>
            <a:prstGeom prst="ellipse">
              <a:avLst/>
            </a:prstGeom>
            <a:gradFill flip="none" rotWithShape="1">
              <a:gsLst>
                <a:gs pos="100000">
                  <a:schemeClr val="bg1"/>
                </a:gs>
                <a:gs pos="0">
                  <a:schemeClr val="bg1">
                    <a:lumMod val="85000"/>
                  </a:schemeClr>
                </a:gs>
              </a:gsLst>
              <a:lin ang="0" scaled="1"/>
              <a:tileRect/>
            </a:gradFill>
            <a:ln>
              <a:noFill/>
            </a:ln>
            <a:effectLst>
              <a:outerShdw blurRad="381000" dist="127000" dir="10800000" algn="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err="1">
                <a:solidFill>
                  <a:prstClr val="white"/>
                </a:solidFill>
                <a:latin typeface="Microsoft Sans Serif"/>
              </a:endParaRPr>
            </a:p>
          </p:txBody>
        </p:sp>
      </p:grpSp>
      <p:grpSp>
        <p:nvGrpSpPr>
          <p:cNvPr id="67" name="Group 66">
            <a:extLst>
              <a:ext uri="{FF2B5EF4-FFF2-40B4-BE49-F238E27FC236}">
                <a16:creationId xmlns:a16="http://schemas.microsoft.com/office/drawing/2014/main" id="{A60DFE18-E35F-4AC8-AF6A-8296FB721AE5}"/>
              </a:ext>
            </a:extLst>
          </p:cNvPr>
          <p:cNvGrpSpPr/>
          <p:nvPr/>
        </p:nvGrpSpPr>
        <p:grpSpPr bwMode="gray">
          <a:xfrm>
            <a:off x="5608189" y="2665104"/>
            <a:ext cx="1520971" cy="1520971"/>
            <a:chOff x="2253530" y="553761"/>
            <a:chExt cx="2342448" cy="2342449"/>
          </a:xfrm>
        </p:grpSpPr>
        <p:sp>
          <p:nvSpPr>
            <p:cNvPr id="68" name="Oval 67">
              <a:extLst>
                <a:ext uri="{FF2B5EF4-FFF2-40B4-BE49-F238E27FC236}">
                  <a16:creationId xmlns:a16="http://schemas.microsoft.com/office/drawing/2014/main" id="{68AFAFB3-65FB-49C2-B84D-6D885457EDED}"/>
                </a:ext>
              </a:extLst>
            </p:cNvPr>
            <p:cNvSpPr/>
            <p:nvPr/>
          </p:nvSpPr>
          <p:spPr bwMode="gray">
            <a:xfrm>
              <a:off x="2253530" y="553761"/>
              <a:ext cx="2342448" cy="2342449"/>
            </a:xfrm>
            <a:prstGeom prst="ellipse">
              <a:avLst/>
            </a:prstGeom>
            <a:gradFill flip="none" rotWithShape="1">
              <a:gsLst>
                <a:gs pos="100000">
                  <a:srgbClr val="4A8C78"/>
                </a:gs>
                <a:gs pos="37000">
                  <a:schemeClr val="accent3">
                    <a:lumMod val="100000"/>
                  </a:schemeClr>
                </a:gs>
              </a:gsLst>
              <a:lin ang="10800000" scaled="1"/>
              <a:tileRect/>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err="1">
                <a:solidFill>
                  <a:prstClr val="white"/>
                </a:solidFill>
                <a:latin typeface="Microsoft Sans Serif"/>
              </a:endParaRPr>
            </a:p>
          </p:txBody>
        </p:sp>
        <p:sp>
          <p:nvSpPr>
            <p:cNvPr id="69" name="Oval 68">
              <a:extLst>
                <a:ext uri="{FF2B5EF4-FFF2-40B4-BE49-F238E27FC236}">
                  <a16:creationId xmlns:a16="http://schemas.microsoft.com/office/drawing/2014/main" id="{7B1ACEE4-787B-4743-A2A2-F4DC7B208903}"/>
                </a:ext>
              </a:extLst>
            </p:cNvPr>
            <p:cNvSpPr/>
            <p:nvPr/>
          </p:nvSpPr>
          <p:spPr bwMode="gray">
            <a:xfrm>
              <a:off x="2547266" y="847497"/>
              <a:ext cx="1754976" cy="1754976"/>
            </a:xfrm>
            <a:prstGeom prst="ellipse">
              <a:avLst/>
            </a:prstGeom>
            <a:gradFill flip="none" rotWithShape="1">
              <a:gsLst>
                <a:gs pos="100000">
                  <a:schemeClr val="bg1"/>
                </a:gs>
                <a:gs pos="0">
                  <a:schemeClr val="bg1">
                    <a:lumMod val="85000"/>
                  </a:schemeClr>
                </a:gs>
              </a:gsLst>
              <a:lin ang="0" scaled="1"/>
              <a:tileRect/>
            </a:gradFill>
            <a:ln>
              <a:noFill/>
            </a:ln>
            <a:effectLst>
              <a:outerShdw blurRad="381000" dist="127000" dir="10800000" algn="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err="1">
                <a:solidFill>
                  <a:prstClr val="white"/>
                </a:solidFill>
                <a:latin typeface="Microsoft Sans Serif"/>
              </a:endParaRPr>
            </a:p>
          </p:txBody>
        </p:sp>
      </p:grpSp>
      <p:sp>
        <p:nvSpPr>
          <p:cNvPr id="71" name="Rectangle 70">
            <a:extLst>
              <a:ext uri="{FF2B5EF4-FFF2-40B4-BE49-F238E27FC236}">
                <a16:creationId xmlns:a16="http://schemas.microsoft.com/office/drawing/2014/main" id="{01678170-E314-45C3-B846-27C9929D63F4}"/>
              </a:ext>
            </a:extLst>
          </p:cNvPr>
          <p:cNvSpPr/>
          <p:nvPr/>
        </p:nvSpPr>
        <p:spPr>
          <a:xfrm>
            <a:off x="5752637" y="3698281"/>
            <a:ext cx="1192217" cy="175433"/>
          </a:xfrm>
          <a:prstGeom prst="rect">
            <a:avLst/>
          </a:prstGeom>
          <a:noFill/>
        </p:spPr>
        <p:txBody>
          <a:bodyPr wrap="square" lIns="0" tIns="0" rIns="0" bIns="0" rtlCol="0">
            <a:spAutoFit/>
          </a:bodyPr>
          <a:lstStyle/>
          <a:p>
            <a:pPr algn="ctr" defTabSz="914377">
              <a:lnSpc>
                <a:spcPct val="95000"/>
              </a:lnSpc>
              <a:defRPr/>
            </a:pPr>
            <a:r>
              <a:rPr lang="en-US" sz="600">
                <a:solidFill>
                  <a:srgbClr val="000000">
                    <a:lumMod val="85000"/>
                    <a:lumOff val="15000"/>
                  </a:srgbClr>
                </a:solidFill>
                <a:latin typeface="Microsoft Sans Serif"/>
              </a:rPr>
              <a:t>LTE eMBMS/enTV </a:t>
            </a:r>
          </a:p>
          <a:p>
            <a:pPr algn="ctr" defTabSz="914377">
              <a:lnSpc>
                <a:spcPct val="95000"/>
              </a:lnSpc>
              <a:defRPr/>
            </a:pPr>
            <a:r>
              <a:rPr lang="en-US" sz="600">
                <a:solidFill>
                  <a:srgbClr val="000000">
                    <a:lumMod val="85000"/>
                    <a:lumOff val="15000"/>
                  </a:srgbClr>
                </a:solidFill>
                <a:latin typeface="Microsoft Sans Serif"/>
              </a:rPr>
              <a:t>in 3GPP Rel-14</a:t>
            </a:r>
          </a:p>
        </p:txBody>
      </p:sp>
      <p:sp>
        <p:nvSpPr>
          <p:cNvPr id="96" name="Rectangle 95">
            <a:extLst>
              <a:ext uri="{FF2B5EF4-FFF2-40B4-BE49-F238E27FC236}">
                <a16:creationId xmlns:a16="http://schemas.microsoft.com/office/drawing/2014/main" id="{55945364-4714-4FB2-92EC-AD170EC4B561}"/>
              </a:ext>
            </a:extLst>
          </p:cNvPr>
          <p:cNvSpPr/>
          <p:nvPr/>
        </p:nvSpPr>
        <p:spPr>
          <a:xfrm>
            <a:off x="2008953" y="3256314"/>
            <a:ext cx="559769" cy="338554"/>
          </a:xfrm>
          <a:prstGeom prst="rect">
            <a:avLst/>
          </a:prstGeom>
        </p:spPr>
        <p:txBody>
          <a:bodyPr wrap="none">
            <a:spAutoFit/>
          </a:bodyPr>
          <a:lstStyle/>
          <a:p>
            <a:pPr algn="ctr" defTabSz="914377">
              <a:defRPr/>
            </a:pPr>
            <a:r>
              <a:rPr lang="en-US" sz="1600">
                <a:solidFill>
                  <a:prstClr val="white"/>
                </a:solidFill>
                <a:latin typeface="Microsoft Sans Serif"/>
              </a:rPr>
              <a:t>LTE</a:t>
            </a:r>
          </a:p>
        </p:txBody>
      </p:sp>
      <p:sp>
        <p:nvSpPr>
          <p:cNvPr id="98" name="Rectangle 97">
            <a:extLst>
              <a:ext uri="{FF2B5EF4-FFF2-40B4-BE49-F238E27FC236}">
                <a16:creationId xmlns:a16="http://schemas.microsoft.com/office/drawing/2014/main" id="{17448377-1567-4216-A454-9CBA405B0ECA}"/>
              </a:ext>
            </a:extLst>
          </p:cNvPr>
          <p:cNvSpPr/>
          <p:nvPr/>
        </p:nvSpPr>
        <p:spPr>
          <a:xfrm>
            <a:off x="4557436" y="3256314"/>
            <a:ext cx="764953" cy="338554"/>
          </a:xfrm>
          <a:prstGeom prst="rect">
            <a:avLst/>
          </a:prstGeom>
        </p:spPr>
        <p:txBody>
          <a:bodyPr wrap="none">
            <a:spAutoFit/>
          </a:bodyPr>
          <a:lstStyle/>
          <a:p>
            <a:pPr defTabSz="914377">
              <a:defRPr/>
            </a:pPr>
            <a:r>
              <a:rPr lang="en-US" sz="1600">
                <a:solidFill>
                  <a:prstClr val="white"/>
                </a:solidFill>
                <a:latin typeface="Microsoft Sans Serif"/>
              </a:rPr>
              <a:t>LTE-A</a:t>
            </a:r>
          </a:p>
        </p:txBody>
      </p:sp>
      <p:sp>
        <p:nvSpPr>
          <p:cNvPr id="51" name="TextBox 50"/>
          <p:cNvSpPr txBox="1"/>
          <p:nvPr/>
        </p:nvSpPr>
        <p:spPr>
          <a:xfrm>
            <a:off x="7218950" y="3077889"/>
            <a:ext cx="2597396" cy="701731"/>
          </a:xfrm>
          <a:prstGeom prst="rect">
            <a:avLst/>
          </a:prstGeom>
          <a:noFill/>
        </p:spPr>
        <p:txBody>
          <a:bodyPr wrap="square" lIns="0" tIns="0" rIns="0" bIns="0" rtlCol="0">
            <a:spAutoFit/>
          </a:bodyPr>
          <a:lstStyle/>
          <a:p>
            <a:pPr defTabSz="914377">
              <a:lnSpc>
                <a:spcPct val="95000"/>
              </a:lnSpc>
              <a:defRPr/>
            </a:pPr>
            <a:r>
              <a:rPr lang="en-US" sz="1600" dirty="0">
                <a:solidFill>
                  <a:srgbClr val="FFFFFF"/>
                </a:solidFill>
                <a:latin typeface="Microsoft Sans Serif" panose="020B0604020202020204" pitchFamily="34" charset="0"/>
                <a:cs typeface="Microsoft Sans Serif" panose="020B0604020202020204" pitchFamily="34" charset="0"/>
              </a:rPr>
              <a:t>Further enhancements</a:t>
            </a:r>
            <a:r>
              <a:rPr lang="en-US" sz="1100" baseline="60000" dirty="0">
                <a:solidFill>
                  <a:srgbClr val="FFFFFF"/>
                </a:solidFill>
                <a:latin typeface="Microsoft Sans Serif" panose="020B0604020202020204" pitchFamily="34" charset="0"/>
                <a:cs typeface="Arial" panose="020B0604020202020204" pitchFamily="34" charset="0"/>
              </a:rPr>
              <a:t>5</a:t>
            </a:r>
            <a:r>
              <a:rPr lang="en-US" sz="1600" dirty="0">
                <a:solidFill>
                  <a:srgbClr val="FFFFFF"/>
                </a:solidFill>
                <a:latin typeface="Microsoft Sans Serif" panose="020B0604020202020204" pitchFamily="34" charset="0"/>
                <a:cs typeface="Microsoft Sans Serif" panose="020B0604020202020204" pitchFamily="34" charset="0"/>
              </a:rPr>
              <a:t> </a:t>
            </a:r>
          </a:p>
          <a:p>
            <a:pPr defTabSz="914377">
              <a:lnSpc>
                <a:spcPct val="95000"/>
              </a:lnSpc>
              <a:defRPr/>
            </a:pPr>
            <a:r>
              <a:rPr lang="en-US" sz="1600" dirty="0">
                <a:solidFill>
                  <a:srgbClr val="FFFFFF"/>
                </a:solidFill>
                <a:latin typeface="Microsoft Sans Serif" panose="020B0604020202020204" pitchFamily="34" charset="0"/>
                <a:cs typeface="Microsoft Sans Serif" panose="020B0604020202020204" pitchFamily="34" charset="0"/>
              </a:rPr>
              <a:t>to fully satisfy </a:t>
            </a:r>
            <a:r>
              <a:rPr lang="en-US" sz="1600" b="1" dirty="0">
                <a:solidFill>
                  <a:srgbClr val="E04F4F"/>
                </a:solidFill>
                <a:latin typeface="Microsoft Sans Serif" panose="020B0604020202020204" pitchFamily="34" charset="0"/>
                <a:cs typeface="Microsoft Sans Serif" panose="020B0604020202020204" pitchFamily="34" charset="0"/>
              </a:rPr>
              <a:t>5G </a:t>
            </a:r>
          </a:p>
          <a:p>
            <a:pPr defTabSz="914377">
              <a:lnSpc>
                <a:spcPct val="95000"/>
              </a:lnSpc>
              <a:defRPr/>
            </a:pPr>
            <a:r>
              <a:rPr lang="en-US" sz="1600" b="1" dirty="0">
                <a:solidFill>
                  <a:srgbClr val="E04F4F"/>
                </a:solidFill>
                <a:latin typeface="Microsoft Sans Serif" panose="020B0604020202020204" pitchFamily="34" charset="0"/>
                <a:cs typeface="Microsoft Sans Serif" panose="020B0604020202020204" pitchFamily="34" charset="0"/>
              </a:rPr>
              <a:t>broadcast requirements</a:t>
            </a:r>
            <a:endParaRPr lang="en-US" sz="1600" b="1" baseline="30000" dirty="0">
              <a:solidFill>
                <a:srgbClr val="E04F4F"/>
              </a:solidFill>
              <a:latin typeface="Microsoft Sans Serif" panose="020B0604020202020204" pitchFamily="34" charset="0"/>
              <a:cs typeface="Microsoft Sans Serif" panose="020B0604020202020204" pitchFamily="34" charset="0"/>
            </a:endParaRPr>
          </a:p>
        </p:txBody>
      </p:sp>
      <p:grpSp>
        <p:nvGrpSpPr>
          <p:cNvPr id="136" name="Group 135">
            <a:extLst>
              <a:ext uri="{FF2B5EF4-FFF2-40B4-BE49-F238E27FC236}">
                <a16:creationId xmlns:a16="http://schemas.microsoft.com/office/drawing/2014/main" id="{FFA493D5-8508-4583-B0E3-53D60053A1F2}"/>
              </a:ext>
            </a:extLst>
          </p:cNvPr>
          <p:cNvGrpSpPr/>
          <p:nvPr/>
        </p:nvGrpSpPr>
        <p:grpSpPr>
          <a:xfrm>
            <a:off x="9872032" y="2668041"/>
            <a:ext cx="1518075" cy="1515096"/>
            <a:chOff x="751442" y="2425084"/>
            <a:chExt cx="2011778" cy="2007833"/>
          </a:xfrm>
        </p:grpSpPr>
        <p:sp>
          <p:nvSpPr>
            <p:cNvPr id="137" name="Oval 136">
              <a:extLst>
                <a:ext uri="{FF2B5EF4-FFF2-40B4-BE49-F238E27FC236}">
                  <a16:creationId xmlns:a16="http://schemas.microsoft.com/office/drawing/2014/main" id="{73D5DA4F-31E5-441F-8AE8-1D9A18999308}"/>
                </a:ext>
              </a:extLst>
            </p:cNvPr>
            <p:cNvSpPr/>
            <p:nvPr/>
          </p:nvSpPr>
          <p:spPr bwMode="gray">
            <a:xfrm>
              <a:off x="751442" y="2425084"/>
              <a:ext cx="2011778" cy="2007833"/>
            </a:xfrm>
            <a:prstGeom prst="ellipse">
              <a:avLst/>
            </a:prstGeom>
            <a:gradFill>
              <a:gsLst>
                <a:gs pos="0">
                  <a:schemeClr val="accent1">
                    <a:lumMod val="75000"/>
                  </a:schemeClr>
                </a:gs>
                <a:gs pos="65000">
                  <a:schemeClr val="accent1"/>
                </a:gs>
              </a:gsLst>
              <a:lin ang="189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3" rIns="77724" bIns="38863" numCol="1" spcCol="0" rtlCol="0" fromWordArt="0" anchor="ctr" anchorCtr="0" forceAA="0" compatLnSpc="1">
              <a:prstTxWarp prst="textNoShape">
                <a:avLst/>
              </a:prstTxWarp>
              <a:noAutofit/>
            </a:bodyPr>
            <a:lstStyle/>
            <a:p>
              <a:pPr algn="ctr" defTabSz="914377">
                <a:defRPr/>
              </a:pPr>
              <a:endParaRPr lang="en-US" b="1" err="1">
                <a:solidFill>
                  <a:srgbClr val="314FD5"/>
                </a:solidFill>
                <a:latin typeface="Microsoft Sans Serif" panose="020B0604020202020204" pitchFamily="34" charset="0"/>
              </a:endParaRPr>
            </a:p>
          </p:txBody>
        </p:sp>
        <p:grpSp>
          <p:nvGrpSpPr>
            <p:cNvPr id="138" name="Group 137">
              <a:extLst>
                <a:ext uri="{FF2B5EF4-FFF2-40B4-BE49-F238E27FC236}">
                  <a16:creationId xmlns:a16="http://schemas.microsoft.com/office/drawing/2014/main" id="{A30BB8B0-95C8-40E0-97AF-F739FAB2BF97}"/>
                </a:ext>
              </a:extLst>
            </p:cNvPr>
            <p:cNvGrpSpPr/>
            <p:nvPr/>
          </p:nvGrpSpPr>
          <p:grpSpPr bwMode="gray">
            <a:xfrm>
              <a:off x="833172" y="2504847"/>
              <a:ext cx="1848319" cy="1848306"/>
              <a:chOff x="1510678" y="4734152"/>
              <a:chExt cx="1045926" cy="1045920"/>
            </a:xfrm>
          </p:grpSpPr>
          <p:sp>
            <p:nvSpPr>
              <p:cNvPr id="140" name="Oval 139">
                <a:extLst>
                  <a:ext uri="{FF2B5EF4-FFF2-40B4-BE49-F238E27FC236}">
                    <a16:creationId xmlns:a16="http://schemas.microsoft.com/office/drawing/2014/main" id="{ADFEFAF6-6882-462A-91A0-868A553B1B00}"/>
                  </a:ext>
                </a:extLst>
              </p:cNvPr>
              <p:cNvSpPr/>
              <p:nvPr/>
            </p:nvSpPr>
            <p:spPr bwMode="gray">
              <a:xfrm>
                <a:off x="1510678" y="4734152"/>
                <a:ext cx="1045926" cy="1045920"/>
              </a:xfrm>
              <a:prstGeom prst="ellipse">
                <a:avLst/>
              </a:prstGeom>
              <a:gradFill>
                <a:gsLst>
                  <a:gs pos="0">
                    <a:schemeClr val="accent5">
                      <a:lumMod val="20000"/>
                      <a:lumOff val="80000"/>
                    </a:schemeClr>
                  </a:gs>
                  <a:gs pos="100000">
                    <a:schemeClr val="accent6">
                      <a:lumMod val="20000"/>
                      <a:lumOff val="80000"/>
                    </a:schemeClr>
                  </a:gs>
                </a:gsLst>
                <a:lin ang="18900000" scaled="0"/>
              </a:gradFill>
              <a:ln>
                <a:noFill/>
              </a:ln>
              <a:effectLst>
                <a:outerShdw blurRad="317500" dist="254000" dir="10800000" sx="85000" sy="85000" algn="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3" rIns="77724" bIns="38863" numCol="1" spcCol="0" rtlCol="0" fromWordArt="0" anchor="ctr" anchorCtr="0" forceAA="0" compatLnSpc="1">
                <a:prstTxWarp prst="textNoShape">
                  <a:avLst/>
                </a:prstTxWarp>
                <a:noAutofit/>
              </a:bodyPr>
              <a:lstStyle/>
              <a:p>
                <a:pPr algn="ctr" defTabSz="914377">
                  <a:defRPr/>
                </a:pPr>
                <a:endParaRPr lang="en-US" err="1">
                  <a:solidFill>
                    <a:prstClr val="white"/>
                  </a:solidFill>
                  <a:latin typeface="Microsoft Sans Serif" panose="020B0604020202020204" pitchFamily="34" charset="0"/>
                </a:endParaRPr>
              </a:p>
            </p:txBody>
          </p:sp>
          <p:sp>
            <p:nvSpPr>
              <p:cNvPr id="141" name="Oval 140">
                <a:extLst>
                  <a:ext uri="{FF2B5EF4-FFF2-40B4-BE49-F238E27FC236}">
                    <a16:creationId xmlns:a16="http://schemas.microsoft.com/office/drawing/2014/main" id="{F0CDF01F-756D-495F-8C7F-382E5667D815}"/>
                  </a:ext>
                </a:extLst>
              </p:cNvPr>
              <p:cNvSpPr/>
              <p:nvPr/>
            </p:nvSpPr>
            <p:spPr bwMode="gray">
              <a:xfrm>
                <a:off x="1590612" y="4814085"/>
                <a:ext cx="886057" cy="886054"/>
              </a:xfrm>
              <a:prstGeom prst="ellipse">
                <a:avLst/>
              </a:prstGeom>
              <a:gradFill>
                <a:gsLst>
                  <a:gs pos="0">
                    <a:srgbClr val="ECEFF3"/>
                  </a:gs>
                  <a:gs pos="65000">
                    <a:schemeClr val="bg1">
                      <a:lumMod val="0"/>
                      <a:lumOff val="100000"/>
                    </a:schemeClr>
                  </a:gs>
                </a:gsLst>
                <a:lin ang="18900000" scaled="0"/>
              </a:gradFill>
              <a:ln>
                <a:noFill/>
              </a:ln>
              <a:effectLst>
                <a:outerShdw blurRad="317500" dist="317500" dir="8100000" sx="85000" sy="85000" algn="t"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3" rIns="77724" bIns="38863" numCol="1" spcCol="0" rtlCol="0" fromWordArt="0" anchor="ctr" anchorCtr="0" forceAA="0" compatLnSpc="1">
                <a:prstTxWarp prst="textNoShape">
                  <a:avLst/>
                </a:prstTxWarp>
                <a:noAutofit/>
              </a:bodyPr>
              <a:lstStyle/>
              <a:p>
                <a:pPr algn="ctr" defTabSz="914377">
                  <a:defRPr/>
                </a:pPr>
                <a:endParaRPr lang="en-US" sz="2551" b="1">
                  <a:solidFill>
                    <a:srgbClr val="4A5A74"/>
                  </a:solidFill>
                  <a:effectLst>
                    <a:innerShdw blurRad="63500" dist="50800" dir="13500000">
                      <a:srgbClr val="314FD5">
                        <a:lumMod val="50000"/>
                        <a:alpha val="15000"/>
                      </a:srgbClr>
                    </a:innerShdw>
                  </a:effectLst>
                  <a:latin typeface="Microsoft Sans Serif" panose="020B0604020202020204" pitchFamily="34" charset="0"/>
                </a:endParaRPr>
              </a:p>
            </p:txBody>
          </p:sp>
        </p:grpSp>
        <p:sp>
          <p:nvSpPr>
            <p:cNvPr id="139" name="Oval 138">
              <a:extLst>
                <a:ext uri="{FF2B5EF4-FFF2-40B4-BE49-F238E27FC236}">
                  <a16:creationId xmlns:a16="http://schemas.microsoft.com/office/drawing/2014/main" id="{8B47DEE7-E06B-440B-A630-C6DDB040844F}"/>
                </a:ext>
              </a:extLst>
            </p:cNvPr>
            <p:cNvSpPr/>
            <p:nvPr/>
          </p:nvSpPr>
          <p:spPr bwMode="gray">
            <a:xfrm>
              <a:off x="905556" y="2590748"/>
              <a:ext cx="1676513" cy="167650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77">
                <a:defRPr/>
              </a:pPr>
              <a:r>
                <a:rPr lang="en-US" sz="4400" b="1" dirty="0">
                  <a:solidFill>
                    <a:srgbClr val="3253DC"/>
                  </a:solidFill>
                  <a:effectLst>
                    <a:innerShdw blurRad="63500" dist="25400" dir="18900000">
                      <a:prstClr val="black">
                        <a:alpha val="35000"/>
                      </a:prstClr>
                    </a:innerShdw>
                  </a:effectLst>
                  <a:latin typeface="Microsoft Sans Serif" panose="020B0604020202020204" pitchFamily="34" charset="0"/>
                </a:rPr>
                <a:t>5G</a:t>
              </a:r>
              <a:endParaRPr lang="en-US" sz="3400" b="1" dirty="0">
                <a:solidFill>
                  <a:srgbClr val="3253DC"/>
                </a:solidFill>
                <a:effectLst>
                  <a:innerShdw blurRad="63500" dist="25400" dir="18900000">
                    <a:prstClr val="black">
                      <a:alpha val="35000"/>
                    </a:prstClr>
                  </a:innerShdw>
                </a:effectLst>
                <a:latin typeface="Microsoft Sans Serif" panose="020B0604020202020204" pitchFamily="34" charset="0"/>
              </a:endParaRPr>
            </a:p>
          </p:txBody>
        </p:sp>
      </p:grpSp>
      <p:pic>
        <p:nvPicPr>
          <p:cNvPr id="42" name="Picture 41">
            <a:extLst>
              <a:ext uri="{FF2B5EF4-FFF2-40B4-BE49-F238E27FC236}">
                <a16:creationId xmlns:a16="http://schemas.microsoft.com/office/drawing/2014/main" id="{0B21D24D-4D02-4248-8D94-35AFD96068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17465" y="2967903"/>
            <a:ext cx="777003" cy="762231"/>
          </a:xfrm>
          <a:prstGeom prst="rect">
            <a:avLst/>
          </a:prstGeom>
        </p:spPr>
      </p:pic>
      <p:pic>
        <p:nvPicPr>
          <p:cNvPr id="43" name="Picture 42">
            <a:extLst>
              <a:ext uri="{FF2B5EF4-FFF2-40B4-BE49-F238E27FC236}">
                <a16:creationId xmlns:a16="http://schemas.microsoft.com/office/drawing/2014/main" id="{AAF32DDF-7875-43EF-9164-033386421E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98031" y="2967906"/>
            <a:ext cx="913787" cy="762228"/>
          </a:xfrm>
          <a:prstGeom prst="rect">
            <a:avLst/>
          </a:prstGeom>
        </p:spPr>
      </p:pic>
      <p:pic>
        <p:nvPicPr>
          <p:cNvPr id="44" name="Picture 43">
            <a:extLst>
              <a:ext uri="{FF2B5EF4-FFF2-40B4-BE49-F238E27FC236}">
                <a16:creationId xmlns:a16="http://schemas.microsoft.com/office/drawing/2014/main" id="{B517ED42-B985-48F4-A172-C50181A4C9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9991" y="2967905"/>
            <a:ext cx="679736" cy="762231"/>
          </a:xfrm>
          <a:prstGeom prst="rect">
            <a:avLst/>
          </a:prstGeom>
        </p:spPr>
      </p:pic>
      <p:sp>
        <p:nvSpPr>
          <p:cNvPr id="34" name="TextBox 33">
            <a:extLst>
              <a:ext uri="{FF2B5EF4-FFF2-40B4-BE49-F238E27FC236}">
                <a16:creationId xmlns:a16="http://schemas.microsoft.com/office/drawing/2014/main" id="{62B68582-FBD8-5E48-B90B-8F1F9CF6D4C8}"/>
              </a:ext>
            </a:extLst>
          </p:cNvPr>
          <p:cNvSpPr txBox="1"/>
          <p:nvPr/>
        </p:nvSpPr>
        <p:spPr>
          <a:xfrm>
            <a:off x="503751" y="5441707"/>
            <a:ext cx="2064971" cy="830997"/>
          </a:xfrm>
          <a:prstGeom prst="rect">
            <a:avLst/>
          </a:prstGeom>
          <a:solidFill>
            <a:schemeClr val="accent4">
              <a:lumMod val="20000"/>
              <a:lumOff val="80000"/>
            </a:schemeClr>
          </a:solidFill>
        </p:spPr>
        <p:txBody>
          <a:bodyPr wrap="square" lIns="0" tIns="0" rIns="0" bIns="0" rtlCol="0">
            <a:spAutoFit/>
          </a:bodyPr>
          <a:lstStyle/>
          <a:p>
            <a:pPr defTabSz="914377">
              <a:defRPr/>
            </a:pPr>
            <a:r>
              <a:rPr lang="en-US" b="1" dirty="0">
                <a:solidFill>
                  <a:srgbClr val="000000">
                    <a:lumMod val="85000"/>
                    <a:lumOff val="15000"/>
                  </a:srgbClr>
                </a:solidFill>
                <a:latin typeface="Microsoft Sans Serif" panose="020B0604020202020204" pitchFamily="34" charset="0"/>
                <a:cs typeface="Microsoft Sans Serif" panose="020B0604020202020204" pitchFamily="34" charset="0"/>
              </a:rPr>
              <a:t>Target market </a:t>
            </a:r>
            <a:r>
              <a:rPr lang="en-US" dirty="0">
                <a:solidFill>
                  <a:srgbClr val="000000">
                    <a:lumMod val="85000"/>
                    <a:lumOff val="15000"/>
                  </a:srgbClr>
                </a:solidFill>
                <a:latin typeface="Microsoft Sans Serif" panose="020B0604020202020204" pitchFamily="34" charset="0"/>
                <a:cs typeface="Microsoft Sans Serif" panose="020B0604020202020204" pitchFamily="34" charset="0"/>
              </a:rPr>
              <a:t>focused on</a:t>
            </a:r>
          </a:p>
          <a:p>
            <a:pPr defTabSz="914377">
              <a:defRPr/>
            </a:pPr>
            <a:r>
              <a:rPr lang="en-US" b="1" dirty="0">
                <a:solidFill>
                  <a:srgbClr val="000000">
                    <a:lumMod val="85000"/>
                    <a:lumOff val="15000"/>
                  </a:srgbClr>
                </a:solidFill>
                <a:latin typeface="Microsoft Sans Serif" panose="020B0604020202020204" pitchFamily="34" charset="0"/>
                <a:cs typeface="Microsoft Sans Serif" panose="020B0604020202020204" pitchFamily="34" charset="0"/>
              </a:rPr>
              <a:t>Cellular operators</a:t>
            </a:r>
            <a:endParaRPr lang="en-US" b="1" baseline="30000" dirty="0">
              <a:solidFill>
                <a:srgbClr val="000000">
                  <a:lumMod val="85000"/>
                  <a:lumOff val="15000"/>
                </a:srgbClr>
              </a:solidFill>
              <a:latin typeface="Microsoft Sans Serif" panose="020B0604020202020204" pitchFamily="34" charset="0"/>
              <a:cs typeface="Microsoft Sans Serif" panose="020B0604020202020204" pitchFamily="34" charset="0"/>
            </a:endParaRPr>
          </a:p>
        </p:txBody>
      </p:sp>
      <p:sp>
        <p:nvSpPr>
          <p:cNvPr id="36" name="TextBox 35">
            <a:extLst>
              <a:ext uri="{FF2B5EF4-FFF2-40B4-BE49-F238E27FC236}">
                <a16:creationId xmlns:a16="http://schemas.microsoft.com/office/drawing/2014/main" id="{EFFA7492-CA2C-D743-814F-812B996021DF}"/>
              </a:ext>
            </a:extLst>
          </p:cNvPr>
          <p:cNvSpPr txBox="1"/>
          <p:nvPr/>
        </p:nvSpPr>
        <p:spPr>
          <a:xfrm>
            <a:off x="5603954" y="5431078"/>
            <a:ext cx="2449631" cy="830997"/>
          </a:xfrm>
          <a:prstGeom prst="rect">
            <a:avLst/>
          </a:prstGeom>
          <a:solidFill>
            <a:schemeClr val="accent4">
              <a:lumMod val="20000"/>
              <a:lumOff val="80000"/>
            </a:schemeClr>
          </a:solidFill>
        </p:spPr>
        <p:txBody>
          <a:bodyPr wrap="square" lIns="0" tIns="0" rIns="0" bIns="0" rtlCol="0">
            <a:spAutoFit/>
          </a:bodyPr>
          <a:lstStyle/>
          <a:p>
            <a:pPr defTabSz="914377">
              <a:defRPr/>
            </a:pPr>
            <a:r>
              <a:rPr lang="en-US" b="1">
                <a:solidFill>
                  <a:srgbClr val="FF0000"/>
                </a:solidFill>
                <a:latin typeface="Microsoft Sans Serif" panose="020B0604020202020204" pitchFamily="34" charset="0"/>
                <a:cs typeface="Microsoft Sans Serif" panose="020B0604020202020204" pitchFamily="34" charset="0"/>
              </a:rPr>
              <a:t>Target market </a:t>
            </a:r>
            <a:r>
              <a:rPr lang="en-US">
                <a:solidFill>
                  <a:srgbClr val="FF0000"/>
                </a:solidFill>
                <a:latin typeface="Microsoft Sans Serif" panose="020B0604020202020204" pitchFamily="34" charset="0"/>
                <a:cs typeface="Microsoft Sans Serif" panose="020B0604020202020204" pitchFamily="34" charset="0"/>
              </a:rPr>
              <a:t>expanded to  </a:t>
            </a:r>
          </a:p>
          <a:p>
            <a:pPr defTabSz="914377">
              <a:defRPr/>
            </a:pPr>
            <a:r>
              <a:rPr lang="en-US" b="1">
                <a:solidFill>
                  <a:srgbClr val="FF0000"/>
                </a:solidFill>
                <a:latin typeface="Microsoft Sans Serif" panose="020B0604020202020204" pitchFamily="34" charset="0"/>
                <a:cs typeface="Microsoft Sans Serif" panose="020B0604020202020204" pitchFamily="34" charset="0"/>
              </a:rPr>
              <a:t>Broadcasters</a:t>
            </a:r>
            <a:endParaRPr lang="en-US" b="1" baseline="30000">
              <a:solidFill>
                <a:srgbClr val="FF0000"/>
              </a:solidFill>
              <a:latin typeface="Microsoft Sans Serif" panose="020B0604020202020204" pitchFamily="34" charset="0"/>
              <a:cs typeface="Microsoft Sans Serif" panose="020B0604020202020204" pitchFamily="34" charset="0"/>
            </a:endParaRPr>
          </a:p>
        </p:txBody>
      </p:sp>
      <p:sp>
        <p:nvSpPr>
          <p:cNvPr id="37" name="TextBox 36">
            <a:extLst>
              <a:ext uri="{FF2B5EF4-FFF2-40B4-BE49-F238E27FC236}">
                <a16:creationId xmlns:a16="http://schemas.microsoft.com/office/drawing/2014/main" id="{F093BC3A-DE56-424A-BE5B-3A72736F61EE}"/>
              </a:ext>
            </a:extLst>
          </p:cNvPr>
          <p:cNvSpPr txBox="1"/>
          <p:nvPr/>
        </p:nvSpPr>
        <p:spPr>
          <a:xfrm>
            <a:off x="5603954" y="4921099"/>
            <a:ext cx="2911052" cy="246221"/>
          </a:xfrm>
          <a:prstGeom prst="rect">
            <a:avLst/>
          </a:prstGeom>
          <a:noFill/>
        </p:spPr>
        <p:txBody>
          <a:bodyPr wrap="square" lIns="0" tIns="0" rIns="0" bIns="0" rtlCol="0">
            <a:spAutoFit/>
          </a:bodyPr>
          <a:lstStyle/>
          <a:p>
            <a:pPr defTabSz="914377">
              <a:defRPr/>
            </a:pPr>
            <a:r>
              <a:rPr lang="en-US" sz="1600" b="1" dirty="0">
                <a:solidFill>
                  <a:srgbClr val="FF0000"/>
                </a:solidFill>
                <a:latin typeface="Microsoft Sans Serif" panose="020B0604020202020204" pitchFamily="34" charset="0"/>
                <a:cs typeface="Microsoft Sans Serif" panose="020B0604020202020204" pitchFamily="34" charset="0"/>
              </a:rPr>
              <a:t>3GPP Rel-14 (completed)</a:t>
            </a:r>
          </a:p>
        </p:txBody>
      </p:sp>
      <p:sp>
        <p:nvSpPr>
          <p:cNvPr id="38" name="TextBox 37">
            <a:extLst>
              <a:ext uri="{FF2B5EF4-FFF2-40B4-BE49-F238E27FC236}">
                <a16:creationId xmlns:a16="http://schemas.microsoft.com/office/drawing/2014/main" id="{3B068532-D6F3-409F-950B-1157E287B892}"/>
              </a:ext>
            </a:extLst>
          </p:cNvPr>
          <p:cNvSpPr txBox="1"/>
          <p:nvPr/>
        </p:nvSpPr>
        <p:spPr>
          <a:xfrm>
            <a:off x="9258194" y="4296766"/>
            <a:ext cx="2911052" cy="553998"/>
          </a:xfrm>
          <a:prstGeom prst="rect">
            <a:avLst/>
          </a:prstGeom>
          <a:noFill/>
        </p:spPr>
        <p:txBody>
          <a:bodyPr wrap="square" lIns="0" tIns="0" rIns="0" bIns="0" rtlCol="0">
            <a:spAutoFit/>
          </a:bodyPr>
          <a:lstStyle/>
          <a:p>
            <a:pPr defTabSz="914377">
              <a:defRPr/>
            </a:pPr>
            <a:r>
              <a:rPr lang="en-US" sz="1200" dirty="0">
                <a:solidFill>
                  <a:srgbClr val="000000">
                    <a:lumMod val="85000"/>
                    <a:lumOff val="15000"/>
                  </a:srgbClr>
                </a:solidFill>
                <a:latin typeface="Microsoft Sans Serif" panose="020B0604020202020204" pitchFamily="34" charset="0"/>
                <a:cs typeface="Microsoft Sans Serif" panose="020B0604020202020204" pitchFamily="34" charset="0"/>
              </a:rPr>
              <a:t>Enabling terrestrial broadcast and expanding to new services; Meeting </a:t>
            </a:r>
            <a:r>
              <a:rPr lang="en-US" sz="1200" dirty="0">
                <a:latin typeface="Microsoft Sans Serif" panose="020B0604020202020204" pitchFamily="34" charset="0"/>
                <a:cs typeface="Microsoft Sans Serif" panose="020B0604020202020204" pitchFamily="34" charset="0"/>
              </a:rPr>
              <a:t>all</a:t>
            </a:r>
            <a:r>
              <a:rPr lang="en-US" sz="1200" dirty="0">
                <a:solidFill>
                  <a:srgbClr val="000000">
                    <a:lumMod val="85000"/>
                    <a:lumOff val="15000"/>
                  </a:srgbClr>
                </a:solidFill>
                <a:latin typeface="Microsoft Sans Serif" panose="020B0604020202020204" pitchFamily="34" charset="0"/>
                <a:cs typeface="Microsoft Sans Serif" panose="020B0604020202020204" pitchFamily="34" charset="0"/>
              </a:rPr>
              <a:t> 5G Broadcast requirements in Rel-16</a:t>
            </a:r>
          </a:p>
        </p:txBody>
      </p:sp>
      <p:sp>
        <p:nvSpPr>
          <p:cNvPr id="40" name="TextBox 39">
            <a:extLst>
              <a:ext uri="{FF2B5EF4-FFF2-40B4-BE49-F238E27FC236}">
                <a16:creationId xmlns:a16="http://schemas.microsoft.com/office/drawing/2014/main" id="{5156AA88-4C33-4283-904C-A550DB89D30A}"/>
              </a:ext>
            </a:extLst>
          </p:cNvPr>
          <p:cNvSpPr txBox="1"/>
          <p:nvPr/>
        </p:nvSpPr>
        <p:spPr>
          <a:xfrm>
            <a:off x="9258194" y="5431077"/>
            <a:ext cx="2789167" cy="1384995"/>
          </a:xfrm>
          <a:prstGeom prst="rect">
            <a:avLst/>
          </a:prstGeom>
          <a:solidFill>
            <a:schemeClr val="accent4">
              <a:lumMod val="20000"/>
              <a:lumOff val="80000"/>
            </a:schemeClr>
          </a:solidFill>
        </p:spPr>
        <p:txBody>
          <a:bodyPr wrap="square" lIns="0" tIns="0" rIns="0" bIns="0" rtlCol="0">
            <a:spAutoFit/>
          </a:bodyPr>
          <a:lstStyle/>
          <a:p>
            <a:r>
              <a:rPr lang="en-US" dirty="0"/>
              <a:t>5G broadcast is a “</a:t>
            </a:r>
            <a:r>
              <a:rPr lang="en-US" b="1" dirty="0">
                <a:solidFill>
                  <a:schemeClr val="bg2"/>
                </a:solidFill>
              </a:rPr>
              <a:t>broadcast standard</a:t>
            </a:r>
            <a:r>
              <a:rPr lang="en-US" dirty="0"/>
              <a:t>” (same target as DVB or ATSC) based on 3GPP silicon and ecosystem.</a:t>
            </a:r>
          </a:p>
        </p:txBody>
      </p:sp>
      <p:sp>
        <p:nvSpPr>
          <p:cNvPr id="3" name="Footer Placeholder 2">
            <a:extLst>
              <a:ext uri="{FF2B5EF4-FFF2-40B4-BE49-F238E27FC236}">
                <a16:creationId xmlns:a16="http://schemas.microsoft.com/office/drawing/2014/main" id="{02388AD7-461C-4AB5-9B3F-6B2D418AA858}"/>
              </a:ext>
            </a:extLst>
          </p:cNvPr>
          <p:cNvSpPr>
            <a:spLocks noGrp="1"/>
          </p:cNvSpPr>
          <p:nvPr>
            <p:ph type="ftr" sz="quarter" idx="10"/>
          </p:nvPr>
        </p:nvSpPr>
        <p:spPr>
          <a:xfrm>
            <a:off x="495299" y="6532895"/>
            <a:ext cx="10489691"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5G Broadcast World – Digital Conference</a:t>
            </a:r>
            <a:endParaRPr lang="en-US" dirty="0"/>
          </a:p>
        </p:txBody>
      </p:sp>
      <p:sp>
        <p:nvSpPr>
          <p:cNvPr id="5" name="Speech Bubble: Oval 4">
            <a:extLst>
              <a:ext uri="{FF2B5EF4-FFF2-40B4-BE49-F238E27FC236}">
                <a16:creationId xmlns:a16="http://schemas.microsoft.com/office/drawing/2014/main" id="{D79EA825-2121-96B0-3FEB-9434AA0683FC}"/>
              </a:ext>
            </a:extLst>
          </p:cNvPr>
          <p:cNvSpPr/>
          <p:nvPr/>
        </p:nvSpPr>
        <p:spPr>
          <a:xfrm>
            <a:off x="7218950" y="678781"/>
            <a:ext cx="4828411" cy="1949405"/>
          </a:xfrm>
          <a:prstGeom prst="wedgeEllipseCallout">
            <a:avLst>
              <a:gd name="adj1" fmla="val -54914"/>
              <a:gd name="adj2" fmla="val 5859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6000"/>
              </a:lnSpc>
            </a:pPr>
            <a:r>
              <a:rPr lang="en-US" sz="1100" dirty="0">
                <a:solidFill>
                  <a:schemeClr val="bg1"/>
                </a:solidFill>
                <a:latin typeface="Microsoft Sans Serif"/>
                <a:cs typeface="Microsoft Sans Serif" panose="020B0604020202020204" pitchFamily="34" charset="0"/>
              </a:rPr>
              <a:t>3GPP could have taken a radical approach to define a clean slate radio system to meet the broadcasters’ requirements, instead a more pragmatic route was chosen. Experiences from the past with dedicated modems such as </a:t>
            </a:r>
            <a:r>
              <a:rPr lang="en-US" sz="1100" dirty="0" err="1">
                <a:solidFill>
                  <a:schemeClr val="bg1"/>
                </a:solidFill>
                <a:latin typeface="Microsoft Sans Serif"/>
                <a:cs typeface="Microsoft Sans Serif" panose="020B0604020202020204" pitchFamily="34" charset="0"/>
              </a:rPr>
              <a:t>MediaFLO</a:t>
            </a:r>
            <a:r>
              <a:rPr lang="en-US" sz="1100" dirty="0">
                <a:solidFill>
                  <a:schemeClr val="bg1"/>
                </a:solidFill>
                <a:latin typeface="Microsoft Sans Serif"/>
                <a:cs typeface="Microsoft Sans Serif" panose="020B0604020202020204" pitchFamily="34" charset="0"/>
              </a:rPr>
              <a:t> or DVB-H, and the need for easy integration into mainstream mobile devices, led to the decision to evolve </a:t>
            </a:r>
            <a:r>
              <a:rPr lang="en-US" sz="1100" dirty="0" err="1">
                <a:solidFill>
                  <a:schemeClr val="bg1"/>
                </a:solidFill>
                <a:latin typeface="Microsoft Sans Serif"/>
                <a:cs typeface="Microsoft Sans Serif" panose="020B0604020202020204" pitchFamily="34" charset="0"/>
              </a:rPr>
              <a:t>eMBMS</a:t>
            </a:r>
            <a:r>
              <a:rPr lang="en-US" sz="1100" dirty="0">
                <a:solidFill>
                  <a:schemeClr val="bg1"/>
                </a:solidFill>
                <a:latin typeface="Microsoft Sans Serif"/>
                <a:cs typeface="Microsoft Sans Serif" panose="020B0604020202020204" pitchFamily="34" charset="0"/>
              </a:rPr>
              <a:t> to LTE-based 5G Broadcast instead of any radical new designs.</a:t>
            </a:r>
          </a:p>
        </p:txBody>
      </p:sp>
      <p:sp>
        <p:nvSpPr>
          <p:cNvPr id="39" name="TextBox 38">
            <a:extLst>
              <a:ext uri="{FF2B5EF4-FFF2-40B4-BE49-F238E27FC236}">
                <a16:creationId xmlns:a16="http://schemas.microsoft.com/office/drawing/2014/main" id="{AD1DC82E-80ED-4D95-944E-1148AEEA943B}"/>
              </a:ext>
            </a:extLst>
          </p:cNvPr>
          <p:cNvSpPr txBox="1"/>
          <p:nvPr/>
        </p:nvSpPr>
        <p:spPr>
          <a:xfrm>
            <a:off x="9427962" y="4975373"/>
            <a:ext cx="2571516" cy="246221"/>
          </a:xfrm>
          <a:prstGeom prst="rect">
            <a:avLst/>
          </a:prstGeom>
          <a:noFill/>
        </p:spPr>
        <p:txBody>
          <a:bodyPr wrap="square" lIns="0" tIns="0" rIns="0" bIns="0" rtlCol="0">
            <a:spAutoFit/>
          </a:bodyPr>
          <a:lstStyle/>
          <a:p>
            <a:pPr defTabSz="914377">
              <a:defRPr/>
            </a:pPr>
            <a:r>
              <a:rPr lang="en-US" sz="1600" b="1" dirty="0">
                <a:solidFill>
                  <a:srgbClr val="FF0000"/>
                </a:solidFill>
                <a:latin typeface="Microsoft Sans Serif" panose="020B0604020202020204" pitchFamily="34" charset="0"/>
                <a:cs typeface="Microsoft Sans Serif" panose="020B0604020202020204" pitchFamily="34" charset="0"/>
              </a:rPr>
              <a:t>3GPP Rel-16 (completed)</a:t>
            </a:r>
          </a:p>
        </p:txBody>
      </p:sp>
    </p:spTree>
    <p:extLst>
      <p:ext uri="{BB962C8B-B14F-4D97-AF65-F5344CB8AC3E}">
        <p14:creationId xmlns:p14="http://schemas.microsoft.com/office/powerpoint/2010/main" val="1632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Arrow: Pentagon 226">
            <a:extLst>
              <a:ext uri="{FF2B5EF4-FFF2-40B4-BE49-F238E27FC236}">
                <a16:creationId xmlns:a16="http://schemas.microsoft.com/office/drawing/2014/main" id="{1AD5EFBE-704D-4024-8802-147919EFD8AD}"/>
              </a:ext>
            </a:extLst>
          </p:cNvPr>
          <p:cNvSpPr/>
          <p:nvPr/>
        </p:nvSpPr>
        <p:spPr>
          <a:xfrm>
            <a:off x="0" y="2211013"/>
            <a:ext cx="6203339" cy="3782278"/>
          </a:xfrm>
          <a:prstGeom prst="homePlate">
            <a:avLst>
              <a:gd name="adj" fmla="val 48144"/>
            </a:avLst>
          </a:prstGeom>
          <a:solidFill>
            <a:schemeClr val="accent6">
              <a:lumMod val="40000"/>
              <a:lumOff val="60000"/>
              <a:alpha val="35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35" name="Arrow: Pentagon 34">
            <a:extLst>
              <a:ext uri="{FF2B5EF4-FFF2-40B4-BE49-F238E27FC236}">
                <a16:creationId xmlns:a16="http://schemas.microsoft.com/office/drawing/2014/main" id="{42C989DA-7B12-49B1-AAD1-7D5D6D93E818}"/>
              </a:ext>
            </a:extLst>
          </p:cNvPr>
          <p:cNvSpPr/>
          <p:nvPr/>
        </p:nvSpPr>
        <p:spPr>
          <a:xfrm flipH="1">
            <a:off x="5805854" y="2211016"/>
            <a:ext cx="6384552" cy="3782848"/>
          </a:xfrm>
          <a:prstGeom prst="homePlate">
            <a:avLst>
              <a:gd name="adj" fmla="val 48557"/>
            </a:avLst>
          </a:prstGeom>
          <a:solidFill>
            <a:schemeClr val="accent6">
              <a:lumMod val="40000"/>
              <a:lumOff val="60000"/>
              <a:alpha val="35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42" name="Oval 41">
            <a:extLst>
              <a:ext uri="{FF2B5EF4-FFF2-40B4-BE49-F238E27FC236}">
                <a16:creationId xmlns:a16="http://schemas.microsoft.com/office/drawing/2014/main" id="{D871BA3F-7D42-4A32-B5E6-6BA55C329A2D}"/>
              </a:ext>
            </a:extLst>
          </p:cNvPr>
          <p:cNvSpPr/>
          <p:nvPr/>
        </p:nvSpPr>
        <p:spPr>
          <a:xfrm>
            <a:off x="4671542" y="2705481"/>
            <a:ext cx="2800772" cy="2800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Microsoft Sans Serif"/>
              <a:ea typeface="+mn-ea"/>
              <a:cs typeface="+mn-cs"/>
            </a:endParaRPr>
          </a:p>
        </p:txBody>
      </p:sp>
      <p:sp>
        <p:nvSpPr>
          <p:cNvPr id="2" name="Title 1">
            <a:extLst>
              <a:ext uri="{FF2B5EF4-FFF2-40B4-BE49-F238E27FC236}">
                <a16:creationId xmlns:a16="http://schemas.microsoft.com/office/drawing/2014/main" id="{4F9587A3-BA6E-42FC-89A3-F3EAE47F517C}"/>
              </a:ext>
            </a:extLst>
          </p:cNvPr>
          <p:cNvSpPr>
            <a:spLocks noGrp="1"/>
          </p:cNvSpPr>
          <p:nvPr>
            <p:ph type="title"/>
          </p:nvPr>
        </p:nvSpPr>
        <p:spPr/>
        <p:txBody>
          <a:bodyPr/>
          <a:lstStyle/>
          <a:p>
            <a:r>
              <a:rPr lang="en-US" dirty="0"/>
              <a:t>5G Broadcast: the technology</a:t>
            </a:r>
          </a:p>
        </p:txBody>
      </p:sp>
      <p:sp>
        <p:nvSpPr>
          <p:cNvPr id="5" name="Subtitle 4">
            <a:extLst>
              <a:ext uri="{FF2B5EF4-FFF2-40B4-BE49-F238E27FC236}">
                <a16:creationId xmlns:a16="http://schemas.microsoft.com/office/drawing/2014/main" id="{5BF4D5E3-2000-44E2-9C71-455EC3E065B4}"/>
              </a:ext>
            </a:extLst>
          </p:cNvPr>
          <p:cNvSpPr>
            <a:spLocks noGrp="1"/>
          </p:cNvSpPr>
          <p:nvPr>
            <p:ph type="subTitle" idx="1"/>
          </p:nvPr>
        </p:nvSpPr>
        <p:spPr/>
        <p:txBody>
          <a:bodyPr/>
          <a:lstStyle/>
          <a:p>
            <a:pPr marL="0" indent="0">
              <a:buNone/>
            </a:pPr>
            <a:r>
              <a:rPr lang="en-US" dirty="0"/>
              <a:t>Main technology components</a:t>
            </a:r>
          </a:p>
        </p:txBody>
      </p:sp>
      <p:sp>
        <p:nvSpPr>
          <p:cNvPr id="43" name="Rectangle 42">
            <a:extLst>
              <a:ext uri="{FF2B5EF4-FFF2-40B4-BE49-F238E27FC236}">
                <a16:creationId xmlns:a16="http://schemas.microsoft.com/office/drawing/2014/main" id="{E22011FB-00F0-4CC7-B34E-CF2ED6D28116}"/>
              </a:ext>
            </a:extLst>
          </p:cNvPr>
          <p:cNvSpPr/>
          <p:nvPr/>
        </p:nvSpPr>
        <p:spPr>
          <a:xfrm>
            <a:off x="7843633" y="1766036"/>
            <a:ext cx="4080506"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Microsoft Sans Serif"/>
                <a:ea typeface="+mn-ea"/>
                <a:cs typeface="+mn-cs"/>
              </a:rPr>
              <a:t>System layer enhancements</a:t>
            </a:r>
          </a:p>
        </p:txBody>
      </p:sp>
      <p:sp>
        <p:nvSpPr>
          <p:cNvPr id="44" name="Rectangle 43">
            <a:extLst>
              <a:ext uri="{FF2B5EF4-FFF2-40B4-BE49-F238E27FC236}">
                <a16:creationId xmlns:a16="http://schemas.microsoft.com/office/drawing/2014/main" id="{DCF5CE27-A432-4D7D-8235-4BCB7CF9AADA}"/>
              </a:ext>
            </a:extLst>
          </p:cNvPr>
          <p:cNvSpPr/>
          <p:nvPr/>
        </p:nvSpPr>
        <p:spPr>
          <a:xfrm>
            <a:off x="488228" y="1766036"/>
            <a:ext cx="409559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Microsoft Sans Serif"/>
                <a:ea typeface="+mn-ea"/>
                <a:cs typeface="+mn-cs"/>
              </a:rPr>
              <a:t>Radio access enhancements</a:t>
            </a:r>
          </a:p>
        </p:txBody>
      </p:sp>
      <p:sp>
        <p:nvSpPr>
          <p:cNvPr id="228" name="Oval 227">
            <a:extLst>
              <a:ext uri="{FF2B5EF4-FFF2-40B4-BE49-F238E27FC236}">
                <a16:creationId xmlns:a16="http://schemas.microsoft.com/office/drawing/2014/main" id="{2059E8B6-C74E-42AE-917D-A271D70BC1EE}"/>
              </a:ext>
            </a:extLst>
          </p:cNvPr>
          <p:cNvSpPr/>
          <p:nvPr/>
        </p:nvSpPr>
        <p:spPr>
          <a:xfrm>
            <a:off x="5152689" y="3166593"/>
            <a:ext cx="1830356" cy="188282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icrosoft Sans Serif"/>
                <a:ea typeface="+mn-ea"/>
                <a:cs typeface="+mn-cs"/>
              </a:rPr>
              <a:t>Rel-14 </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icrosoft Sans Serif"/>
                <a:ea typeface="+mn-ea"/>
                <a:cs typeface="+mn-cs"/>
              </a:rPr>
              <a:t>enTV</a:t>
            </a:r>
            <a:r>
              <a:rPr kumimoji="0" lang="en-US" sz="3200" b="0" i="0" u="none" strike="noStrike" kern="1200" cap="none" spc="0" normalizeH="0" baseline="30000" noProof="0" dirty="0">
                <a:ln>
                  <a:noFill/>
                </a:ln>
                <a:solidFill>
                  <a:prstClr val="white"/>
                </a:solidFill>
                <a:effectLst/>
                <a:uLnTx/>
                <a:uFillTx/>
                <a:latin typeface="Microsoft Sans Serif"/>
                <a:ea typeface="+mn-ea"/>
                <a:cs typeface="+mn-cs"/>
              </a:rPr>
              <a:t>1</a:t>
            </a:r>
            <a:endParaRPr kumimoji="0" lang="en-US" sz="1800" b="0" i="0" u="none" strike="noStrike" kern="1200" cap="none" spc="0" normalizeH="0" baseline="30000" noProof="0" dirty="0">
              <a:ln>
                <a:noFill/>
              </a:ln>
              <a:solidFill>
                <a:prstClr val="white"/>
              </a:solidFill>
              <a:effectLst/>
              <a:uLnTx/>
              <a:uFillTx/>
              <a:latin typeface="Microsoft Sans Serif"/>
              <a:ea typeface="+mn-ea"/>
              <a:cs typeface="+mn-cs"/>
            </a:endParaRPr>
          </a:p>
        </p:txBody>
      </p:sp>
      <p:grpSp>
        <p:nvGrpSpPr>
          <p:cNvPr id="360" name="Group 359">
            <a:extLst>
              <a:ext uri="{FF2B5EF4-FFF2-40B4-BE49-F238E27FC236}">
                <a16:creationId xmlns:a16="http://schemas.microsoft.com/office/drawing/2014/main" id="{566197C6-B29F-4CAE-87CE-F20BFAF970F3}"/>
              </a:ext>
            </a:extLst>
          </p:cNvPr>
          <p:cNvGrpSpPr/>
          <p:nvPr/>
        </p:nvGrpSpPr>
        <p:grpSpPr bwMode="gray">
          <a:xfrm>
            <a:off x="4651093" y="2665162"/>
            <a:ext cx="2874556" cy="2874556"/>
            <a:chOff x="2253530" y="553761"/>
            <a:chExt cx="2342448" cy="2342449"/>
          </a:xfrm>
        </p:grpSpPr>
        <p:sp>
          <p:nvSpPr>
            <p:cNvPr id="361" name="Oval 360">
              <a:extLst>
                <a:ext uri="{FF2B5EF4-FFF2-40B4-BE49-F238E27FC236}">
                  <a16:creationId xmlns:a16="http://schemas.microsoft.com/office/drawing/2014/main" id="{81907B33-37B9-4BC5-84FD-83109D9BFE94}"/>
                </a:ext>
              </a:extLst>
            </p:cNvPr>
            <p:cNvSpPr/>
            <p:nvPr/>
          </p:nvSpPr>
          <p:spPr bwMode="gray">
            <a:xfrm>
              <a:off x="2253530" y="553761"/>
              <a:ext cx="2342448" cy="2342449"/>
            </a:xfrm>
            <a:prstGeom prst="ellipse">
              <a:avLst/>
            </a:prstGeom>
            <a:gradFill flip="none" rotWithShape="1">
              <a:gsLst>
                <a:gs pos="100000">
                  <a:schemeClr val="accent1">
                    <a:lumMod val="75000"/>
                  </a:schemeClr>
                </a:gs>
                <a:gs pos="37000">
                  <a:schemeClr val="accent1"/>
                </a:gs>
              </a:gsLst>
              <a:lin ang="10800000" scaled="1"/>
              <a:tileRect/>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white"/>
                </a:solidFill>
                <a:effectLst/>
                <a:uLnTx/>
                <a:uFillTx/>
                <a:latin typeface="Microsoft Sans Serif"/>
                <a:ea typeface="+mn-ea"/>
                <a:cs typeface="+mn-cs"/>
              </a:endParaRPr>
            </a:p>
          </p:txBody>
        </p:sp>
        <p:sp>
          <p:nvSpPr>
            <p:cNvPr id="362" name="Oval 361">
              <a:extLst>
                <a:ext uri="{FF2B5EF4-FFF2-40B4-BE49-F238E27FC236}">
                  <a16:creationId xmlns:a16="http://schemas.microsoft.com/office/drawing/2014/main" id="{5AEA96CE-1FB8-4AAA-9362-AE91575F5891}"/>
                </a:ext>
              </a:extLst>
            </p:cNvPr>
            <p:cNvSpPr/>
            <p:nvPr/>
          </p:nvSpPr>
          <p:spPr bwMode="gray">
            <a:xfrm>
              <a:off x="2547266" y="847497"/>
              <a:ext cx="1754976" cy="1754976"/>
            </a:xfrm>
            <a:prstGeom prst="ellipse">
              <a:avLst/>
            </a:prstGeom>
            <a:gradFill flip="none" rotWithShape="1">
              <a:gsLst>
                <a:gs pos="100000">
                  <a:schemeClr val="bg1"/>
                </a:gs>
                <a:gs pos="0">
                  <a:schemeClr val="bg1">
                    <a:lumMod val="85000"/>
                  </a:schemeClr>
                </a:gs>
              </a:gsLst>
              <a:lin ang="0" scaled="1"/>
              <a:tileRect/>
            </a:gradFill>
            <a:ln>
              <a:noFill/>
            </a:ln>
            <a:effectLst>
              <a:outerShdw blurRad="381000" dist="127000" dir="10800000" algn="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lumMod val="85000"/>
                      <a:lumOff val="15000"/>
                    </a:srgbClr>
                  </a:solidFill>
                  <a:effectLst/>
                  <a:uLnTx/>
                  <a:uFillTx/>
                  <a:latin typeface="Microsoft Sans Serif"/>
                  <a:ea typeface="+mn-ea"/>
                  <a:cs typeface="+mn-cs"/>
                </a:rPr>
                <a:t>Rel</a:t>
              </a:r>
              <a:r>
                <a:rPr kumimoji="0" lang="en-US" sz="2000" b="1" i="0" u="none" strike="noStrike" kern="1200" cap="none" spc="-300" normalizeH="0" baseline="0" noProof="0" dirty="0">
                  <a:ln>
                    <a:noFill/>
                  </a:ln>
                  <a:solidFill>
                    <a:srgbClr val="000000">
                      <a:lumMod val="85000"/>
                      <a:lumOff val="15000"/>
                    </a:srgbClr>
                  </a:solidFill>
                  <a:effectLst/>
                  <a:uLnTx/>
                  <a:uFillTx/>
                  <a:latin typeface="Microsoft Sans Serif"/>
                  <a:ea typeface="+mn-ea"/>
                  <a:cs typeface="+mn-cs"/>
                </a:rPr>
                <a:t>-</a:t>
              </a:r>
              <a:r>
                <a:rPr kumimoji="0" lang="en-US" sz="2000" b="1" i="0" u="none" strike="noStrike" kern="1200" cap="none" spc="0" normalizeH="0" baseline="0" noProof="0" dirty="0">
                  <a:ln>
                    <a:noFill/>
                  </a:ln>
                  <a:solidFill>
                    <a:srgbClr val="000000">
                      <a:lumMod val="85000"/>
                      <a:lumOff val="15000"/>
                    </a:srgbClr>
                  </a:solidFill>
                  <a:effectLst/>
                  <a:uLnTx/>
                  <a:uFillTx/>
                  <a:latin typeface="Microsoft Sans Serif"/>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lumMod val="85000"/>
                      <a:lumOff val="15000"/>
                    </a:srgbClr>
                  </a:solidFill>
                  <a:effectLst/>
                  <a:uLnTx/>
                  <a:uFillTx/>
                  <a:latin typeface="Microsoft Sans Serif"/>
                  <a:ea typeface="+mn-ea"/>
                  <a:cs typeface="+mn-cs"/>
                </a:rPr>
                <a:t>enTV</a:t>
              </a:r>
              <a:endParaRPr kumimoji="0" lang="en-US" sz="2000" b="1" i="0" u="none" strike="noStrike" kern="1200" cap="none" spc="0" normalizeH="0" baseline="0" noProof="0" dirty="0">
                <a:ln>
                  <a:noFill/>
                </a:ln>
                <a:solidFill>
                  <a:srgbClr val="000000">
                    <a:lumMod val="85000"/>
                    <a:lumOff val="15000"/>
                  </a:srgbClr>
                </a:solidFill>
                <a:effectLst/>
                <a:uLnTx/>
                <a:uFillTx/>
                <a:latin typeface="Microsoft Sans Serif"/>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lumMod val="85000"/>
                      <a:lumOff val="15000"/>
                    </a:srgbClr>
                  </a:solidFill>
                  <a:latin typeface="Microsoft Sans Serif"/>
                </a:rPr>
                <a:t> is 5G Broadcast</a:t>
              </a:r>
              <a:endParaRPr kumimoji="0" lang="en-US" b="1" i="0" u="none" strike="noStrike" kern="1200" cap="none" spc="0" normalizeH="0" baseline="80000" noProof="0" dirty="0">
                <a:ln>
                  <a:noFill/>
                </a:ln>
                <a:solidFill>
                  <a:srgbClr val="000000">
                    <a:lumMod val="85000"/>
                    <a:lumOff val="15000"/>
                  </a:srgbClr>
                </a:solidFill>
                <a:effectLst/>
                <a:uLnTx/>
                <a:uFillTx/>
                <a:latin typeface="Microsoft Sans Serif"/>
                <a:ea typeface="+mn-ea"/>
                <a:cs typeface="+mn-cs"/>
              </a:endParaRPr>
            </a:p>
          </p:txBody>
        </p:sp>
      </p:grpSp>
      <p:grpSp>
        <p:nvGrpSpPr>
          <p:cNvPr id="24" name="Group 23">
            <a:extLst>
              <a:ext uri="{FF2B5EF4-FFF2-40B4-BE49-F238E27FC236}">
                <a16:creationId xmlns:a16="http://schemas.microsoft.com/office/drawing/2014/main" id="{DD665501-D0B8-47D8-8325-52FC7CE4F1C9}"/>
              </a:ext>
            </a:extLst>
          </p:cNvPr>
          <p:cNvGrpSpPr/>
          <p:nvPr/>
        </p:nvGrpSpPr>
        <p:grpSpPr>
          <a:xfrm>
            <a:off x="3508057" y="5013119"/>
            <a:ext cx="825817" cy="631906"/>
            <a:chOff x="3413966" y="5223766"/>
            <a:chExt cx="849312" cy="649885"/>
          </a:xfrm>
        </p:grpSpPr>
        <p:sp>
          <p:nvSpPr>
            <p:cNvPr id="118" name="Rectangle: Rounded Corners 117">
              <a:extLst>
                <a:ext uri="{FF2B5EF4-FFF2-40B4-BE49-F238E27FC236}">
                  <a16:creationId xmlns:a16="http://schemas.microsoft.com/office/drawing/2014/main" id="{A527985C-AF11-437B-BEF0-F6F3D5160338}"/>
                </a:ext>
              </a:extLst>
            </p:cNvPr>
            <p:cNvSpPr/>
            <p:nvPr/>
          </p:nvSpPr>
          <p:spPr>
            <a:xfrm>
              <a:off x="3520334" y="5372126"/>
              <a:ext cx="742944" cy="1717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33A0"/>
                </a:solidFill>
                <a:effectLst/>
                <a:uLnTx/>
                <a:uFillTx/>
                <a:latin typeface="Microsoft Sans Serif"/>
                <a:ea typeface="+mn-ea"/>
                <a:cs typeface="+mn-cs"/>
              </a:endParaRPr>
            </a:p>
          </p:txBody>
        </p:sp>
        <p:sp>
          <p:nvSpPr>
            <p:cNvPr id="119" name="Arrow: Down 118">
              <a:extLst>
                <a:ext uri="{FF2B5EF4-FFF2-40B4-BE49-F238E27FC236}">
                  <a16:creationId xmlns:a16="http://schemas.microsoft.com/office/drawing/2014/main" id="{37254B79-31CB-4113-9E7F-93025CC84AF0}"/>
                </a:ext>
              </a:extLst>
            </p:cNvPr>
            <p:cNvSpPr/>
            <p:nvPr/>
          </p:nvSpPr>
          <p:spPr>
            <a:xfrm>
              <a:off x="3816979" y="5565940"/>
              <a:ext cx="140660" cy="124822"/>
            </a:xfrm>
            <a:prstGeom prst="downArrow">
              <a:avLst>
                <a:gd name="adj1" fmla="val 100000"/>
                <a:gd name="adj2" fmla="val 28096"/>
              </a:avLst>
            </a:prstGeom>
            <a:gradFill flip="none" rotWithShape="1">
              <a:gsLst>
                <a:gs pos="75000">
                  <a:schemeClr val="accent2"/>
                </a:gs>
                <a:gs pos="0">
                  <a:schemeClr val="accent2">
                    <a:alpha val="0"/>
                  </a:schemeClr>
                </a:gs>
              </a:gsLst>
              <a:lin ang="5400000" scaled="0"/>
              <a:tileRect/>
            </a:gradFill>
            <a:ln>
              <a:noFill/>
            </a:ln>
          </p:spPr>
          <p:txBody>
            <a:bodyPr rot="0" spcFirstLastPara="0" vertOverflow="overflow" horzOverflow="overflow" vert="horz" wrap="square" lIns="91396" tIns="45699" rIns="91396" bIns="45699"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err="1">
                <a:ln>
                  <a:noFill/>
                </a:ln>
                <a:solidFill>
                  <a:srgbClr val="FFFFFF"/>
                </a:solidFill>
                <a:effectLst/>
                <a:uLnTx/>
                <a:uFillTx/>
                <a:latin typeface="Microsoft Sans Serif"/>
                <a:ea typeface="+mn-ea"/>
                <a:cs typeface="+mn-cs"/>
              </a:endParaRPr>
            </a:p>
          </p:txBody>
        </p:sp>
        <p:sp>
          <p:nvSpPr>
            <p:cNvPr id="120" name="Rectangle: Rounded Corners 119">
              <a:extLst>
                <a:ext uri="{FF2B5EF4-FFF2-40B4-BE49-F238E27FC236}">
                  <a16:creationId xmlns:a16="http://schemas.microsoft.com/office/drawing/2014/main" id="{D3C8D281-B440-4BE0-9582-58309E35AFD7}"/>
                </a:ext>
              </a:extLst>
            </p:cNvPr>
            <p:cNvSpPr/>
            <p:nvPr/>
          </p:nvSpPr>
          <p:spPr>
            <a:xfrm>
              <a:off x="3520333" y="5701918"/>
              <a:ext cx="742943" cy="1717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err="1">
                <a:ln>
                  <a:noFill/>
                </a:ln>
                <a:solidFill>
                  <a:prstClr val="white"/>
                </a:solidFill>
                <a:effectLst/>
                <a:uLnTx/>
                <a:uFillTx/>
                <a:latin typeface="Microsoft Sans Serif"/>
                <a:ea typeface="+mn-ea"/>
                <a:cs typeface="+mn-cs"/>
              </a:endParaRPr>
            </a:p>
          </p:txBody>
        </p:sp>
        <p:sp>
          <p:nvSpPr>
            <p:cNvPr id="121" name="Rectangle: Top Corners Rounded 120">
              <a:extLst>
                <a:ext uri="{FF2B5EF4-FFF2-40B4-BE49-F238E27FC236}">
                  <a16:creationId xmlns:a16="http://schemas.microsoft.com/office/drawing/2014/main" id="{D93D0F18-F9B5-40E7-A96C-B02F6D078FED}"/>
                </a:ext>
              </a:extLst>
            </p:cNvPr>
            <p:cNvSpPr/>
            <p:nvPr/>
          </p:nvSpPr>
          <p:spPr>
            <a:xfrm rot="16200000">
              <a:off x="3503661" y="5388800"/>
              <a:ext cx="170730" cy="13738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solidFill>
                <a:effectLst/>
                <a:uLnTx/>
                <a:uFillTx/>
                <a:latin typeface="Microsoft Sans Serif"/>
                <a:ea typeface="+mn-ea"/>
                <a:cs typeface="+mn-cs"/>
              </a:endParaRPr>
            </a:p>
          </p:txBody>
        </p:sp>
        <p:sp>
          <p:nvSpPr>
            <p:cNvPr id="122" name="Rectangle 121">
              <a:extLst>
                <a:ext uri="{FF2B5EF4-FFF2-40B4-BE49-F238E27FC236}">
                  <a16:creationId xmlns:a16="http://schemas.microsoft.com/office/drawing/2014/main" id="{026846D6-C3C1-4057-9D18-796DF83AF095}"/>
                </a:ext>
              </a:extLst>
            </p:cNvPr>
            <p:cNvSpPr/>
            <p:nvPr/>
          </p:nvSpPr>
          <p:spPr>
            <a:xfrm>
              <a:off x="3747828" y="5402332"/>
              <a:ext cx="403957" cy="107723"/>
            </a:xfrm>
            <a:prstGeom prst="rect">
              <a:avLst/>
            </a:prstGeom>
          </p:spPr>
          <p:txBody>
            <a:bodyPr wrap="non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icrosoft Sans Serif"/>
                  <a:ea typeface="+mn-ea"/>
                  <a:cs typeface="+mn-cs"/>
                </a:rPr>
                <a:t>Broadcast</a:t>
              </a:r>
            </a:p>
          </p:txBody>
        </p:sp>
        <p:sp>
          <p:nvSpPr>
            <p:cNvPr id="123" name="Rectangle 122">
              <a:extLst>
                <a:ext uri="{FF2B5EF4-FFF2-40B4-BE49-F238E27FC236}">
                  <a16:creationId xmlns:a16="http://schemas.microsoft.com/office/drawing/2014/main" id="{1111624E-DA84-4E69-9898-F452FB17BAB0}"/>
                </a:ext>
              </a:extLst>
            </p:cNvPr>
            <p:cNvSpPr/>
            <p:nvPr/>
          </p:nvSpPr>
          <p:spPr>
            <a:xfrm>
              <a:off x="3680138" y="5733061"/>
              <a:ext cx="403957" cy="107722"/>
            </a:xfrm>
            <a:prstGeom prst="rect">
              <a:avLst/>
            </a:prstGeom>
          </p:spPr>
          <p:txBody>
            <a:bodyPr wrap="non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icrosoft Sans Serif"/>
                  <a:ea typeface="+mn-ea"/>
                  <a:cs typeface="+mn-cs"/>
                </a:rPr>
                <a:t>Broadcast</a:t>
              </a:r>
            </a:p>
          </p:txBody>
        </p:sp>
        <p:sp>
          <p:nvSpPr>
            <p:cNvPr id="124" name="Rectangle 123">
              <a:extLst>
                <a:ext uri="{FF2B5EF4-FFF2-40B4-BE49-F238E27FC236}">
                  <a16:creationId xmlns:a16="http://schemas.microsoft.com/office/drawing/2014/main" id="{4ADB2F78-ED05-4699-BA40-7D553F56A59E}"/>
                </a:ext>
              </a:extLst>
            </p:cNvPr>
            <p:cNvSpPr/>
            <p:nvPr/>
          </p:nvSpPr>
          <p:spPr>
            <a:xfrm>
              <a:off x="3413966" y="5223766"/>
              <a:ext cx="779381" cy="100288"/>
            </a:xfrm>
            <a:prstGeom prst="rect">
              <a:avLst/>
            </a:prstGeom>
          </p:spPr>
          <p:txBody>
            <a:bodyPr wrap="non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3253DC"/>
                  </a:solidFill>
                  <a:effectLst/>
                  <a:uLnTx/>
                  <a:uFillTx/>
                  <a:latin typeface="Microsoft Sans Serif"/>
                  <a:ea typeface="+mn-ea"/>
                  <a:cs typeface="+mn-cs"/>
                </a:rPr>
                <a:t>Unicast control</a:t>
              </a:r>
            </a:p>
          </p:txBody>
        </p:sp>
        <p:cxnSp>
          <p:nvCxnSpPr>
            <p:cNvPr id="125" name="Straight Arrow Connector 124">
              <a:extLst>
                <a:ext uri="{FF2B5EF4-FFF2-40B4-BE49-F238E27FC236}">
                  <a16:creationId xmlns:a16="http://schemas.microsoft.com/office/drawing/2014/main" id="{A8F0401D-3284-426C-905D-1F147543086F}"/>
                </a:ext>
              </a:extLst>
            </p:cNvPr>
            <p:cNvCxnSpPr>
              <a:cxnSpLocks/>
            </p:cNvCxnSpPr>
            <p:nvPr/>
          </p:nvCxnSpPr>
          <p:spPr>
            <a:xfrm>
              <a:off x="3589027" y="5339013"/>
              <a:ext cx="0" cy="153539"/>
            </a:xfrm>
            <a:prstGeom prst="straightConnector1">
              <a:avLst/>
            </a:prstGeom>
            <a:ln w="12700" cap="rnd">
              <a:solidFill>
                <a:schemeClr val="accent1"/>
              </a:solidFill>
              <a:round/>
              <a:headEnd w="lg" len="lg"/>
              <a:tailEnd type="triangle" w="sm" len="sm"/>
            </a:ln>
          </p:spPr>
          <p:style>
            <a:lnRef idx="1">
              <a:schemeClr val="accent1"/>
            </a:lnRef>
            <a:fillRef idx="0">
              <a:schemeClr val="accent1"/>
            </a:fillRef>
            <a:effectRef idx="0">
              <a:schemeClr val="accent1"/>
            </a:effectRef>
            <a:fontRef idx="minor">
              <a:schemeClr val="tx1"/>
            </a:fontRef>
          </p:style>
        </p:cxnSp>
      </p:grpSp>
      <p:sp>
        <p:nvSpPr>
          <p:cNvPr id="237" name="Freeform 17">
            <a:extLst>
              <a:ext uri="{FF2B5EF4-FFF2-40B4-BE49-F238E27FC236}">
                <a16:creationId xmlns:a16="http://schemas.microsoft.com/office/drawing/2014/main" id="{F1DA610B-7F1E-40AE-8EB6-4F79FF35A65F}"/>
              </a:ext>
            </a:extLst>
          </p:cNvPr>
          <p:cNvSpPr>
            <a:spLocks/>
          </p:cNvSpPr>
          <p:nvPr/>
        </p:nvSpPr>
        <p:spPr bwMode="auto">
          <a:xfrm>
            <a:off x="10957665" y="2851924"/>
            <a:ext cx="0" cy="749"/>
          </a:xfrm>
          <a:custGeom>
            <a:avLst/>
            <a:gdLst>
              <a:gd name="T0" fmla="*/ 2 h 2"/>
              <a:gd name="T1" fmla="*/ 2 h 2"/>
              <a:gd name="T2" fmla="*/ 2 h 2"/>
            </a:gdLst>
            <a:ahLst/>
            <a:cxnLst>
              <a:cxn ang="0">
                <a:pos x="0" y="T0"/>
              </a:cxn>
              <a:cxn ang="0">
                <a:pos x="0" y="T1"/>
              </a:cxn>
              <a:cxn ang="0">
                <a:pos x="0" y="T2"/>
              </a:cxn>
            </a:cxnLst>
            <a:rect l="0" t="0" r="r" b="b"/>
            <a:pathLst>
              <a:path h="2">
                <a:moveTo>
                  <a:pt x="0" y="2"/>
                </a:moveTo>
                <a:cubicBezTo>
                  <a:pt x="0" y="2"/>
                  <a:pt x="0" y="2"/>
                  <a:pt x="0" y="2"/>
                </a:cubicBezTo>
                <a:cubicBezTo>
                  <a:pt x="0" y="0"/>
                  <a:pt x="0" y="0"/>
                  <a:pt x="0" y="2"/>
                </a:cubicBezTo>
                <a:close/>
              </a:path>
            </a:pathLst>
          </a:custGeom>
          <a:solidFill>
            <a:srgbClr val="9191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40" name="Rectangle 239">
            <a:extLst>
              <a:ext uri="{FF2B5EF4-FFF2-40B4-BE49-F238E27FC236}">
                <a16:creationId xmlns:a16="http://schemas.microsoft.com/office/drawing/2014/main" id="{F7D85D13-6B52-4433-BC3E-0793C8D885A3}"/>
              </a:ext>
            </a:extLst>
          </p:cNvPr>
          <p:cNvSpPr>
            <a:spLocks noChangeArrowheads="1"/>
          </p:cNvSpPr>
          <p:nvPr/>
        </p:nvSpPr>
        <p:spPr bwMode="auto">
          <a:xfrm>
            <a:off x="10731098" y="2561714"/>
            <a:ext cx="453134" cy="24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grpSp>
        <p:nvGrpSpPr>
          <p:cNvPr id="37" name="Group 36">
            <a:extLst>
              <a:ext uri="{FF2B5EF4-FFF2-40B4-BE49-F238E27FC236}">
                <a16:creationId xmlns:a16="http://schemas.microsoft.com/office/drawing/2014/main" id="{A94DC068-0C72-4DA9-ABEE-750E1A685FB3}"/>
              </a:ext>
            </a:extLst>
          </p:cNvPr>
          <p:cNvGrpSpPr/>
          <p:nvPr/>
        </p:nvGrpSpPr>
        <p:grpSpPr>
          <a:xfrm>
            <a:off x="10518568" y="3002259"/>
            <a:ext cx="1166665" cy="1018854"/>
            <a:chOff x="10508978" y="2963946"/>
            <a:chExt cx="1221063" cy="1066360"/>
          </a:xfrm>
        </p:grpSpPr>
        <p:sp>
          <p:nvSpPr>
            <p:cNvPr id="284" name="Arc 283">
              <a:extLst>
                <a:ext uri="{FF2B5EF4-FFF2-40B4-BE49-F238E27FC236}">
                  <a16:creationId xmlns:a16="http://schemas.microsoft.com/office/drawing/2014/main" id="{EEF4F2A0-DE51-4D40-8DA9-AF53DE20EC72}"/>
                </a:ext>
              </a:extLst>
            </p:cNvPr>
            <p:cNvSpPr/>
            <p:nvPr/>
          </p:nvSpPr>
          <p:spPr>
            <a:xfrm rot="4803674">
              <a:off x="10576746" y="2896178"/>
              <a:ext cx="960478" cy="1096014"/>
            </a:xfrm>
            <a:prstGeom prst="arc">
              <a:avLst>
                <a:gd name="adj1" fmla="val 17920402"/>
                <a:gd name="adj2" fmla="val 21537044"/>
              </a:avLst>
            </a:prstGeom>
            <a:ln w="12700" cap="rnd">
              <a:solidFill>
                <a:schemeClr val="accent1"/>
              </a:solidFill>
              <a:round/>
              <a:headEnd type="none" w="med" len="med"/>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grpSp>
          <p:nvGrpSpPr>
            <p:cNvPr id="395" name="Group 394">
              <a:extLst>
                <a:ext uri="{FF2B5EF4-FFF2-40B4-BE49-F238E27FC236}">
                  <a16:creationId xmlns:a16="http://schemas.microsoft.com/office/drawing/2014/main" id="{9565E86F-BE6D-4F2E-BA09-3FF3C40EB619}"/>
                </a:ext>
              </a:extLst>
            </p:cNvPr>
            <p:cNvGrpSpPr/>
            <p:nvPr/>
          </p:nvGrpSpPr>
          <p:grpSpPr>
            <a:xfrm>
              <a:off x="10706559" y="3701512"/>
              <a:ext cx="447604" cy="328794"/>
              <a:chOff x="6770266" y="1768944"/>
              <a:chExt cx="1005840" cy="738855"/>
            </a:xfrm>
          </p:grpSpPr>
          <p:grpSp>
            <p:nvGrpSpPr>
              <p:cNvPr id="396" name="Group 395">
                <a:extLst>
                  <a:ext uri="{FF2B5EF4-FFF2-40B4-BE49-F238E27FC236}">
                    <a16:creationId xmlns:a16="http://schemas.microsoft.com/office/drawing/2014/main" id="{86EA7E24-F0B9-45B8-BBE6-85E8726ECDB8}"/>
                  </a:ext>
                </a:extLst>
              </p:cNvPr>
              <p:cNvGrpSpPr>
                <a:grpSpLocks noChangeAspect="1"/>
              </p:cNvGrpSpPr>
              <p:nvPr/>
            </p:nvGrpSpPr>
            <p:grpSpPr>
              <a:xfrm>
                <a:off x="6770266" y="1768944"/>
                <a:ext cx="1005840" cy="738855"/>
                <a:chOff x="3516417" y="3025989"/>
                <a:chExt cx="1097280" cy="806023"/>
              </a:xfrm>
            </p:grpSpPr>
            <p:sp>
              <p:nvSpPr>
                <p:cNvPr id="404" name="Freeform 10">
                  <a:extLst>
                    <a:ext uri="{FF2B5EF4-FFF2-40B4-BE49-F238E27FC236}">
                      <a16:creationId xmlns:a16="http://schemas.microsoft.com/office/drawing/2014/main" id="{612A388A-0D61-4E0A-B35C-C158235513A0}"/>
                    </a:ext>
                  </a:extLst>
                </p:cNvPr>
                <p:cNvSpPr>
                  <a:spLocks/>
                </p:cNvSpPr>
                <p:nvPr/>
              </p:nvSpPr>
              <p:spPr bwMode="auto">
                <a:xfrm>
                  <a:off x="3516417" y="3025989"/>
                  <a:ext cx="1097280" cy="806023"/>
                </a:xfrm>
                <a:custGeom>
                  <a:avLst/>
                  <a:gdLst>
                    <a:gd name="T0" fmla="*/ 1221 w 1236"/>
                    <a:gd name="T1" fmla="*/ 850 h 907"/>
                    <a:gd name="T2" fmla="*/ 1144 w 1236"/>
                    <a:gd name="T3" fmla="*/ 731 h 907"/>
                    <a:gd name="T4" fmla="*/ 1074 w 1236"/>
                    <a:gd name="T5" fmla="*/ 698 h 907"/>
                    <a:gd name="T6" fmla="*/ 1108 w 1236"/>
                    <a:gd name="T7" fmla="*/ 658 h 907"/>
                    <a:gd name="T8" fmla="*/ 1108 w 1236"/>
                    <a:gd name="T9" fmla="*/ 40 h 907"/>
                    <a:gd name="T10" fmla="*/ 1067 w 1236"/>
                    <a:gd name="T11" fmla="*/ 0 h 907"/>
                    <a:gd name="T12" fmla="*/ 163 w 1236"/>
                    <a:gd name="T13" fmla="*/ 0 h 907"/>
                    <a:gd name="T14" fmla="*/ 123 w 1236"/>
                    <a:gd name="T15" fmla="*/ 40 h 907"/>
                    <a:gd name="T16" fmla="*/ 123 w 1236"/>
                    <a:gd name="T17" fmla="*/ 658 h 907"/>
                    <a:gd name="T18" fmla="*/ 156 w 1236"/>
                    <a:gd name="T19" fmla="*/ 698 h 907"/>
                    <a:gd name="T20" fmla="*/ 87 w 1236"/>
                    <a:gd name="T21" fmla="*/ 730 h 907"/>
                    <a:gd name="T22" fmla="*/ 13 w 1236"/>
                    <a:gd name="T23" fmla="*/ 851 h 907"/>
                    <a:gd name="T24" fmla="*/ 38 w 1236"/>
                    <a:gd name="T25" fmla="*/ 906 h 907"/>
                    <a:gd name="T26" fmla="*/ 44 w 1236"/>
                    <a:gd name="T27" fmla="*/ 907 h 907"/>
                    <a:gd name="T28" fmla="*/ 1190 w 1236"/>
                    <a:gd name="T29" fmla="*/ 907 h 907"/>
                    <a:gd name="T30" fmla="*/ 1192 w 1236"/>
                    <a:gd name="T31" fmla="*/ 907 h 907"/>
                    <a:gd name="T32" fmla="*/ 1221 w 1236"/>
                    <a:gd name="T33" fmla="*/ 85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6" h="907">
                      <a:moveTo>
                        <a:pt x="1221" y="850"/>
                      </a:moveTo>
                      <a:cubicBezTo>
                        <a:pt x="1144" y="731"/>
                        <a:pt x="1144" y="731"/>
                        <a:pt x="1144" y="731"/>
                      </a:cubicBezTo>
                      <a:cubicBezTo>
                        <a:pt x="1126" y="711"/>
                        <a:pt x="1101" y="699"/>
                        <a:pt x="1074" y="698"/>
                      </a:cubicBezTo>
                      <a:cubicBezTo>
                        <a:pt x="1093" y="694"/>
                        <a:pt x="1108" y="678"/>
                        <a:pt x="1108" y="658"/>
                      </a:cubicBezTo>
                      <a:cubicBezTo>
                        <a:pt x="1108" y="40"/>
                        <a:pt x="1108" y="40"/>
                        <a:pt x="1108" y="40"/>
                      </a:cubicBezTo>
                      <a:cubicBezTo>
                        <a:pt x="1108" y="18"/>
                        <a:pt x="1089" y="0"/>
                        <a:pt x="1067" y="0"/>
                      </a:cubicBezTo>
                      <a:cubicBezTo>
                        <a:pt x="163" y="0"/>
                        <a:pt x="163" y="0"/>
                        <a:pt x="163" y="0"/>
                      </a:cubicBezTo>
                      <a:cubicBezTo>
                        <a:pt x="141" y="0"/>
                        <a:pt x="123" y="18"/>
                        <a:pt x="123" y="40"/>
                      </a:cubicBezTo>
                      <a:cubicBezTo>
                        <a:pt x="123" y="658"/>
                        <a:pt x="123" y="658"/>
                        <a:pt x="123" y="658"/>
                      </a:cubicBezTo>
                      <a:cubicBezTo>
                        <a:pt x="123" y="678"/>
                        <a:pt x="137" y="694"/>
                        <a:pt x="156" y="698"/>
                      </a:cubicBezTo>
                      <a:cubicBezTo>
                        <a:pt x="130" y="700"/>
                        <a:pt x="106" y="711"/>
                        <a:pt x="87" y="730"/>
                      </a:cubicBezTo>
                      <a:cubicBezTo>
                        <a:pt x="13" y="851"/>
                        <a:pt x="13" y="851"/>
                        <a:pt x="13" y="851"/>
                      </a:cubicBezTo>
                      <a:cubicBezTo>
                        <a:pt x="0" y="873"/>
                        <a:pt x="12" y="902"/>
                        <a:pt x="38" y="906"/>
                      </a:cubicBezTo>
                      <a:cubicBezTo>
                        <a:pt x="40" y="906"/>
                        <a:pt x="42" y="907"/>
                        <a:pt x="44" y="907"/>
                      </a:cubicBezTo>
                      <a:cubicBezTo>
                        <a:pt x="1190" y="907"/>
                        <a:pt x="1190" y="907"/>
                        <a:pt x="1190" y="907"/>
                      </a:cubicBezTo>
                      <a:cubicBezTo>
                        <a:pt x="1191" y="907"/>
                        <a:pt x="1192" y="907"/>
                        <a:pt x="1192" y="907"/>
                      </a:cubicBezTo>
                      <a:cubicBezTo>
                        <a:pt x="1220" y="905"/>
                        <a:pt x="1236" y="874"/>
                        <a:pt x="1221" y="850"/>
                      </a:cubicBezTo>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406" name="Rectangle 405">
                  <a:extLst>
                    <a:ext uri="{FF2B5EF4-FFF2-40B4-BE49-F238E27FC236}">
                      <a16:creationId xmlns:a16="http://schemas.microsoft.com/office/drawing/2014/main" id="{340670EA-ADF6-44AB-BF2A-9CB23E0453E4}"/>
                    </a:ext>
                  </a:extLst>
                </p:cNvPr>
                <p:cNvSpPr>
                  <a:spLocks noChangeArrowheads="1"/>
                </p:cNvSpPr>
                <p:nvPr/>
              </p:nvSpPr>
              <p:spPr bwMode="auto">
                <a:xfrm>
                  <a:off x="3660883" y="3062521"/>
                  <a:ext cx="802702" cy="548308"/>
                </a:xfrm>
                <a:prstGeom prst="rect">
                  <a:avLst/>
                </a:prstGeom>
                <a:solidFill>
                  <a:schemeClr val="accent2">
                    <a:lumMod val="60000"/>
                    <a:lumOff val="4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407" name="Rectangle 406">
                  <a:extLst>
                    <a:ext uri="{FF2B5EF4-FFF2-40B4-BE49-F238E27FC236}">
                      <a16:creationId xmlns:a16="http://schemas.microsoft.com/office/drawing/2014/main" id="{49258FB3-BC82-4F24-8D68-131D94F43C40}"/>
                    </a:ext>
                  </a:extLst>
                </p:cNvPr>
                <p:cNvSpPr>
                  <a:spLocks noChangeArrowheads="1"/>
                </p:cNvSpPr>
                <p:nvPr/>
              </p:nvSpPr>
              <p:spPr bwMode="auto">
                <a:xfrm>
                  <a:off x="3660883" y="3062521"/>
                  <a:ext cx="802702" cy="548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a typeface="+mn-ea"/>
                    <a:cs typeface="+mn-cs"/>
                  </a:endParaRPr>
                </a:p>
              </p:txBody>
            </p:sp>
          </p:grpSp>
          <p:grpSp>
            <p:nvGrpSpPr>
              <p:cNvPr id="397" name="Group 396">
                <a:extLst>
                  <a:ext uri="{FF2B5EF4-FFF2-40B4-BE49-F238E27FC236}">
                    <a16:creationId xmlns:a16="http://schemas.microsoft.com/office/drawing/2014/main" id="{F0C31A75-DAA4-4D48-8BBE-0305148BADAA}"/>
                  </a:ext>
                </a:extLst>
              </p:cNvPr>
              <p:cNvGrpSpPr/>
              <p:nvPr/>
            </p:nvGrpSpPr>
            <p:grpSpPr>
              <a:xfrm>
                <a:off x="7031904" y="1961211"/>
                <a:ext cx="482564" cy="151814"/>
                <a:chOff x="10828433" y="2483528"/>
                <a:chExt cx="258463" cy="81313"/>
              </a:xfrm>
            </p:grpSpPr>
            <p:sp>
              <p:nvSpPr>
                <p:cNvPr id="398" name="Freeform 21">
                  <a:extLst>
                    <a:ext uri="{FF2B5EF4-FFF2-40B4-BE49-F238E27FC236}">
                      <a16:creationId xmlns:a16="http://schemas.microsoft.com/office/drawing/2014/main" id="{62526031-4559-4F1A-B864-A0E82003D951}"/>
                    </a:ext>
                  </a:extLst>
                </p:cNvPr>
                <p:cNvSpPr>
                  <a:spLocks/>
                </p:cNvSpPr>
                <p:nvPr/>
              </p:nvSpPr>
              <p:spPr bwMode="auto">
                <a:xfrm>
                  <a:off x="10828433" y="2483528"/>
                  <a:ext cx="258463" cy="8131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399" name="Freeform 22">
                  <a:extLst>
                    <a:ext uri="{FF2B5EF4-FFF2-40B4-BE49-F238E27FC236}">
                      <a16:creationId xmlns:a16="http://schemas.microsoft.com/office/drawing/2014/main" id="{5C213937-AC7E-431F-BA51-6520CBCEB88F}"/>
                    </a:ext>
                  </a:extLst>
                </p:cNvPr>
                <p:cNvSpPr>
                  <a:spLocks noEditPoints="1"/>
                </p:cNvSpPr>
                <p:nvPr/>
              </p:nvSpPr>
              <p:spPr bwMode="auto">
                <a:xfrm>
                  <a:off x="10862725" y="2502396"/>
                  <a:ext cx="38036" cy="43277"/>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00" name="Freeform 23">
                  <a:extLst>
                    <a:ext uri="{FF2B5EF4-FFF2-40B4-BE49-F238E27FC236}">
                      <a16:creationId xmlns:a16="http://schemas.microsoft.com/office/drawing/2014/main" id="{DE75F7D1-2D18-46D1-89BE-2D0FCDFE5502}"/>
                    </a:ext>
                  </a:extLst>
                </p:cNvPr>
                <p:cNvSpPr>
                  <a:spLocks/>
                </p:cNvSpPr>
                <p:nvPr/>
              </p:nvSpPr>
              <p:spPr bwMode="auto">
                <a:xfrm>
                  <a:off x="10908398" y="2503145"/>
                  <a:ext cx="32495" cy="42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01" name="Freeform 24">
                  <a:extLst>
                    <a:ext uri="{FF2B5EF4-FFF2-40B4-BE49-F238E27FC236}">
                      <a16:creationId xmlns:a16="http://schemas.microsoft.com/office/drawing/2014/main" id="{681A30D2-874A-4FE8-9395-3BCF7F87D706}"/>
                    </a:ext>
                  </a:extLst>
                </p:cNvPr>
                <p:cNvSpPr>
                  <a:spLocks noEditPoints="1"/>
                </p:cNvSpPr>
                <p:nvPr/>
              </p:nvSpPr>
              <p:spPr bwMode="auto">
                <a:xfrm>
                  <a:off x="10962457" y="2503145"/>
                  <a:ext cx="38036" cy="42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02" name="Rectangle 401">
                  <a:extLst>
                    <a:ext uri="{FF2B5EF4-FFF2-40B4-BE49-F238E27FC236}">
                      <a16:creationId xmlns:a16="http://schemas.microsoft.com/office/drawing/2014/main" id="{42C8E660-D0CD-41A6-A5DC-BBBA1C013479}"/>
                    </a:ext>
                  </a:extLst>
                </p:cNvPr>
                <p:cNvSpPr>
                  <a:spLocks noChangeArrowheads="1"/>
                </p:cNvSpPr>
                <p:nvPr/>
              </p:nvSpPr>
              <p:spPr bwMode="auto">
                <a:xfrm>
                  <a:off x="11006932" y="2503145"/>
                  <a:ext cx="5241" cy="42079"/>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03" name="Freeform 26">
                  <a:extLst>
                    <a:ext uri="{FF2B5EF4-FFF2-40B4-BE49-F238E27FC236}">
                      <a16:creationId xmlns:a16="http://schemas.microsoft.com/office/drawing/2014/main" id="{14999BBA-7FBA-413E-B9F3-F5E43EA707FA}"/>
                    </a:ext>
                  </a:extLst>
                </p:cNvPr>
                <p:cNvSpPr>
                  <a:spLocks noEditPoints="1"/>
                </p:cNvSpPr>
                <p:nvPr/>
              </p:nvSpPr>
              <p:spPr bwMode="auto">
                <a:xfrm>
                  <a:off x="11022056" y="2503145"/>
                  <a:ext cx="31297" cy="42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grpSp>
          <p:nvGrpSpPr>
            <p:cNvPr id="412" name="Group 411">
              <a:extLst>
                <a:ext uri="{FF2B5EF4-FFF2-40B4-BE49-F238E27FC236}">
                  <a16:creationId xmlns:a16="http://schemas.microsoft.com/office/drawing/2014/main" id="{BAC2A0D8-DD47-41D2-A43E-E1F7D4CED20E}"/>
                </a:ext>
              </a:extLst>
            </p:cNvPr>
            <p:cNvGrpSpPr/>
            <p:nvPr/>
          </p:nvGrpSpPr>
          <p:grpSpPr>
            <a:xfrm>
              <a:off x="11146479" y="3414152"/>
              <a:ext cx="229946" cy="391462"/>
              <a:chOff x="1263988" y="2256055"/>
              <a:chExt cx="588051" cy="1001109"/>
            </a:xfrm>
          </p:grpSpPr>
          <p:grpSp>
            <p:nvGrpSpPr>
              <p:cNvPr id="413" name="Group 412">
                <a:extLst>
                  <a:ext uri="{FF2B5EF4-FFF2-40B4-BE49-F238E27FC236}">
                    <a16:creationId xmlns:a16="http://schemas.microsoft.com/office/drawing/2014/main" id="{A7408088-EA31-4BFC-B923-58CCA1EEDFD0}"/>
                  </a:ext>
                </a:extLst>
              </p:cNvPr>
              <p:cNvGrpSpPr/>
              <p:nvPr/>
            </p:nvGrpSpPr>
            <p:grpSpPr>
              <a:xfrm>
                <a:off x="1279490" y="2256055"/>
                <a:ext cx="564752" cy="561286"/>
                <a:chOff x="4054863" y="1116013"/>
                <a:chExt cx="4654550" cy="4625975"/>
              </a:xfrm>
            </p:grpSpPr>
            <p:sp>
              <p:nvSpPr>
                <p:cNvPr id="417" name="Oval 5">
                  <a:extLst>
                    <a:ext uri="{FF2B5EF4-FFF2-40B4-BE49-F238E27FC236}">
                      <a16:creationId xmlns:a16="http://schemas.microsoft.com/office/drawing/2014/main" id="{B3F75A17-6B65-4853-85DA-90F19BBD8BAB}"/>
                    </a:ext>
                  </a:extLst>
                </p:cNvPr>
                <p:cNvSpPr>
                  <a:spLocks noChangeArrowheads="1"/>
                </p:cNvSpPr>
                <p:nvPr/>
              </p:nvSpPr>
              <p:spPr bwMode="auto">
                <a:xfrm>
                  <a:off x="4869253" y="1925641"/>
                  <a:ext cx="3013071" cy="2995618"/>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18" name="Freeform 6">
                  <a:extLst>
                    <a:ext uri="{FF2B5EF4-FFF2-40B4-BE49-F238E27FC236}">
                      <a16:creationId xmlns:a16="http://schemas.microsoft.com/office/drawing/2014/main" id="{455AF6EC-06D0-4CBC-8447-6FAD9C4B16A6}"/>
                    </a:ext>
                  </a:extLst>
                </p:cNvPr>
                <p:cNvSpPr>
                  <a:spLocks noEditPoints="1"/>
                </p:cNvSpPr>
                <p:nvPr/>
              </p:nvSpPr>
              <p:spPr bwMode="auto">
                <a:xfrm>
                  <a:off x="4054863" y="1116013"/>
                  <a:ext cx="4654550" cy="4625975"/>
                </a:xfrm>
                <a:custGeom>
                  <a:avLst/>
                  <a:gdLst>
                    <a:gd name="T0" fmla="*/ 4000 w 8000"/>
                    <a:gd name="T1" fmla="*/ 7974 h 7974"/>
                    <a:gd name="T2" fmla="*/ 2443 w 8000"/>
                    <a:gd name="T3" fmla="*/ 7661 h 7974"/>
                    <a:gd name="T4" fmla="*/ 1172 w 8000"/>
                    <a:gd name="T5" fmla="*/ 6807 h 7974"/>
                    <a:gd name="T6" fmla="*/ 315 w 8000"/>
                    <a:gd name="T7" fmla="*/ 5539 h 7974"/>
                    <a:gd name="T8" fmla="*/ 0 w 8000"/>
                    <a:gd name="T9" fmla="*/ 3987 h 7974"/>
                    <a:gd name="T10" fmla="*/ 315 w 8000"/>
                    <a:gd name="T11" fmla="*/ 2435 h 7974"/>
                    <a:gd name="T12" fmla="*/ 1172 w 8000"/>
                    <a:gd name="T13" fmla="*/ 1168 h 7974"/>
                    <a:gd name="T14" fmla="*/ 2443 w 8000"/>
                    <a:gd name="T15" fmla="*/ 313 h 7974"/>
                    <a:gd name="T16" fmla="*/ 4000 w 8000"/>
                    <a:gd name="T17" fmla="*/ 0 h 7974"/>
                    <a:gd name="T18" fmla="*/ 5557 w 8000"/>
                    <a:gd name="T19" fmla="*/ 313 h 7974"/>
                    <a:gd name="T20" fmla="*/ 6829 w 8000"/>
                    <a:gd name="T21" fmla="*/ 1168 h 7974"/>
                    <a:gd name="T22" fmla="*/ 7686 w 8000"/>
                    <a:gd name="T23" fmla="*/ 2435 h 7974"/>
                    <a:gd name="T24" fmla="*/ 8000 w 8000"/>
                    <a:gd name="T25" fmla="*/ 3987 h 7974"/>
                    <a:gd name="T26" fmla="*/ 7686 w 8000"/>
                    <a:gd name="T27" fmla="*/ 5539 h 7974"/>
                    <a:gd name="T28" fmla="*/ 6829 w 8000"/>
                    <a:gd name="T29" fmla="*/ 6807 h 7974"/>
                    <a:gd name="T30" fmla="*/ 5557 w 8000"/>
                    <a:gd name="T31" fmla="*/ 7661 h 7974"/>
                    <a:gd name="T32" fmla="*/ 4000 w 8000"/>
                    <a:gd name="T33" fmla="*/ 7974 h 7974"/>
                    <a:gd name="T34" fmla="*/ 4000 w 8000"/>
                    <a:gd name="T35" fmla="*/ 121 h 7974"/>
                    <a:gd name="T36" fmla="*/ 122 w 8000"/>
                    <a:gd name="T37" fmla="*/ 3987 h 7974"/>
                    <a:gd name="T38" fmla="*/ 4000 w 8000"/>
                    <a:gd name="T39" fmla="*/ 7853 h 7974"/>
                    <a:gd name="T40" fmla="*/ 7879 w 8000"/>
                    <a:gd name="T41" fmla="*/ 3987 h 7974"/>
                    <a:gd name="T42" fmla="*/ 4000 w 8000"/>
                    <a:gd name="T43" fmla="*/ 121 h 7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0" h="7974">
                      <a:moveTo>
                        <a:pt x="4000" y="7974"/>
                      </a:moveTo>
                      <a:cubicBezTo>
                        <a:pt x="3460" y="7974"/>
                        <a:pt x="2937" y="7869"/>
                        <a:pt x="2443" y="7661"/>
                      </a:cubicBezTo>
                      <a:cubicBezTo>
                        <a:pt x="1967" y="7460"/>
                        <a:pt x="1539" y="7173"/>
                        <a:pt x="1172" y="6807"/>
                      </a:cubicBezTo>
                      <a:cubicBezTo>
                        <a:pt x="805" y="6440"/>
                        <a:pt x="516" y="6014"/>
                        <a:pt x="315" y="5539"/>
                      </a:cubicBezTo>
                      <a:cubicBezTo>
                        <a:pt x="106" y="5048"/>
                        <a:pt x="0" y="4525"/>
                        <a:pt x="0" y="3987"/>
                      </a:cubicBezTo>
                      <a:cubicBezTo>
                        <a:pt x="0" y="3449"/>
                        <a:pt x="106" y="2927"/>
                        <a:pt x="315" y="2435"/>
                      </a:cubicBezTo>
                      <a:cubicBezTo>
                        <a:pt x="516" y="1960"/>
                        <a:pt x="805" y="1534"/>
                        <a:pt x="1172" y="1168"/>
                      </a:cubicBezTo>
                      <a:cubicBezTo>
                        <a:pt x="1539" y="802"/>
                        <a:pt x="1967" y="514"/>
                        <a:pt x="2443" y="313"/>
                      </a:cubicBezTo>
                      <a:cubicBezTo>
                        <a:pt x="2937" y="105"/>
                        <a:pt x="3460" y="0"/>
                        <a:pt x="4000" y="0"/>
                      </a:cubicBezTo>
                      <a:cubicBezTo>
                        <a:pt x="4540" y="0"/>
                        <a:pt x="5064" y="105"/>
                        <a:pt x="5557" y="313"/>
                      </a:cubicBezTo>
                      <a:cubicBezTo>
                        <a:pt x="6034" y="514"/>
                        <a:pt x="6461" y="802"/>
                        <a:pt x="6829" y="1168"/>
                      </a:cubicBezTo>
                      <a:cubicBezTo>
                        <a:pt x="7196" y="1534"/>
                        <a:pt x="7484" y="1960"/>
                        <a:pt x="7686" y="2435"/>
                      </a:cubicBezTo>
                      <a:cubicBezTo>
                        <a:pt x="7895" y="2927"/>
                        <a:pt x="8000" y="3449"/>
                        <a:pt x="8000" y="3987"/>
                      </a:cubicBezTo>
                      <a:cubicBezTo>
                        <a:pt x="8000" y="4525"/>
                        <a:pt x="7895" y="5048"/>
                        <a:pt x="7686" y="5539"/>
                      </a:cubicBezTo>
                      <a:cubicBezTo>
                        <a:pt x="7484" y="6014"/>
                        <a:pt x="7196" y="6440"/>
                        <a:pt x="6829" y="6807"/>
                      </a:cubicBezTo>
                      <a:cubicBezTo>
                        <a:pt x="6461" y="7173"/>
                        <a:pt x="6034" y="7460"/>
                        <a:pt x="5557" y="7661"/>
                      </a:cubicBezTo>
                      <a:cubicBezTo>
                        <a:pt x="5064" y="7869"/>
                        <a:pt x="4540" y="7974"/>
                        <a:pt x="4000" y="7974"/>
                      </a:cubicBezTo>
                      <a:close/>
                      <a:moveTo>
                        <a:pt x="4000" y="121"/>
                      </a:moveTo>
                      <a:cubicBezTo>
                        <a:pt x="1862" y="121"/>
                        <a:pt x="122" y="1856"/>
                        <a:pt x="122" y="3987"/>
                      </a:cubicBezTo>
                      <a:cubicBezTo>
                        <a:pt x="122" y="6119"/>
                        <a:pt x="1862" y="7853"/>
                        <a:pt x="4000" y="7853"/>
                      </a:cubicBezTo>
                      <a:cubicBezTo>
                        <a:pt x="6139" y="7853"/>
                        <a:pt x="7879" y="6119"/>
                        <a:pt x="7879" y="3987"/>
                      </a:cubicBezTo>
                      <a:cubicBezTo>
                        <a:pt x="7879" y="1856"/>
                        <a:pt x="6139" y="121"/>
                        <a:pt x="4000" y="1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19" name="Oval 7">
                  <a:extLst>
                    <a:ext uri="{FF2B5EF4-FFF2-40B4-BE49-F238E27FC236}">
                      <a16:creationId xmlns:a16="http://schemas.microsoft.com/office/drawing/2014/main" id="{CB9EBE0E-D069-46A5-B046-430ED0B448E7}"/>
                    </a:ext>
                  </a:extLst>
                </p:cNvPr>
                <p:cNvSpPr>
                  <a:spLocks noChangeArrowheads="1"/>
                </p:cNvSpPr>
                <p:nvPr/>
              </p:nvSpPr>
              <p:spPr bwMode="auto">
                <a:xfrm>
                  <a:off x="5642366" y="2667002"/>
                  <a:ext cx="1466852" cy="1511298"/>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grpSp>
          <p:grpSp>
            <p:nvGrpSpPr>
              <p:cNvPr id="414" name="Group 413">
                <a:extLst>
                  <a:ext uri="{FF2B5EF4-FFF2-40B4-BE49-F238E27FC236}">
                    <a16:creationId xmlns:a16="http://schemas.microsoft.com/office/drawing/2014/main" id="{86BE513E-4CA3-450C-81DA-9C0B0E793CD8}"/>
                  </a:ext>
                </a:extLst>
              </p:cNvPr>
              <p:cNvGrpSpPr/>
              <p:nvPr/>
            </p:nvGrpSpPr>
            <p:grpSpPr>
              <a:xfrm>
                <a:off x="1263988" y="2552114"/>
                <a:ext cx="588051" cy="705050"/>
                <a:chOff x="1268187" y="3395208"/>
                <a:chExt cx="1097423" cy="1315771"/>
              </a:xfrm>
            </p:grpSpPr>
            <p:sp>
              <p:nvSpPr>
                <p:cNvPr id="415" name="Rectangle 414">
                  <a:extLst>
                    <a:ext uri="{FF2B5EF4-FFF2-40B4-BE49-F238E27FC236}">
                      <a16:creationId xmlns:a16="http://schemas.microsoft.com/office/drawing/2014/main" id="{FC453F4B-7682-4C9A-9B3E-8A08F64B15D9}"/>
                    </a:ext>
                  </a:extLst>
                </p:cNvPr>
                <p:cNvSpPr>
                  <a:spLocks noChangeArrowheads="1"/>
                </p:cNvSpPr>
                <p:nvPr/>
              </p:nvSpPr>
              <p:spPr bwMode="auto">
                <a:xfrm>
                  <a:off x="1337459" y="3740760"/>
                  <a:ext cx="958878" cy="143812"/>
                </a:xfrm>
                <a:prstGeom prst="rect">
                  <a:avLst/>
                </a:prstGeom>
                <a:solidFill>
                  <a:schemeClr val="accent2">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416" name="Freeform 10">
                  <a:extLst>
                    <a:ext uri="{FF2B5EF4-FFF2-40B4-BE49-F238E27FC236}">
                      <a16:creationId xmlns:a16="http://schemas.microsoft.com/office/drawing/2014/main" id="{5C7A0D88-E9FB-4F01-A1E0-B1B0036D51DF}"/>
                    </a:ext>
                  </a:extLst>
                </p:cNvPr>
                <p:cNvSpPr>
                  <a:spLocks noEditPoints="1"/>
                </p:cNvSpPr>
                <p:nvPr/>
              </p:nvSpPr>
              <p:spPr bwMode="auto">
                <a:xfrm>
                  <a:off x="1268187" y="3395208"/>
                  <a:ext cx="1097423" cy="1315771"/>
                </a:xfrm>
                <a:custGeom>
                  <a:avLst/>
                  <a:gdLst>
                    <a:gd name="T0" fmla="*/ 590 w 1013"/>
                    <a:gd name="T1" fmla="*/ 1131 h 1215"/>
                    <a:gd name="T2" fmla="*/ 506 w 1013"/>
                    <a:gd name="T3" fmla="*/ 1215 h 1215"/>
                    <a:gd name="T4" fmla="*/ 506 w 1013"/>
                    <a:gd name="T5" fmla="*/ 1215 h 1215"/>
                    <a:gd name="T6" fmla="*/ 422 w 1013"/>
                    <a:gd name="T7" fmla="*/ 1131 h 1215"/>
                    <a:gd name="T8" fmla="*/ 422 w 1013"/>
                    <a:gd name="T9" fmla="*/ 85 h 1215"/>
                    <a:gd name="T10" fmla="*/ 506 w 1013"/>
                    <a:gd name="T11" fmla="*/ 0 h 1215"/>
                    <a:gd name="T12" fmla="*/ 506 w 1013"/>
                    <a:gd name="T13" fmla="*/ 0 h 1215"/>
                    <a:gd name="T14" fmla="*/ 590 w 1013"/>
                    <a:gd name="T15" fmla="*/ 85 h 1215"/>
                    <a:gd name="T16" fmla="*/ 590 w 1013"/>
                    <a:gd name="T17" fmla="*/ 1131 h 1215"/>
                    <a:gd name="T18" fmla="*/ 341 w 1013"/>
                    <a:gd name="T19" fmla="*/ 105 h 1215"/>
                    <a:gd name="T20" fmla="*/ 277 w 1013"/>
                    <a:gd name="T21" fmla="*/ 41 h 1215"/>
                    <a:gd name="T22" fmla="*/ 277 w 1013"/>
                    <a:gd name="T23" fmla="*/ 41 h 1215"/>
                    <a:gd name="T24" fmla="*/ 213 w 1013"/>
                    <a:gd name="T25" fmla="*/ 105 h 1215"/>
                    <a:gd name="T26" fmla="*/ 213 w 1013"/>
                    <a:gd name="T27" fmla="*/ 618 h 1215"/>
                    <a:gd name="T28" fmla="*/ 277 w 1013"/>
                    <a:gd name="T29" fmla="*/ 682 h 1215"/>
                    <a:gd name="T30" fmla="*/ 277 w 1013"/>
                    <a:gd name="T31" fmla="*/ 682 h 1215"/>
                    <a:gd name="T32" fmla="*/ 341 w 1013"/>
                    <a:gd name="T33" fmla="*/ 618 h 1215"/>
                    <a:gd name="T34" fmla="*/ 341 w 1013"/>
                    <a:gd name="T35" fmla="*/ 105 h 1215"/>
                    <a:gd name="T36" fmla="*/ 128 w 1013"/>
                    <a:gd name="T37" fmla="*/ 196 h 1215"/>
                    <a:gd name="T38" fmla="*/ 64 w 1013"/>
                    <a:gd name="T39" fmla="*/ 132 h 1215"/>
                    <a:gd name="T40" fmla="*/ 64 w 1013"/>
                    <a:gd name="T41" fmla="*/ 132 h 1215"/>
                    <a:gd name="T42" fmla="*/ 0 w 1013"/>
                    <a:gd name="T43" fmla="*/ 196 h 1215"/>
                    <a:gd name="T44" fmla="*/ 0 w 1013"/>
                    <a:gd name="T45" fmla="*/ 709 h 1215"/>
                    <a:gd name="T46" fmla="*/ 64 w 1013"/>
                    <a:gd name="T47" fmla="*/ 773 h 1215"/>
                    <a:gd name="T48" fmla="*/ 64 w 1013"/>
                    <a:gd name="T49" fmla="*/ 773 h 1215"/>
                    <a:gd name="T50" fmla="*/ 128 w 1013"/>
                    <a:gd name="T51" fmla="*/ 709 h 1215"/>
                    <a:gd name="T52" fmla="*/ 128 w 1013"/>
                    <a:gd name="T53" fmla="*/ 196 h 1215"/>
                    <a:gd name="T54" fmla="*/ 672 w 1013"/>
                    <a:gd name="T55" fmla="*/ 618 h 1215"/>
                    <a:gd name="T56" fmla="*/ 736 w 1013"/>
                    <a:gd name="T57" fmla="*/ 682 h 1215"/>
                    <a:gd name="T58" fmla="*/ 736 w 1013"/>
                    <a:gd name="T59" fmla="*/ 682 h 1215"/>
                    <a:gd name="T60" fmla="*/ 800 w 1013"/>
                    <a:gd name="T61" fmla="*/ 618 h 1215"/>
                    <a:gd name="T62" fmla="*/ 800 w 1013"/>
                    <a:gd name="T63" fmla="*/ 105 h 1215"/>
                    <a:gd name="T64" fmla="*/ 736 w 1013"/>
                    <a:gd name="T65" fmla="*/ 41 h 1215"/>
                    <a:gd name="T66" fmla="*/ 736 w 1013"/>
                    <a:gd name="T67" fmla="*/ 41 h 1215"/>
                    <a:gd name="T68" fmla="*/ 672 w 1013"/>
                    <a:gd name="T69" fmla="*/ 105 h 1215"/>
                    <a:gd name="T70" fmla="*/ 672 w 1013"/>
                    <a:gd name="T71" fmla="*/ 618 h 1215"/>
                    <a:gd name="T72" fmla="*/ 885 w 1013"/>
                    <a:gd name="T73" fmla="*/ 709 h 1215"/>
                    <a:gd name="T74" fmla="*/ 949 w 1013"/>
                    <a:gd name="T75" fmla="*/ 773 h 1215"/>
                    <a:gd name="T76" fmla="*/ 949 w 1013"/>
                    <a:gd name="T77" fmla="*/ 773 h 1215"/>
                    <a:gd name="T78" fmla="*/ 1013 w 1013"/>
                    <a:gd name="T79" fmla="*/ 709 h 1215"/>
                    <a:gd name="T80" fmla="*/ 1013 w 1013"/>
                    <a:gd name="T81" fmla="*/ 196 h 1215"/>
                    <a:gd name="T82" fmla="*/ 949 w 1013"/>
                    <a:gd name="T83" fmla="*/ 132 h 1215"/>
                    <a:gd name="T84" fmla="*/ 949 w 1013"/>
                    <a:gd name="T85" fmla="*/ 132 h 1215"/>
                    <a:gd name="T86" fmla="*/ 885 w 1013"/>
                    <a:gd name="T87" fmla="*/ 196 h 1215"/>
                    <a:gd name="T88" fmla="*/ 885 w 1013"/>
                    <a:gd name="T89" fmla="*/ 7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3" h="1215">
                      <a:moveTo>
                        <a:pt x="590" y="1131"/>
                      </a:moveTo>
                      <a:cubicBezTo>
                        <a:pt x="590" y="1177"/>
                        <a:pt x="553" y="1215"/>
                        <a:pt x="506" y="1215"/>
                      </a:cubicBezTo>
                      <a:cubicBezTo>
                        <a:pt x="506" y="1215"/>
                        <a:pt x="506" y="1215"/>
                        <a:pt x="506" y="1215"/>
                      </a:cubicBezTo>
                      <a:cubicBezTo>
                        <a:pt x="460" y="1215"/>
                        <a:pt x="422" y="1177"/>
                        <a:pt x="422" y="1131"/>
                      </a:cubicBezTo>
                      <a:cubicBezTo>
                        <a:pt x="422" y="85"/>
                        <a:pt x="422" y="85"/>
                        <a:pt x="422" y="85"/>
                      </a:cubicBezTo>
                      <a:cubicBezTo>
                        <a:pt x="422" y="38"/>
                        <a:pt x="460" y="0"/>
                        <a:pt x="506" y="0"/>
                      </a:cubicBezTo>
                      <a:cubicBezTo>
                        <a:pt x="506" y="0"/>
                        <a:pt x="506" y="0"/>
                        <a:pt x="506" y="0"/>
                      </a:cubicBezTo>
                      <a:cubicBezTo>
                        <a:pt x="553" y="0"/>
                        <a:pt x="590" y="38"/>
                        <a:pt x="590" y="85"/>
                      </a:cubicBezTo>
                      <a:lnTo>
                        <a:pt x="590" y="1131"/>
                      </a:lnTo>
                      <a:close/>
                      <a:moveTo>
                        <a:pt x="341" y="105"/>
                      </a:moveTo>
                      <a:cubicBezTo>
                        <a:pt x="341" y="70"/>
                        <a:pt x="312" y="41"/>
                        <a:pt x="277" y="41"/>
                      </a:cubicBezTo>
                      <a:cubicBezTo>
                        <a:pt x="277" y="41"/>
                        <a:pt x="277" y="41"/>
                        <a:pt x="277" y="41"/>
                      </a:cubicBezTo>
                      <a:cubicBezTo>
                        <a:pt x="241" y="41"/>
                        <a:pt x="213" y="70"/>
                        <a:pt x="213" y="105"/>
                      </a:cubicBezTo>
                      <a:cubicBezTo>
                        <a:pt x="213" y="618"/>
                        <a:pt x="213" y="618"/>
                        <a:pt x="213" y="618"/>
                      </a:cubicBezTo>
                      <a:cubicBezTo>
                        <a:pt x="213" y="653"/>
                        <a:pt x="241" y="682"/>
                        <a:pt x="277" y="682"/>
                      </a:cubicBezTo>
                      <a:cubicBezTo>
                        <a:pt x="277" y="682"/>
                        <a:pt x="277" y="682"/>
                        <a:pt x="277" y="682"/>
                      </a:cubicBezTo>
                      <a:cubicBezTo>
                        <a:pt x="312" y="682"/>
                        <a:pt x="341" y="653"/>
                        <a:pt x="341" y="618"/>
                      </a:cubicBezTo>
                      <a:lnTo>
                        <a:pt x="341" y="105"/>
                      </a:lnTo>
                      <a:close/>
                      <a:moveTo>
                        <a:pt x="128" y="196"/>
                      </a:moveTo>
                      <a:cubicBezTo>
                        <a:pt x="128" y="161"/>
                        <a:pt x="99" y="132"/>
                        <a:pt x="64" y="132"/>
                      </a:cubicBezTo>
                      <a:cubicBezTo>
                        <a:pt x="64" y="132"/>
                        <a:pt x="64" y="132"/>
                        <a:pt x="64" y="132"/>
                      </a:cubicBezTo>
                      <a:cubicBezTo>
                        <a:pt x="28" y="132"/>
                        <a:pt x="0" y="161"/>
                        <a:pt x="0" y="196"/>
                      </a:cubicBezTo>
                      <a:cubicBezTo>
                        <a:pt x="0" y="709"/>
                        <a:pt x="0" y="709"/>
                        <a:pt x="0" y="709"/>
                      </a:cubicBezTo>
                      <a:cubicBezTo>
                        <a:pt x="0" y="744"/>
                        <a:pt x="28" y="773"/>
                        <a:pt x="64" y="773"/>
                      </a:cubicBezTo>
                      <a:cubicBezTo>
                        <a:pt x="64" y="773"/>
                        <a:pt x="64" y="773"/>
                        <a:pt x="64" y="773"/>
                      </a:cubicBezTo>
                      <a:cubicBezTo>
                        <a:pt x="99" y="773"/>
                        <a:pt x="128" y="744"/>
                        <a:pt x="128" y="709"/>
                      </a:cubicBezTo>
                      <a:lnTo>
                        <a:pt x="128" y="196"/>
                      </a:lnTo>
                      <a:close/>
                      <a:moveTo>
                        <a:pt x="672" y="618"/>
                      </a:moveTo>
                      <a:cubicBezTo>
                        <a:pt x="672" y="653"/>
                        <a:pt x="700" y="682"/>
                        <a:pt x="736" y="682"/>
                      </a:cubicBezTo>
                      <a:cubicBezTo>
                        <a:pt x="736" y="682"/>
                        <a:pt x="736" y="682"/>
                        <a:pt x="736" y="682"/>
                      </a:cubicBezTo>
                      <a:cubicBezTo>
                        <a:pt x="771" y="682"/>
                        <a:pt x="800" y="653"/>
                        <a:pt x="800" y="618"/>
                      </a:cubicBezTo>
                      <a:cubicBezTo>
                        <a:pt x="800" y="105"/>
                        <a:pt x="800" y="105"/>
                        <a:pt x="800" y="105"/>
                      </a:cubicBezTo>
                      <a:cubicBezTo>
                        <a:pt x="800" y="70"/>
                        <a:pt x="771" y="41"/>
                        <a:pt x="736" y="41"/>
                      </a:cubicBezTo>
                      <a:cubicBezTo>
                        <a:pt x="736" y="41"/>
                        <a:pt x="736" y="41"/>
                        <a:pt x="736" y="41"/>
                      </a:cubicBezTo>
                      <a:cubicBezTo>
                        <a:pt x="700" y="41"/>
                        <a:pt x="672" y="70"/>
                        <a:pt x="672" y="105"/>
                      </a:cubicBezTo>
                      <a:lnTo>
                        <a:pt x="672" y="618"/>
                      </a:lnTo>
                      <a:close/>
                      <a:moveTo>
                        <a:pt x="885" y="709"/>
                      </a:moveTo>
                      <a:cubicBezTo>
                        <a:pt x="885" y="744"/>
                        <a:pt x="913" y="773"/>
                        <a:pt x="949" y="773"/>
                      </a:cubicBezTo>
                      <a:cubicBezTo>
                        <a:pt x="949" y="773"/>
                        <a:pt x="949" y="773"/>
                        <a:pt x="949" y="773"/>
                      </a:cubicBezTo>
                      <a:cubicBezTo>
                        <a:pt x="984" y="773"/>
                        <a:pt x="1013" y="744"/>
                        <a:pt x="1013" y="709"/>
                      </a:cubicBezTo>
                      <a:cubicBezTo>
                        <a:pt x="1013" y="196"/>
                        <a:pt x="1013" y="196"/>
                        <a:pt x="1013" y="196"/>
                      </a:cubicBezTo>
                      <a:cubicBezTo>
                        <a:pt x="1013" y="161"/>
                        <a:pt x="984" y="132"/>
                        <a:pt x="949" y="132"/>
                      </a:cubicBezTo>
                      <a:cubicBezTo>
                        <a:pt x="949" y="132"/>
                        <a:pt x="949" y="132"/>
                        <a:pt x="949" y="132"/>
                      </a:cubicBezTo>
                      <a:cubicBezTo>
                        <a:pt x="913" y="132"/>
                        <a:pt x="885" y="161"/>
                        <a:pt x="885" y="196"/>
                      </a:cubicBezTo>
                      <a:lnTo>
                        <a:pt x="885" y="709"/>
                      </a:ln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grpSp>
        </p:grpSp>
        <p:grpSp>
          <p:nvGrpSpPr>
            <p:cNvPr id="408" name="Group 407">
              <a:extLst>
                <a:ext uri="{FF2B5EF4-FFF2-40B4-BE49-F238E27FC236}">
                  <a16:creationId xmlns:a16="http://schemas.microsoft.com/office/drawing/2014/main" id="{BC5E614B-FB16-4E94-B96B-51A1F98DF2F7}"/>
                </a:ext>
              </a:extLst>
            </p:cNvPr>
            <p:cNvGrpSpPr>
              <a:grpSpLocks noChangeAspect="1"/>
            </p:cNvGrpSpPr>
            <p:nvPr/>
          </p:nvGrpSpPr>
          <p:grpSpPr>
            <a:xfrm>
              <a:off x="11422285" y="3343721"/>
              <a:ext cx="307756" cy="219199"/>
              <a:chOff x="876298" y="3148883"/>
              <a:chExt cx="1868049" cy="1330520"/>
            </a:xfrm>
          </p:grpSpPr>
          <p:sp>
            <p:nvSpPr>
              <p:cNvPr id="409" name="Rectangle: Rounded Corners 45">
                <a:extLst>
                  <a:ext uri="{FF2B5EF4-FFF2-40B4-BE49-F238E27FC236}">
                    <a16:creationId xmlns:a16="http://schemas.microsoft.com/office/drawing/2014/main" id="{39B0A80B-F7A5-4EDE-80C5-590890A084A5}"/>
                  </a:ext>
                </a:extLst>
              </p:cNvPr>
              <p:cNvSpPr/>
              <p:nvPr/>
            </p:nvSpPr>
            <p:spPr>
              <a:xfrm>
                <a:off x="876298" y="3148883"/>
                <a:ext cx="1868049" cy="1330520"/>
              </a:xfrm>
              <a:prstGeom prst="roundRect">
                <a:avLst>
                  <a:gd name="adj" fmla="val 6037"/>
                </a:avLst>
              </a:prstGeom>
              <a:solidFill>
                <a:schemeClr val="accent2">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410" name="Freeform 12">
                <a:extLst>
                  <a:ext uri="{FF2B5EF4-FFF2-40B4-BE49-F238E27FC236}">
                    <a16:creationId xmlns:a16="http://schemas.microsoft.com/office/drawing/2014/main" id="{B0DD6F51-ED73-43E1-8670-02A0F83DD82A}"/>
                  </a:ext>
                </a:extLst>
              </p:cNvPr>
              <p:cNvSpPr>
                <a:spLocks/>
              </p:cNvSpPr>
              <p:nvPr/>
            </p:nvSpPr>
            <p:spPr bwMode="auto">
              <a:xfrm>
                <a:off x="955325" y="3243616"/>
                <a:ext cx="1709995" cy="1141054"/>
              </a:xfrm>
              <a:custGeom>
                <a:avLst/>
                <a:gdLst>
                  <a:gd name="connsiteX0" fmla="*/ 72361 w 2192528"/>
                  <a:gd name="connsiteY0" fmla="*/ 1028594 h 1463040"/>
                  <a:gd name="connsiteX1" fmla="*/ 2120167 w 2192528"/>
                  <a:gd name="connsiteY1" fmla="*/ 1028594 h 1463040"/>
                  <a:gd name="connsiteX2" fmla="*/ 2192528 w 2192528"/>
                  <a:gd name="connsiteY2" fmla="*/ 1101002 h 1463040"/>
                  <a:gd name="connsiteX3" fmla="*/ 2192528 w 2192528"/>
                  <a:gd name="connsiteY3" fmla="*/ 1390633 h 1463040"/>
                  <a:gd name="connsiteX4" fmla="*/ 2120167 w 2192528"/>
                  <a:gd name="connsiteY4" fmla="*/ 1463040 h 1463040"/>
                  <a:gd name="connsiteX5" fmla="*/ 72361 w 2192528"/>
                  <a:gd name="connsiteY5" fmla="*/ 1463040 h 1463040"/>
                  <a:gd name="connsiteX6" fmla="*/ 0 w 2192528"/>
                  <a:gd name="connsiteY6" fmla="*/ 1390633 h 1463040"/>
                  <a:gd name="connsiteX7" fmla="*/ 0 w 2192528"/>
                  <a:gd name="connsiteY7" fmla="*/ 1101002 h 1463040"/>
                  <a:gd name="connsiteX8" fmla="*/ 72361 w 2192528"/>
                  <a:gd name="connsiteY8" fmla="*/ 1028594 h 1463040"/>
                  <a:gd name="connsiteX9" fmla="*/ 72361 w 2192528"/>
                  <a:gd name="connsiteY9" fmla="*/ 514298 h 1463040"/>
                  <a:gd name="connsiteX10" fmla="*/ 2120167 w 2192528"/>
                  <a:gd name="connsiteY10" fmla="*/ 514298 h 1463040"/>
                  <a:gd name="connsiteX11" fmla="*/ 2192528 w 2192528"/>
                  <a:gd name="connsiteY11" fmla="*/ 586706 h 1463040"/>
                  <a:gd name="connsiteX12" fmla="*/ 2192528 w 2192528"/>
                  <a:gd name="connsiteY12" fmla="*/ 876337 h 1463040"/>
                  <a:gd name="connsiteX13" fmla="*/ 2120167 w 2192528"/>
                  <a:gd name="connsiteY13" fmla="*/ 948744 h 1463040"/>
                  <a:gd name="connsiteX14" fmla="*/ 72361 w 2192528"/>
                  <a:gd name="connsiteY14" fmla="*/ 948744 h 1463040"/>
                  <a:gd name="connsiteX15" fmla="*/ 0 w 2192528"/>
                  <a:gd name="connsiteY15" fmla="*/ 876337 h 1463040"/>
                  <a:gd name="connsiteX16" fmla="*/ 0 w 2192528"/>
                  <a:gd name="connsiteY16" fmla="*/ 586706 h 1463040"/>
                  <a:gd name="connsiteX17" fmla="*/ 72361 w 2192528"/>
                  <a:gd name="connsiteY17" fmla="*/ 514298 h 1463040"/>
                  <a:gd name="connsiteX18" fmla="*/ 72361 w 2192528"/>
                  <a:gd name="connsiteY18" fmla="*/ 0 h 1463040"/>
                  <a:gd name="connsiteX19" fmla="*/ 2120167 w 2192528"/>
                  <a:gd name="connsiteY19" fmla="*/ 0 h 1463040"/>
                  <a:gd name="connsiteX20" fmla="*/ 2192528 w 2192528"/>
                  <a:gd name="connsiteY20" fmla="*/ 72408 h 1463040"/>
                  <a:gd name="connsiteX21" fmla="*/ 2192528 w 2192528"/>
                  <a:gd name="connsiteY21" fmla="*/ 362038 h 1463040"/>
                  <a:gd name="connsiteX22" fmla="*/ 2120167 w 2192528"/>
                  <a:gd name="connsiteY22" fmla="*/ 434446 h 1463040"/>
                  <a:gd name="connsiteX23" fmla="*/ 72361 w 2192528"/>
                  <a:gd name="connsiteY23" fmla="*/ 434446 h 1463040"/>
                  <a:gd name="connsiteX24" fmla="*/ 0 w 2192528"/>
                  <a:gd name="connsiteY24" fmla="*/ 362038 h 1463040"/>
                  <a:gd name="connsiteX25" fmla="*/ 0 w 2192528"/>
                  <a:gd name="connsiteY25" fmla="*/ 72408 h 1463040"/>
                  <a:gd name="connsiteX26" fmla="*/ 72361 w 2192528"/>
                  <a:gd name="connsiteY2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92528" h="1463040">
                    <a:moveTo>
                      <a:pt x="72361" y="1028594"/>
                    </a:moveTo>
                    <a:cubicBezTo>
                      <a:pt x="2120167" y="1028594"/>
                      <a:pt x="2120167" y="1028594"/>
                      <a:pt x="2120167" y="1028594"/>
                    </a:cubicBezTo>
                    <a:cubicBezTo>
                      <a:pt x="2159966" y="1028594"/>
                      <a:pt x="2192528" y="1061178"/>
                      <a:pt x="2192528" y="1101002"/>
                    </a:cubicBezTo>
                    <a:lnTo>
                      <a:pt x="2192528" y="1390633"/>
                    </a:lnTo>
                    <a:cubicBezTo>
                      <a:pt x="2192528" y="1430457"/>
                      <a:pt x="2159966" y="1463040"/>
                      <a:pt x="2120167" y="1463040"/>
                    </a:cubicBezTo>
                    <a:cubicBezTo>
                      <a:pt x="72361" y="1463040"/>
                      <a:pt x="72361" y="1463040"/>
                      <a:pt x="72361" y="1463040"/>
                    </a:cubicBezTo>
                    <a:cubicBezTo>
                      <a:pt x="32562" y="1463040"/>
                      <a:pt x="0" y="1430457"/>
                      <a:pt x="0" y="1390633"/>
                    </a:cubicBezTo>
                    <a:cubicBezTo>
                      <a:pt x="0" y="1101002"/>
                      <a:pt x="0" y="1101002"/>
                      <a:pt x="0" y="1101002"/>
                    </a:cubicBezTo>
                    <a:cubicBezTo>
                      <a:pt x="0" y="1061178"/>
                      <a:pt x="32562" y="1028594"/>
                      <a:pt x="72361" y="1028594"/>
                    </a:cubicBezTo>
                    <a:close/>
                    <a:moveTo>
                      <a:pt x="72361" y="514298"/>
                    </a:moveTo>
                    <a:cubicBezTo>
                      <a:pt x="2120167" y="514298"/>
                      <a:pt x="2120167" y="514298"/>
                      <a:pt x="2120167" y="514298"/>
                    </a:cubicBezTo>
                    <a:cubicBezTo>
                      <a:pt x="2159966" y="514298"/>
                      <a:pt x="2192528" y="546882"/>
                      <a:pt x="2192528" y="586706"/>
                    </a:cubicBezTo>
                    <a:lnTo>
                      <a:pt x="2192528" y="876337"/>
                    </a:lnTo>
                    <a:cubicBezTo>
                      <a:pt x="2192528" y="916161"/>
                      <a:pt x="2159966" y="948744"/>
                      <a:pt x="2120167" y="948744"/>
                    </a:cubicBezTo>
                    <a:cubicBezTo>
                      <a:pt x="72361" y="948744"/>
                      <a:pt x="72361" y="948744"/>
                      <a:pt x="72361" y="948744"/>
                    </a:cubicBezTo>
                    <a:cubicBezTo>
                      <a:pt x="32562" y="948744"/>
                      <a:pt x="0" y="916161"/>
                      <a:pt x="0" y="876337"/>
                    </a:cubicBezTo>
                    <a:cubicBezTo>
                      <a:pt x="0" y="586706"/>
                      <a:pt x="0" y="586706"/>
                      <a:pt x="0" y="586706"/>
                    </a:cubicBezTo>
                    <a:cubicBezTo>
                      <a:pt x="0" y="546882"/>
                      <a:pt x="32562" y="514298"/>
                      <a:pt x="72361" y="514298"/>
                    </a:cubicBezTo>
                    <a:close/>
                    <a:moveTo>
                      <a:pt x="72361" y="0"/>
                    </a:moveTo>
                    <a:cubicBezTo>
                      <a:pt x="2120167" y="0"/>
                      <a:pt x="2120167" y="0"/>
                      <a:pt x="2120167" y="0"/>
                    </a:cubicBezTo>
                    <a:cubicBezTo>
                      <a:pt x="2159966" y="0"/>
                      <a:pt x="2192528" y="32584"/>
                      <a:pt x="2192528" y="72408"/>
                    </a:cubicBezTo>
                    <a:lnTo>
                      <a:pt x="2192528" y="362038"/>
                    </a:lnTo>
                    <a:cubicBezTo>
                      <a:pt x="2192528" y="401863"/>
                      <a:pt x="2159966" y="434446"/>
                      <a:pt x="2120167" y="434446"/>
                    </a:cubicBezTo>
                    <a:cubicBezTo>
                      <a:pt x="72361" y="434446"/>
                      <a:pt x="72361" y="434446"/>
                      <a:pt x="72361" y="434446"/>
                    </a:cubicBezTo>
                    <a:cubicBezTo>
                      <a:pt x="32562" y="434446"/>
                      <a:pt x="0" y="401863"/>
                      <a:pt x="0" y="362038"/>
                    </a:cubicBezTo>
                    <a:cubicBezTo>
                      <a:pt x="0" y="72408"/>
                      <a:pt x="0" y="72408"/>
                      <a:pt x="0" y="72408"/>
                    </a:cubicBezTo>
                    <a:cubicBezTo>
                      <a:pt x="0" y="32584"/>
                      <a:pt x="32562" y="0"/>
                      <a:pt x="72361" y="0"/>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a typeface="+mn-ea"/>
                  <a:cs typeface="+mn-cs"/>
                </a:endParaRPr>
              </a:p>
            </p:txBody>
          </p:sp>
          <p:sp>
            <p:nvSpPr>
              <p:cNvPr id="411" name="Freeform: Shape 47">
                <a:extLst>
                  <a:ext uri="{FF2B5EF4-FFF2-40B4-BE49-F238E27FC236}">
                    <a16:creationId xmlns:a16="http://schemas.microsoft.com/office/drawing/2014/main" id="{95C4D89A-478E-46B9-8ED0-EF8A5562EC4C}"/>
                  </a:ext>
                </a:extLst>
              </p:cNvPr>
              <p:cNvSpPr>
                <a:spLocks/>
              </p:cNvSpPr>
              <p:nvPr/>
            </p:nvSpPr>
            <p:spPr bwMode="auto">
              <a:xfrm>
                <a:off x="1041352" y="3350754"/>
                <a:ext cx="1537940" cy="920972"/>
              </a:xfrm>
              <a:custGeom>
                <a:avLst/>
                <a:gdLst>
                  <a:gd name="connsiteX0" fmla="*/ 1313487 w 1971922"/>
                  <a:gd name="connsiteY0" fmla="*/ 1036039 h 1180855"/>
                  <a:gd name="connsiteX1" fmla="*/ 1385895 w 1971922"/>
                  <a:gd name="connsiteY1" fmla="*/ 1108447 h 1180855"/>
                  <a:gd name="connsiteX2" fmla="*/ 1313487 w 1971922"/>
                  <a:gd name="connsiteY2" fmla="*/ 1180855 h 1180855"/>
                  <a:gd name="connsiteX3" fmla="*/ 1241079 w 1971922"/>
                  <a:gd name="connsiteY3" fmla="*/ 1108447 h 1180855"/>
                  <a:gd name="connsiteX4" fmla="*/ 1313487 w 1971922"/>
                  <a:gd name="connsiteY4" fmla="*/ 1036039 h 1180855"/>
                  <a:gd name="connsiteX5" fmla="*/ 296734 w 1971922"/>
                  <a:gd name="connsiteY5" fmla="*/ 1036039 h 1180855"/>
                  <a:gd name="connsiteX6" fmla="*/ 368803 w 1971922"/>
                  <a:gd name="connsiteY6" fmla="*/ 1108447 h 1180855"/>
                  <a:gd name="connsiteX7" fmla="*/ 296734 w 1971922"/>
                  <a:gd name="connsiteY7" fmla="*/ 1180855 h 1180855"/>
                  <a:gd name="connsiteX8" fmla="*/ 224665 w 1971922"/>
                  <a:gd name="connsiteY8" fmla="*/ 1108447 h 1180855"/>
                  <a:gd name="connsiteX9" fmla="*/ 296734 w 1971922"/>
                  <a:gd name="connsiteY9" fmla="*/ 1036039 h 1180855"/>
                  <a:gd name="connsiteX10" fmla="*/ 72408 w 1971922"/>
                  <a:gd name="connsiteY10" fmla="*/ 1036039 h 1180855"/>
                  <a:gd name="connsiteX11" fmla="*/ 144816 w 1971922"/>
                  <a:gd name="connsiteY11" fmla="*/ 1108447 h 1180855"/>
                  <a:gd name="connsiteX12" fmla="*/ 72408 w 1971922"/>
                  <a:gd name="connsiteY12" fmla="*/ 1180855 h 1180855"/>
                  <a:gd name="connsiteX13" fmla="*/ 0 w 1971922"/>
                  <a:gd name="connsiteY13" fmla="*/ 1108447 h 1180855"/>
                  <a:gd name="connsiteX14" fmla="*/ 72408 w 1971922"/>
                  <a:gd name="connsiteY14" fmla="*/ 1036039 h 1180855"/>
                  <a:gd name="connsiteX15" fmla="*/ 1534059 w 1971922"/>
                  <a:gd name="connsiteY15" fmla="*/ 1028594 h 1180855"/>
                  <a:gd name="connsiteX16" fmla="*/ 1899548 w 1971922"/>
                  <a:gd name="connsiteY16" fmla="*/ 1028594 h 1180855"/>
                  <a:gd name="connsiteX17" fmla="*/ 1971922 w 1971922"/>
                  <a:gd name="connsiteY17" fmla="*/ 1101217 h 1180855"/>
                  <a:gd name="connsiteX18" fmla="*/ 1971922 w 1971922"/>
                  <a:gd name="connsiteY18" fmla="*/ 1104848 h 1180855"/>
                  <a:gd name="connsiteX19" fmla="*/ 1899548 w 1971922"/>
                  <a:gd name="connsiteY19" fmla="*/ 1177470 h 1180855"/>
                  <a:gd name="connsiteX20" fmla="*/ 1534059 w 1971922"/>
                  <a:gd name="connsiteY20" fmla="*/ 1177470 h 1180855"/>
                  <a:gd name="connsiteX21" fmla="*/ 1461685 w 1971922"/>
                  <a:gd name="connsiteY21" fmla="*/ 1104848 h 1180855"/>
                  <a:gd name="connsiteX22" fmla="*/ 1461685 w 1971922"/>
                  <a:gd name="connsiteY22" fmla="*/ 1101217 h 1180855"/>
                  <a:gd name="connsiteX23" fmla="*/ 1534059 w 1971922"/>
                  <a:gd name="connsiteY23" fmla="*/ 1028594 h 1180855"/>
                  <a:gd name="connsiteX24" fmla="*/ 1313487 w 1971922"/>
                  <a:gd name="connsiteY24" fmla="*/ 521741 h 1180855"/>
                  <a:gd name="connsiteX25" fmla="*/ 1385895 w 1971922"/>
                  <a:gd name="connsiteY25" fmla="*/ 594149 h 1180855"/>
                  <a:gd name="connsiteX26" fmla="*/ 1313487 w 1971922"/>
                  <a:gd name="connsiteY26" fmla="*/ 666557 h 1180855"/>
                  <a:gd name="connsiteX27" fmla="*/ 1241079 w 1971922"/>
                  <a:gd name="connsiteY27" fmla="*/ 594149 h 1180855"/>
                  <a:gd name="connsiteX28" fmla="*/ 1313487 w 1971922"/>
                  <a:gd name="connsiteY28" fmla="*/ 521741 h 1180855"/>
                  <a:gd name="connsiteX29" fmla="*/ 296734 w 1971922"/>
                  <a:gd name="connsiteY29" fmla="*/ 521741 h 1180855"/>
                  <a:gd name="connsiteX30" fmla="*/ 368803 w 1971922"/>
                  <a:gd name="connsiteY30" fmla="*/ 594149 h 1180855"/>
                  <a:gd name="connsiteX31" fmla="*/ 296734 w 1971922"/>
                  <a:gd name="connsiteY31" fmla="*/ 666557 h 1180855"/>
                  <a:gd name="connsiteX32" fmla="*/ 224665 w 1971922"/>
                  <a:gd name="connsiteY32" fmla="*/ 594149 h 1180855"/>
                  <a:gd name="connsiteX33" fmla="*/ 296734 w 1971922"/>
                  <a:gd name="connsiteY33" fmla="*/ 521741 h 1180855"/>
                  <a:gd name="connsiteX34" fmla="*/ 72408 w 1971922"/>
                  <a:gd name="connsiteY34" fmla="*/ 521741 h 1180855"/>
                  <a:gd name="connsiteX35" fmla="*/ 144816 w 1971922"/>
                  <a:gd name="connsiteY35" fmla="*/ 594149 h 1180855"/>
                  <a:gd name="connsiteX36" fmla="*/ 72408 w 1971922"/>
                  <a:gd name="connsiteY36" fmla="*/ 666557 h 1180855"/>
                  <a:gd name="connsiteX37" fmla="*/ 0 w 1971922"/>
                  <a:gd name="connsiteY37" fmla="*/ 594149 h 1180855"/>
                  <a:gd name="connsiteX38" fmla="*/ 72408 w 1971922"/>
                  <a:gd name="connsiteY38" fmla="*/ 521741 h 1180855"/>
                  <a:gd name="connsiteX39" fmla="*/ 1534059 w 1971922"/>
                  <a:gd name="connsiteY39" fmla="*/ 514298 h 1180855"/>
                  <a:gd name="connsiteX40" fmla="*/ 1899548 w 1971922"/>
                  <a:gd name="connsiteY40" fmla="*/ 514298 h 1180855"/>
                  <a:gd name="connsiteX41" fmla="*/ 1971922 w 1971922"/>
                  <a:gd name="connsiteY41" fmla="*/ 586920 h 1180855"/>
                  <a:gd name="connsiteX42" fmla="*/ 1971922 w 1971922"/>
                  <a:gd name="connsiteY42" fmla="*/ 590551 h 1180855"/>
                  <a:gd name="connsiteX43" fmla="*/ 1899548 w 1971922"/>
                  <a:gd name="connsiteY43" fmla="*/ 663174 h 1180855"/>
                  <a:gd name="connsiteX44" fmla="*/ 1534059 w 1971922"/>
                  <a:gd name="connsiteY44" fmla="*/ 663174 h 1180855"/>
                  <a:gd name="connsiteX45" fmla="*/ 1461685 w 1971922"/>
                  <a:gd name="connsiteY45" fmla="*/ 590551 h 1180855"/>
                  <a:gd name="connsiteX46" fmla="*/ 1461685 w 1971922"/>
                  <a:gd name="connsiteY46" fmla="*/ 586920 h 1180855"/>
                  <a:gd name="connsiteX47" fmla="*/ 1534059 w 1971922"/>
                  <a:gd name="connsiteY47" fmla="*/ 514298 h 1180855"/>
                  <a:gd name="connsiteX48" fmla="*/ 1313487 w 1971922"/>
                  <a:gd name="connsiteY48" fmla="*/ 7445 h 1180855"/>
                  <a:gd name="connsiteX49" fmla="*/ 1385895 w 1971922"/>
                  <a:gd name="connsiteY49" fmla="*/ 79853 h 1180855"/>
                  <a:gd name="connsiteX50" fmla="*/ 1313487 w 1971922"/>
                  <a:gd name="connsiteY50" fmla="*/ 152261 h 1180855"/>
                  <a:gd name="connsiteX51" fmla="*/ 1241079 w 1971922"/>
                  <a:gd name="connsiteY51" fmla="*/ 79853 h 1180855"/>
                  <a:gd name="connsiteX52" fmla="*/ 1313487 w 1971922"/>
                  <a:gd name="connsiteY52" fmla="*/ 7445 h 1180855"/>
                  <a:gd name="connsiteX53" fmla="*/ 296734 w 1971922"/>
                  <a:gd name="connsiteY53" fmla="*/ 7445 h 1180855"/>
                  <a:gd name="connsiteX54" fmla="*/ 368803 w 1971922"/>
                  <a:gd name="connsiteY54" fmla="*/ 79853 h 1180855"/>
                  <a:gd name="connsiteX55" fmla="*/ 296734 w 1971922"/>
                  <a:gd name="connsiteY55" fmla="*/ 152261 h 1180855"/>
                  <a:gd name="connsiteX56" fmla="*/ 224665 w 1971922"/>
                  <a:gd name="connsiteY56" fmla="*/ 79853 h 1180855"/>
                  <a:gd name="connsiteX57" fmla="*/ 296734 w 1971922"/>
                  <a:gd name="connsiteY57" fmla="*/ 7445 h 1180855"/>
                  <a:gd name="connsiteX58" fmla="*/ 72408 w 1971922"/>
                  <a:gd name="connsiteY58" fmla="*/ 7445 h 1180855"/>
                  <a:gd name="connsiteX59" fmla="*/ 144816 w 1971922"/>
                  <a:gd name="connsiteY59" fmla="*/ 79853 h 1180855"/>
                  <a:gd name="connsiteX60" fmla="*/ 72408 w 1971922"/>
                  <a:gd name="connsiteY60" fmla="*/ 152261 h 1180855"/>
                  <a:gd name="connsiteX61" fmla="*/ 0 w 1971922"/>
                  <a:gd name="connsiteY61" fmla="*/ 79853 h 1180855"/>
                  <a:gd name="connsiteX62" fmla="*/ 72408 w 1971922"/>
                  <a:gd name="connsiteY62" fmla="*/ 7445 h 1180855"/>
                  <a:gd name="connsiteX63" fmla="*/ 1534059 w 1971922"/>
                  <a:gd name="connsiteY63" fmla="*/ 0 h 1180855"/>
                  <a:gd name="connsiteX64" fmla="*/ 1899548 w 1971922"/>
                  <a:gd name="connsiteY64" fmla="*/ 0 h 1180855"/>
                  <a:gd name="connsiteX65" fmla="*/ 1971922 w 1971922"/>
                  <a:gd name="connsiteY65" fmla="*/ 72622 h 1180855"/>
                  <a:gd name="connsiteX66" fmla="*/ 1971922 w 1971922"/>
                  <a:gd name="connsiteY66" fmla="*/ 76253 h 1180855"/>
                  <a:gd name="connsiteX67" fmla="*/ 1899548 w 1971922"/>
                  <a:gd name="connsiteY67" fmla="*/ 148876 h 1180855"/>
                  <a:gd name="connsiteX68" fmla="*/ 1534059 w 1971922"/>
                  <a:gd name="connsiteY68" fmla="*/ 148876 h 1180855"/>
                  <a:gd name="connsiteX69" fmla="*/ 1461685 w 1971922"/>
                  <a:gd name="connsiteY69" fmla="*/ 76253 h 1180855"/>
                  <a:gd name="connsiteX70" fmla="*/ 1461685 w 1971922"/>
                  <a:gd name="connsiteY70" fmla="*/ 72622 h 1180855"/>
                  <a:gd name="connsiteX71" fmla="*/ 1534059 w 1971922"/>
                  <a:gd name="connsiteY71" fmla="*/ 0 h 11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71922" h="1180855">
                    <a:moveTo>
                      <a:pt x="1313487" y="1036039"/>
                    </a:moveTo>
                    <a:cubicBezTo>
                      <a:pt x="1353311" y="1036039"/>
                      <a:pt x="1385895" y="1068623"/>
                      <a:pt x="1385895" y="1108447"/>
                    </a:cubicBezTo>
                    <a:cubicBezTo>
                      <a:pt x="1385895" y="1148272"/>
                      <a:pt x="1353311" y="1180855"/>
                      <a:pt x="1313487" y="1180855"/>
                    </a:cubicBezTo>
                    <a:cubicBezTo>
                      <a:pt x="1273662" y="1180855"/>
                      <a:pt x="1241079" y="1148272"/>
                      <a:pt x="1241079" y="1108447"/>
                    </a:cubicBezTo>
                    <a:cubicBezTo>
                      <a:pt x="1241079" y="1068623"/>
                      <a:pt x="1273662" y="1036039"/>
                      <a:pt x="1313487" y="1036039"/>
                    </a:cubicBezTo>
                    <a:close/>
                    <a:moveTo>
                      <a:pt x="296734" y="1036039"/>
                    </a:moveTo>
                    <a:cubicBezTo>
                      <a:pt x="336372" y="1036039"/>
                      <a:pt x="368803" y="1068623"/>
                      <a:pt x="368803" y="1108447"/>
                    </a:cubicBezTo>
                    <a:cubicBezTo>
                      <a:pt x="368803" y="1148272"/>
                      <a:pt x="336372" y="1180855"/>
                      <a:pt x="296734" y="1180855"/>
                    </a:cubicBezTo>
                    <a:cubicBezTo>
                      <a:pt x="257096" y="1180855"/>
                      <a:pt x="224665" y="1148272"/>
                      <a:pt x="224665" y="1108447"/>
                    </a:cubicBezTo>
                    <a:cubicBezTo>
                      <a:pt x="224665" y="1068623"/>
                      <a:pt x="257096" y="1036039"/>
                      <a:pt x="296734" y="1036039"/>
                    </a:cubicBezTo>
                    <a:close/>
                    <a:moveTo>
                      <a:pt x="72408" y="1036039"/>
                    </a:moveTo>
                    <a:cubicBezTo>
                      <a:pt x="112232" y="1036039"/>
                      <a:pt x="144816" y="1068623"/>
                      <a:pt x="144816" y="1108447"/>
                    </a:cubicBezTo>
                    <a:cubicBezTo>
                      <a:pt x="144816" y="1148272"/>
                      <a:pt x="112232" y="1180855"/>
                      <a:pt x="72408" y="1180855"/>
                    </a:cubicBezTo>
                    <a:cubicBezTo>
                      <a:pt x="32583" y="1180855"/>
                      <a:pt x="0" y="1148272"/>
                      <a:pt x="0" y="1108447"/>
                    </a:cubicBezTo>
                    <a:cubicBezTo>
                      <a:pt x="0" y="1068623"/>
                      <a:pt x="32583" y="1036039"/>
                      <a:pt x="72408" y="1036039"/>
                    </a:cubicBezTo>
                    <a:close/>
                    <a:moveTo>
                      <a:pt x="1534059" y="1028594"/>
                    </a:moveTo>
                    <a:cubicBezTo>
                      <a:pt x="1899548" y="1028594"/>
                      <a:pt x="1899548" y="1028594"/>
                      <a:pt x="1899548" y="1028594"/>
                    </a:cubicBezTo>
                    <a:cubicBezTo>
                      <a:pt x="1939354" y="1028594"/>
                      <a:pt x="1971922" y="1061274"/>
                      <a:pt x="1971922" y="1101217"/>
                    </a:cubicBezTo>
                    <a:lnTo>
                      <a:pt x="1971922" y="1104848"/>
                    </a:lnTo>
                    <a:cubicBezTo>
                      <a:pt x="1971922" y="1144790"/>
                      <a:pt x="1939354" y="1177470"/>
                      <a:pt x="1899548" y="1177470"/>
                    </a:cubicBezTo>
                    <a:cubicBezTo>
                      <a:pt x="1534059" y="1177470"/>
                      <a:pt x="1534059" y="1177470"/>
                      <a:pt x="1534059" y="1177470"/>
                    </a:cubicBezTo>
                    <a:cubicBezTo>
                      <a:pt x="1494253" y="1177470"/>
                      <a:pt x="1461685" y="1144790"/>
                      <a:pt x="1461685" y="1104848"/>
                    </a:cubicBezTo>
                    <a:cubicBezTo>
                      <a:pt x="1461685" y="1101217"/>
                      <a:pt x="1461685" y="1101217"/>
                      <a:pt x="1461685" y="1101217"/>
                    </a:cubicBezTo>
                    <a:cubicBezTo>
                      <a:pt x="1461685" y="1061274"/>
                      <a:pt x="1494253" y="1028594"/>
                      <a:pt x="1534059" y="1028594"/>
                    </a:cubicBezTo>
                    <a:close/>
                    <a:moveTo>
                      <a:pt x="1313487" y="521741"/>
                    </a:moveTo>
                    <a:cubicBezTo>
                      <a:pt x="1353311" y="521741"/>
                      <a:pt x="1385895" y="554324"/>
                      <a:pt x="1385895" y="594149"/>
                    </a:cubicBezTo>
                    <a:cubicBezTo>
                      <a:pt x="1385895" y="633973"/>
                      <a:pt x="1353311" y="666557"/>
                      <a:pt x="1313487" y="666557"/>
                    </a:cubicBezTo>
                    <a:cubicBezTo>
                      <a:pt x="1273662" y="666557"/>
                      <a:pt x="1241079" y="633973"/>
                      <a:pt x="1241079" y="594149"/>
                    </a:cubicBezTo>
                    <a:cubicBezTo>
                      <a:pt x="1241079" y="554324"/>
                      <a:pt x="1273662" y="521741"/>
                      <a:pt x="1313487" y="521741"/>
                    </a:cubicBezTo>
                    <a:close/>
                    <a:moveTo>
                      <a:pt x="296734" y="521741"/>
                    </a:moveTo>
                    <a:cubicBezTo>
                      <a:pt x="336372" y="521741"/>
                      <a:pt x="368803" y="554324"/>
                      <a:pt x="368803" y="594149"/>
                    </a:cubicBezTo>
                    <a:cubicBezTo>
                      <a:pt x="368803" y="633973"/>
                      <a:pt x="336372" y="666557"/>
                      <a:pt x="296734" y="666557"/>
                    </a:cubicBezTo>
                    <a:cubicBezTo>
                      <a:pt x="257096" y="666557"/>
                      <a:pt x="224665" y="633973"/>
                      <a:pt x="224665" y="594149"/>
                    </a:cubicBezTo>
                    <a:cubicBezTo>
                      <a:pt x="224665" y="554324"/>
                      <a:pt x="257096" y="521741"/>
                      <a:pt x="296734" y="521741"/>
                    </a:cubicBezTo>
                    <a:close/>
                    <a:moveTo>
                      <a:pt x="72408" y="521741"/>
                    </a:moveTo>
                    <a:cubicBezTo>
                      <a:pt x="112232" y="521741"/>
                      <a:pt x="144816" y="554324"/>
                      <a:pt x="144816" y="594149"/>
                    </a:cubicBezTo>
                    <a:cubicBezTo>
                      <a:pt x="144816" y="633973"/>
                      <a:pt x="112232" y="666557"/>
                      <a:pt x="72408" y="666557"/>
                    </a:cubicBezTo>
                    <a:cubicBezTo>
                      <a:pt x="32583" y="666557"/>
                      <a:pt x="0" y="633973"/>
                      <a:pt x="0" y="594149"/>
                    </a:cubicBezTo>
                    <a:cubicBezTo>
                      <a:pt x="0" y="554324"/>
                      <a:pt x="32583" y="521741"/>
                      <a:pt x="72408" y="521741"/>
                    </a:cubicBezTo>
                    <a:close/>
                    <a:moveTo>
                      <a:pt x="1534059" y="514298"/>
                    </a:moveTo>
                    <a:cubicBezTo>
                      <a:pt x="1899548" y="514298"/>
                      <a:pt x="1899548" y="514298"/>
                      <a:pt x="1899548" y="514298"/>
                    </a:cubicBezTo>
                    <a:cubicBezTo>
                      <a:pt x="1939354" y="514298"/>
                      <a:pt x="1971922" y="546978"/>
                      <a:pt x="1971922" y="586920"/>
                    </a:cubicBezTo>
                    <a:lnTo>
                      <a:pt x="1971922" y="590551"/>
                    </a:lnTo>
                    <a:cubicBezTo>
                      <a:pt x="1971922" y="630494"/>
                      <a:pt x="1939354" y="663174"/>
                      <a:pt x="1899548" y="663174"/>
                    </a:cubicBezTo>
                    <a:cubicBezTo>
                      <a:pt x="1534059" y="663174"/>
                      <a:pt x="1534059" y="663174"/>
                      <a:pt x="1534059" y="663174"/>
                    </a:cubicBezTo>
                    <a:cubicBezTo>
                      <a:pt x="1494253" y="663174"/>
                      <a:pt x="1461685" y="630494"/>
                      <a:pt x="1461685" y="590551"/>
                    </a:cubicBezTo>
                    <a:cubicBezTo>
                      <a:pt x="1461685" y="586920"/>
                      <a:pt x="1461685" y="586920"/>
                      <a:pt x="1461685" y="586920"/>
                    </a:cubicBezTo>
                    <a:cubicBezTo>
                      <a:pt x="1461685" y="546978"/>
                      <a:pt x="1494253" y="514298"/>
                      <a:pt x="1534059" y="514298"/>
                    </a:cubicBezTo>
                    <a:close/>
                    <a:moveTo>
                      <a:pt x="1313487" y="7445"/>
                    </a:moveTo>
                    <a:cubicBezTo>
                      <a:pt x="1353311" y="7445"/>
                      <a:pt x="1385895" y="40028"/>
                      <a:pt x="1385895" y="79853"/>
                    </a:cubicBezTo>
                    <a:cubicBezTo>
                      <a:pt x="1385895" y="119677"/>
                      <a:pt x="1353311" y="152261"/>
                      <a:pt x="1313487" y="152261"/>
                    </a:cubicBezTo>
                    <a:cubicBezTo>
                      <a:pt x="1273662" y="152261"/>
                      <a:pt x="1241079" y="119677"/>
                      <a:pt x="1241079" y="79853"/>
                    </a:cubicBezTo>
                    <a:cubicBezTo>
                      <a:pt x="1241079" y="40028"/>
                      <a:pt x="1273662" y="7445"/>
                      <a:pt x="1313487" y="7445"/>
                    </a:cubicBezTo>
                    <a:close/>
                    <a:moveTo>
                      <a:pt x="296734" y="7445"/>
                    </a:moveTo>
                    <a:cubicBezTo>
                      <a:pt x="336372" y="7445"/>
                      <a:pt x="368803" y="40028"/>
                      <a:pt x="368803" y="79853"/>
                    </a:cubicBezTo>
                    <a:cubicBezTo>
                      <a:pt x="368803" y="119677"/>
                      <a:pt x="336372" y="152261"/>
                      <a:pt x="296734" y="152261"/>
                    </a:cubicBezTo>
                    <a:cubicBezTo>
                      <a:pt x="257096" y="152261"/>
                      <a:pt x="224665" y="119677"/>
                      <a:pt x="224665" y="79853"/>
                    </a:cubicBezTo>
                    <a:cubicBezTo>
                      <a:pt x="224665" y="40028"/>
                      <a:pt x="257096" y="7445"/>
                      <a:pt x="296734" y="7445"/>
                    </a:cubicBezTo>
                    <a:close/>
                    <a:moveTo>
                      <a:pt x="72408" y="7445"/>
                    </a:moveTo>
                    <a:cubicBezTo>
                      <a:pt x="112232" y="7445"/>
                      <a:pt x="144816" y="40028"/>
                      <a:pt x="144816" y="79853"/>
                    </a:cubicBezTo>
                    <a:cubicBezTo>
                      <a:pt x="144816" y="119677"/>
                      <a:pt x="112232" y="152261"/>
                      <a:pt x="72408" y="152261"/>
                    </a:cubicBezTo>
                    <a:cubicBezTo>
                      <a:pt x="32583" y="152261"/>
                      <a:pt x="0" y="119677"/>
                      <a:pt x="0" y="79853"/>
                    </a:cubicBezTo>
                    <a:cubicBezTo>
                      <a:pt x="0" y="40028"/>
                      <a:pt x="32583" y="7445"/>
                      <a:pt x="72408" y="7445"/>
                    </a:cubicBezTo>
                    <a:close/>
                    <a:moveTo>
                      <a:pt x="1534059" y="0"/>
                    </a:moveTo>
                    <a:cubicBezTo>
                      <a:pt x="1899548" y="0"/>
                      <a:pt x="1899548" y="0"/>
                      <a:pt x="1899548" y="0"/>
                    </a:cubicBezTo>
                    <a:cubicBezTo>
                      <a:pt x="1939354" y="0"/>
                      <a:pt x="1971922" y="32680"/>
                      <a:pt x="1971922" y="72622"/>
                    </a:cubicBezTo>
                    <a:lnTo>
                      <a:pt x="1971922" y="76253"/>
                    </a:lnTo>
                    <a:cubicBezTo>
                      <a:pt x="1971922" y="116196"/>
                      <a:pt x="1939354" y="148876"/>
                      <a:pt x="1899548" y="148876"/>
                    </a:cubicBezTo>
                    <a:cubicBezTo>
                      <a:pt x="1534059" y="148876"/>
                      <a:pt x="1534059" y="148876"/>
                      <a:pt x="1534059" y="148876"/>
                    </a:cubicBezTo>
                    <a:cubicBezTo>
                      <a:pt x="1494253" y="148876"/>
                      <a:pt x="1461685" y="116196"/>
                      <a:pt x="1461685" y="76253"/>
                    </a:cubicBezTo>
                    <a:cubicBezTo>
                      <a:pt x="1461685" y="72622"/>
                      <a:pt x="1461685" y="72622"/>
                      <a:pt x="1461685" y="72622"/>
                    </a:cubicBezTo>
                    <a:cubicBezTo>
                      <a:pt x="1461685" y="32680"/>
                      <a:pt x="1494253" y="0"/>
                      <a:pt x="1534059" y="0"/>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a typeface="+mn-ea"/>
                  <a:cs typeface="+mn-cs"/>
                </a:endParaRPr>
              </a:p>
            </p:txBody>
          </p:sp>
        </p:grpSp>
      </p:grpSp>
      <p:cxnSp>
        <p:nvCxnSpPr>
          <p:cNvPr id="319" name="Straight Arrow Connector 318">
            <a:extLst>
              <a:ext uri="{FF2B5EF4-FFF2-40B4-BE49-F238E27FC236}">
                <a16:creationId xmlns:a16="http://schemas.microsoft.com/office/drawing/2014/main" id="{6A273ED5-BBA6-477B-ABC7-F16036E34494}"/>
              </a:ext>
            </a:extLst>
          </p:cNvPr>
          <p:cNvCxnSpPr>
            <a:cxnSpLocks/>
          </p:cNvCxnSpPr>
          <p:nvPr/>
        </p:nvCxnSpPr>
        <p:spPr>
          <a:xfrm>
            <a:off x="11181291" y="4388644"/>
            <a:ext cx="0" cy="161214"/>
          </a:xfrm>
          <a:prstGeom prst="straightConnector1">
            <a:avLst/>
          </a:prstGeom>
          <a:ln w="12700" cap="rnd">
            <a:solidFill>
              <a:schemeClr val="accent1"/>
            </a:solidFill>
            <a:round/>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320" name="TextBox 319">
            <a:extLst>
              <a:ext uri="{FF2B5EF4-FFF2-40B4-BE49-F238E27FC236}">
                <a16:creationId xmlns:a16="http://schemas.microsoft.com/office/drawing/2014/main" id="{4E4E7F9E-DC2D-4A61-B74F-CE122B513554}"/>
              </a:ext>
            </a:extLst>
          </p:cNvPr>
          <p:cNvSpPr txBox="1"/>
          <p:nvPr/>
        </p:nvSpPr>
        <p:spPr>
          <a:xfrm>
            <a:off x="11273123" y="4371268"/>
            <a:ext cx="269304" cy="1615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err="1">
                <a:ln>
                  <a:noFill/>
                </a:ln>
                <a:solidFill>
                  <a:srgbClr val="3253DC"/>
                </a:solidFill>
                <a:effectLst/>
                <a:uLnTx/>
                <a:uFillTx/>
                <a:latin typeface="Microsoft Sans Serif"/>
                <a:ea typeface="+mn-ea"/>
                <a:cs typeface="+mn-cs"/>
              </a:rPr>
              <a:t>xMB</a:t>
            </a:r>
            <a:endParaRPr kumimoji="0" lang="en-US" sz="1050" b="0" i="0" u="none" strike="noStrike" kern="1200" cap="none" spc="0" normalizeH="0" baseline="0" noProof="0" dirty="0">
              <a:ln>
                <a:noFill/>
              </a:ln>
              <a:solidFill>
                <a:srgbClr val="3253DC"/>
              </a:solidFill>
              <a:effectLst/>
              <a:uLnTx/>
              <a:uFillTx/>
              <a:latin typeface="Microsoft Sans Serif"/>
              <a:ea typeface="+mn-ea"/>
              <a:cs typeface="+mn-cs"/>
            </a:endParaRPr>
          </a:p>
        </p:txBody>
      </p:sp>
      <p:sp>
        <p:nvSpPr>
          <p:cNvPr id="321" name="TextBox 320">
            <a:extLst>
              <a:ext uri="{FF2B5EF4-FFF2-40B4-BE49-F238E27FC236}">
                <a16:creationId xmlns:a16="http://schemas.microsoft.com/office/drawing/2014/main" id="{DF7723C1-B043-4919-B75B-4994275D6497}"/>
              </a:ext>
            </a:extLst>
          </p:cNvPr>
          <p:cNvSpPr txBox="1"/>
          <p:nvPr/>
        </p:nvSpPr>
        <p:spPr>
          <a:xfrm>
            <a:off x="10685697" y="4189916"/>
            <a:ext cx="997068" cy="16158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253DC"/>
                </a:solidFill>
                <a:effectLst/>
                <a:uLnTx/>
                <a:uFillTx/>
                <a:latin typeface="Microsoft Sans Serif"/>
                <a:ea typeface="+mn-ea"/>
                <a:cs typeface="+mn-cs"/>
              </a:rPr>
              <a:t>Content provider</a:t>
            </a:r>
          </a:p>
        </p:txBody>
      </p:sp>
      <p:grpSp>
        <p:nvGrpSpPr>
          <p:cNvPr id="432" name="Group 431">
            <a:extLst>
              <a:ext uri="{FF2B5EF4-FFF2-40B4-BE49-F238E27FC236}">
                <a16:creationId xmlns:a16="http://schemas.microsoft.com/office/drawing/2014/main" id="{65959C1A-69E7-4AEE-A295-8BDB4C3571E2}"/>
              </a:ext>
            </a:extLst>
          </p:cNvPr>
          <p:cNvGrpSpPr>
            <a:grpSpLocks noChangeAspect="1"/>
          </p:cNvGrpSpPr>
          <p:nvPr/>
        </p:nvGrpSpPr>
        <p:grpSpPr>
          <a:xfrm>
            <a:off x="10997140" y="4594413"/>
            <a:ext cx="374253" cy="266562"/>
            <a:chOff x="876298" y="3148883"/>
            <a:chExt cx="1868049" cy="1330520"/>
          </a:xfrm>
        </p:grpSpPr>
        <p:sp>
          <p:nvSpPr>
            <p:cNvPr id="433" name="Rectangle: Rounded Corners 45">
              <a:extLst>
                <a:ext uri="{FF2B5EF4-FFF2-40B4-BE49-F238E27FC236}">
                  <a16:creationId xmlns:a16="http://schemas.microsoft.com/office/drawing/2014/main" id="{7D66DD6E-4BD7-4B5C-A749-D54D9A3CACF0}"/>
                </a:ext>
              </a:extLst>
            </p:cNvPr>
            <p:cNvSpPr/>
            <p:nvPr/>
          </p:nvSpPr>
          <p:spPr>
            <a:xfrm>
              <a:off x="876298" y="3148883"/>
              <a:ext cx="1868049" cy="1330520"/>
            </a:xfrm>
            <a:prstGeom prst="roundRect">
              <a:avLst>
                <a:gd name="adj" fmla="val 6037"/>
              </a:avLst>
            </a:prstGeom>
            <a:solidFill>
              <a:schemeClr val="accent2">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a:ea typeface="+mn-ea"/>
                <a:cs typeface="+mn-cs"/>
              </a:endParaRPr>
            </a:p>
          </p:txBody>
        </p:sp>
        <p:sp>
          <p:nvSpPr>
            <p:cNvPr id="434" name="Freeform 12">
              <a:extLst>
                <a:ext uri="{FF2B5EF4-FFF2-40B4-BE49-F238E27FC236}">
                  <a16:creationId xmlns:a16="http://schemas.microsoft.com/office/drawing/2014/main" id="{A32E611E-1CC9-44F5-81A8-9655DB6515C2}"/>
                </a:ext>
              </a:extLst>
            </p:cNvPr>
            <p:cNvSpPr>
              <a:spLocks/>
            </p:cNvSpPr>
            <p:nvPr/>
          </p:nvSpPr>
          <p:spPr bwMode="auto">
            <a:xfrm>
              <a:off x="955325" y="3243616"/>
              <a:ext cx="1709995" cy="1141054"/>
            </a:xfrm>
            <a:custGeom>
              <a:avLst/>
              <a:gdLst>
                <a:gd name="connsiteX0" fmla="*/ 72361 w 2192528"/>
                <a:gd name="connsiteY0" fmla="*/ 1028594 h 1463040"/>
                <a:gd name="connsiteX1" fmla="*/ 2120167 w 2192528"/>
                <a:gd name="connsiteY1" fmla="*/ 1028594 h 1463040"/>
                <a:gd name="connsiteX2" fmla="*/ 2192528 w 2192528"/>
                <a:gd name="connsiteY2" fmla="*/ 1101002 h 1463040"/>
                <a:gd name="connsiteX3" fmla="*/ 2192528 w 2192528"/>
                <a:gd name="connsiteY3" fmla="*/ 1390633 h 1463040"/>
                <a:gd name="connsiteX4" fmla="*/ 2120167 w 2192528"/>
                <a:gd name="connsiteY4" fmla="*/ 1463040 h 1463040"/>
                <a:gd name="connsiteX5" fmla="*/ 72361 w 2192528"/>
                <a:gd name="connsiteY5" fmla="*/ 1463040 h 1463040"/>
                <a:gd name="connsiteX6" fmla="*/ 0 w 2192528"/>
                <a:gd name="connsiteY6" fmla="*/ 1390633 h 1463040"/>
                <a:gd name="connsiteX7" fmla="*/ 0 w 2192528"/>
                <a:gd name="connsiteY7" fmla="*/ 1101002 h 1463040"/>
                <a:gd name="connsiteX8" fmla="*/ 72361 w 2192528"/>
                <a:gd name="connsiteY8" fmla="*/ 1028594 h 1463040"/>
                <a:gd name="connsiteX9" fmla="*/ 72361 w 2192528"/>
                <a:gd name="connsiteY9" fmla="*/ 514298 h 1463040"/>
                <a:gd name="connsiteX10" fmla="*/ 2120167 w 2192528"/>
                <a:gd name="connsiteY10" fmla="*/ 514298 h 1463040"/>
                <a:gd name="connsiteX11" fmla="*/ 2192528 w 2192528"/>
                <a:gd name="connsiteY11" fmla="*/ 586706 h 1463040"/>
                <a:gd name="connsiteX12" fmla="*/ 2192528 w 2192528"/>
                <a:gd name="connsiteY12" fmla="*/ 876337 h 1463040"/>
                <a:gd name="connsiteX13" fmla="*/ 2120167 w 2192528"/>
                <a:gd name="connsiteY13" fmla="*/ 948744 h 1463040"/>
                <a:gd name="connsiteX14" fmla="*/ 72361 w 2192528"/>
                <a:gd name="connsiteY14" fmla="*/ 948744 h 1463040"/>
                <a:gd name="connsiteX15" fmla="*/ 0 w 2192528"/>
                <a:gd name="connsiteY15" fmla="*/ 876337 h 1463040"/>
                <a:gd name="connsiteX16" fmla="*/ 0 w 2192528"/>
                <a:gd name="connsiteY16" fmla="*/ 586706 h 1463040"/>
                <a:gd name="connsiteX17" fmla="*/ 72361 w 2192528"/>
                <a:gd name="connsiteY17" fmla="*/ 514298 h 1463040"/>
                <a:gd name="connsiteX18" fmla="*/ 72361 w 2192528"/>
                <a:gd name="connsiteY18" fmla="*/ 0 h 1463040"/>
                <a:gd name="connsiteX19" fmla="*/ 2120167 w 2192528"/>
                <a:gd name="connsiteY19" fmla="*/ 0 h 1463040"/>
                <a:gd name="connsiteX20" fmla="*/ 2192528 w 2192528"/>
                <a:gd name="connsiteY20" fmla="*/ 72408 h 1463040"/>
                <a:gd name="connsiteX21" fmla="*/ 2192528 w 2192528"/>
                <a:gd name="connsiteY21" fmla="*/ 362038 h 1463040"/>
                <a:gd name="connsiteX22" fmla="*/ 2120167 w 2192528"/>
                <a:gd name="connsiteY22" fmla="*/ 434446 h 1463040"/>
                <a:gd name="connsiteX23" fmla="*/ 72361 w 2192528"/>
                <a:gd name="connsiteY23" fmla="*/ 434446 h 1463040"/>
                <a:gd name="connsiteX24" fmla="*/ 0 w 2192528"/>
                <a:gd name="connsiteY24" fmla="*/ 362038 h 1463040"/>
                <a:gd name="connsiteX25" fmla="*/ 0 w 2192528"/>
                <a:gd name="connsiteY25" fmla="*/ 72408 h 1463040"/>
                <a:gd name="connsiteX26" fmla="*/ 72361 w 2192528"/>
                <a:gd name="connsiteY2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92528" h="1463040">
                  <a:moveTo>
                    <a:pt x="72361" y="1028594"/>
                  </a:moveTo>
                  <a:cubicBezTo>
                    <a:pt x="2120167" y="1028594"/>
                    <a:pt x="2120167" y="1028594"/>
                    <a:pt x="2120167" y="1028594"/>
                  </a:cubicBezTo>
                  <a:cubicBezTo>
                    <a:pt x="2159966" y="1028594"/>
                    <a:pt x="2192528" y="1061178"/>
                    <a:pt x="2192528" y="1101002"/>
                  </a:cubicBezTo>
                  <a:lnTo>
                    <a:pt x="2192528" y="1390633"/>
                  </a:lnTo>
                  <a:cubicBezTo>
                    <a:pt x="2192528" y="1430457"/>
                    <a:pt x="2159966" y="1463040"/>
                    <a:pt x="2120167" y="1463040"/>
                  </a:cubicBezTo>
                  <a:cubicBezTo>
                    <a:pt x="72361" y="1463040"/>
                    <a:pt x="72361" y="1463040"/>
                    <a:pt x="72361" y="1463040"/>
                  </a:cubicBezTo>
                  <a:cubicBezTo>
                    <a:pt x="32562" y="1463040"/>
                    <a:pt x="0" y="1430457"/>
                    <a:pt x="0" y="1390633"/>
                  </a:cubicBezTo>
                  <a:cubicBezTo>
                    <a:pt x="0" y="1101002"/>
                    <a:pt x="0" y="1101002"/>
                    <a:pt x="0" y="1101002"/>
                  </a:cubicBezTo>
                  <a:cubicBezTo>
                    <a:pt x="0" y="1061178"/>
                    <a:pt x="32562" y="1028594"/>
                    <a:pt x="72361" y="1028594"/>
                  </a:cubicBezTo>
                  <a:close/>
                  <a:moveTo>
                    <a:pt x="72361" y="514298"/>
                  </a:moveTo>
                  <a:cubicBezTo>
                    <a:pt x="2120167" y="514298"/>
                    <a:pt x="2120167" y="514298"/>
                    <a:pt x="2120167" y="514298"/>
                  </a:cubicBezTo>
                  <a:cubicBezTo>
                    <a:pt x="2159966" y="514298"/>
                    <a:pt x="2192528" y="546882"/>
                    <a:pt x="2192528" y="586706"/>
                  </a:cubicBezTo>
                  <a:lnTo>
                    <a:pt x="2192528" y="876337"/>
                  </a:lnTo>
                  <a:cubicBezTo>
                    <a:pt x="2192528" y="916161"/>
                    <a:pt x="2159966" y="948744"/>
                    <a:pt x="2120167" y="948744"/>
                  </a:cubicBezTo>
                  <a:cubicBezTo>
                    <a:pt x="72361" y="948744"/>
                    <a:pt x="72361" y="948744"/>
                    <a:pt x="72361" y="948744"/>
                  </a:cubicBezTo>
                  <a:cubicBezTo>
                    <a:pt x="32562" y="948744"/>
                    <a:pt x="0" y="916161"/>
                    <a:pt x="0" y="876337"/>
                  </a:cubicBezTo>
                  <a:cubicBezTo>
                    <a:pt x="0" y="586706"/>
                    <a:pt x="0" y="586706"/>
                    <a:pt x="0" y="586706"/>
                  </a:cubicBezTo>
                  <a:cubicBezTo>
                    <a:pt x="0" y="546882"/>
                    <a:pt x="32562" y="514298"/>
                    <a:pt x="72361" y="514298"/>
                  </a:cubicBezTo>
                  <a:close/>
                  <a:moveTo>
                    <a:pt x="72361" y="0"/>
                  </a:moveTo>
                  <a:cubicBezTo>
                    <a:pt x="2120167" y="0"/>
                    <a:pt x="2120167" y="0"/>
                    <a:pt x="2120167" y="0"/>
                  </a:cubicBezTo>
                  <a:cubicBezTo>
                    <a:pt x="2159966" y="0"/>
                    <a:pt x="2192528" y="32584"/>
                    <a:pt x="2192528" y="72408"/>
                  </a:cubicBezTo>
                  <a:lnTo>
                    <a:pt x="2192528" y="362038"/>
                  </a:lnTo>
                  <a:cubicBezTo>
                    <a:pt x="2192528" y="401863"/>
                    <a:pt x="2159966" y="434446"/>
                    <a:pt x="2120167" y="434446"/>
                  </a:cubicBezTo>
                  <a:cubicBezTo>
                    <a:pt x="72361" y="434446"/>
                    <a:pt x="72361" y="434446"/>
                    <a:pt x="72361" y="434446"/>
                  </a:cubicBezTo>
                  <a:cubicBezTo>
                    <a:pt x="32562" y="434446"/>
                    <a:pt x="0" y="401863"/>
                    <a:pt x="0" y="362038"/>
                  </a:cubicBezTo>
                  <a:cubicBezTo>
                    <a:pt x="0" y="72408"/>
                    <a:pt x="0" y="72408"/>
                    <a:pt x="0" y="72408"/>
                  </a:cubicBezTo>
                  <a:cubicBezTo>
                    <a:pt x="0" y="32584"/>
                    <a:pt x="32562" y="0"/>
                    <a:pt x="72361" y="0"/>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a:ea typeface="+mn-ea"/>
                <a:cs typeface="+mn-cs"/>
              </a:endParaRPr>
            </a:p>
          </p:txBody>
        </p:sp>
        <p:sp>
          <p:nvSpPr>
            <p:cNvPr id="435" name="Freeform: Shape 47">
              <a:extLst>
                <a:ext uri="{FF2B5EF4-FFF2-40B4-BE49-F238E27FC236}">
                  <a16:creationId xmlns:a16="http://schemas.microsoft.com/office/drawing/2014/main" id="{E569E52C-0C62-4A59-9FD3-8349EB17EC22}"/>
                </a:ext>
              </a:extLst>
            </p:cNvPr>
            <p:cNvSpPr>
              <a:spLocks/>
            </p:cNvSpPr>
            <p:nvPr/>
          </p:nvSpPr>
          <p:spPr bwMode="auto">
            <a:xfrm>
              <a:off x="1041352" y="3350754"/>
              <a:ext cx="1537940" cy="920972"/>
            </a:xfrm>
            <a:custGeom>
              <a:avLst/>
              <a:gdLst>
                <a:gd name="connsiteX0" fmla="*/ 1313487 w 1971922"/>
                <a:gd name="connsiteY0" fmla="*/ 1036039 h 1180855"/>
                <a:gd name="connsiteX1" fmla="*/ 1385895 w 1971922"/>
                <a:gd name="connsiteY1" fmla="*/ 1108447 h 1180855"/>
                <a:gd name="connsiteX2" fmla="*/ 1313487 w 1971922"/>
                <a:gd name="connsiteY2" fmla="*/ 1180855 h 1180855"/>
                <a:gd name="connsiteX3" fmla="*/ 1241079 w 1971922"/>
                <a:gd name="connsiteY3" fmla="*/ 1108447 h 1180855"/>
                <a:gd name="connsiteX4" fmla="*/ 1313487 w 1971922"/>
                <a:gd name="connsiteY4" fmla="*/ 1036039 h 1180855"/>
                <a:gd name="connsiteX5" fmla="*/ 296734 w 1971922"/>
                <a:gd name="connsiteY5" fmla="*/ 1036039 h 1180855"/>
                <a:gd name="connsiteX6" fmla="*/ 368803 w 1971922"/>
                <a:gd name="connsiteY6" fmla="*/ 1108447 h 1180855"/>
                <a:gd name="connsiteX7" fmla="*/ 296734 w 1971922"/>
                <a:gd name="connsiteY7" fmla="*/ 1180855 h 1180855"/>
                <a:gd name="connsiteX8" fmla="*/ 224665 w 1971922"/>
                <a:gd name="connsiteY8" fmla="*/ 1108447 h 1180855"/>
                <a:gd name="connsiteX9" fmla="*/ 296734 w 1971922"/>
                <a:gd name="connsiteY9" fmla="*/ 1036039 h 1180855"/>
                <a:gd name="connsiteX10" fmla="*/ 72408 w 1971922"/>
                <a:gd name="connsiteY10" fmla="*/ 1036039 h 1180855"/>
                <a:gd name="connsiteX11" fmla="*/ 144816 w 1971922"/>
                <a:gd name="connsiteY11" fmla="*/ 1108447 h 1180855"/>
                <a:gd name="connsiteX12" fmla="*/ 72408 w 1971922"/>
                <a:gd name="connsiteY12" fmla="*/ 1180855 h 1180855"/>
                <a:gd name="connsiteX13" fmla="*/ 0 w 1971922"/>
                <a:gd name="connsiteY13" fmla="*/ 1108447 h 1180855"/>
                <a:gd name="connsiteX14" fmla="*/ 72408 w 1971922"/>
                <a:gd name="connsiteY14" fmla="*/ 1036039 h 1180855"/>
                <a:gd name="connsiteX15" fmla="*/ 1534059 w 1971922"/>
                <a:gd name="connsiteY15" fmla="*/ 1028594 h 1180855"/>
                <a:gd name="connsiteX16" fmla="*/ 1899548 w 1971922"/>
                <a:gd name="connsiteY16" fmla="*/ 1028594 h 1180855"/>
                <a:gd name="connsiteX17" fmla="*/ 1971922 w 1971922"/>
                <a:gd name="connsiteY17" fmla="*/ 1101217 h 1180855"/>
                <a:gd name="connsiteX18" fmla="*/ 1971922 w 1971922"/>
                <a:gd name="connsiteY18" fmla="*/ 1104848 h 1180855"/>
                <a:gd name="connsiteX19" fmla="*/ 1899548 w 1971922"/>
                <a:gd name="connsiteY19" fmla="*/ 1177470 h 1180855"/>
                <a:gd name="connsiteX20" fmla="*/ 1534059 w 1971922"/>
                <a:gd name="connsiteY20" fmla="*/ 1177470 h 1180855"/>
                <a:gd name="connsiteX21" fmla="*/ 1461685 w 1971922"/>
                <a:gd name="connsiteY21" fmla="*/ 1104848 h 1180855"/>
                <a:gd name="connsiteX22" fmla="*/ 1461685 w 1971922"/>
                <a:gd name="connsiteY22" fmla="*/ 1101217 h 1180855"/>
                <a:gd name="connsiteX23" fmla="*/ 1534059 w 1971922"/>
                <a:gd name="connsiteY23" fmla="*/ 1028594 h 1180855"/>
                <a:gd name="connsiteX24" fmla="*/ 1313487 w 1971922"/>
                <a:gd name="connsiteY24" fmla="*/ 521741 h 1180855"/>
                <a:gd name="connsiteX25" fmla="*/ 1385895 w 1971922"/>
                <a:gd name="connsiteY25" fmla="*/ 594149 h 1180855"/>
                <a:gd name="connsiteX26" fmla="*/ 1313487 w 1971922"/>
                <a:gd name="connsiteY26" fmla="*/ 666557 h 1180855"/>
                <a:gd name="connsiteX27" fmla="*/ 1241079 w 1971922"/>
                <a:gd name="connsiteY27" fmla="*/ 594149 h 1180855"/>
                <a:gd name="connsiteX28" fmla="*/ 1313487 w 1971922"/>
                <a:gd name="connsiteY28" fmla="*/ 521741 h 1180855"/>
                <a:gd name="connsiteX29" fmla="*/ 296734 w 1971922"/>
                <a:gd name="connsiteY29" fmla="*/ 521741 h 1180855"/>
                <a:gd name="connsiteX30" fmla="*/ 368803 w 1971922"/>
                <a:gd name="connsiteY30" fmla="*/ 594149 h 1180855"/>
                <a:gd name="connsiteX31" fmla="*/ 296734 w 1971922"/>
                <a:gd name="connsiteY31" fmla="*/ 666557 h 1180855"/>
                <a:gd name="connsiteX32" fmla="*/ 224665 w 1971922"/>
                <a:gd name="connsiteY32" fmla="*/ 594149 h 1180855"/>
                <a:gd name="connsiteX33" fmla="*/ 296734 w 1971922"/>
                <a:gd name="connsiteY33" fmla="*/ 521741 h 1180855"/>
                <a:gd name="connsiteX34" fmla="*/ 72408 w 1971922"/>
                <a:gd name="connsiteY34" fmla="*/ 521741 h 1180855"/>
                <a:gd name="connsiteX35" fmla="*/ 144816 w 1971922"/>
                <a:gd name="connsiteY35" fmla="*/ 594149 h 1180855"/>
                <a:gd name="connsiteX36" fmla="*/ 72408 w 1971922"/>
                <a:gd name="connsiteY36" fmla="*/ 666557 h 1180855"/>
                <a:gd name="connsiteX37" fmla="*/ 0 w 1971922"/>
                <a:gd name="connsiteY37" fmla="*/ 594149 h 1180855"/>
                <a:gd name="connsiteX38" fmla="*/ 72408 w 1971922"/>
                <a:gd name="connsiteY38" fmla="*/ 521741 h 1180855"/>
                <a:gd name="connsiteX39" fmla="*/ 1534059 w 1971922"/>
                <a:gd name="connsiteY39" fmla="*/ 514298 h 1180855"/>
                <a:gd name="connsiteX40" fmla="*/ 1899548 w 1971922"/>
                <a:gd name="connsiteY40" fmla="*/ 514298 h 1180855"/>
                <a:gd name="connsiteX41" fmla="*/ 1971922 w 1971922"/>
                <a:gd name="connsiteY41" fmla="*/ 586920 h 1180855"/>
                <a:gd name="connsiteX42" fmla="*/ 1971922 w 1971922"/>
                <a:gd name="connsiteY42" fmla="*/ 590551 h 1180855"/>
                <a:gd name="connsiteX43" fmla="*/ 1899548 w 1971922"/>
                <a:gd name="connsiteY43" fmla="*/ 663174 h 1180855"/>
                <a:gd name="connsiteX44" fmla="*/ 1534059 w 1971922"/>
                <a:gd name="connsiteY44" fmla="*/ 663174 h 1180855"/>
                <a:gd name="connsiteX45" fmla="*/ 1461685 w 1971922"/>
                <a:gd name="connsiteY45" fmla="*/ 590551 h 1180855"/>
                <a:gd name="connsiteX46" fmla="*/ 1461685 w 1971922"/>
                <a:gd name="connsiteY46" fmla="*/ 586920 h 1180855"/>
                <a:gd name="connsiteX47" fmla="*/ 1534059 w 1971922"/>
                <a:gd name="connsiteY47" fmla="*/ 514298 h 1180855"/>
                <a:gd name="connsiteX48" fmla="*/ 1313487 w 1971922"/>
                <a:gd name="connsiteY48" fmla="*/ 7445 h 1180855"/>
                <a:gd name="connsiteX49" fmla="*/ 1385895 w 1971922"/>
                <a:gd name="connsiteY49" fmla="*/ 79853 h 1180855"/>
                <a:gd name="connsiteX50" fmla="*/ 1313487 w 1971922"/>
                <a:gd name="connsiteY50" fmla="*/ 152261 h 1180855"/>
                <a:gd name="connsiteX51" fmla="*/ 1241079 w 1971922"/>
                <a:gd name="connsiteY51" fmla="*/ 79853 h 1180855"/>
                <a:gd name="connsiteX52" fmla="*/ 1313487 w 1971922"/>
                <a:gd name="connsiteY52" fmla="*/ 7445 h 1180855"/>
                <a:gd name="connsiteX53" fmla="*/ 296734 w 1971922"/>
                <a:gd name="connsiteY53" fmla="*/ 7445 h 1180855"/>
                <a:gd name="connsiteX54" fmla="*/ 368803 w 1971922"/>
                <a:gd name="connsiteY54" fmla="*/ 79853 h 1180855"/>
                <a:gd name="connsiteX55" fmla="*/ 296734 w 1971922"/>
                <a:gd name="connsiteY55" fmla="*/ 152261 h 1180855"/>
                <a:gd name="connsiteX56" fmla="*/ 224665 w 1971922"/>
                <a:gd name="connsiteY56" fmla="*/ 79853 h 1180855"/>
                <a:gd name="connsiteX57" fmla="*/ 296734 w 1971922"/>
                <a:gd name="connsiteY57" fmla="*/ 7445 h 1180855"/>
                <a:gd name="connsiteX58" fmla="*/ 72408 w 1971922"/>
                <a:gd name="connsiteY58" fmla="*/ 7445 h 1180855"/>
                <a:gd name="connsiteX59" fmla="*/ 144816 w 1971922"/>
                <a:gd name="connsiteY59" fmla="*/ 79853 h 1180855"/>
                <a:gd name="connsiteX60" fmla="*/ 72408 w 1971922"/>
                <a:gd name="connsiteY60" fmla="*/ 152261 h 1180855"/>
                <a:gd name="connsiteX61" fmla="*/ 0 w 1971922"/>
                <a:gd name="connsiteY61" fmla="*/ 79853 h 1180855"/>
                <a:gd name="connsiteX62" fmla="*/ 72408 w 1971922"/>
                <a:gd name="connsiteY62" fmla="*/ 7445 h 1180855"/>
                <a:gd name="connsiteX63" fmla="*/ 1534059 w 1971922"/>
                <a:gd name="connsiteY63" fmla="*/ 0 h 1180855"/>
                <a:gd name="connsiteX64" fmla="*/ 1899548 w 1971922"/>
                <a:gd name="connsiteY64" fmla="*/ 0 h 1180855"/>
                <a:gd name="connsiteX65" fmla="*/ 1971922 w 1971922"/>
                <a:gd name="connsiteY65" fmla="*/ 72622 h 1180855"/>
                <a:gd name="connsiteX66" fmla="*/ 1971922 w 1971922"/>
                <a:gd name="connsiteY66" fmla="*/ 76253 h 1180855"/>
                <a:gd name="connsiteX67" fmla="*/ 1899548 w 1971922"/>
                <a:gd name="connsiteY67" fmla="*/ 148876 h 1180855"/>
                <a:gd name="connsiteX68" fmla="*/ 1534059 w 1971922"/>
                <a:gd name="connsiteY68" fmla="*/ 148876 h 1180855"/>
                <a:gd name="connsiteX69" fmla="*/ 1461685 w 1971922"/>
                <a:gd name="connsiteY69" fmla="*/ 76253 h 1180855"/>
                <a:gd name="connsiteX70" fmla="*/ 1461685 w 1971922"/>
                <a:gd name="connsiteY70" fmla="*/ 72622 h 1180855"/>
                <a:gd name="connsiteX71" fmla="*/ 1534059 w 1971922"/>
                <a:gd name="connsiteY71" fmla="*/ 0 h 118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71922" h="1180855">
                  <a:moveTo>
                    <a:pt x="1313487" y="1036039"/>
                  </a:moveTo>
                  <a:cubicBezTo>
                    <a:pt x="1353311" y="1036039"/>
                    <a:pt x="1385895" y="1068623"/>
                    <a:pt x="1385895" y="1108447"/>
                  </a:cubicBezTo>
                  <a:cubicBezTo>
                    <a:pt x="1385895" y="1148272"/>
                    <a:pt x="1353311" y="1180855"/>
                    <a:pt x="1313487" y="1180855"/>
                  </a:cubicBezTo>
                  <a:cubicBezTo>
                    <a:pt x="1273662" y="1180855"/>
                    <a:pt x="1241079" y="1148272"/>
                    <a:pt x="1241079" y="1108447"/>
                  </a:cubicBezTo>
                  <a:cubicBezTo>
                    <a:pt x="1241079" y="1068623"/>
                    <a:pt x="1273662" y="1036039"/>
                    <a:pt x="1313487" y="1036039"/>
                  </a:cubicBezTo>
                  <a:close/>
                  <a:moveTo>
                    <a:pt x="296734" y="1036039"/>
                  </a:moveTo>
                  <a:cubicBezTo>
                    <a:pt x="336372" y="1036039"/>
                    <a:pt x="368803" y="1068623"/>
                    <a:pt x="368803" y="1108447"/>
                  </a:cubicBezTo>
                  <a:cubicBezTo>
                    <a:pt x="368803" y="1148272"/>
                    <a:pt x="336372" y="1180855"/>
                    <a:pt x="296734" y="1180855"/>
                  </a:cubicBezTo>
                  <a:cubicBezTo>
                    <a:pt x="257096" y="1180855"/>
                    <a:pt x="224665" y="1148272"/>
                    <a:pt x="224665" y="1108447"/>
                  </a:cubicBezTo>
                  <a:cubicBezTo>
                    <a:pt x="224665" y="1068623"/>
                    <a:pt x="257096" y="1036039"/>
                    <a:pt x="296734" y="1036039"/>
                  </a:cubicBezTo>
                  <a:close/>
                  <a:moveTo>
                    <a:pt x="72408" y="1036039"/>
                  </a:moveTo>
                  <a:cubicBezTo>
                    <a:pt x="112232" y="1036039"/>
                    <a:pt x="144816" y="1068623"/>
                    <a:pt x="144816" y="1108447"/>
                  </a:cubicBezTo>
                  <a:cubicBezTo>
                    <a:pt x="144816" y="1148272"/>
                    <a:pt x="112232" y="1180855"/>
                    <a:pt x="72408" y="1180855"/>
                  </a:cubicBezTo>
                  <a:cubicBezTo>
                    <a:pt x="32583" y="1180855"/>
                    <a:pt x="0" y="1148272"/>
                    <a:pt x="0" y="1108447"/>
                  </a:cubicBezTo>
                  <a:cubicBezTo>
                    <a:pt x="0" y="1068623"/>
                    <a:pt x="32583" y="1036039"/>
                    <a:pt x="72408" y="1036039"/>
                  </a:cubicBezTo>
                  <a:close/>
                  <a:moveTo>
                    <a:pt x="1534059" y="1028594"/>
                  </a:moveTo>
                  <a:cubicBezTo>
                    <a:pt x="1899548" y="1028594"/>
                    <a:pt x="1899548" y="1028594"/>
                    <a:pt x="1899548" y="1028594"/>
                  </a:cubicBezTo>
                  <a:cubicBezTo>
                    <a:pt x="1939354" y="1028594"/>
                    <a:pt x="1971922" y="1061274"/>
                    <a:pt x="1971922" y="1101217"/>
                  </a:cubicBezTo>
                  <a:lnTo>
                    <a:pt x="1971922" y="1104848"/>
                  </a:lnTo>
                  <a:cubicBezTo>
                    <a:pt x="1971922" y="1144790"/>
                    <a:pt x="1939354" y="1177470"/>
                    <a:pt x="1899548" y="1177470"/>
                  </a:cubicBezTo>
                  <a:cubicBezTo>
                    <a:pt x="1534059" y="1177470"/>
                    <a:pt x="1534059" y="1177470"/>
                    <a:pt x="1534059" y="1177470"/>
                  </a:cubicBezTo>
                  <a:cubicBezTo>
                    <a:pt x="1494253" y="1177470"/>
                    <a:pt x="1461685" y="1144790"/>
                    <a:pt x="1461685" y="1104848"/>
                  </a:cubicBezTo>
                  <a:cubicBezTo>
                    <a:pt x="1461685" y="1101217"/>
                    <a:pt x="1461685" y="1101217"/>
                    <a:pt x="1461685" y="1101217"/>
                  </a:cubicBezTo>
                  <a:cubicBezTo>
                    <a:pt x="1461685" y="1061274"/>
                    <a:pt x="1494253" y="1028594"/>
                    <a:pt x="1534059" y="1028594"/>
                  </a:cubicBezTo>
                  <a:close/>
                  <a:moveTo>
                    <a:pt x="1313487" y="521741"/>
                  </a:moveTo>
                  <a:cubicBezTo>
                    <a:pt x="1353311" y="521741"/>
                    <a:pt x="1385895" y="554324"/>
                    <a:pt x="1385895" y="594149"/>
                  </a:cubicBezTo>
                  <a:cubicBezTo>
                    <a:pt x="1385895" y="633973"/>
                    <a:pt x="1353311" y="666557"/>
                    <a:pt x="1313487" y="666557"/>
                  </a:cubicBezTo>
                  <a:cubicBezTo>
                    <a:pt x="1273662" y="666557"/>
                    <a:pt x="1241079" y="633973"/>
                    <a:pt x="1241079" y="594149"/>
                  </a:cubicBezTo>
                  <a:cubicBezTo>
                    <a:pt x="1241079" y="554324"/>
                    <a:pt x="1273662" y="521741"/>
                    <a:pt x="1313487" y="521741"/>
                  </a:cubicBezTo>
                  <a:close/>
                  <a:moveTo>
                    <a:pt x="296734" y="521741"/>
                  </a:moveTo>
                  <a:cubicBezTo>
                    <a:pt x="336372" y="521741"/>
                    <a:pt x="368803" y="554324"/>
                    <a:pt x="368803" y="594149"/>
                  </a:cubicBezTo>
                  <a:cubicBezTo>
                    <a:pt x="368803" y="633973"/>
                    <a:pt x="336372" y="666557"/>
                    <a:pt x="296734" y="666557"/>
                  </a:cubicBezTo>
                  <a:cubicBezTo>
                    <a:pt x="257096" y="666557"/>
                    <a:pt x="224665" y="633973"/>
                    <a:pt x="224665" y="594149"/>
                  </a:cubicBezTo>
                  <a:cubicBezTo>
                    <a:pt x="224665" y="554324"/>
                    <a:pt x="257096" y="521741"/>
                    <a:pt x="296734" y="521741"/>
                  </a:cubicBezTo>
                  <a:close/>
                  <a:moveTo>
                    <a:pt x="72408" y="521741"/>
                  </a:moveTo>
                  <a:cubicBezTo>
                    <a:pt x="112232" y="521741"/>
                    <a:pt x="144816" y="554324"/>
                    <a:pt x="144816" y="594149"/>
                  </a:cubicBezTo>
                  <a:cubicBezTo>
                    <a:pt x="144816" y="633973"/>
                    <a:pt x="112232" y="666557"/>
                    <a:pt x="72408" y="666557"/>
                  </a:cubicBezTo>
                  <a:cubicBezTo>
                    <a:pt x="32583" y="666557"/>
                    <a:pt x="0" y="633973"/>
                    <a:pt x="0" y="594149"/>
                  </a:cubicBezTo>
                  <a:cubicBezTo>
                    <a:pt x="0" y="554324"/>
                    <a:pt x="32583" y="521741"/>
                    <a:pt x="72408" y="521741"/>
                  </a:cubicBezTo>
                  <a:close/>
                  <a:moveTo>
                    <a:pt x="1534059" y="514298"/>
                  </a:moveTo>
                  <a:cubicBezTo>
                    <a:pt x="1899548" y="514298"/>
                    <a:pt x="1899548" y="514298"/>
                    <a:pt x="1899548" y="514298"/>
                  </a:cubicBezTo>
                  <a:cubicBezTo>
                    <a:pt x="1939354" y="514298"/>
                    <a:pt x="1971922" y="546978"/>
                    <a:pt x="1971922" y="586920"/>
                  </a:cubicBezTo>
                  <a:lnTo>
                    <a:pt x="1971922" y="590551"/>
                  </a:lnTo>
                  <a:cubicBezTo>
                    <a:pt x="1971922" y="630494"/>
                    <a:pt x="1939354" y="663174"/>
                    <a:pt x="1899548" y="663174"/>
                  </a:cubicBezTo>
                  <a:cubicBezTo>
                    <a:pt x="1534059" y="663174"/>
                    <a:pt x="1534059" y="663174"/>
                    <a:pt x="1534059" y="663174"/>
                  </a:cubicBezTo>
                  <a:cubicBezTo>
                    <a:pt x="1494253" y="663174"/>
                    <a:pt x="1461685" y="630494"/>
                    <a:pt x="1461685" y="590551"/>
                  </a:cubicBezTo>
                  <a:cubicBezTo>
                    <a:pt x="1461685" y="586920"/>
                    <a:pt x="1461685" y="586920"/>
                    <a:pt x="1461685" y="586920"/>
                  </a:cubicBezTo>
                  <a:cubicBezTo>
                    <a:pt x="1461685" y="546978"/>
                    <a:pt x="1494253" y="514298"/>
                    <a:pt x="1534059" y="514298"/>
                  </a:cubicBezTo>
                  <a:close/>
                  <a:moveTo>
                    <a:pt x="1313487" y="7445"/>
                  </a:moveTo>
                  <a:cubicBezTo>
                    <a:pt x="1353311" y="7445"/>
                    <a:pt x="1385895" y="40028"/>
                    <a:pt x="1385895" y="79853"/>
                  </a:cubicBezTo>
                  <a:cubicBezTo>
                    <a:pt x="1385895" y="119677"/>
                    <a:pt x="1353311" y="152261"/>
                    <a:pt x="1313487" y="152261"/>
                  </a:cubicBezTo>
                  <a:cubicBezTo>
                    <a:pt x="1273662" y="152261"/>
                    <a:pt x="1241079" y="119677"/>
                    <a:pt x="1241079" y="79853"/>
                  </a:cubicBezTo>
                  <a:cubicBezTo>
                    <a:pt x="1241079" y="40028"/>
                    <a:pt x="1273662" y="7445"/>
                    <a:pt x="1313487" y="7445"/>
                  </a:cubicBezTo>
                  <a:close/>
                  <a:moveTo>
                    <a:pt x="296734" y="7445"/>
                  </a:moveTo>
                  <a:cubicBezTo>
                    <a:pt x="336372" y="7445"/>
                    <a:pt x="368803" y="40028"/>
                    <a:pt x="368803" y="79853"/>
                  </a:cubicBezTo>
                  <a:cubicBezTo>
                    <a:pt x="368803" y="119677"/>
                    <a:pt x="336372" y="152261"/>
                    <a:pt x="296734" y="152261"/>
                  </a:cubicBezTo>
                  <a:cubicBezTo>
                    <a:pt x="257096" y="152261"/>
                    <a:pt x="224665" y="119677"/>
                    <a:pt x="224665" y="79853"/>
                  </a:cubicBezTo>
                  <a:cubicBezTo>
                    <a:pt x="224665" y="40028"/>
                    <a:pt x="257096" y="7445"/>
                    <a:pt x="296734" y="7445"/>
                  </a:cubicBezTo>
                  <a:close/>
                  <a:moveTo>
                    <a:pt x="72408" y="7445"/>
                  </a:moveTo>
                  <a:cubicBezTo>
                    <a:pt x="112232" y="7445"/>
                    <a:pt x="144816" y="40028"/>
                    <a:pt x="144816" y="79853"/>
                  </a:cubicBezTo>
                  <a:cubicBezTo>
                    <a:pt x="144816" y="119677"/>
                    <a:pt x="112232" y="152261"/>
                    <a:pt x="72408" y="152261"/>
                  </a:cubicBezTo>
                  <a:cubicBezTo>
                    <a:pt x="32583" y="152261"/>
                    <a:pt x="0" y="119677"/>
                    <a:pt x="0" y="79853"/>
                  </a:cubicBezTo>
                  <a:cubicBezTo>
                    <a:pt x="0" y="40028"/>
                    <a:pt x="32583" y="7445"/>
                    <a:pt x="72408" y="7445"/>
                  </a:cubicBezTo>
                  <a:close/>
                  <a:moveTo>
                    <a:pt x="1534059" y="0"/>
                  </a:moveTo>
                  <a:cubicBezTo>
                    <a:pt x="1899548" y="0"/>
                    <a:pt x="1899548" y="0"/>
                    <a:pt x="1899548" y="0"/>
                  </a:cubicBezTo>
                  <a:cubicBezTo>
                    <a:pt x="1939354" y="0"/>
                    <a:pt x="1971922" y="32680"/>
                    <a:pt x="1971922" y="72622"/>
                  </a:cubicBezTo>
                  <a:lnTo>
                    <a:pt x="1971922" y="76253"/>
                  </a:lnTo>
                  <a:cubicBezTo>
                    <a:pt x="1971922" y="116196"/>
                    <a:pt x="1939354" y="148876"/>
                    <a:pt x="1899548" y="148876"/>
                  </a:cubicBezTo>
                  <a:cubicBezTo>
                    <a:pt x="1534059" y="148876"/>
                    <a:pt x="1534059" y="148876"/>
                    <a:pt x="1534059" y="148876"/>
                  </a:cubicBezTo>
                  <a:cubicBezTo>
                    <a:pt x="1494253" y="148876"/>
                    <a:pt x="1461685" y="116196"/>
                    <a:pt x="1461685" y="76253"/>
                  </a:cubicBezTo>
                  <a:cubicBezTo>
                    <a:pt x="1461685" y="72622"/>
                    <a:pt x="1461685" y="72622"/>
                    <a:pt x="1461685" y="72622"/>
                  </a:cubicBezTo>
                  <a:cubicBezTo>
                    <a:pt x="1461685" y="32680"/>
                    <a:pt x="1494253" y="0"/>
                    <a:pt x="1534059" y="0"/>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a:ea typeface="+mn-ea"/>
                <a:cs typeface="+mn-cs"/>
              </a:endParaRPr>
            </a:p>
          </p:txBody>
        </p:sp>
      </p:grpSp>
      <p:grpSp>
        <p:nvGrpSpPr>
          <p:cNvPr id="22" name="Group 21">
            <a:extLst>
              <a:ext uri="{FF2B5EF4-FFF2-40B4-BE49-F238E27FC236}">
                <a16:creationId xmlns:a16="http://schemas.microsoft.com/office/drawing/2014/main" id="{7A415F81-9338-4E13-A86F-7F5389B4387E}"/>
              </a:ext>
            </a:extLst>
          </p:cNvPr>
          <p:cNvGrpSpPr/>
          <p:nvPr/>
        </p:nvGrpSpPr>
        <p:grpSpPr>
          <a:xfrm>
            <a:off x="3520795" y="2354194"/>
            <a:ext cx="823838" cy="742770"/>
            <a:chOff x="3508299" y="2195308"/>
            <a:chExt cx="823838" cy="742770"/>
          </a:xfrm>
        </p:grpSpPr>
        <p:cxnSp>
          <p:nvCxnSpPr>
            <p:cNvPr id="55" name="Straight Arrow Connector 54">
              <a:extLst>
                <a:ext uri="{FF2B5EF4-FFF2-40B4-BE49-F238E27FC236}">
                  <a16:creationId xmlns:a16="http://schemas.microsoft.com/office/drawing/2014/main" id="{249FC815-E7FA-462D-B071-8236FBB7423F}"/>
                </a:ext>
              </a:extLst>
            </p:cNvPr>
            <p:cNvCxnSpPr/>
            <p:nvPr/>
          </p:nvCxnSpPr>
          <p:spPr>
            <a:xfrm>
              <a:off x="3759985" y="2360531"/>
              <a:ext cx="317919" cy="0"/>
            </a:xfrm>
            <a:prstGeom prst="straightConnector1">
              <a:avLst/>
            </a:prstGeom>
            <a:ln w="12700" cap="rnd">
              <a:solidFill>
                <a:schemeClr val="accent1"/>
              </a:solidFill>
              <a:prstDash val="solid"/>
              <a:round/>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93E098F-97AD-4F11-9581-229B8DDC38C6}"/>
                </a:ext>
              </a:extLst>
            </p:cNvPr>
            <p:cNvCxnSpPr/>
            <p:nvPr/>
          </p:nvCxnSpPr>
          <p:spPr>
            <a:xfrm rot="2700000">
              <a:off x="3552362" y="2620418"/>
              <a:ext cx="317919" cy="0"/>
            </a:xfrm>
            <a:prstGeom prst="straightConnector1">
              <a:avLst/>
            </a:prstGeom>
            <a:ln w="12700" cap="rnd">
              <a:solidFill>
                <a:schemeClr val="accent1"/>
              </a:solidFill>
              <a:prstDash val="solid"/>
              <a:round/>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DA7FCC0-6074-4918-B30A-04E28BD300FC}"/>
                </a:ext>
              </a:extLst>
            </p:cNvPr>
            <p:cNvCxnSpPr/>
            <p:nvPr/>
          </p:nvCxnSpPr>
          <p:spPr>
            <a:xfrm rot="18900000" flipH="1">
              <a:off x="3996133" y="2620418"/>
              <a:ext cx="317919" cy="0"/>
            </a:xfrm>
            <a:prstGeom prst="straightConnector1">
              <a:avLst/>
            </a:prstGeom>
            <a:ln w="12700" cap="rnd">
              <a:solidFill>
                <a:schemeClr val="accent1"/>
              </a:solidFill>
              <a:prstDash val="solid"/>
              <a:round/>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535" name="Group 534">
              <a:extLst>
                <a:ext uri="{FF2B5EF4-FFF2-40B4-BE49-F238E27FC236}">
                  <a16:creationId xmlns:a16="http://schemas.microsoft.com/office/drawing/2014/main" id="{BCDCB5CF-41CC-4382-BCB5-3CDB8C975933}"/>
                </a:ext>
              </a:extLst>
            </p:cNvPr>
            <p:cNvGrpSpPr/>
            <p:nvPr/>
          </p:nvGrpSpPr>
          <p:grpSpPr>
            <a:xfrm>
              <a:off x="3508299" y="2195308"/>
              <a:ext cx="245632" cy="282510"/>
              <a:chOff x="1156464" y="2287783"/>
              <a:chExt cx="803098" cy="923672"/>
            </a:xfrm>
          </p:grpSpPr>
          <p:grpSp>
            <p:nvGrpSpPr>
              <p:cNvPr id="536" name="Group 535">
                <a:extLst>
                  <a:ext uri="{FF2B5EF4-FFF2-40B4-BE49-F238E27FC236}">
                    <a16:creationId xmlns:a16="http://schemas.microsoft.com/office/drawing/2014/main" id="{C6A4F086-8C0C-48E4-94F6-65D775831117}"/>
                  </a:ext>
                </a:extLst>
              </p:cNvPr>
              <p:cNvGrpSpPr/>
              <p:nvPr/>
            </p:nvGrpSpPr>
            <p:grpSpPr>
              <a:xfrm>
                <a:off x="1266649" y="2287783"/>
                <a:ext cx="578218" cy="576574"/>
                <a:chOff x="2744787" y="87313"/>
                <a:chExt cx="6702426" cy="6683376"/>
              </a:xfrm>
            </p:grpSpPr>
            <p:sp>
              <p:nvSpPr>
                <p:cNvPr id="538" name="Oval 12">
                  <a:extLst>
                    <a:ext uri="{FF2B5EF4-FFF2-40B4-BE49-F238E27FC236}">
                      <a16:creationId xmlns:a16="http://schemas.microsoft.com/office/drawing/2014/main" id="{72CD6F2D-A25A-4F83-969F-26C73A0FEC8F}"/>
                    </a:ext>
                  </a:extLst>
                </p:cNvPr>
                <p:cNvSpPr>
                  <a:spLocks noChangeArrowheads="1"/>
                </p:cNvSpPr>
                <p:nvPr/>
              </p:nvSpPr>
              <p:spPr bwMode="auto">
                <a:xfrm>
                  <a:off x="4408488" y="1746250"/>
                  <a:ext cx="3375025" cy="3365500"/>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539" name="Freeform: Shape 538">
                  <a:extLst>
                    <a:ext uri="{FF2B5EF4-FFF2-40B4-BE49-F238E27FC236}">
                      <a16:creationId xmlns:a16="http://schemas.microsoft.com/office/drawing/2014/main" id="{5068EE7D-4B61-434B-9BAC-4D1FC76EC6BD}"/>
                    </a:ext>
                  </a:extLst>
                </p:cNvPr>
                <p:cNvSpPr>
                  <a:spLocks noChangeArrowheads="1"/>
                </p:cNvSpPr>
                <p:nvPr/>
              </p:nvSpPr>
              <p:spPr bwMode="auto">
                <a:xfrm>
                  <a:off x="2744787" y="87313"/>
                  <a:ext cx="6702426" cy="6683376"/>
                </a:xfrm>
                <a:custGeom>
                  <a:avLst/>
                  <a:gdLst>
                    <a:gd name="connsiteX0" fmla="*/ 3351213 w 6702426"/>
                    <a:gd name="connsiteY0" fmla="*/ 163512 h 6683376"/>
                    <a:gd name="connsiteX1" fmla="*/ 165100 w 6702426"/>
                    <a:gd name="connsiteY1" fmla="*/ 3341687 h 6683376"/>
                    <a:gd name="connsiteX2" fmla="*/ 3351213 w 6702426"/>
                    <a:gd name="connsiteY2" fmla="*/ 6519862 h 6683376"/>
                    <a:gd name="connsiteX3" fmla="*/ 6537326 w 6702426"/>
                    <a:gd name="connsiteY3" fmla="*/ 3341687 h 6683376"/>
                    <a:gd name="connsiteX4" fmla="*/ 3351213 w 6702426"/>
                    <a:gd name="connsiteY4" fmla="*/ 163512 h 6683376"/>
                    <a:gd name="connsiteX5" fmla="*/ 3351213 w 6702426"/>
                    <a:gd name="connsiteY5" fmla="*/ 0 h 6683376"/>
                    <a:gd name="connsiteX6" fmla="*/ 6702426 w 6702426"/>
                    <a:gd name="connsiteY6" fmla="*/ 3341688 h 6683376"/>
                    <a:gd name="connsiteX7" fmla="*/ 3351213 w 6702426"/>
                    <a:gd name="connsiteY7" fmla="*/ 6683376 h 6683376"/>
                    <a:gd name="connsiteX8" fmla="*/ 0 w 6702426"/>
                    <a:gd name="connsiteY8" fmla="*/ 3341688 h 6683376"/>
                    <a:gd name="connsiteX9" fmla="*/ 3351213 w 6702426"/>
                    <a:gd name="connsiteY9" fmla="*/ 0 h 66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2426" h="6683376">
                      <a:moveTo>
                        <a:pt x="3351213" y="163512"/>
                      </a:moveTo>
                      <a:cubicBezTo>
                        <a:pt x="1591571" y="163512"/>
                        <a:pt x="165100" y="1586429"/>
                        <a:pt x="165100" y="3341687"/>
                      </a:cubicBezTo>
                      <a:cubicBezTo>
                        <a:pt x="165100" y="5096945"/>
                        <a:pt x="1591571" y="6519862"/>
                        <a:pt x="3351213" y="6519862"/>
                      </a:cubicBezTo>
                      <a:cubicBezTo>
                        <a:pt x="5110855" y="6519862"/>
                        <a:pt x="6537326" y="5096945"/>
                        <a:pt x="6537326" y="3341687"/>
                      </a:cubicBezTo>
                      <a:cubicBezTo>
                        <a:pt x="6537326" y="1586429"/>
                        <a:pt x="5110855" y="163512"/>
                        <a:pt x="3351213" y="163512"/>
                      </a:cubicBezTo>
                      <a:close/>
                      <a:moveTo>
                        <a:pt x="3351213" y="0"/>
                      </a:moveTo>
                      <a:cubicBezTo>
                        <a:pt x="5202037" y="0"/>
                        <a:pt x="6702426" y="1496125"/>
                        <a:pt x="6702426" y="3341688"/>
                      </a:cubicBezTo>
                      <a:cubicBezTo>
                        <a:pt x="6702426" y="5187251"/>
                        <a:pt x="5202037" y="6683376"/>
                        <a:pt x="3351213" y="6683376"/>
                      </a:cubicBezTo>
                      <a:cubicBezTo>
                        <a:pt x="1500389" y="6683376"/>
                        <a:pt x="0" y="5187251"/>
                        <a:pt x="0" y="3341688"/>
                      </a:cubicBezTo>
                      <a:cubicBezTo>
                        <a:pt x="0" y="1496125"/>
                        <a:pt x="1500389" y="0"/>
                        <a:pt x="335121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sp>
            <p:nvSpPr>
              <p:cNvPr id="537" name="Freeform: Shape 38">
                <a:extLst>
                  <a:ext uri="{FF2B5EF4-FFF2-40B4-BE49-F238E27FC236}">
                    <a16:creationId xmlns:a16="http://schemas.microsoft.com/office/drawing/2014/main" id="{D5D50143-5335-4B61-9661-B36A0275CFF0}"/>
                  </a:ext>
                </a:extLst>
              </p:cNvPr>
              <p:cNvSpPr>
                <a:spLocks/>
              </p:cNvSpPr>
              <p:nvPr/>
            </p:nvSpPr>
            <p:spPr bwMode="auto">
              <a:xfrm>
                <a:off x="1156464" y="2496416"/>
                <a:ext cx="803098" cy="715039"/>
              </a:xfrm>
              <a:custGeom>
                <a:avLst/>
                <a:gdLst>
                  <a:gd name="connsiteX0" fmla="*/ 412299 w 1438886"/>
                  <a:gd name="connsiteY0" fmla="*/ 811212 h 1281113"/>
                  <a:gd name="connsiteX1" fmla="*/ 347355 w 1438886"/>
                  <a:gd name="connsiteY1" fmla="*/ 919678 h 1281113"/>
                  <a:gd name="connsiteX2" fmla="*/ 718111 w 1438886"/>
                  <a:gd name="connsiteY2" fmla="*/ 1004887 h 1281113"/>
                  <a:gd name="connsiteX3" fmla="*/ 1090305 w 1438886"/>
                  <a:gd name="connsiteY3" fmla="*/ 919678 h 1281113"/>
                  <a:gd name="connsiteX4" fmla="*/ 1025361 w 1438886"/>
                  <a:gd name="connsiteY4" fmla="*/ 811212 h 1281113"/>
                  <a:gd name="connsiteX5" fmla="*/ 718111 w 1438886"/>
                  <a:gd name="connsiteY5" fmla="*/ 877691 h 1281113"/>
                  <a:gd name="connsiteX6" fmla="*/ 412299 w 1438886"/>
                  <a:gd name="connsiteY6" fmla="*/ 811212 h 1281113"/>
                  <a:gd name="connsiteX7" fmla="*/ 718037 w 1438886"/>
                  <a:gd name="connsiteY7" fmla="*/ 292100 h 1281113"/>
                  <a:gd name="connsiteX8" fmla="*/ 471180 w 1438886"/>
                  <a:gd name="connsiteY8" fmla="*/ 710653 h 1281113"/>
                  <a:gd name="connsiteX9" fmla="*/ 718037 w 1438886"/>
                  <a:gd name="connsiteY9" fmla="*/ 762000 h 1281113"/>
                  <a:gd name="connsiteX10" fmla="*/ 964893 w 1438886"/>
                  <a:gd name="connsiteY10" fmla="*/ 710653 h 1281113"/>
                  <a:gd name="connsiteX11" fmla="*/ 718037 w 1438886"/>
                  <a:gd name="connsiteY11" fmla="*/ 292100 h 1281113"/>
                  <a:gd name="connsiteX12" fmla="*/ 717875 w 1438886"/>
                  <a:gd name="connsiteY12" fmla="*/ 0 h 1281113"/>
                  <a:gd name="connsiteX13" fmla="*/ 863528 w 1438886"/>
                  <a:gd name="connsiteY13" fmla="*/ 145190 h 1281113"/>
                  <a:gd name="connsiteX14" fmla="*/ 831640 w 1438886"/>
                  <a:gd name="connsiteY14" fmla="*/ 235499 h 1281113"/>
                  <a:gd name="connsiteX15" fmla="*/ 1436881 w 1438886"/>
                  <a:gd name="connsiteY15" fmla="*/ 1262069 h 1281113"/>
                  <a:gd name="connsiteX16" fmla="*/ 1436881 w 1438886"/>
                  <a:gd name="connsiteY16" fmla="*/ 1274355 h 1281113"/>
                  <a:gd name="connsiteX17" fmla="*/ 1425977 w 1438886"/>
                  <a:gd name="connsiteY17" fmla="*/ 1281113 h 1281113"/>
                  <a:gd name="connsiteX18" fmla="*/ 1309538 w 1438886"/>
                  <a:gd name="connsiteY18" fmla="*/ 1281113 h 1281113"/>
                  <a:gd name="connsiteX19" fmla="*/ 1298634 w 1438886"/>
                  <a:gd name="connsiteY19" fmla="*/ 1274355 h 1281113"/>
                  <a:gd name="connsiteX20" fmla="*/ 1149690 w 1438886"/>
                  <a:gd name="connsiteY20" fmla="*/ 1022269 h 1281113"/>
                  <a:gd name="connsiteX21" fmla="*/ 718904 w 1438886"/>
                  <a:gd name="connsiteY21" fmla="*/ 1120564 h 1281113"/>
                  <a:gd name="connsiteX22" fmla="*/ 289557 w 1438886"/>
                  <a:gd name="connsiteY22" fmla="*/ 1022269 h 1281113"/>
                  <a:gd name="connsiteX23" fmla="*/ 139173 w 1438886"/>
                  <a:gd name="connsiteY23" fmla="*/ 1274355 h 1281113"/>
                  <a:gd name="connsiteX24" fmla="*/ 128270 w 1438886"/>
                  <a:gd name="connsiteY24" fmla="*/ 1281113 h 1281113"/>
                  <a:gd name="connsiteX25" fmla="*/ 11830 w 1438886"/>
                  <a:gd name="connsiteY25" fmla="*/ 1281113 h 1281113"/>
                  <a:gd name="connsiteX26" fmla="*/ 927 w 1438886"/>
                  <a:gd name="connsiteY26" fmla="*/ 1274355 h 1281113"/>
                  <a:gd name="connsiteX27" fmla="*/ 927 w 1438886"/>
                  <a:gd name="connsiteY27" fmla="*/ 1262069 h 1281113"/>
                  <a:gd name="connsiteX28" fmla="*/ 604727 w 1438886"/>
                  <a:gd name="connsiteY28" fmla="*/ 237751 h 1281113"/>
                  <a:gd name="connsiteX29" fmla="*/ 570782 w 1438886"/>
                  <a:gd name="connsiteY29" fmla="*/ 145190 h 1281113"/>
                  <a:gd name="connsiteX30" fmla="*/ 717875 w 1438886"/>
                  <a:gd name="connsiteY30" fmla="*/ 0 h 12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8886" h="1281113">
                    <a:moveTo>
                      <a:pt x="412299" y="811212"/>
                    </a:moveTo>
                    <a:cubicBezTo>
                      <a:pt x="412299" y="811212"/>
                      <a:pt x="412299" y="811212"/>
                      <a:pt x="347355" y="919678"/>
                    </a:cubicBezTo>
                    <a:cubicBezTo>
                      <a:pt x="462446" y="976484"/>
                      <a:pt x="589662" y="1004887"/>
                      <a:pt x="718111" y="1004887"/>
                    </a:cubicBezTo>
                    <a:cubicBezTo>
                      <a:pt x="846766" y="1004887"/>
                      <a:pt x="973982" y="976484"/>
                      <a:pt x="1090305" y="919678"/>
                    </a:cubicBezTo>
                    <a:cubicBezTo>
                      <a:pt x="1090305" y="919678"/>
                      <a:pt x="1090305" y="919678"/>
                      <a:pt x="1025361" y="811212"/>
                    </a:cubicBezTo>
                    <a:cubicBezTo>
                      <a:pt x="929179" y="854640"/>
                      <a:pt x="823748" y="877691"/>
                      <a:pt x="718111" y="877691"/>
                    </a:cubicBezTo>
                    <a:cubicBezTo>
                      <a:pt x="612680" y="877691"/>
                      <a:pt x="507043" y="854640"/>
                      <a:pt x="412299" y="811212"/>
                    </a:cubicBezTo>
                    <a:close/>
                    <a:moveTo>
                      <a:pt x="718037" y="292100"/>
                    </a:moveTo>
                    <a:lnTo>
                      <a:pt x="471180" y="710653"/>
                    </a:lnTo>
                    <a:cubicBezTo>
                      <a:pt x="548452" y="744407"/>
                      <a:pt x="632523" y="762000"/>
                      <a:pt x="718037" y="762000"/>
                    </a:cubicBezTo>
                    <a:cubicBezTo>
                      <a:pt x="803550" y="762000"/>
                      <a:pt x="887622" y="744407"/>
                      <a:pt x="964893" y="710653"/>
                    </a:cubicBezTo>
                    <a:cubicBezTo>
                      <a:pt x="964893" y="710653"/>
                      <a:pt x="964893" y="710653"/>
                      <a:pt x="718037" y="292100"/>
                    </a:cubicBezTo>
                    <a:close/>
                    <a:moveTo>
                      <a:pt x="717875" y="0"/>
                    </a:moveTo>
                    <a:cubicBezTo>
                      <a:pt x="798313" y="0"/>
                      <a:pt x="863528" y="65940"/>
                      <a:pt x="863528" y="145190"/>
                    </a:cubicBezTo>
                    <a:cubicBezTo>
                      <a:pt x="863528" y="179184"/>
                      <a:pt x="851596" y="210516"/>
                      <a:pt x="831640" y="235499"/>
                    </a:cubicBezTo>
                    <a:cubicBezTo>
                      <a:pt x="868877" y="298572"/>
                      <a:pt x="997043" y="515845"/>
                      <a:pt x="1436881" y="1262069"/>
                    </a:cubicBezTo>
                    <a:cubicBezTo>
                      <a:pt x="1439555" y="1266164"/>
                      <a:pt x="1439555" y="1270260"/>
                      <a:pt x="1436881" y="1274355"/>
                    </a:cubicBezTo>
                    <a:cubicBezTo>
                      <a:pt x="1434206" y="1278246"/>
                      <a:pt x="1430092" y="1281113"/>
                      <a:pt x="1425977" y="1281113"/>
                    </a:cubicBezTo>
                    <a:cubicBezTo>
                      <a:pt x="1425977" y="1281113"/>
                      <a:pt x="1425977" y="1281113"/>
                      <a:pt x="1309538" y="1281113"/>
                    </a:cubicBezTo>
                    <a:cubicBezTo>
                      <a:pt x="1305423" y="1281113"/>
                      <a:pt x="1301309" y="1278246"/>
                      <a:pt x="1298634" y="1274355"/>
                    </a:cubicBezTo>
                    <a:cubicBezTo>
                      <a:pt x="1290611" y="1259406"/>
                      <a:pt x="1259341" y="1206982"/>
                      <a:pt x="1149690" y="1022269"/>
                    </a:cubicBezTo>
                    <a:cubicBezTo>
                      <a:pt x="1016998" y="1086980"/>
                      <a:pt x="867848" y="1120564"/>
                      <a:pt x="718904" y="1120564"/>
                    </a:cubicBezTo>
                    <a:cubicBezTo>
                      <a:pt x="569959" y="1120564"/>
                      <a:pt x="422250" y="1086980"/>
                      <a:pt x="289557" y="1022269"/>
                    </a:cubicBezTo>
                    <a:cubicBezTo>
                      <a:pt x="289557" y="1022269"/>
                      <a:pt x="289557" y="1022269"/>
                      <a:pt x="139173" y="1274355"/>
                    </a:cubicBezTo>
                    <a:cubicBezTo>
                      <a:pt x="136499" y="1278246"/>
                      <a:pt x="132384" y="1281113"/>
                      <a:pt x="128270" y="1281113"/>
                    </a:cubicBezTo>
                    <a:cubicBezTo>
                      <a:pt x="117572" y="1281113"/>
                      <a:pt x="87742" y="1281113"/>
                      <a:pt x="11830" y="1281113"/>
                    </a:cubicBezTo>
                    <a:cubicBezTo>
                      <a:pt x="7715" y="1281113"/>
                      <a:pt x="3807" y="1278246"/>
                      <a:pt x="927" y="1274355"/>
                    </a:cubicBezTo>
                    <a:cubicBezTo>
                      <a:pt x="-308" y="1270260"/>
                      <a:pt x="-308" y="1266164"/>
                      <a:pt x="927" y="1262069"/>
                    </a:cubicBezTo>
                    <a:cubicBezTo>
                      <a:pt x="31785" y="1210259"/>
                      <a:pt x="151105" y="1009573"/>
                      <a:pt x="604727" y="237751"/>
                    </a:cubicBezTo>
                    <a:cubicBezTo>
                      <a:pt x="583537" y="212563"/>
                      <a:pt x="570782" y="180208"/>
                      <a:pt x="570782" y="145190"/>
                    </a:cubicBezTo>
                    <a:cubicBezTo>
                      <a:pt x="570782" y="65940"/>
                      <a:pt x="636203" y="0"/>
                      <a:pt x="717875" y="0"/>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grpSp>
          <p:nvGrpSpPr>
            <p:cNvPr id="540" name="Group 539">
              <a:extLst>
                <a:ext uri="{FF2B5EF4-FFF2-40B4-BE49-F238E27FC236}">
                  <a16:creationId xmlns:a16="http://schemas.microsoft.com/office/drawing/2014/main" id="{8C530B50-E994-4323-B0A1-4F2ECC4C88F7}"/>
                </a:ext>
              </a:extLst>
            </p:cNvPr>
            <p:cNvGrpSpPr/>
            <p:nvPr/>
          </p:nvGrpSpPr>
          <p:grpSpPr>
            <a:xfrm>
              <a:off x="4086505" y="2195308"/>
              <a:ext cx="245632" cy="282510"/>
              <a:chOff x="1156464" y="2287783"/>
              <a:chExt cx="803098" cy="923672"/>
            </a:xfrm>
          </p:grpSpPr>
          <p:grpSp>
            <p:nvGrpSpPr>
              <p:cNvPr id="541" name="Group 540">
                <a:extLst>
                  <a:ext uri="{FF2B5EF4-FFF2-40B4-BE49-F238E27FC236}">
                    <a16:creationId xmlns:a16="http://schemas.microsoft.com/office/drawing/2014/main" id="{0AFC81A8-41BF-42C5-9A16-A2233D538AAC}"/>
                  </a:ext>
                </a:extLst>
              </p:cNvPr>
              <p:cNvGrpSpPr/>
              <p:nvPr/>
            </p:nvGrpSpPr>
            <p:grpSpPr>
              <a:xfrm>
                <a:off x="1266649" y="2287783"/>
                <a:ext cx="578218" cy="576574"/>
                <a:chOff x="2744787" y="87313"/>
                <a:chExt cx="6702426" cy="6683376"/>
              </a:xfrm>
            </p:grpSpPr>
            <p:sp>
              <p:nvSpPr>
                <p:cNvPr id="543" name="Oval 12">
                  <a:extLst>
                    <a:ext uri="{FF2B5EF4-FFF2-40B4-BE49-F238E27FC236}">
                      <a16:creationId xmlns:a16="http://schemas.microsoft.com/office/drawing/2014/main" id="{E0A6F7B3-D3C2-4070-8BA7-61018CFC5417}"/>
                    </a:ext>
                  </a:extLst>
                </p:cNvPr>
                <p:cNvSpPr>
                  <a:spLocks noChangeArrowheads="1"/>
                </p:cNvSpPr>
                <p:nvPr/>
              </p:nvSpPr>
              <p:spPr bwMode="auto">
                <a:xfrm>
                  <a:off x="4408488" y="1746250"/>
                  <a:ext cx="3375025" cy="3365500"/>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544" name="Freeform: Shape 543">
                  <a:extLst>
                    <a:ext uri="{FF2B5EF4-FFF2-40B4-BE49-F238E27FC236}">
                      <a16:creationId xmlns:a16="http://schemas.microsoft.com/office/drawing/2014/main" id="{4D2227BA-0283-4DC0-BC72-E9DF8C25A786}"/>
                    </a:ext>
                  </a:extLst>
                </p:cNvPr>
                <p:cNvSpPr>
                  <a:spLocks noChangeArrowheads="1"/>
                </p:cNvSpPr>
                <p:nvPr/>
              </p:nvSpPr>
              <p:spPr bwMode="auto">
                <a:xfrm>
                  <a:off x="2744787" y="87313"/>
                  <a:ext cx="6702426" cy="6683376"/>
                </a:xfrm>
                <a:custGeom>
                  <a:avLst/>
                  <a:gdLst>
                    <a:gd name="connsiteX0" fmla="*/ 3351213 w 6702426"/>
                    <a:gd name="connsiteY0" fmla="*/ 163512 h 6683376"/>
                    <a:gd name="connsiteX1" fmla="*/ 165100 w 6702426"/>
                    <a:gd name="connsiteY1" fmla="*/ 3341687 h 6683376"/>
                    <a:gd name="connsiteX2" fmla="*/ 3351213 w 6702426"/>
                    <a:gd name="connsiteY2" fmla="*/ 6519862 h 6683376"/>
                    <a:gd name="connsiteX3" fmla="*/ 6537326 w 6702426"/>
                    <a:gd name="connsiteY3" fmla="*/ 3341687 h 6683376"/>
                    <a:gd name="connsiteX4" fmla="*/ 3351213 w 6702426"/>
                    <a:gd name="connsiteY4" fmla="*/ 163512 h 6683376"/>
                    <a:gd name="connsiteX5" fmla="*/ 3351213 w 6702426"/>
                    <a:gd name="connsiteY5" fmla="*/ 0 h 6683376"/>
                    <a:gd name="connsiteX6" fmla="*/ 6702426 w 6702426"/>
                    <a:gd name="connsiteY6" fmla="*/ 3341688 h 6683376"/>
                    <a:gd name="connsiteX7" fmla="*/ 3351213 w 6702426"/>
                    <a:gd name="connsiteY7" fmla="*/ 6683376 h 6683376"/>
                    <a:gd name="connsiteX8" fmla="*/ 0 w 6702426"/>
                    <a:gd name="connsiteY8" fmla="*/ 3341688 h 6683376"/>
                    <a:gd name="connsiteX9" fmla="*/ 3351213 w 6702426"/>
                    <a:gd name="connsiteY9" fmla="*/ 0 h 66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2426" h="6683376">
                      <a:moveTo>
                        <a:pt x="3351213" y="163512"/>
                      </a:moveTo>
                      <a:cubicBezTo>
                        <a:pt x="1591571" y="163512"/>
                        <a:pt x="165100" y="1586429"/>
                        <a:pt x="165100" y="3341687"/>
                      </a:cubicBezTo>
                      <a:cubicBezTo>
                        <a:pt x="165100" y="5096945"/>
                        <a:pt x="1591571" y="6519862"/>
                        <a:pt x="3351213" y="6519862"/>
                      </a:cubicBezTo>
                      <a:cubicBezTo>
                        <a:pt x="5110855" y="6519862"/>
                        <a:pt x="6537326" y="5096945"/>
                        <a:pt x="6537326" y="3341687"/>
                      </a:cubicBezTo>
                      <a:cubicBezTo>
                        <a:pt x="6537326" y="1586429"/>
                        <a:pt x="5110855" y="163512"/>
                        <a:pt x="3351213" y="163512"/>
                      </a:cubicBezTo>
                      <a:close/>
                      <a:moveTo>
                        <a:pt x="3351213" y="0"/>
                      </a:moveTo>
                      <a:cubicBezTo>
                        <a:pt x="5202037" y="0"/>
                        <a:pt x="6702426" y="1496125"/>
                        <a:pt x="6702426" y="3341688"/>
                      </a:cubicBezTo>
                      <a:cubicBezTo>
                        <a:pt x="6702426" y="5187251"/>
                        <a:pt x="5202037" y="6683376"/>
                        <a:pt x="3351213" y="6683376"/>
                      </a:cubicBezTo>
                      <a:cubicBezTo>
                        <a:pt x="1500389" y="6683376"/>
                        <a:pt x="0" y="5187251"/>
                        <a:pt x="0" y="3341688"/>
                      </a:cubicBezTo>
                      <a:cubicBezTo>
                        <a:pt x="0" y="1496125"/>
                        <a:pt x="1500389" y="0"/>
                        <a:pt x="335121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sp>
            <p:nvSpPr>
              <p:cNvPr id="542" name="Freeform: Shape 38">
                <a:extLst>
                  <a:ext uri="{FF2B5EF4-FFF2-40B4-BE49-F238E27FC236}">
                    <a16:creationId xmlns:a16="http://schemas.microsoft.com/office/drawing/2014/main" id="{E0F81443-02D1-43CA-A7C3-04389E6FDDBF}"/>
                  </a:ext>
                </a:extLst>
              </p:cNvPr>
              <p:cNvSpPr>
                <a:spLocks/>
              </p:cNvSpPr>
              <p:nvPr/>
            </p:nvSpPr>
            <p:spPr bwMode="auto">
              <a:xfrm>
                <a:off x="1156464" y="2496416"/>
                <a:ext cx="803098" cy="715039"/>
              </a:xfrm>
              <a:custGeom>
                <a:avLst/>
                <a:gdLst>
                  <a:gd name="connsiteX0" fmla="*/ 412299 w 1438886"/>
                  <a:gd name="connsiteY0" fmla="*/ 811212 h 1281113"/>
                  <a:gd name="connsiteX1" fmla="*/ 347355 w 1438886"/>
                  <a:gd name="connsiteY1" fmla="*/ 919678 h 1281113"/>
                  <a:gd name="connsiteX2" fmla="*/ 718111 w 1438886"/>
                  <a:gd name="connsiteY2" fmla="*/ 1004887 h 1281113"/>
                  <a:gd name="connsiteX3" fmla="*/ 1090305 w 1438886"/>
                  <a:gd name="connsiteY3" fmla="*/ 919678 h 1281113"/>
                  <a:gd name="connsiteX4" fmla="*/ 1025361 w 1438886"/>
                  <a:gd name="connsiteY4" fmla="*/ 811212 h 1281113"/>
                  <a:gd name="connsiteX5" fmla="*/ 718111 w 1438886"/>
                  <a:gd name="connsiteY5" fmla="*/ 877691 h 1281113"/>
                  <a:gd name="connsiteX6" fmla="*/ 412299 w 1438886"/>
                  <a:gd name="connsiteY6" fmla="*/ 811212 h 1281113"/>
                  <a:gd name="connsiteX7" fmla="*/ 718037 w 1438886"/>
                  <a:gd name="connsiteY7" fmla="*/ 292100 h 1281113"/>
                  <a:gd name="connsiteX8" fmla="*/ 471180 w 1438886"/>
                  <a:gd name="connsiteY8" fmla="*/ 710653 h 1281113"/>
                  <a:gd name="connsiteX9" fmla="*/ 718037 w 1438886"/>
                  <a:gd name="connsiteY9" fmla="*/ 762000 h 1281113"/>
                  <a:gd name="connsiteX10" fmla="*/ 964893 w 1438886"/>
                  <a:gd name="connsiteY10" fmla="*/ 710653 h 1281113"/>
                  <a:gd name="connsiteX11" fmla="*/ 718037 w 1438886"/>
                  <a:gd name="connsiteY11" fmla="*/ 292100 h 1281113"/>
                  <a:gd name="connsiteX12" fmla="*/ 717875 w 1438886"/>
                  <a:gd name="connsiteY12" fmla="*/ 0 h 1281113"/>
                  <a:gd name="connsiteX13" fmla="*/ 863528 w 1438886"/>
                  <a:gd name="connsiteY13" fmla="*/ 145190 h 1281113"/>
                  <a:gd name="connsiteX14" fmla="*/ 831640 w 1438886"/>
                  <a:gd name="connsiteY14" fmla="*/ 235499 h 1281113"/>
                  <a:gd name="connsiteX15" fmla="*/ 1436881 w 1438886"/>
                  <a:gd name="connsiteY15" fmla="*/ 1262069 h 1281113"/>
                  <a:gd name="connsiteX16" fmla="*/ 1436881 w 1438886"/>
                  <a:gd name="connsiteY16" fmla="*/ 1274355 h 1281113"/>
                  <a:gd name="connsiteX17" fmla="*/ 1425977 w 1438886"/>
                  <a:gd name="connsiteY17" fmla="*/ 1281113 h 1281113"/>
                  <a:gd name="connsiteX18" fmla="*/ 1309538 w 1438886"/>
                  <a:gd name="connsiteY18" fmla="*/ 1281113 h 1281113"/>
                  <a:gd name="connsiteX19" fmla="*/ 1298634 w 1438886"/>
                  <a:gd name="connsiteY19" fmla="*/ 1274355 h 1281113"/>
                  <a:gd name="connsiteX20" fmla="*/ 1149690 w 1438886"/>
                  <a:gd name="connsiteY20" fmla="*/ 1022269 h 1281113"/>
                  <a:gd name="connsiteX21" fmla="*/ 718904 w 1438886"/>
                  <a:gd name="connsiteY21" fmla="*/ 1120564 h 1281113"/>
                  <a:gd name="connsiteX22" fmla="*/ 289557 w 1438886"/>
                  <a:gd name="connsiteY22" fmla="*/ 1022269 h 1281113"/>
                  <a:gd name="connsiteX23" fmla="*/ 139173 w 1438886"/>
                  <a:gd name="connsiteY23" fmla="*/ 1274355 h 1281113"/>
                  <a:gd name="connsiteX24" fmla="*/ 128270 w 1438886"/>
                  <a:gd name="connsiteY24" fmla="*/ 1281113 h 1281113"/>
                  <a:gd name="connsiteX25" fmla="*/ 11830 w 1438886"/>
                  <a:gd name="connsiteY25" fmla="*/ 1281113 h 1281113"/>
                  <a:gd name="connsiteX26" fmla="*/ 927 w 1438886"/>
                  <a:gd name="connsiteY26" fmla="*/ 1274355 h 1281113"/>
                  <a:gd name="connsiteX27" fmla="*/ 927 w 1438886"/>
                  <a:gd name="connsiteY27" fmla="*/ 1262069 h 1281113"/>
                  <a:gd name="connsiteX28" fmla="*/ 604727 w 1438886"/>
                  <a:gd name="connsiteY28" fmla="*/ 237751 h 1281113"/>
                  <a:gd name="connsiteX29" fmla="*/ 570782 w 1438886"/>
                  <a:gd name="connsiteY29" fmla="*/ 145190 h 1281113"/>
                  <a:gd name="connsiteX30" fmla="*/ 717875 w 1438886"/>
                  <a:gd name="connsiteY30" fmla="*/ 0 h 12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8886" h="1281113">
                    <a:moveTo>
                      <a:pt x="412299" y="811212"/>
                    </a:moveTo>
                    <a:cubicBezTo>
                      <a:pt x="412299" y="811212"/>
                      <a:pt x="412299" y="811212"/>
                      <a:pt x="347355" y="919678"/>
                    </a:cubicBezTo>
                    <a:cubicBezTo>
                      <a:pt x="462446" y="976484"/>
                      <a:pt x="589662" y="1004887"/>
                      <a:pt x="718111" y="1004887"/>
                    </a:cubicBezTo>
                    <a:cubicBezTo>
                      <a:pt x="846766" y="1004887"/>
                      <a:pt x="973982" y="976484"/>
                      <a:pt x="1090305" y="919678"/>
                    </a:cubicBezTo>
                    <a:cubicBezTo>
                      <a:pt x="1090305" y="919678"/>
                      <a:pt x="1090305" y="919678"/>
                      <a:pt x="1025361" y="811212"/>
                    </a:cubicBezTo>
                    <a:cubicBezTo>
                      <a:pt x="929179" y="854640"/>
                      <a:pt x="823748" y="877691"/>
                      <a:pt x="718111" y="877691"/>
                    </a:cubicBezTo>
                    <a:cubicBezTo>
                      <a:pt x="612680" y="877691"/>
                      <a:pt x="507043" y="854640"/>
                      <a:pt x="412299" y="811212"/>
                    </a:cubicBezTo>
                    <a:close/>
                    <a:moveTo>
                      <a:pt x="718037" y="292100"/>
                    </a:moveTo>
                    <a:lnTo>
                      <a:pt x="471180" y="710653"/>
                    </a:lnTo>
                    <a:cubicBezTo>
                      <a:pt x="548452" y="744407"/>
                      <a:pt x="632523" y="762000"/>
                      <a:pt x="718037" y="762000"/>
                    </a:cubicBezTo>
                    <a:cubicBezTo>
                      <a:pt x="803550" y="762000"/>
                      <a:pt x="887622" y="744407"/>
                      <a:pt x="964893" y="710653"/>
                    </a:cubicBezTo>
                    <a:cubicBezTo>
                      <a:pt x="964893" y="710653"/>
                      <a:pt x="964893" y="710653"/>
                      <a:pt x="718037" y="292100"/>
                    </a:cubicBezTo>
                    <a:close/>
                    <a:moveTo>
                      <a:pt x="717875" y="0"/>
                    </a:moveTo>
                    <a:cubicBezTo>
                      <a:pt x="798313" y="0"/>
                      <a:pt x="863528" y="65940"/>
                      <a:pt x="863528" y="145190"/>
                    </a:cubicBezTo>
                    <a:cubicBezTo>
                      <a:pt x="863528" y="179184"/>
                      <a:pt x="851596" y="210516"/>
                      <a:pt x="831640" y="235499"/>
                    </a:cubicBezTo>
                    <a:cubicBezTo>
                      <a:pt x="868877" y="298572"/>
                      <a:pt x="997043" y="515845"/>
                      <a:pt x="1436881" y="1262069"/>
                    </a:cubicBezTo>
                    <a:cubicBezTo>
                      <a:pt x="1439555" y="1266164"/>
                      <a:pt x="1439555" y="1270260"/>
                      <a:pt x="1436881" y="1274355"/>
                    </a:cubicBezTo>
                    <a:cubicBezTo>
                      <a:pt x="1434206" y="1278246"/>
                      <a:pt x="1430092" y="1281113"/>
                      <a:pt x="1425977" y="1281113"/>
                    </a:cubicBezTo>
                    <a:cubicBezTo>
                      <a:pt x="1425977" y="1281113"/>
                      <a:pt x="1425977" y="1281113"/>
                      <a:pt x="1309538" y="1281113"/>
                    </a:cubicBezTo>
                    <a:cubicBezTo>
                      <a:pt x="1305423" y="1281113"/>
                      <a:pt x="1301309" y="1278246"/>
                      <a:pt x="1298634" y="1274355"/>
                    </a:cubicBezTo>
                    <a:cubicBezTo>
                      <a:pt x="1290611" y="1259406"/>
                      <a:pt x="1259341" y="1206982"/>
                      <a:pt x="1149690" y="1022269"/>
                    </a:cubicBezTo>
                    <a:cubicBezTo>
                      <a:pt x="1016998" y="1086980"/>
                      <a:pt x="867848" y="1120564"/>
                      <a:pt x="718904" y="1120564"/>
                    </a:cubicBezTo>
                    <a:cubicBezTo>
                      <a:pt x="569959" y="1120564"/>
                      <a:pt x="422250" y="1086980"/>
                      <a:pt x="289557" y="1022269"/>
                    </a:cubicBezTo>
                    <a:cubicBezTo>
                      <a:pt x="289557" y="1022269"/>
                      <a:pt x="289557" y="1022269"/>
                      <a:pt x="139173" y="1274355"/>
                    </a:cubicBezTo>
                    <a:cubicBezTo>
                      <a:pt x="136499" y="1278246"/>
                      <a:pt x="132384" y="1281113"/>
                      <a:pt x="128270" y="1281113"/>
                    </a:cubicBezTo>
                    <a:cubicBezTo>
                      <a:pt x="117572" y="1281113"/>
                      <a:pt x="87742" y="1281113"/>
                      <a:pt x="11830" y="1281113"/>
                    </a:cubicBezTo>
                    <a:cubicBezTo>
                      <a:pt x="7715" y="1281113"/>
                      <a:pt x="3807" y="1278246"/>
                      <a:pt x="927" y="1274355"/>
                    </a:cubicBezTo>
                    <a:cubicBezTo>
                      <a:pt x="-308" y="1270260"/>
                      <a:pt x="-308" y="1266164"/>
                      <a:pt x="927" y="1262069"/>
                    </a:cubicBezTo>
                    <a:cubicBezTo>
                      <a:pt x="31785" y="1210259"/>
                      <a:pt x="151105" y="1009573"/>
                      <a:pt x="604727" y="237751"/>
                    </a:cubicBezTo>
                    <a:cubicBezTo>
                      <a:pt x="583537" y="212563"/>
                      <a:pt x="570782" y="180208"/>
                      <a:pt x="570782" y="145190"/>
                    </a:cubicBezTo>
                    <a:cubicBezTo>
                      <a:pt x="570782" y="65940"/>
                      <a:pt x="636203" y="0"/>
                      <a:pt x="717875" y="0"/>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grpSp>
          <p:nvGrpSpPr>
            <p:cNvPr id="545" name="Group 544">
              <a:extLst>
                <a:ext uri="{FF2B5EF4-FFF2-40B4-BE49-F238E27FC236}">
                  <a16:creationId xmlns:a16="http://schemas.microsoft.com/office/drawing/2014/main" id="{587B0934-F712-4418-9CCD-9FABF1652189}"/>
                </a:ext>
              </a:extLst>
            </p:cNvPr>
            <p:cNvGrpSpPr/>
            <p:nvPr/>
          </p:nvGrpSpPr>
          <p:grpSpPr>
            <a:xfrm>
              <a:off x="3802470" y="2655568"/>
              <a:ext cx="245632" cy="282510"/>
              <a:chOff x="1156464" y="2287783"/>
              <a:chExt cx="803098" cy="923672"/>
            </a:xfrm>
          </p:grpSpPr>
          <p:grpSp>
            <p:nvGrpSpPr>
              <p:cNvPr id="546" name="Group 545">
                <a:extLst>
                  <a:ext uri="{FF2B5EF4-FFF2-40B4-BE49-F238E27FC236}">
                    <a16:creationId xmlns:a16="http://schemas.microsoft.com/office/drawing/2014/main" id="{F70247B4-FF85-49FC-8693-83EE0728D014}"/>
                  </a:ext>
                </a:extLst>
              </p:cNvPr>
              <p:cNvGrpSpPr/>
              <p:nvPr/>
            </p:nvGrpSpPr>
            <p:grpSpPr>
              <a:xfrm>
                <a:off x="1266649" y="2287783"/>
                <a:ext cx="578218" cy="576574"/>
                <a:chOff x="2744787" y="87313"/>
                <a:chExt cx="6702426" cy="6683376"/>
              </a:xfrm>
            </p:grpSpPr>
            <p:sp>
              <p:nvSpPr>
                <p:cNvPr id="548" name="Oval 12">
                  <a:extLst>
                    <a:ext uri="{FF2B5EF4-FFF2-40B4-BE49-F238E27FC236}">
                      <a16:creationId xmlns:a16="http://schemas.microsoft.com/office/drawing/2014/main" id="{F725A07B-C043-4113-80C8-8E1594EE3920}"/>
                    </a:ext>
                  </a:extLst>
                </p:cNvPr>
                <p:cNvSpPr>
                  <a:spLocks noChangeArrowheads="1"/>
                </p:cNvSpPr>
                <p:nvPr/>
              </p:nvSpPr>
              <p:spPr bwMode="auto">
                <a:xfrm>
                  <a:off x="4408488" y="1746250"/>
                  <a:ext cx="3375025" cy="3365500"/>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549" name="Freeform: Shape 548">
                  <a:extLst>
                    <a:ext uri="{FF2B5EF4-FFF2-40B4-BE49-F238E27FC236}">
                      <a16:creationId xmlns:a16="http://schemas.microsoft.com/office/drawing/2014/main" id="{DD633783-4055-4957-B5BA-E18E0FAF204E}"/>
                    </a:ext>
                  </a:extLst>
                </p:cNvPr>
                <p:cNvSpPr>
                  <a:spLocks noChangeArrowheads="1"/>
                </p:cNvSpPr>
                <p:nvPr/>
              </p:nvSpPr>
              <p:spPr bwMode="auto">
                <a:xfrm>
                  <a:off x="2744787" y="87313"/>
                  <a:ext cx="6702426" cy="6683376"/>
                </a:xfrm>
                <a:custGeom>
                  <a:avLst/>
                  <a:gdLst>
                    <a:gd name="connsiteX0" fmla="*/ 3351213 w 6702426"/>
                    <a:gd name="connsiteY0" fmla="*/ 163512 h 6683376"/>
                    <a:gd name="connsiteX1" fmla="*/ 165100 w 6702426"/>
                    <a:gd name="connsiteY1" fmla="*/ 3341687 h 6683376"/>
                    <a:gd name="connsiteX2" fmla="*/ 3351213 w 6702426"/>
                    <a:gd name="connsiteY2" fmla="*/ 6519862 h 6683376"/>
                    <a:gd name="connsiteX3" fmla="*/ 6537326 w 6702426"/>
                    <a:gd name="connsiteY3" fmla="*/ 3341687 h 6683376"/>
                    <a:gd name="connsiteX4" fmla="*/ 3351213 w 6702426"/>
                    <a:gd name="connsiteY4" fmla="*/ 163512 h 6683376"/>
                    <a:gd name="connsiteX5" fmla="*/ 3351213 w 6702426"/>
                    <a:gd name="connsiteY5" fmla="*/ 0 h 6683376"/>
                    <a:gd name="connsiteX6" fmla="*/ 6702426 w 6702426"/>
                    <a:gd name="connsiteY6" fmla="*/ 3341688 h 6683376"/>
                    <a:gd name="connsiteX7" fmla="*/ 3351213 w 6702426"/>
                    <a:gd name="connsiteY7" fmla="*/ 6683376 h 6683376"/>
                    <a:gd name="connsiteX8" fmla="*/ 0 w 6702426"/>
                    <a:gd name="connsiteY8" fmla="*/ 3341688 h 6683376"/>
                    <a:gd name="connsiteX9" fmla="*/ 3351213 w 6702426"/>
                    <a:gd name="connsiteY9" fmla="*/ 0 h 66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2426" h="6683376">
                      <a:moveTo>
                        <a:pt x="3351213" y="163512"/>
                      </a:moveTo>
                      <a:cubicBezTo>
                        <a:pt x="1591571" y="163512"/>
                        <a:pt x="165100" y="1586429"/>
                        <a:pt x="165100" y="3341687"/>
                      </a:cubicBezTo>
                      <a:cubicBezTo>
                        <a:pt x="165100" y="5096945"/>
                        <a:pt x="1591571" y="6519862"/>
                        <a:pt x="3351213" y="6519862"/>
                      </a:cubicBezTo>
                      <a:cubicBezTo>
                        <a:pt x="5110855" y="6519862"/>
                        <a:pt x="6537326" y="5096945"/>
                        <a:pt x="6537326" y="3341687"/>
                      </a:cubicBezTo>
                      <a:cubicBezTo>
                        <a:pt x="6537326" y="1586429"/>
                        <a:pt x="5110855" y="163512"/>
                        <a:pt x="3351213" y="163512"/>
                      </a:cubicBezTo>
                      <a:close/>
                      <a:moveTo>
                        <a:pt x="3351213" y="0"/>
                      </a:moveTo>
                      <a:cubicBezTo>
                        <a:pt x="5202037" y="0"/>
                        <a:pt x="6702426" y="1496125"/>
                        <a:pt x="6702426" y="3341688"/>
                      </a:cubicBezTo>
                      <a:cubicBezTo>
                        <a:pt x="6702426" y="5187251"/>
                        <a:pt x="5202037" y="6683376"/>
                        <a:pt x="3351213" y="6683376"/>
                      </a:cubicBezTo>
                      <a:cubicBezTo>
                        <a:pt x="1500389" y="6683376"/>
                        <a:pt x="0" y="5187251"/>
                        <a:pt x="0" y="3341688"/>
                      </a:cubicBezTo>
                      <a:cubicBezTo>
                        <a:pt x="0" y="1496125"/>
                        <a:pt x="1500389" y="0"/>
                        <a:pt x="335121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sp>
            <p:nvSpPr>
              <p:cNvPr id="547" name="Freeform: Shape 38">
                <a:extLst>
                  <a:ext uri="{FF2B5EF4-FFF2-40B4-BE49-F238E27FC236}">
                    <a16:creationId xmlns:a16="http://schemas.microsoft.com/office/drawing/2014/main" id="{2BA7377B-A420-49F8-B670-61BED1708486}"/>
                  </a:ext>
                </a:extLst>
              </p:cNvPr>
              <p:cNvSpPr>
                <a:spLocks/>
              </p:cNvSpPr>
              <p:nvPr/>
            </p:nvSpPr>
            <p:spPr bwMode="auto">
              <a:xfrm>
                <a:off x="1156464" y="2496416"/>
                <a:ext cx="803098" cy="715039"/>
              </a:xfrm>
              <a:custGeom>
                <a:avLst/>
                <a:gdLst>
                  <a:gd name="connsiteX0" fmla="*/ 412299 w 1438886"/>
                  <a:gd name="connsiteY0" fmla="*/ 811212 h 1281113"/>
                  <a:gd name="connsiteX1" fmla="*/ 347355 w 1438886"/>
                  <a:gd name="connsiteY1" fmla="*/ 919678 h 1281113"/>
                  <a:gd name="connsiteX2" fmla="*/ 718111 w 1438886"/>
                  <a:gd name="connsiteY2" fmla="*/ 1004887 h 1281113"/>
                  <a:gd name="connsiteX3" fmla="*/ 1090305 w 1438886"/>
                  <a:gd name="connsiteY3" fmla="*/ 919678 h 1281113"/>
                  <a:gd name="connsiteX4" fmla="*/ 1025361 w 1438886"/>
                  <a:gd name="connsiteY4" fmla="*/ 811212 h 1281113"/>
                  <a:gd name="connsiteX5" fmla="*/ 718111 w 1438886"/>
                  <a:gd name="connsiteY5" fmla="*/ 877691 h 1281113"/>
                  <a:gd name="connsiteX6" fmla="*/ 412299 w 1438886"/>
                  <a:gd name="connsiteY6" fmla="*/ 811212 h 1281113"/>
                  <a:gd name="connsiteX7" fmla="*/ 718037 w 1438886"/>
                  <a:gd name="connsiteY7" fmla="*/ 292100 h 1281113"/>
                  <a:gd name="connsiteX8" fmla="*/ 471180 w 1438886"/>
                  <a:gd name="connsiteY8" fmla="*/ 710653 h 1281113"/>
                  <a:gd name="connsiteX9" fmla="*/ 718037 w 1438886"/>
                  <a:gd name="connsiteY9" fmla="*/ 762000 h 1281113"/>
                  <a:gd name="connsiteX10" fmla="*/ 964893 w 1438886"/>
                  <a:gd name="connsiteY10" fmla="*/ 710653 h 1281113"/>
                  <a:gd name="connsiteX11" fmla="*/ 718037 w 1438886"/>
                  <a:gd name="connsiteY11" fmla="*/ 292100 h 1281113"/>
                  <a:gd name="connsiteX12" fmla="*/ 717875 w 1438886"/>
                  <a:gd name="connsiteY12" fmla="*/ 0 h 1281113"/>
                  <a:gd name="connsiteX13" fmla="*/ 863528 w 1438886"/>
                  <a:gd name="connsiteY13" fmla="*/ 145190 h 1281113"/>
                  <a:gd name="connsiteX14" fmla="*/ 831640 w 1438886"/>
                  <a:gd name="connsiteY14" fmla="*/ 235499 h 1281113"/>
                  <a:gd name="connsiteX15" fmla="*/ 1436881 w 1438886"/>
                  <a:gd name="connsiteY15" fmla="*/ 1262069 h 1281113"/>
                  <a:gd name="connsiteX16" fmla="*/ 1436881 w 1438886"/>
                  <a:gd name="connsiteY16" fmla="*/ 1274355 h 1281113"/>
                  <a:gd name="connsiteX17" fmla="*/ 1425977 w 1438886"/>
                  <a:gd name="connsiteY17" fmla="*/ 1281113 h 1281113"/>
                  <a:gd name="connsiteX18" fmla="*/ 1309538 w 1438886"/>
                  <a:gd name="connsiteY18" fmla="*/ 1281113 h 1281113"/>
                  <a:gd name="connsiteX19" fmla="*/ 1298634 w 1438886"/>
                  <a:gd name="connsiteY19" fmla="*/ 1274355 h 1281113"/>
                  <a:gd name="connsiteX20" fmla="*/ 1149690 w 1438886"/>
                  <a:gd name="connsiteY20" fmla="*/ 1022269 h 1281113"/>
                  <a:gd name="connsiteX21" fmla="*/ 718904 w 1438886"/>
                  <a:gd name="connsiteY21" fmla="*/ 1120564 h 1281113"/>
                  <a:gd name="connsiteX22" fmla="*/ 289557 w 1438886"/>
                  <a:gd name="connsiteY22" fmla="*/ 1022269 h 1281113"/>
                  <a:gd name="connsiteX23" fmla="*/ 139173 w 1438886"/>
                  <a:gd name="connsiteY23" fmla="*/ 1274355 h 1281113"/>
                  <a:gd name="connsiteX24" fmla="*/ 128270 w 1438886"/>
                  <a:gd name="connsiteY24" fmla="*/ 1281113 h 1281113"/>
                  <a:gd name="connsiteX25" fmla="*/ 11830 w 1438886"/>
                  <a:gd name="connsiteY25" fmla="*/ 1281113 h 1281113"/>
                  <a:gd name="connsiteX26" fmla="*/ 927 w 1438886"/>
                  <a:gd name="connsiteY26" fmla="*/ 1274355 h 1281113"/>
                  <a:gd name="connsiteX27" fmla="*/ 927 w 1438886"/>
                  <a:gd name="connsiteY27" fmla="*/ 1262069 h 1281113"/>
                  <a:gd name="connsiteX28" fmla="*/ 604727 w 1438886"/>
                  <a:gd name="connsiteY28" fmla="*/ 237751 h 1281113"/>
                  <a:gd name="connsiteX29" fmla="*/ 570782 w 1438886"/>
                  <a:gd name="connsiteY29" fmla="*/ 145190 h 1281113"/>
                  <a:gd name="connsiteX30" fmla="*/ 717875 w 1438886"/>
                  <a:gd name="connsiteY30" fmla="*/ 0 h 12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8886" h="1281113">
                    <a:moveTo>
                      <a:pt x="412299" y="811212"/>
                    </a:moveTo>
                    <a:cubicBezTo>
                      <a:pt x="412299" y="811212"/>
                      <a:pt x="412299" y="811212"/>
                      <a:pt x="347355" y="919678"/>
                    </a:cubicBezTo>
                    <a:cubicBezTo>
                      <a:pt x="462446" y="976484"/>
                      <a:pt x="589662" y="1004887"/>
                      <a:pt x="718111" y="1004887"/>
                    </a:cubicBezTo>
                    <a:cubicBezTo>
                      <a:pt x="846766" y="1004887"/>
                      <a:pt x="973982" y="976484"/>
                      <a:pt x="1090305" y="919678"/>
                    </a:cubicBezTo>
                    <a:cubicBezTo>
                      <a:pt x="1090305" y="919678"/>
                      <a:pt x="1090305" y="919678"/>
                      <a:pt x="1025361" y="811212"/>
                    </a:cubicBezTo>
                    <a:cubicBezTo>
                      <a:pt x="929179" y="854640"/>
                      <a:pt x="823748" y="877691"/>
                      <a:pt x="718111" y="877691"/>
                    </a:cubicBezTo>
                    <a:cubicBezTo>
                      <a:pt x="612680" y="877691"/>
                      <a:pt x="507043" y="854640"/>
                      <a:pt x="412299" y="811212"/>
                    </a:cubicBezTo>
                    <a:close/>
                    <a:moveTo>
                      <a:pt x="718037" y="292100"/>
                    </a:moveTo>
                    <a:lnTo>
                      <a:pt x="471180" y="710653"/>
                    </a:lnTo>
                    <a:cubicBezTo>
                      <a:pt x="548452" y="744407"/>
                      <a:pt x="632523" y="762000"/>
                      <a:pt x="718037" y="762000"/>
                    </a:cubicBezTo>
                    <a:cubicBezTo>
                      <a:pt x="803550" y="762000"/>
                      <a:pt x="887622" y="744407"/>
                      <a:pt x="964893" y="710653"/>
                    </a:cubicBezTo>
                    <a:cubicBezTo>
                      <a:pt x="964893" y="710653"/>
                      <a:pt x="964893" y="710653"/>
                      <a:pt x="718037" y="292100"/>
                    </a:cubicBezTo>
                    <a:close/>
                    <a:moveTo>
                      <a:pt x="717875" y="0"/>
                    </a:moveTo>
                    <a:cubicBezTo>
                      <a:pt x="798313" y="0"/>
                      <a:pt x="863528" y="65940"/>
                      <a:pt x="863528" y="145190"/>
                    </a:cubicBezTo>
                    <a:cubicBezTo>
                      <a:pt x="863528" y="179184"/>
                      <a:pt x="851596" y="210516"/>
                      <a:pt x="831640" y="235499"/>
                    </a:cubicBezTo>
                    <a:cubicBezTo>
                      <a:pt x="868877" y="298572"/>
                      <a:pt x="997043" y="515845"/>
                      <a:pt x="1436881" y="1262069"/>
                    </a:cubicBezTo>
                    <a:cubicBezTo>
                      <a:pt x="1439555" y="1266164"/>
                      <a:pt x="1439555" y="1270260"/>
                      <a:pt x="1436881" y="1274355"/>
                    </a:cubicBezTo>
                    <a:cubicBezTo>
                      <a:pt x="1434206" y="1278246"/>
                      <a:pt x="1430092" y="1281113"/>
                      <a:pt x="1425977" y="1281113"/>
                    </a:cubicBezTo>
                    <a:cubicBezTo>
                      <a:pt x="1425977" y="1281113"/>
                      <a:pt x="1425977" y="1281113"/>
                      <a:pt x="1309538" y="1281113"/>
                    </a:cubicBezTo>
                    <a:cubicBezTo>
                      <a:pt x="1305423" y="1281113"/>
                      <a:pt x="1301309" y="1278246"/>
                      <a:pt x="1298634" y="1274355"/>
                    </a:cubicBezTo>
                    <a:cubicBezTo>
                      <a:pt x="1290611" y="1259406"/>
                      <a:pt x="1259341" y="1206982"/>
                      <a:pt x="1149690" y="1022269"/>
                    </a:cubicBezTo>
                    <a:cubicBezTo>
                      <a:pt x="1016998" y="1086980"/>
                      <a:pt x="867848" y="1120564"/>
                      <a:pt x="718904" y="1120564"/>
                    </a:cubicBezTo>
                    <a:cubicBezTo>
                      <a:pt x="569959" y="1120564"/>
                      <a:pt x="422250" y="1086980"/>
                      <a:pt x="289557" y="1022269"/>
                    </a:cubicBezTo>
                    <a:cubicBezTo>
                      <a:pt x="289557" y="1022269"/>
                      <a:pt x="289557" y="1022269"/>
                      <a:pt x="139173" y="1274355"/>
                    </a:cubicBezTo>
                    <a:cubicBezTo>
                      <a:pt x="136499" y="1278246"/>
                      <a:pt x="132384" y="1281113"/>
                      <a:pt x="128270" y="1281113"/>
                    </a:cubicBezTo>
                    <a:cubicBezTo>
                      <a:pt x="117572" y="1281113"/>
                      <a:pt x="87742" y="1281113"/>
                      <a:pt x="11830" y="1281113"/>
                    </a:cubicBezTo>
                    <a:cubicBezTo>
                      <a:pt x="7715" y="1281113"/>
                      <a:pt x="3807" y="1278246"/>
                      <a:pt x="927" y="1274355"/>
                    </a:cubicBezTo>
                    <a:cubicBezTo>
                      <a:pt x="-308" y="1270260"/>
                      <a:pt x="-308" y="1266164"/>
                      <a:pt x="927" y="1262069"/>
                    </a:cubicBezTo>
                    <a:cubicBezTo>
                      <a:pt x="31785" y="1210259"/>
                      <a:pt x="151105" y="1009573"/>
                      <a:pt x="604727" y="237751"/>
                    </a:cubicBezTo>
                    <a:cubicBezTo>
                      <a:pt x="583537" y="212563"/>
                      <a:pt x="570782" y="180208"/>
                      <a:pt x="570782" y="145190"/>
                    </a:cubicBezTo>
                    <a:cubicBezTo>
                      <a:pt x="570782" y="65940"/>
                      <a:pt x="636203" y="0"/>
                      <a:pt x="717875" y="0"/>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grpSp>
      <p:grpSp>
        <p:nvGrpSpPr>
          <p:cNvPr id="23" name="Group 22">
            <a:extLst>
              <a:ext uri="{FF2B5EF4-FFF2-40B4-BE49-F238E27FC236}">
                <a16:creationId xmlns:a16="http://schemas.microsoft.com/office/drawing/2014/main" id="{5BA76F3B-B327-4FCB-8418-EC3C928BB302}"/>
              </a:ext>
            </a:extLst>
          </p:cNvPr>
          <p:cNvGrpSpPr/>
          <p:nvPr/>
        </p:nvGrpSpPr>
        <p:grpSpPr>
          <a:xfrm>
            <a:off x="3735662" y="3386166"/>
            <a:ext cx="394104" cy="556517"/>
            <a:chOff x="3721893" y="3233047"/>
            <a:chExt cx="394104" cy="556517"/>
          </a:xfrm>
        </p:grpSpPr>
        <p:sp>
          <p:nvSpPr>
            <p:cNvPr id="71" name="Arrow: Down 70">
              <a:extLst>
                <a:ext uri="{FF2B5EF4-FFF2-40B4-BE49-F238E27FC236}">
                  <a16:creationId xmlns:a16="http://schemas.microsoft.com/office/drawing/2014/main" id="{59394DF1-86F1-4C37-A372-F8505D8390CC}"/>
                </a:ext>
              </a:extLst>
            </p:cNvPr>
            <p:cNvSpPr/>
            <p:nvPr/>
          </p:nvSpPr>
          <p:spPr>
            <a:xfrm rot="10800000">
              <a:off x="3721893" y="3233047"/>
              <a:ext cx="394104" cy="444094"/>
            </a:xfrm>
            <a:prstGeom prst="downArrow">
              <a:avLst>
                <a:gd name="adj1" fmla="val 100000"/>
                <a:gd name="adj2" fmla="val 28248"/>
              </a:avLst>
            </a:prstGeom>
            <a:gradFill flip="none" rotWithShape="1">
              <a:gsLst>
                <a:gs pos="75000">
                  <a:schemeClr val="accent2"/>
                </a:gs>
                <a:gs pos="21000">
                  <a:schemeClr val="accent2">
                    <a:alpha val="0"/>
                  </a:schemeClr>
                </a:gs>
              </a:gsLst>
              <a:lin ang="5400000" scaled="0"/>
              <a:tileRect/>
            </a:gradFill>
            <a:ln>
              <a:noFill/>
            </a:ln>
          </p:spPr>
          <p:txBody>
            <a:bodyPr rot="0" spcFirstLastPara="0" vertOverflow="overflow" horzOverflow="overflow" vert="horz" wrap="square" lIns="91396" tIns="45699" rIns="91396" bIns="45699"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err="1">
                <a:ln>
                  <a:noFill/>
                </a:ln>
                <a:solidFill>
                  <a:srgbClr val="FFFFFF"/>
                </a:solidFill>
                <a:effectLst/>
                <a:uLnTx/>
                <a:uFillTx/>
                <a:latin typeface="Microsoft Sans Serif"/>
                <a:ea typeface="+mn-ea"/>
                <a:cs typeface="+mn-cs"/>
              </a:endParaRPr>
            </a:p>
          </p:txBody>
        </p:sp>
        <p:grpSp>
          <p:nvGrpSpPr>
            <p:cNvPr id="550" name="Group 549">
              <a:extLst>
                <a:ext uri="{FF2B5EF4-FFF2-40B4-BE49-F238E27FC236}">
                  <a16:creationId xmlns:a16="http://schemas.microsoft.com/office/drawing/2014/main" id="{EEBF7486-8661-4EC5-90C5-0F8686A038E9}"/>
                </a:ext>
              </a:extLst>
            </p:cNvPr>
            <p:cNvGrpSpPr/>
            <p:nvPr/>
          </p:nvGrpSpPr>
          <p:grpSpPr>
            <a:xfrm>
              <a:off x="3796129" y="3507054"/>
              <a:ext cx="245632" cy="282510"/>
              <a:chOff x="1156464" y="2287783"/>
              <a:chExt cx="803098" cy="923672"/>
            </a:xfrm>
          </p:grpSpPr>
          <p:grpSp>
            <p:nvGrpSpPr>
              <p:cNvPr id="551" name="Group 550">
                <a:extLst>
                  <a:ext uri="{FF2B5EF4-FFF2-40B4-BE49-F238E27FC236}">
                    <a16:creationId xmlns:a16="http://schemas.microsoft.com/office/drawing/2014/main" id="{BE27BE0F-61DE-47F6-9E52-BA5245BE4BE5}"/>
                  </a:ext>
                </a:extLst>
              </p:cNvPr>
              <p:cNvGrpSpPr/>
              <p:nvPr/>
            </p:nvGrpSpPr>
            <p:grpSpPr>
              <a:xfrm>
                <a:off x="1266649" y="2287783"/>
                <a:ext cx="578218" cy="576574"/>
                <a:chOff x="2744787" y="87313"/>
                <a:chExt cx="6702426" cy="6683376"/>
              </a:xfrm>
            </p:grpSpPr>
            <p:sp>
              <p:nvSpPr>
                <p:cNvPr id="553" name="Oval 12">
                  <a:extLst>
                    <a:ext uri="{FF2B5EF4-FFF2-40B4-BE49-F238E27FC236}">
                      <a16:creationId xmlns:a16="http://schemas.microsoft.com/office/drawing/2014/main" id="{8B2D3048-8D56-4061-BAF2-997554AAD479}"/>
                    </a:ext>
                  </a:extLst>
                </p:cNvPr>
                <p:cNvSpPr>
                  <a:spLocks noChangeArrowheads="1"/>
                </p:cNvSpPr>
                <p:nvPr/>
              </p:nvSpPr>
              <p:spPr bwMode="auto">
                <a:xfrm>
                  <a:off x="4408488" y="1746250"/>
                  <a:ext cx="3375025" cy="3365500"/>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554" name="Freeform: Shape 553">
                  <a:extLst>
                    <a:ext uri="{FF2B5EF4-FFF2-40B4-BE49-F238E27FC236}">
                      <a16:creationId xmlns:a16="http://schemas.microsoft.com/office/drawing/2014/main" id="{CA089D1D-CCCA-45F3-A367-09B6E7FC31A4}"/>
                    </a:ext>
                  </a:extLst>
                </p:cNvPr>
                <p:cNvSpPr>
                  <a:spLocks noChangeArrowheads="1"/>
                </p:cNvSpPr>
                <p:nvPr/>
              </p:nvSpPr>
              <p:spPr bwMode="auto">
                <a:xfrm>
                  <a:off x="2744787" y="87313"/>
                  <a:ext cx="6702426" cy="6683376"/>
                </a:xfrm>
                <a:custGeom>
                  <a:avLst/>
                  <a:gdLst>
                    <a:gd name="connsiteX0" fmla="*/ 3351213 w 6702426"/>
                    <a:gd name="connsiteY0" fmla="*/ 163512 h 6683376"/>
                    <a:gd name="connsiteX1" fmla="*/ 165100 w 6702426"/>
                    <a:gd name="connsiteY1" fmla="*/ 3341687 h 6683376"/>
                    <a:gd name="connsiteX2" fmla="*/ 3351213 w 6702426"/>
                    <a:gd name="connsiteY2" fmla="*/ 6519862 h 6683376"/>
                    <a:gd name="connsiteX3" fmla="*/ 6537326 w 6702426"/>
                    <a:gd name="connsiteY3" fmla="*/ 3341687 h 6683376"/>
                    <a:gd name="connsiteX4" fmla="*/ 3351213 w 6702426"/>
                    <a:gd name="connsiteY4" fmla="*/ 163512 h 6683376"/>
                    <a:gd name="connsiteX5" fmla="*/ 3351213 w 6702426"/>
                    <a:gd name="connsiteY5" fmla="*/ 0 h 6683376"/>
                    <a:gd name="connsiteX6" fmla="*/ 6702426 w 6702426"/>
                    <a:gd name="connsiteY6" fmla="*/ 3341688 h 6683376"/>
                    <a:gd name="connsiteX7" fmla="*/ 3351213 w 6702426"/>
                    <a:gd name="connsiteY7" fmla="*/ 6683376 h 6683376"/>
                    <a:gd name="connsiteX8" fmla="*/ 0 w 6702426"/>
                    <a:gd name="connsiteY8" fmla="*/ 3341688 h 6683376"/>
                    <a:gd name="connsiteX9" fmla="*/ 3351213 w 6702426"/>
                    <a:gd name="connsiteY9" fmla="*/ 0 h 66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2426" h="6683376">
                      <a:moveTo>
                        <a:pt x="3351213" y="163512"/>
                      </a:moveTo>
                      <a:cubicBezTo>
                        <a:pt x="1591571" y="163512"/>
                        <a:pt x="165100" y="1586429"/>
                        <a:pt x="165100" y="3341687"/>
                      </a:cubicBezTo>
                      <a:cubicBezTo>
                        <a:pt x="165100" y="5096945"/>
                        <a:pt x="1591571" y="6519862"/>
                        <a:pt x="3351213" y="6519862"/>
                      </a:cubicBezTo>
                      <a:cubicBezTo>
                        <a:pt x="5110855" y="6519862"/>
                        <a:pt x="6537326" y="5096945"/>
                        <a:pt x="6537326" y="3341687"/>
                      </a:cubicBezTo>
                      <a:cubicBezTo>
                        <a:pt x="6537326" y="1586429"/>
                        <a:pt x="5110855" y="163512"/>
                        <a:pt x="3351213" y="163512"/>
                      </a:cubicBezTo>
                      <a:close/>
                      <a:moveTo>
                        <a:pt x="3351213" y="0"/>
                      </a:moveTo>
                      <a:cubicBezTo>
                        <a:pt x="5202037" y="0"/>
                        <a:pt x="6702426" y="1496125"/>
                        <a:pt x="6702426" y="3341688"/>
                      </a:cubicBezTo>
                      <a:cubicBezTo>
                        <a:pt x="6702426" y="5187251"/>
                        <a:pt x="5202037" y="6683376"/>
                        <a:pt x="3351213" y="6683376"/>
                      </a:cubicBezTo>
                      <a:cubicBezTo>
                        <a:pt x="1500389" y="6683376"/>
                        <a:pt x="0" y="5187251"/>
                        <a:pt x="0" y="3341688"/>
                      </a:cubicBezTo>
                      <a:cubicBezTo>
                        <a:pt x="0" y="1496125"/>
                        <a:pt x="1500389" y="0"/>
                        <a:pt x="335121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sp>
            <p:nvSpPr>
              <p:cNvPr id="552" name="Freeform: Shape 38">
                <a:extLst>
                  <a:ext uri="{FF2B5EF4-FFF2-40B4-BE49-F238E27FC236}">
                    <a16:creationId xmlns:a16="http://schemas.microsoft.com/office/drawing/2014/main" id="{993E1313-8FB8-420E-888B-CA10EC4E7821}"/>
                  </a:ext>
                </a:extLst>
              </p:cNvPr>
              <p:cNvSpPr>
                <a:spLocks/>
              </p:cNvSpPr>
              <p:nvPr/>
            </p:nvSpPr>
            <p:spPr bwMode="auto">
              <a:xfrm>
                <a:off x="1156464" y="2496416"/>
                <a:ext cx="803098" cy="715039"/>
              </a:xfrm>
              <a:custGeom>
                <a:avLst/>
                <a:gdLst>
                  <a:gd name="connsiteX0" fmla="*/ 412299 w 1438886"/>
                  <a:gd name="connsiteY0" fmla="*/ 811212 h 1281113"/>
                  <a:gd name="connsiteX1" fmla="*/ 347355 w 1438886"/>
                  <a:gd name="connsiteY1" fmla="*/ 919678 h 1281113"/>
                  <a:gd name="connsiteX2" fmla="*/ 718111 w 1438886"/>
                  <a:gd name="connsiteY2" fmla="*/ 1004887 h 1281113"/>
                  <a:gd name="connsiteX3" fmla="*/ 1090305 w 1438886"/>
                  <a:gd name="connsiteY3" fmla="*/ 919678 h 1281113"/>
                  <a:gd name="connsiteX4" fmla="*/ 1025361 w 1438886"/>
                  <a:gd name="connsiteY4" fmla="*/ 811212 h 1281113"/>
                  <a:gd name="connsiteX5" fmla="*/ 718111 w 1438886"/>
                  <a:gd name="connsiteY5" fmla="*/ 877691 h 1281113"/>
                  <a:gd name="connsiteX6" fmla="*/ 412299 w 1438886"/>
                  <a:gd name="connsiteY6" fmla="*/ 811212 h 1281113"/>
                  <a:gd name="connsiteX7" fmla="*/ 718037 w 1438886"/>
                  <a:gd name="connsiteY7" fmla="*/ 292100 h 1281113"/>
                  <a:gd name="connsiteX8" fmla="*/ 471180 w 1438886"/>
                  <a:gd name="connsiteY8" fmla="*/ 710653 h 1281113"/>
                  <a:gd name="connsiteX9" fmla="*/ 718037 w 1438886"/>
                  <a:gd name="connsiteY9" fmla="*/ 762000 h 1281113"/>
                  <a:gd name="connsiteX10" fmla="*/ 964893 w 1438886"/>
                  <a:gd name="connsiteY10" fmla="*/ 710653 h 1281113"/>
                  <a:gd name="connsiteX11" fmla="*/ 718037 w 1438886"/>
                  <a:gd name="connsiteY11" fmla="*/ 292100 h 1281113"/>
                  <a:gd name="connsiteX12" fmla="*/ 717875 w 1438886"/>
                  <a:gd name="connsiteY12" fmla="*/ 0 h 1281113"/>
                  <a:gd name="connsiteX13" fmla="*/ 863528 w 1438886"/>
                  <a:gd name="connsiteY13" fmla="*/ 145190 h 1281113"/>
                  <a:gd name="connsiteX14" fmla="*/ 831640 w 1438886"/>
                  <a:gd name="connsiteY14" fmla="*/ 235499 h 1281113"/>
                  <a:gd name="connsiteX15" fmla="*/ 1436881 w 1438886"/>
                  <a:gd name="connsiteY15" fmla="*/ 1262069 h 1281113"/>
                  <a:gd name="connsiteX16" fmla="*/ 1436881 w 1438886"/>
                  <a:gd name="connsiteY16" fmla="*/ 1274355 h 1281113"/>
                  <a:gd name="connsiteX17" fmla="*/ 1425977 w 1438886"/>
                  <a:gd name="connsiteY17" fmla="*/ 1281113 h 1281113"/>
                  <a:gd name="connsiteX18" fmla="*/ 1309538 w 1438886"/>
                  <a:gd name="connsiteY18" fmla="*/ 1281113 h 1281113"/>
                  <a:gd name="connsiteX19" fmla="*/ 1298634 w 1438886"/>
                  <a:gd name="connsiteY19" fmla="*/ 1274355 h 1281113"/>
                  <a:gd name="connsiteX20" fmla="*/ 1149690 w 1438886"/>
                  <a:gd name="connsiteY20" fmla="*/ 1022269 h 1281113"/>
                  <a:gd name="connsiteX21" fmla="*/ 718904 w 1438886"/>
                  <a:gd name="connsiteY21" fmla="*/ 1120564 h 1281113"/>
                  <a:gd name="connsiteX22" fmla="*/ 289557 w 1438886"/>
                  <a:gd name="connsiteY22" fmla="*/ 1022269 h 1281113"/>
                  <a:gd name="connsiteX23" fmla="*/ 139173 w 1438886"/>
                  <a:gd name="connsiteY23" fmla="*/ 1274355 h 1281113"/>
                  <a:gd name="connsiteX24" fmla="*/ 128270 w 1438886"/>
                  <a:gd name="connsiteY24" fmla="*/ 1281113 h 1281113"/>
                  <a:gd name="connsiteX25" fmla="*/ 11830 w 1438886"/>
                  <a:gd name="connsiteY25" fmla="*/ 1281113 h 1281113"/>
                  <a:gd name="connsiteX26" fmla="*/ 927 w 1438886"/>
                  <a:gd name="connsiteY26" fmla="*/ 1274355 h 1281113"/>
                  <a:gd name="connsiteX27" fmla="*/ 927 w 1438886"/>
                  <a:gd name="connsiteY27" fmla="*/ 1262069 h 1281113"/>
                  <a:gd name="connsiteX28" fmla="*/ 604727 w 1438886"/>
                  <a:gd name="connsiteY28" fmla="*/ 237751 h 1281113"/>
                  <a:gd name="connsiteX29" fmla="*/ 570782 w 1438886"/>
                  <a:gd name="connsiteY29" fmla="*/ 145190 h 1281113"/>
                  <a:gd name="connsiteX30" fmla="*/ 717875 w 1438886"/>
                  <a:gd name="connsiteY30" fmla="*/ 0 h 12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8886" h="1281113">
                    <a:moveTo>
                      <a:pt x="412299" y="811212"/>
                    </a:moveTo>
                    <a:cubicBezTo>
                      <a:pt x="412299" y="811212"/>
                      <a:pt x="412299" y="811212"/>
                      <a:pt x="347355" y="919678"/>
                    </a:cubicBezTo>
                    <a:cubicBezTo>
                      <a:pt x="462446" y="976484"/>
                      <a:pt x="589662" y="1004887"/>
                      <a:pt x="718111" y="1004887"/>
                    </a:cubicBezTo>
                    <a:cubicBezTo>
                      <a:pt x="846766" y="1004887"/>
                      <a:pt x="973982" y="976484"/>
                      <a:pt x="1090305" y="919678"/>
                    </a:cubicBezTo>
                    <a:cubicBezTo>
                      <a:pt x="1090305" y="919678"/>
                      <a:pt x="1090305" y="919678"/>
                      <a:pt x="1025361" y="811212"/>
                    </a:cubicBezTo>
                    <a:cubicBezTo>
                      <a:pt x="929179" y="854640"/>
                      <a:pt x="823748" y="877691"/>
                      <a:pt x="718111" y="877691"/>
                    </a:cubicBezTo>
                    <a:cubicBezTo>
                      <a:pt x="612680" y="877691"/>
                      <a:pt x="507043" y="854640"/>
                      <a:pt x="412299" y="811212"/>
                    </a:cubicBezTo>
                    <a:close/>
                    <a:moveTo>
                      <a:pt x="718037" y="292100"/>
                    </a:moveTo>
                    <a:lnTo>
                      <a:pt x="471180" y="710653"/>
                    </a:lnTo>
                    <a:cubicBezTo>
                      <a:pt x="548452" y="744407"/>
                      <a:pt x="632523" y="762000"/>
                      <a:pt x="718037" y="762000"/>
                    </a:cubicBezTo>
                    <a:cubicBezTo>
                      <a:pt x="803550" y="762000"/>
                      <a:pt x="887622" y="744407"/>
                      <a:pt x="964893" y="710653"/>
                    </a:cubicBezTo>
                    <a:cubicBezTo>
                      <a:pt x="964893" y="710653"/>
                      <a:pt x="964893" y="710653"/>
                      <a:pt x="718037" y="292100"/>
                    </a:cubicBezTo>
                    <a:close/>
                    <a:moveTo>
                      <a:pt x="717875" y="0"/>
                    </a:moveTo>
                    <a:cubicBezTo>
                      <a:pt x="798313" y="0"/>
                      <a:pt x="863528" y="65940"/>
                      <a:pt x="863528" y="145190"/>
                    </a:cubicBezTo>
                    <a:cubicBezTo>
                      <a:pt x="863528" y="179184"/>
                      <a:pt x="851596" y="210516"/>
                      <a:pt x="831640" y="235499"/>
                    </a:cubicBezTo>
                    <a:cubicBezTo>
                      <a:pt x="868877" y="298572"/>
                      <a:pt x="997043" y="515845"/>
                      <a:pt x="1436881" y="1262069"/>
                    </a:cubicBezTo>
                    <a:cubicBezTo>
                      <a:pt x="1439555" y="1266164"/>
                      <a:pt x="1439555" y="1270260"/>
                      <a:pt x="1436881" y="1274355"/>
                    </a:cubicBezTo>
                    <a:cubicBezTo>
                      <a:pt x="1434206" y="1278246"/>
                      <a:pt x="1430092" y="1281113"/>
                      <a:pt x="1425977" y="1281113"/>
                    </a:cubicBezTo>
                    <a:cubicBezTo>
                      <a:pt x="1425977" y="1281113"/>
                      <a:pt x="1425977" y="1281113"/>
                      <a:pt x="1309538" y="1281113"/>
                    </a:cubicBezTo>
                    <a:cubicBezTo>
                      <a:pt x="1305423" y="1281113"/>
                      <a:pt x="1301309" y="1278246"/>
                      <a:pt x="1298634" y="1274355"/>
                    </a:cubicBezTo>
                    <a:cubicBezTo>
                      <a:pt x="1290611" y="1259406"/>
                      <a:pt x="1259341" y="1206982"/>
                      <a:pt x="1149690" y="1022269"/>
                    </a:cubicBezTo>
                    <a:cubicBezTo>
                      <a:pt x="1016998" y="1086980"/>
                      <a:pt x="867848" y="1120564"/>
                      <a:pt x="718904" y="1120564"/>
                    </a:cubicBezTo>
                    <a:cubicBezTo>
                      <a:pt x="569959" y="1120564"/>
                      <a:pt x="422250" y="1086980"/>
                      <a:pt x="289557" y="1022269"/>
                    </a:cubicBezTo>
                    <a:cubicBezTo>
                      <a:pt x="289557" y="1022269"/>
                      <a:pt x="289557" y="1022269"/>
                      <a:pt x="139173" y="1274355"/>
                    </a:cubicBezTo>
                    <a:cubicBezTo>
                      <a:pt x="136499" y="1278246"/>
                      <a:pt x="132384" y="1281113"/>
                      <a:pt x="128270" y="1281113"/>
                    </a:cubicBezTo>
                    <a:cubicBezTo>
                      <a:pt x="117572" y="1281113"/>
                      <a:pt x="87742" y="1281113"/>
                      <a:pt x="11830" y="1281113"/>
                    </a:cubicBezTo>
                    <a:cubicBezTo>
                      <a:pt x="7715" y="1281113"/>
                      <a:pt x="3807" y="1278246"/>
                      <a:pt x="927" y="1274355"/>
                    </a:cubicBezTo>
                    <a:cubicBezTo>
                      <a:pt x="-308" y="1270260"/>
                      <a:pt x="-308" y="1266164"/>
                      <a:pt x="927" y="1262069"/>
                    </a:cubicBezTo>
                    <a:cubicBezTo>
                      <a:pt x="31785" y="1210259"/>
                      <a:pt x="151105" y="1009573"/>
                      <a:pt x="604727" y="237751"/>
                    </a:cubicBezTo>
                    <a:cubicBezTo>
                      <a:pt x="583537" y="212563"/>
                      <a:pt x="570782" y="180208"/>
                      <a:pt x="570782" y="145190"/>
                    </a:cubicBezTo>
                    <a:cubicBezTo>
                      <a:pt x="570782" y="65940"/>
                      <a:pt x="636203" y="0"/>
                      <a:pt x="717875" y="0"/>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grpSp>
      <p:grpSp>
        <p:nvGrpSpPr>
          <p:cNvPr id="29" name="Group 28">
            <a:extLst>
              <a:ext uri="{FF2B5EF4-FFF2-40B4-BE49-F238E27FC236}">
                <a16:creationId xmlns:a16="http://schemas.microsoft.com/office/drawing/2014/main" id="{30BC144D-0227-44A6-A831-CD98B114F4BA}"/>
              </a:ext>
            </a:extLst>
          </p:cNvPr>
          <p:cNvGrpSpPr/>
          <p:nvPr/>
        </p:nvGrpSpPr>
        <p:grpSpPr>
          <a:xfrm>
            <a:off x="3471562" y="4097036"/>
            <a:ext cx="866404" cy="863255"/>
            <a:chOff x="3471562" y="4116086"/>
            <a:chExt cx="866404" cy="863255"/>
          </a:xfrm>
        </p:grpSpPr>
        <p:sp>
          <p:nvSpPr>
            <p:cNvPr id="78" name="Isosceles Triangle 77">
              <a:extLst>
                <a:ext uri="{FF2B5EF4-FFF2-40B4-BE49-F238E27FC236}">
                  <a16:creationId xmlns:a16="http://schemas.microsoft.com/office/drawing/2014/main" id="{4E47AA10-9056-44BA-ADFD-B03D0A904EEA}"/>
                </a:ext>
              </a:extLst>
            </p:cNvPr>
            <p:cNvSpPr/>
            <p:nvPr/>
          </p:nvSpPr>
          <p:spPr bwMode="auto">
            <a:xfrm rot="16200000" flipH="1">
              <a:off x="3469257" y="4217939"/>
              <a:ext cx="863255" cy="659549"/>
            </a:xfrm>
            <a:prstGeom prst="triangle">
              <a:avLst/>
            </a:prstGeom>
            <a:gradFill flip="none" rotWithShape="1">
              <a:gsLst>
                <a:gs pos="8000">
                  <a:schemeClr val="accent2">
                    <a:alpha val="0"/>
                  </a:schemeClr>
                </a:gs>
                <a:gs pos="30000">
                  <a:schemeClr val="accent2"/>
                </a:gs>
                <a:gs pos="78000">
                  <a:schemeClr val="accent2">
                    <a:alpha val="0"/>
                  </a:schemeClr>
                </a:gs>
              </a:gsLst>
              <a:lin ang="5400000" scaled="0"/>
              <a:tileRect/>
            </a:gradFill>
            <a:ln>
              <a:noFill/>
            </a:ln>
          </p:spPr>
          <p:txBody>
            <a:bodyPr rot="0" spcFirstLastPara="0" vertOverflow="overflow" horzOverflow="overflow" vert="horz" wrap="square" lIns="91396" tIns="45699" rIns="91396" bIns="45699"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err="1">
                <a:ln>
                  <a:noFill/>
                </a:ln>
                <a:solidFill>
                  <a:srgbClr val="FFFFFF"/>
                </a:solidFill>
                <a:effectLst/>
                <a:uLnTx/>
                <a:uFillTx/>
                <a:latin typeface="Microsoft Sans Serif"/>
                <a:ea typeface="+mn-ea"/>
                <a:cs typeface="+mn-cs"/>
              </a:endParaRPr>
            </a:p>
          </p:txBody>
        </p:sp>
        <p:grpSp>
          <p:nvGrpSpPr>
            <p:cNvPr id="526" name="Group 525">
              <a:extLst>
                <a:ext uri="{FF2B5EF4-FFF2-40B4-BE49-F238E27FC236}">
                  <a16:creationId xmlns:a16="http://schemas.microsoft.com/office/drawing/2014/main" id="{9D5506A5-3B10-4ED9-8AFA-1188F2D3513B}"/>
                </a:ext>
              </a:extLst>
            </p:cNvPr>
            <p:cNvGrpSpPr/>
            <p:nvPr/>
          </p:nvGrpSpPr>
          <p:grpSpPr>
            <a:xfrm>
              <a:off x="3934836" y="4274746"/>
              <a:ext cx="262505" cy="298816"/>
              <a:chOff x="1106629" y="2244435"/>
              <a:chExt cx="889676" cy="1012740"/>
            </a:xfrm>
          </p:grpSpPr>
          <p:grpSp>
            <p:nvGrpSpPr>
              <p:cNvPr id="527" name="Group 526">
                <a:extLst>
                  <a:ext uri="{FF2B5EF4-FFF2-40B4-BE49-F238E27FC236}">
                    <a16:creationId xmlns:a16="http://schemas.microsoft.com/office/drawing/2014/main" id="{9C41B612-1039-4D77-BD59-B3699A675C87}"/>
                  </a:ext>
                </a:extLst>
              </p:cNvPr>
              <p:cNvGrpSpPr/>
              <p:nvPr/>
            </p:nvGrpSpPr>
            <p:grpSpPr>
              <a:xfrm>
                <a:off x="1106629" y="2244435"/>
                <a:ext cx="341169" cy="340200"/>
                <a:chOff x="2744787" y="87313"/>
                <a:chExt cx="6702426" cy="6683376"/>
              </a:xfrm>
            </p:grpSpPr>
            <p:sp>
              <p:nvSpPr>
                <p:cNvPr id="533" name="Oval 12">
                  <a:extLst>
                    <a:ext uri="{FF2B5EF4-FFF2-40B4-BE49-F238E27FC236}">
                      <a16:creationId xmlns:a16="http://schemas.microsoft.com/office/drawing/2014/main" id="{8A8003BD-56F5-441E-9BC3-2D068821E593}"/>
                    </a:ext>
                  </a:extLst>
                </p:cNvPr>
                <p:cNvSpPr>
                  <a:spLocks noChangeArrowheads="1"/>
                </p:cNvSpPr>
                <p:nvPr/>
              </p:nvSpPr>
              <p:spPr bwMode="auto">
                <a:xfrm>
                  <a:off x="4408488" y="1746250"/>
                  <a:ext cx="3375025" cy="3365500"/>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534" name="Freeform: Shape 533">
                  <a:extLst>
                    <a:ext uri="{FF2B5EF4-FFF2-40B4-BE49-F238E27FC236}">
                      <a16:creationId xmlns:a16="http://schemas.microsoft.com/office/drawing/2014/main" id="{EC1682B7-8608-4EAC-837A-3E7D30573415}"/>
                    </a:ext>
                  </a:extLst>
                </p:cNvPr>
                <p:cNvSpPr>
                  <a:spLocks noChangeArrowheads="1"/>
                </p:cNvSpPr>
                <p:nvPr/>
              </p:nvSpPr>
              <p:spPr bwMode="auto">
                <a:xfrm>
                  <a:off x="2744787" y="87313"/>
                  <a:ext cx="6702426" cy="6683376"/>
                </a:xfrm>
                <a:custGeom>
                  <a:avLst/>
                  <a:gdLst>
                    <a:gd name="connsiteX0" fmla="*/ 3351213 w 6702426"/>
                    <a:gd name="connsiteY0" fmla="*/ 163512 h 6683376"/>
                    <a:gd name="connsiteX1" fmla="*/ 165100 w 6702426"/>
                    <a:gd name="connsiteY1" fmla="*/ 3341687 h 6683376"/>
                    <a:gd name="connsiteX2" fmla="*/ 3351213 w 6702426"/>
                    <a:gd name="connsiteY2" fmla="*/ 6519862 h 6683376"/>
                    <a:gd name="connsiteX3" fmla="*/ 6537326 w 6702426"/>
                    <a:gd name="connsiteY3" fmla="*/ 3341687 h 6683376"/>
                    <a:gd name="connsiteX4" fmla="*/ 3351213 w 6702426"/>
                    <a:gd name="connsiteY4" fmla="*/ 163512 h 6683376"/>
                    <a:gd name="connsiteX5" fmla="*/ 3351213 w 6702426"/>
                    <a:gd name="connsiteY5" fmla="*/ 0 h 6683376"/>
                    <a:gd name="connsiteX6" fmla="*/ 6702426 w 6702426"/>
                    <a:gd name="connsiteY6" fmla="*/ 3341688 h 6683376"/>
                    <a:gd name="connsiteX7" fmla="*/ 3351213 w 6702426"/>
                    <a:gd name="connsiteY7" fmla="*/ 6683376 h 6683376"/>
                    <a:gd name="connsiteX8" fmla="*/ 0 w 6702426"/>
                    <a:gd name="connsiteY8" fmla="*/ 3341688 h 6683376"/>
                    <a:gd name="connsiteX9" fmla="*/ 3351213 w 6702426"/>
                    <a:gd name="connsiteY9" fmla="*/ 0 h 66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2426" h="6683376">
                      <a:moveTo>
                        <a:pt x="3351213" y="163512"/>
                      </a:moveTo>
                      <a:cubicBezTo>
                        <a:pt x="1591571" y="163512"/>
                        <a:pt x="165100" y="1586429"/>
                        <a:pt x="165100" y="3341687"/>
                      </a:cubicBezTo>
                      <a:cubicBezTo>
                        <a:pt x="165100" y="5096945"/>
                        <a:pt x="1591571" y="6519862"/>
                        <a:pt x="3351213" y="6519862"/>
                      </a:cubicBezTo>
                      <a:cubicBezTo>
                        <a:pt x="5110855" y="6519862"/>
                        <a:pt x="6537326" y="5096945"/>
                        <a:pt x="6537326" y="3341687"/>
                      </a:cubicBezTo>
                      <a:cubicBezTo>
                        <a:pt x="6537326" y="1586429"/>
                        <a:pt x="5110855" y="163512"/>
                        <a:pt x="3351213" y="163512"/>
                      </a:cubicBezTo>
                      <a:close/>
                      <a:moveTo>
                        <a:pt x="3351213" y="0"/>
                      </a:moveTo>
                      <a:cubicBezTo>
                        <a:pt x="5202037" y="0"/>
                        <a:pt x="6702426" y="1496125"/>
                        <a:pt x="6702426" y="3341688"/>
                      </a:cubicBezTo>
                      <a:cubicBezTo>
                        <a:pt x="6702426" y="5187251"/>
                        <a:pt x="5202037" y="6683376"/>
                        <a:pt x="3351213" y="6683376"/>
                      </a:cubicBezTo>
                      <a:cubicBezTo>
                        <a:pt x="1500389" y="6683376"/>
                        <a:pt x="0" y="5187251"/>
                        <a:pt x="0" y="3341688"/>
                      </a:cubicBezTo>
                      <a:cubicBezTo>
                        <a:pt x="0" y="1496125"/>
                        <a:pt x="1500389" y="0"/>
                        <a:pt x="335121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sp>
            <p:nvSpPr>
              <p:cNvPr id="528" name="Freeform 7">
                <a:extLst>
                  <a:ext uri="{FF2B5EF4-FFF2-40B4-BE49-F238E27FC236}">
                    <a16:creationId xmlns:a16="http://schemas.microsoft.com/office/drawing/2014/main" id="{57CADA8E-C0B5-4E27-8D76-8400AF1F5734}"/>
                  </a:ext>
                </a:extLst>
              </p:cNvPr>
              <p:cNvSpPr>
                <a:spLocks/>
              </p:cNvSpPr>
              <p:nvPr/>
            </p:nvSpPr>
            <p:spPr bwMode="auto">
              <a:xfrm>
                <a:off x="1189404" y="2364884"/>
                <a:ext cx="770268" cy="892291"/>
              </a:xfrm>
              <a:custGeom>
                <a:avLst/>
                <a:gdLst>
                  <a:gd name="T0" fmla="*/ 4215 w 5201"/>
                  <a:gd name="T1" fmla="*/ 4752 h 6040"/>
                  <a:gd name="T2" fmla="*/ 4680 w 5201"/>
                  <a:gd name="T3" fmla="*/ 4290 h 6040"/>
                  <a:gd name="T4" fmla="*/ 4680 w 5201"/>
                  <a:gd name="T5" fmla="*/ 4290 h 6040"/>
                  <a:gd name="T6" fmla="*/ 4680 w 5201"/>
                  <a:gd name="T7" fmla="*/ 3452 h 6040"/>
                  <a:gd name="T8" fmla="*/ 4986 w 5201"/>
                  <a:gd name="T9" fmla="*/ 3452 h 6040"/>
                  <a:gd name="T10" fmla="*/ 5201 w 5201"/>
                  <a:gd name="T11" fmla="*/ 3245 h 6040"/>
                  <a:gd name="T12" fmla="*/ 5133 w 5201"/>
                  <a:gd name="T13" fmla="*/ 3087 h 6040"/>
                  <a:gd name="T14" fmla="*/ 4510 w 5201"/>
                  <a:gd name="T15" fmla="*/ 2576 h 6040"/>
                  <a:gd name="T16" fmla="*/ 4510 w 5201"/>
                  <a:gd name="T17" fmla="*/ 1313 h 6040"/>
                  <a:gd name="T18" fmla="*/ 4420 w 5201"/>
                  <a:gd name="T19" fmla="*/ 1229 h 6040"/>
                  <a:gd name="T20" fmla="*/ 3899 w 5201"/>
                  <a:gd name="T21" fmla="*/ 1229 h 6040"/>
                  <a:gd name="T22" fmla="*/ 3814 w 5201"/>
                  <a:gd name="T23" fmla="*/ 1313 h 6040"/>
                  <a:gd name="T24" fmla="*/ 3814 w 5201"/>
                  <a:gd name="T25" fmla="*/ 2010 h 6040"/>
                  <a:gd name="T26" fmla="*/ 2750 w 5201"/>
                  <a:gd name="T27" fmla="*/ 1140 h 6040"/>
                  <a:gd name="T28" fmla="*/ 2604 w 5201"/>
                  <a:gd name="T29" fmla="*/ 1078 h 6040"/>
                  <a:gd name="T30" fmla="*/ 2450 w 5201"/>
                  <a:gd name="T31" fmla="*/ 1140 h 6040"/>
                  <a:gd name="T32" fmla="*/ 699 w 5201"/>
                  <a:gd name="T33" fmla="*/ 2574 h 6040"/>
                  <a:gd name="T34" fmla="*/ 699 w 5201"/>
                  <a:gd name="T35" fmla="*/ 660 h 6040"/>
                  <a:gd name="T36" fmla="*/ 948 w 5201"/>
                  <a:gd name="T37" fmla="*/ 333 h 6040"/>
                  <a:gd name="T38" fmla="*/ 614 w 5201"/>
                  <a:gd name="T39" fmla="*/ 0 h 6040"/>
                  <a:gd name="T40" fmla="*/ 275 w 5201"/>
                  <a:gd name="T41" fmla="*/ 333 h 6040"/>
                  <a:gd name="T42" fmla="*/ 529 w 5201"/>
                  <a:gd name="T43" fmla="*/ 660 h 6040"/>
                  <a:gd name="T44" fmla="*/ 529 w 5201"/>
                  <a:gd name="T45" fmla="*/ 2713 h 6040"/>
                  <a:gd name="T46" fmla="*/ 73 w 5201"/>
                  <a:gd name="T47" fmla="*/ 3087 h 6040"/>
                  <a:gd name="T48" fmla="*/ 0 w 5201"/>
                  <a:gd name="T49" fmla="*/ 3245 h 6040"/>
                  <a:gd name="T50" fmla="*/ 216 w 5201"/>
                  <a:gd name="T51" fmla="*/ 3452 h 6040"/>
                  <a:gd name="T52" fmla="*/ 522 w 5201"/>
                  <a:gd name="T53" fmla="*/ 3452 h 6040"/>
                  <a:gd name="T54" fmla="*/ 522 w 5201"/>
                  <a:gd name="T55" fmla="*/ 3463 h 6040"/>
                  <a:gd name="T56" fmla="*/ 522 w 5201"/>
                  <a:gd name="T57" fmla="*/ 5871 h 6040"/>
                  <a:gd name="T58" fmla="*/ 696 w 5201"/>
                  <a:gd name="T59" fmla="*/ 6040 h 6040"/>
                  <a:gd name="T60" fmla="*/ 4510 w 5201"/>
                  <a:gd name="T61" fmla="*/ 6040 h 6040"/>
                  <a:gd name="T62" fmla="*/ 4680 w 5201"/>
                  <a:gd name="T63" fmla="*/ 5871 h 6040"/>
                  <a:gd name="T64" fmla="*/ 4680 w 5201"/>
                  <a:gd name="T65" fmla="*/ 5212 h 6040"/>
                  <a:gd name="T66" fmla="*/ 4680 w 5201"/>
                  <a:gd name="T67" fmla="*/ 5212 h 6040"/>
                  <a:gd name="T68" fmla="*/ 4215 w 5201"/>
                  <a:gd name="T69" fmla="*/ 4752 h 6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01" h="6040">
                    <a:moveTo>
                      <a:pt x="4215" y="4752"/>
                    </a:moveTo>
                    <a:cubicBezTo>
                      <a:pt x="4215" y="4496"/>
                      <a:pt x="4424" y="4290"/>
                      <a:pt x="4680" y="4290"/>
                    </a:cubicBezTo>
                    <a:cubicBezTo>
                      <a:pt x="4680" y="4290"/>
                      <a:pt x="4680" y="4290"/>
                      <a:pt x="4680" y="4290"/>
                    </a:cubicBezTo>
                    <a:cubicBezTo>
                      <a:pt x="4680" y="3833"/>
                      <a:pt x="4680" y="3455"/>
                      <a:pt x="4680" y="3452"/>
                    </a:cubicBezTo>
                    <a:cubicBezTo>
                      <a:pt x="4986" y="3452"/>
                      <a:pt x="4986" y="3452"/>
                      <a:pt x="4986" y="3452"/>
                    </a:cubicBezTo>
                    <a:cubicBezTo>
                      <a:pt x="5105" y="3452"/>
                      <a:pt x="5201" y="3362"/>
                      <a:pt x="5201" y="3245"/>
                    </a:cubicBezTo>
                    <a:cubicBezTo>
                      <a:pt x="5201" y="3183"/>
                      <a:pt x="5178" y="3127"/>
                      <a:pt x="5133" y="3087"/>
                    </a:cubicBezTo>
                    <a:cubicBezTo>
                      <a:pt x="4510" y="2576"/>
                      <a:pt x="4510" y="2576"/>
                      <a:pt x="4510" y="2576"/>
                    </a:cubicBezTo>
                    <a:cubicBezTo>
                      <a:pt x="4510" y="1313"/>
                      <a:pt x="4510" y="1313"/>
                      <a:pt x="4510" y="1313"/>
                    </a:cubicBezTo>
                    <a:cubicBezTo>
                      <a:pt x="4510" y="1269"/>
                      <a:pt x="4471" y="1229"/>
                      <a:pt x="4420" y="1229"/>
                    </a:cubicBezTo>
                    <a:cubicBezTo>
                      <a:pt x="3899" y="1229"/>
                      <a:pt x="3899" y="1229"/>
                      <a:pt x="3899" y="1229"/>
                    </a:cubicBezTo>
                    <a:cubicBezTo>
                      <a:pt x="3854" y="1229"/>
                      <a:pt x="3814" y="1269"/>
                      <a:pt x="3814" y="1313"/>
                    </a:cubicBezTo>
                    <a:cubicBezTo>
                      <a:pt x="3814" y="2010"/>
                      <a:pt x="3814" y="2010"/>
                      <a:pt x="3814" y="2010"/>
                    </a:cubicBezTo>
                    <a:cubicBezTo>
                      <a:pt x="2750" y="1140"/>
                      <a:pt x="2750" y="1140"/>
                      <a:pt x="2750" y="1140"/>
                    </a:cubicBezTo>
                    <a:cubicBezTo>
                      <a:pt x="2712" y="1100"/>
                      <a:pt x="2660" y="1078"/>
                      <a:pt x="2604" y="1078"/>
                    </a:cubicBezTo>
                    <a:cubicBezTo>
                      <a:pt x="2541" y="1078"/>
                      <a:pt x="2490" y="1100"/>
                      <a:pt x="2450" y="1140"/>
                    </a:cubicBezTo>
                    <a:cubicBezTo>
                      <a:pt x="1597" y="1839"/>
                      <a:pt x="1050" y="2287"/>
                      <a:pt x="699" y="2574"/>
                    </a:cubicBezTo>
                    <a:cubicBezTo>
                      <a:pt x="699" y="2292"/>
                      <a:pt x="699" y="1735"/>
                      <a:pt x="699" y="660"/>
                    </a:cubicBezTo>
                    <a:cubicBezTo>
                      <a:pt x="840" y="620"/>
                      <a:pt x="948" y="491"/>
                      <a:pt x="948" y="333"/>
                    </a:cubicBezTo>
                    <a:cubicBezTo>
                      <a:pt x="948" y="147"/>
                      <a:pt x="801" y="0"/>
                      <a:pt x="614" y="0"/>
                    </a:cubicBezTo>
                    <a:cubicBezTo>
                      <a:pt x="427" y="0"/>
                      <a:pt x="275" y="147"/>
                      <a:pt x="275" y="333"/>
                    </a:cubicBezTo>
                    <a:cubicBezTo>
                      <a:pt x="275" y="491"/>
                      <a:pt x="382" y="620"/>
                      <a:pt x="529" y="660"/>
                    </a:cubicBezTo>
                    <a:cubicBezTo>
                      <a:pt x="529" y="660"/>
                      <a:pt x="529" y="911"/>
                      <a:pt x="529" y="2713"/>
                    </a:cubicBezTo>
                    <a:cubicBezTo>
                      <a:pt x="73" y="3087"/>
                      <a:pt x="73" y="3087"/>
                      <a:pt x="73" y="3087"/>
                    </a:cubicBezTo>
                    <a:cubicBezTo>
                      <a:pt x="29" y="3127"/>
                      <a:pt x="0" y="3183"/>
                      <a:pt x="0" y="3245"/>
                    </a:cubicBezTo>
                    <a:cubicBezTo>
                      <a:pt x="0" y="3362"/>
                      <a:pt x="97" y="3452"/>
                      <a:pt x="216" y="3452"/>
                    </a:cubicBezTo>
                    <a:cubicBezTo>
                      <a:pt x="522" y="3452"/>
                      <a:pt x="522" y="3452"/>
                      <a:pt x="522" y="3452"/>
                    </a:cubicBezTo>
                    <a:cubicBezTo>
                      <a:pt x="522" y="3458"/>
                      <a:pt x="522" y="3458"/>
                      <a:pt x="522" y="3463"/>
                    </a:cubicBezTo>
                    <a:cubicBezTo>
                      <a:pt x="522" y="5871"/>
                      <a:pt x="522" y="5871"/>
                      <a:pt x="522" y="5871"/>
                    </a:cubicBezTo>
                    <a:cubicBezTo>
                      <a:pt x="522" y="5965"/>
                      <a:pt x="600" y="6040"/>
                      <a:pt x="696" y="6040"/>
                    </a:cubicBezTo>
                    <a:cubicBezTo>
                      <a:pt x="4510" y="6040"/>
                      <a:pt x="4510" y="6040"/>
                      <a:pt x="4510" y="6040"/>
                    </a:cubicBezTo>
                    <a:cubicBezTo>
                      <a:pt x="4607" y="6040"/>
                      <a:pt x="4680" y="5965"/>
                      <a:pt x="4680" y="5871"/>
                    </a:cubicBezTo>
                    <a:cubicBezTo>
                      <a:pt x="4680" y="5871"/>
                      <a:pt x="4680" y="5586"/>
                      <a:pt x="4680" y="5212"/>
                    </a:cubicBezTo>
                    <a:cubicBezTo>
                      <a:pt x="4680" y="5212"/>
                      <a:pt x="4680" y="5212"/>
                      <a:pt x="4680" y="5212"/>
                    </a:cubicBezTo>
                    <a:cubicBezTo>
                      <a:pt x="4424" y="5212"/>
                      <a:pt x="4215" y="5006"/>
                      <a:pt x="4215" y="47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nvGrpSpPr>
              <p:cNvPr id="529" name="Group 528">
                <a:extLst>
                  <a:ext uri="{FF2B5EF4-FFF2-40B4-BE49-F238E27FC236}">
                    <a16:creationId xmlns:a16="http://schemas.microsoft.com/office/drawing/2014/main" id="{AAEF1D80-9960-4374-87FD-72E1A9ABBB5B}"/>
                  </a:ext>
                </a:extLst>
              </p:cNvPr>
              <p:cNvGrpSpPr/>
              <p:nvPr/>
            </p:nvGrpSpPr>
            <p:grpSpPr>
              <a:xfrm>
                <a:off x="1761801" y="2947554"/>
                <a:ext cx="234504" cy="233064"/>
                <a:chOff x="4162156" y="1116013"/>
                <a:chExt cx="4654550" cy="4625975"/>
              </a:xfrm>
            </p:grpSpPr>
            <p:sp>
              <p:nvSpPr>
                <p:cNvPr id="530" name="Oval 5">
                  <a:extLst>
                    <a:ext uri="{FF2B5EF4-FFF2-40B4-BE49-F238E27FC236}">
                      <a16:creationId xmlns:a16="http://schemas.microsoft.com/office/drawing/2014/main" id="{62818550-AE8A-4F65-902E-40FFD6C969EF}"/>
                    </a:ext>
                  </a:extLst>
                </p:cNvPr>
                <p:cNvSpPr>
                  <a:spLocks noChangeArrowheads="1"/>
                </p:cNvSpPr>
                <p:nvPr/>
              </p:nvSpPr>
              <p:spPr bwMode="auto">
                <a:xfrm>
                  <a:off x="4976546" y="1925641"/>
                  <a:ext cx="3013071" cy="2995618"/>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531" name="Freeform 6">
                  <a:extLst>
                    <a:ext uri="{FF2B5EF4-FFF2-40B4-BE49-F238E27FC236}">
                      <a16:creationId xmlns:a16="http://schemas.microsoft.com/office/drawing/2014/main" id="{1CBC4E65-0FAA-4DC3-9980-59C3D4209A2B}"/>
                    </a:ext>
                  </a:extLst>
                </p:cNvPr>
                <p:cNvSpPr>
                  <a:spLocks noEditPoints="1"/>
                </p:cNvSpPr>
                <p:nvPr/>
              </p:nvSpPr>
              <p:spPr bwMode="auto">
                <a:xfrm>
                  <a:off x="4162156" y="1116013"/>
                  <a:ext cx="4654550" cy="4625975"/>
                </a:xfrm>
                <a:custGeom>
                  <a:avLst/>
                  <a:gdLst>
                    <a:gd name="T0" fmla="*/ 4000 w 8000"/>
                    <a:gd name="T1" fmla="*/ 7974 h 7974"/>
                    <a:gd name="T2" fmla="*/ 2443 w 8000"/>
                    <a:gd name="T3" fmla="*/ 7661 h 7974"/>
                    <a:gd name="T4" fmla="*/ 1172 w 8000"/>
                    <a:gd name="T5" fmla="*/ 6807 h 7974"/>
                    <a:gd name="T6" fmla="*/ 315 w 8000"/>
                    <a:gd name="T7" fmla="*/ 5539 h 7974"/>
                    <a:gd name="T8" fmla="*/ 0 w 8000"/>
                    <a:gd name="T9" fmla="*/ 3987 h 7974"/>
                    <a:gd name="T10" fmla="*/ 315 w 8000"/>
                    <a:gd name="T11" fmla="*/ 2435 h 7974"/>
                    <a:gd name="T12" fmla="*/ 1172 w 8000"/>
                    <a:gd name="T13" fmla="*/ 1168 h 7974"/>
                    <a:gd name="T14" fmla="*/ 2443 w 8000"/>
                    <a:gd name="T15" fmla="*/ 313 h 7974"/>
                    <a:gd name="T16" fmla="*/ 4000 w 8000"/>
                    <a:gd name="T17" fmla="*/ 0 h 7974"/>
                    <a:gd name="T18" fmla="*/ 5557 w 8000"/>
                    <a:gd name="T19" fmla="*/ 313 h 7974"/>
                    <a:gd name="T20" fmla="*/ 6829 w 8000"/>
                    <a:gd name="T21" fmla="*/ 1168 h 7974"/>
                    <a:gd name="T22" fmla="*/ 7686 w 8000"/>
                    <a:gd name="T23" fmla="*/ 2435 h 7974"/>
                    <a:gd name="T24" fmla="*/ 8000 w 8000"/>
                    <a:gd name="T25" fmla="*/ 3987 h 7974"/>
                    <a:gd name="T26" fmla="*/ 7686 w 8000"/>
                    <a:gd name="T27" fmla="*/ 5539 h 7974"/>
                    <a:gd name="T28" fmla="*/ 6829 w 8000"/>
                    <a:gd name="T29" fmla="*/ 6807 h 7974"/>
                    <a:gd name="T30" fmla="*/ 5557 w 8000"/>
                    <a:gd name="T31" fmla="*/ 7661 h 7974"/>
                    <a:gd name="T32" fmla="*/ 4000 w 8000"/>
                    <a:gd name="T33" fmla="*/ 7974 h 7974"/>
                    <a:gd name="T34" fmla="*/ 4000 w 8000"/>
                    <a:gd name="T35" fmla="*/ 121 h 7974"/>
                    <a:gd name="T36" fmla="*/ 122 w 8000"/>
                    <a:gd name="T37" fmla="*/ 3987 h 7974"/>
                    <a:gd name="T38" fmla="*/ 4000 w 8000"/>
                    <a:gd name="T39" fmla="*/ 7853 h 7974"/>
                    <a:gd name="T40" fmla="*/ 7879 w 8000"/>
                    <a:gd name="T41" fmla="*/ 3987 h 7974"/>
                    <a:gd name="T42" fmla="*/ 4000 w 8000"/>
                    <a:gd name="T43" fmla="*/ 121 h 7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0" h="7974">
                      <a:moveTo>
                        <a:pt x="4000" y="7974"/>
                      </a:moveTo>
                      <a:cubicBezTo>
                        <a:pt x="3460" y="7974"/>
                        <a:pt x="2937" y="7869"/>
                        <a:pt x="2443" y="7661"/>
                      </a:cubicBezTo>
                      <a:cubicBezTo>
                        <a:pt x="1967" y="7460"/>
                        <a:pt x="1539" y="7173"/>
                        <a:pt x="1172" y="6807"/>
                      </a:cubicBezTo>
                      <a:cubicBezTo>
                        <a:pt x="805" y="6440"/>
                        <a:pt x="516" y="6014"/>
                        <a:pt x="315" y="5539"/>
                      </a:cubicBezTo>
                      <a:cubicBezTo>
                        <a:pt x="106" y="5048"/>
                        <a:pt x="0" y="4525"/>
                        <a:pt x="0" y="3987"/>
                      </a:cubicBezTo>
                      <a:cubicBezTo>
                        <a:pt x="0" y="3449"/>
                        <a:pt x="106" y="2927"/>
                        <a:pt x="315" y="2435"/>
                      </a:cubicBezTo>
                      <a:cubicBezTo>
                        <a:pt x="516" y="1960"/>
                        <a:pt x="805" y="1534"/>
                        <a:pt x="1172" y="1168"/>
                      </a:cubicBezTo>
                      <a:cubicBezTo>
                        <a:pt x="1539" y="802"/>
                        <a:pt x="1967" y="514"/>
                        <a:pt x="2443" y="313"/>
                      </a:cubicBezTo>
                      <a:cubicBezTo>
                        <a:pt x="2937" y="105"/>
                        <a:pt x="3460" y="0"/>
                        <a:pt x="4000" y="0"/>
                      </a:cubicBezTo>
                      <a:cubicBezTo>
                        <a:pt x="4540" y="0"/>
                        <a:pt x="5064" y="105"/>
                        <a:pt x="5557" y="313"/>
                      </a:cubicBezTo>
                      <a:cubicBezTo>
                        <a:pt x="6034" y="514"/>
                        <a:pt x="6461" y="802"/>
                        <a:pt x="6829" y="1168"/>
                      </a:cubicBezTo>
                      <a:cubicBezTo>
                        <a:pt x="7196" y="1534"/>
                        <a:pt x="7484" y="1960"/>
                        <a:pt x="7686" y="2435"/>
                      </a:cubicBezTo>
                      <a:cubicBezTo>
                        <a:pt x="7895" y="2927"/>
                        <a:pt x="8000" y="3449"/>
                        <a:pt x="8000" y="3987"/>
                      </a:cubicBezTo>
                      <a:cubicBezTo>
                        <a:pt x="8000" y="4525"/>
                        <a:pt x="7895" y="5048"/>
                        <a:pt x="7686" y="5539"/>
                      </a:cubicBezTo>
                      <a:cubicBezTo>
                        <a:pt x="7484" y="6014"/>
                        <a:pt x="7196" y="6440"/>
                        <a:pt x="6829" y="6807"/>
                      </a:cubicBezTo>
                      <a:cubicBezTo>
                        <a:pt x="6461" y="7173"/>
                        <a:pt x="6034" y="7460"/>
                        <a:pt x="5557" y="7661"/>
                      </a:cubicBezTo>
                      <a:cubicBezTo>
                        <a:pt x="5064" y="7869"/>
                        <a:pt x="4540" y="7974"/>
                        <a:pt x="4000" y="7974"/>
                      </a:cubicBezTo>
                      <a:close/>
                      <a:moveTo>
                        <a:pt x="4000" y="121"/>
                      </a:moveTo>
                      <a:cubicBezTo>
                        <a:pt x="1862" y="121"/>
                        <a:pt x="122" y="1856"/>
                        <a:pt x="122" y="3987"/>
                      </a:cubicBezTo>
                      <a:cubicBezTo>
                        <a:pt x="122" y="6119"/>
                        <a:pt x="1862" y="7853"/>
                        <a:pt x="4000" y="7853"/>
                      </a:cubicBezTo>
                      <a:cubicBezTo>
                        <a:pt x="6139" y="7853"/>
                        <a:pt x="7879" y="6119"/>
                        <a:pt x="7879" y="3987"/>
                      </a:cubicBezTo>
                      <a:cubicBezTo>
                        <a:pt x="7879" y="1856"/>
                        <a:pt x="6139" y="121"/>
                        <a:pt x="4000" y="12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532" name="Oval 7">
                  <a:extLst>
                    <a:ext uri="{FF2B5EF4-FFF2-40B4-BE49-F238E27FC236}">
                      <a16:creationId xmlns:a16="http://schemas.microsoft.com/office/drawing/2014/main" id="{51B37B84-D1BB-4754-8965-C2076BA0EA44}"/>
                    </a:ext>
                  </a:extLst>
                </p:cNvPr>
                <p:cNvSpPr>
                  <a:spLocks noChangeArrowheads="1"/>
                </p:cNvSpPr>
                <p:nvPr/>
              </p:nvSpPr>
              <p:spPr bwMode="auto">
                <a:xfrm>
                  <a:off x="5749659" y="2667002"/>
                  <a:ext cx="1466852" cy="151129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icrosoft Sans Serif"/>
                    <a:ea typeface="+mn-ea"/>
                    <a:cs typeface="+mn-cs"/>
                  </a:endParaRPr>
                </a:p>
              </p:txBody>
            </p:sp>
          </p:grpSp>
        </p:grpSp>
        <p:grpSp>
          <p:nvGrpSpPr>
            <p:cNvPr id="555" name="Group 554">
              <a:extLst>
                <a:ext uri="{FF2B5EF4-FFF2-40B4-BE49-F238E27FC236}">
                  <a16:creationId xmlns:a16="http://schemas.microsoft.com/office/drawing/2014/main" id="{A77F6E6A-B5DC-470D-877B-891DA0A76CC3}"/>
                </a:ext>
              </a:extLst>
            </p:cNvPr>
            <p:cNvGrpSpPr/>
            <p:nvPr/>
          </p:nvGrpSpPr>
          <p:grpSpPr>
            <a:xfrm>
              <a:off x="3471562" y="4459247"/>
              <a:ext cx="245632" cy="282510"/>
              <a:chOff x="1156464" y="2287783"/>
              <a:chExt cx="803098" cy="923672"/>
            </a:xfrm>
          </p:grpSpPr>
          <p:grpSp>
            <p:nvGrpSpPr>
              <p:cNvPr id="556" name="Group 555">
                <a:extLst>
                  <a:ext uri="{FF2B5EF4-FFF2-40B4-BE49-F238E27FC236}">
                    <a16:creationId xmlns:a16="http://schemas.microsoft.com/office/drawing/2014/main" id="{D7007D1E-4C68-4CAC-936E-705F44B46A5B}"/>
                  </a:ext>
                </a:extLst>
              </p:cNvPr>
              <p:cNvGrpSpPr/>
              <p:nvPr/>
            </p:nvGrpSpPr>
            <p:grpSpPr>
              <a:xfrm>
                <a:off x="1266649" y="2287783"/>
                <a:ext cx="578218" cy="576574"/>
                <a:chOff x="2744787" y="87313"/>
                <a:chExt cx="6702426" cy="6683376"/>
              </a:xfrm>
            </p:grpSpPr>
            <p:sp>
              <p:nvSpPr>
                <p:cNvPr id="558" name="Oval 12">
                  <a:extLst>
                    <a:ext uri="{FF2B5EF4-FFF2-40B4-BE49-F238E27FC236}">
                      <a16:creationId xmlns:a16="http://schemas.microsoft.com/office/drawing/2014/main" id="{80C5578E-FA77-4AA5-904A-08A4F5FEF212}"/>
                    </a:ext>
                  </a:extLst>
                </p:cNvPr>
                <p:cNvSpPr>
                  <a:spLocks noChangeArrowheads="1"/>
                </p:cNvSpPr>
                <p:nvPr/>
              </p:nvSpPr>
              <p:spPr bwMode="auto">
                <a:xfrm>
                  <a:off x="4408488" y="1746250"/>
                  <a:ext cx="3375025" cy="3365500"/>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559" name="Freeform: Shape 558">
                  <a:extLst>
                    <a:ext uri="{FF2B5EF4-FFF2-40B4-BE49-F238E27FC236}">
                      <a16:creationId xmlns:a16="http://schemas.microsoft.com/office/drawing/2014/main" id="{1349A743-D619-49F9-A17C-1D3B446A7B4B}"/>
                    </a:ext>
                  </a:extLst>
                </p:cNvPr>
                <p:cNvSpPr>
                  <a:spLocks noChangeArrowheads="1"/>
                </p:cNvSpPr>
                <p:nvPr/>
              </p:nvSpPr>
              <p:spPr bwMode="auto">
                <a:xfrm>
                  <a:off x="2744787" y="87313"/>
                  <a:ext cx="6702426" cy="6683376"/>
                </a:xfrm>
                <a:custGeom>
                  <a:avLst/>
                  <a:gdLst>
                    <a:gd name="connsiteX0" fmla="*/ 3351213 w 6702426"/>
                    <a:gd name="connsiteY0" fmla="*/ 163512 h 6683376"/>
                    <a:gd name="connsiteX1" fmla="*/ 165100 w 6702426"/>
                    <a:gd name="connsiteY1" fmla="*/ 3341687 h 6683376"/>
                    <a:gd name="connsiteX2" fmla="*/ 3351213 w 6702426"/>
                    <a:gd name="connsiteY2" fmla="*/ 6519862 h 6683376"/>
                    <a:gd name="connsiteX3" fmla="*/ 6537326 w 6702426"/>
                    <a:gd name="connsiteY3" fmla="*/ 3341687 h 6683376"/>
                    <a:gd name="connsiteX4" fmla="*/ 3351213 w 6702426"/>
                    <a:gd name="connsiteY4" fmla="*/ 163512 h 6683376"/>
                    <a:gd name="connsiteX5" fmla="*/ 3351213 w 6702426"/>
                    <a:gd name="connsiteY5" fmla="*/ 0 h 6683376"/>
                    <a:gd name="connsiteX6" fmla="*/ 6702426 w 6702426"/>
                    <a:gd name="connsiteY6" fmla="*/ 3341688 h 6683376"/>
                    <a:gd name="connsiteX7" fmla="*/ 3351213 w 6702426"/>
                    <a:gd name="connsiteY7" fmla="*/ 6683376 h 6683376"/>
                    <a:gd name="connsiteX8" fmla="*/ 0 w 6702426"/>
                    <a:gd name="connsiteY8" fmla="*/ 3341688 h 6683376"/>
                    <a:gd name="connsiteX9" fmla="*/ 3351213 w 6702426"/>
                    <a:gd name="connsiteY9" fmla="*/ 0 h 66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2426" h="6683376">
                      <a:moveTo>
                        <a:pt x="3351213" y="163512"/>
                      </a:moveTo>
                      <a:cubicBezTo>
                        <a:pt x="1591571" y="163512"/>
                        <a:pt x="165100" y="1586429"/>
                        <a:pt x="165100" y="3341687"/>
                      </a:cubicBezTo>
                      <a:cubicBezTo>
                        <a:pt x="165100" y="5096945"/>
                        <a:pt x="1591571" y="6519862"/>
                        <a:pt x="3351213" y="6519862"/>
                      </a:cubicBezTo>
                      <a:cubicBezTo>
                        <a:pt x="5110855" y="6519862"/>
                        <a:pt x="6537326" y="5096945"/>
                        <a:pt x="6537326" y="3341687"/>
                      </a:cubicBezTo>
                      <a:cubicBezTo>
                        <a:pt x="6537326" y="1586429"/>
                        <a:pt x="5110855" y="163512"/>
                        <a:pt x="3351213" y="163512"/>
                      </a:cubicBezTo>
                      <a:close/>
                      <a:moveTo>
                        <a:pt x="3351213" y="0"/>
                      </a:moveTo>
                      <a:cubicBezTo>
                        <a:pt x="5202037" y="0"/>
                        <a:pt x="6702426" y="1496125"/>
                        <a:pt x="6702426" y="3341688"/>
                      </a:cubicBezTo>
                      <a:cubicBezTo>
                        <a:pt x="6702426" y="5187251"/>
                        <a:pt x="5202037" y="6683376"/>
                        <a:pt x="3351213" y="6683376"/>
                      </a:cubicBezTo>
                      <a:cubicBezTo>
                        <a:pt x="1500389" y="6683376"/>
                        <a:pt x="0" y="5187251"/>
                        <a:pt x="0" y="3341688"/>
                      </a:cubicBezTo>
                      <a:cubicBezTo>
                        <a:pt x="0" y="1496125"/>
                        <a:pt x="1500389" y="0"/>
                        <a:pt x="335121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sp>
            <p:nvSpPr>
              <p:cNvPr id="557" name="Freeform: Shape 38">
                <a:extLst>
                  <a:ext uri="{FF2B5EF4-FFF2-40B4-BE49-F238E27FC236}">
                    <a16:creationId xmlns:a16="http://schemas.microsoft.com/office/drawing/2014/main" id="{8D514E06-0585-49CC-A11C-F06CC11F271F}"/>
                  </a:ext>
                </a:extLst>
              </p:cNvPr>
              <p:cNvSpPr>
                <a:spLocks/>
              </p:cNvSpPr>
              <p:nvPr/>
            </p:nvSpPr>
            <p:spPr bwMode="auto">
              <a:xfrm>
                <a:off x="1156464" y="2496416"/>
                <a:ext cx="803098" cy="715039"/>
              </a:xfrm>
              <a:custGeom>
                <a:avLst/>
                <a:gdLst>
                  <a:gd name="connsiteX0" fmla="*/ 412299 w 1438886"/>
                  <a:gd name="connsiteY0" fmla="*/ 811212 h 1281113"/>
                  <a:gd name="connsiteX1" fmla="*/ 347355 w 1438886"/>
                  <a:gd name="connsiteY1" fmla="*/ 919678 h 1281113"/>
                  <a:gd name="connsiteX2" fmla="*/ 718111 w 1438886"/>
                  <a:gd name="connsiteY2" fmla="*/ 1004887 h 1281113"/>
                  <a:gd name="connsiteX3" fmla="*/ 1090305 w 1438886"/>
                  <a:gd name="connsiteY3" fmla="*/ 919678 h 1281113"/>
                  <a:gd name="connsiteX4" fmla="*/ 1025361 w 1438886"/>
                  <a:gd name="connsiteY4" fmla="*/ 811212 h 1281113"/>
                  <a:gd name="connsiteX5" fmla="*/ 718111 w 1438886"/>
                  <a:gd name="connsiteY5" fmla="*/ 877691 h 1281113"/>
                  <a:gd name="connsiteX6" fmla="*/ 412299 w 1438886"/>
                  <a:gd name="connsiteY6" fmla="*/ 811212 h 1281113"/>
                  <a:gd name="connsiteX7" fmla="*/ 718037 w 1438886"/>
                  <a:gd name="connsiteY7" fmla="*/ 292100 h 1281113"/>
                  <a:gd name="connsiteX8" fmla="*/ 471180 w 1438886"/>
                  <a:gd name="connsiteY8" fmla="*/ 710653 h 1281113"/>
                  <a:gd name="connsiteX9" fmla="*/ 718037 w 1438886"/>
                  <a:gd name="connsiteY9" fmla="*/ 762000 h 1281113"/>
                  <a:gd name="connsiteX10" fmla="*/ 964893 w 1438886"/>
                  <a:gd name="connsiteY10" fmla="*/ 710653 h 1281113"/>
                  <a:gd name="connsiteX11" fmla="*/ 718037 w 1438886"/>
                  <a:gd name="connsiteY11" fmla="*/ 292100 h 1281113"/>
                  <a:gd name="connsiteX12" fmla="*/ 717875 w 1438886"/>
                  <a:gd name="connsiteY12" fmla="*/ 0 h 1281113"/>
                  <a:gd name="connsiteX13" fmla="*/ 863528 w 1438886"/>
                  <a:gd name="connsiteY13" fmla="*/ 145190 h 1281113"/>
                  <a:gd name="connsiteX14" fmla="*/ 831640 w 1438886"/>
                  <a:gd name="connsiteY14" fmla="*/ 235499 h 1281113"/>
                  <a:gd name="connsiteX15" fmla="*/ 1436881 w 1438886"/>
                  <a:gd name="connsiteY15" fmla="*/ 1262069 h 1281113"/>
                  <a:gd name="connsiteX16" fmla="*/ 1436881 w 1438886"/>
                  <a:gd name="connsiteY16" fmla="*/ 1274355 h 1281113"/>
                  <a:gd name="connsiteX17" fmla="*/ 1425977 w 1438886"/>
                  <a:gd name="connsiteY17" fmla="*/ 1281113 h 1281113"/>
                  <a:gd name="connsiteX18" fmla="*/ 1309538 w 1438886"/>
                  <a:gd name="connsiteY18" fmla="*/ 1281113 h 1281113"/>
                  <a:gd name="connsiteX19" fmla="*/ 1298634 w 1438886"/>
                  <a:gd name="connsiteY19" fmla="*/ 1274355 h 1281113"/>
                  <a:gd name="connsiteX20" fmla="*/ 1149690 w 1438886"/>
                  <a:gd name="connsiteY20" fmla="*/ 1022269 h 1281113"/>
                  <a:gd name="connsiteX21" fmla="*/ 718904 w 1438886"/>
                  <a:gd name="connsiteY21" fmla="*/ 1120564 h 1281113"/>
                  <a:gd name="connsiteX22" fmla="*/ 289557 w 1438886"/>
                  <a:gd name="connsiteY22" fmla="*/ 1022269 h 1281113"/>
                  <a:gd name="connsiteX23" fmla="*/ 139173 w 1438886"/>
                  <a:gd name="connsiteY23" fmla="*/ 1274355 h 1281113"/>
                  <a:gd name="connsiteX24" fmla="*/ 128270 w 1438886"/>
                  <a:gd name="connsiteY24" fmla="*/ 1281113 h 1281113"/>
                  <a:gd name="connsiteX25" fmla="*/ 11830 w 1438886"/>
                  <a:gd name="connsiteY25" fmla="*/ 1281113 h 1281113"/>
                  <a:gd name="connsiteX26" fmla="*/ 927 w 1438886"/>
                  <a:gd name="connsiteY26" fmla="*/ 1274355 h 1281113"/>
                  <a:gd name="connsiteX27" fmla="*/ 927 w 1438886"/>
                  <a:gd name="connsiteY27" fmla="*/ 1262069 h 1281113"/>
                  <a:gd name="connsiteX28" fmla="*/ 604727 w 1438886"/>
                  <a:gd name="connsiteY28" fmla="*/ 237751 h 1281113"/>
                  <a:gd name="connsiteX29" fmla="*/ 570782 w 1438886"/>
                  <a:gd name="connsiteY29" fmla="*/ 145190 h 1281113"/>
                  <a:gd name="connsiteX30" fmla="*/ 717875 w 1438886"/>
                  <a:gd name="connsiteY30" fmla="*/ 0 h 12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8886" h="1281113">
                    <a:moveTo>
                      <a:pt x="412299" y="811212"/>
                    </a:moveTo>
                    <a:cubicBezTo>
                      <a:pt x="412299" y="811212"/>
                      <a:pt x="412299" y="811212"/>
                      <a:pt x="347355" y="919678"/>
                    </a:cubicBezTo>
                    <a:cubicBezTo>
                      <a:pt x="462446" y="976484"/>
                      <a:pt x="589662" y="1004887"/>
                      <a:pt x="718111" y="1004887"/>
                    </a:cubicBezTo>
                    <a:cubicBezTo>
                      <a:pt x="846766" y="1004887"/>
                      <a:pt x="973982" y="976484"/>
                      <a:pt x="1090305" y="919678"/>
                    </a:cubicBezTo>
                    <a:cubicBezTo>
                      <a:pt x="1090305" y="919678"/>
                      <a:pt x="1090305" y="919678"/>
                      <a:pt x="1025361" y="811212"/>
                    </a:cubicBezTo>
                    <a:cubicBezTo>
                      <a:pt x="929179" y="854640"/>
                      <a:pt x="823748" y="877691"/>
                      <a:pt x="718111" y="877691"/>
                    </a:cubicBezTo>
                    <a:cubicBezTo>
                      <a:pt x="612680" y="877691"/>
                      <a:pt x="507043" y="854640"/>
                      <a:pt x="412299" y="811212"/>
                    </a:cubicBezTo>
                    <a:close/>
                    <a:moveTo>
                      <a:pt x="718037" y="292100"/>
                    </a:moveTo>
                    <a:lnTo>
                      <a:pt x="471180" y="710653"/>
                    </a:lnTo>
                    <a:cubicBezTo>
                      <a:pt x="548452" y="744407"/>
                      <a:pt x="632523" y="762000"/>
                      <a:pt x="718037" y="762000"/>
                    </a:cubicBezTo>
                    <a:cubicBezTo>
                      <a:pt x="803550" y="762000"/>
                      <a:pt x="887622" y="744407"/>
                      <a:pt x="964893" y="710653"/>
                    </a:cubicBezTo>
                    <a:cubicBezTo>
                      <a:pt x="964893" y="710653"/>
                      <a:pt x="964893" y="710653"/>
                      <a:pt x="718037" y="292100"/>
                    </a:cubicBezTo>
                    <a:close/>
                    <a:moveTo>
                      <a:pt x="717875" y="0"/>
                    </a:moveTo>
                    <a:cubicBezTo>
                      <a:pt x="798313" y="0"/>
                      <a:pt x="863528" y="65940"/>
                      <a:pt x="863528" y="145190"/>
                    </a:cubicBezTo>
                    <a:cubicBezTo>
                      <a:pt x="863528" y="179184"/>
                      <a:pt x="851596" y="210516"/>
                      <a:pt x="831640" y="235499"/>
                    </a:cubicBezTo>
                    <a:cubicBezTo>
                      <a:pt x="868877" y="298572"/>
                      <a:pt x="997043" y="515845"/>
                      <a:pt x="1436881" y="1262069"/>
                    </a:cubicBezTo>
                    <a:cubicBezTo>
                      <a:pt x="1439555" y="1266164"/>
                      <a:pt x="1439555" y="1270260"/>
                      <a:pt x="1436881" y="1274355"/>
                    </a:cubicBezTo>
                    <a:cubicBezTo>
                      <a:pt x="1434206" y="1278246"/>
                      <a:pt x="1430092" y="1281113"/>
                      <a:pt x="1425977" y="1281113"/>
                    </a:cubicBezTo>
                    <a:cubicBezTo>
                      <a:pt x="1425977" y="1281113"/>
                      <a:pt x="1425977" y="1281113"/>
                      <a:pt x="1309538" y="1281113"/>
                    </a:cubicBezTo>
                    <a:cubicBezTo>
                      <a:pt x="1305423" y="1281113"/>
                      <a:pt x="1301309" y="1278246"/>
                      <a:pt x="1298634" y="1274355"/>
                    </a:cubicBezTo>
                    <a:cubicBezTo>
                      <a:pt x="1290611" y="1259406"/>
                      <a:pt x="1259341" y="1206982"/>
                      <a:pt x="1149690" y="1022269"/>
                    </a:cubicBezTo>
                    <a:cubicBezTo>
                      <a:pt x="1016998" y="1086980"/>
                      <a:pt x="867848" y="1120564"/>
                      <a:pt x="718904" y="1120564"/>
                    </a:cubicBezTo>
                    <a:cubicBezTo>
                      <a:pt x="569959" y="1120564"/>
                      <a:pt x="422250" y="1086980"/>
                      <a:pt x="289557" y="1022269"/>
                    </a:cubicBezTo>
                    <a:cubicBezTo>
                      <a:pt x="289557" y="1022269"/>
                      <a:pt x="289557" y="1022269"/>
                      <a:pt x="139173" y="1274355"/>
                    </a:cubicBezTo>
                    <a:cubicBezTo>
                      <a:pt x="136499" y="1278246"/>
                      <a:pt x="132384" y="1281113"/>
                      <a:pt x="128270" y="1281113"/>
                    </a:cubicBezTo>
                    <a:cubicBezTo>
                      <a:pt x="117572" y="1281113"/>
                      <a:pt x="87742" y="1281113"/>
                      <a:pt x="11830" y="1281113"/>
                    </a:cubicBezTo>
                    <a:cubicBezTo>
                      <a:pt x="7715" y="1281113"/>
                      <a:pt x="3807" y="1278246"/>
                      <a:pt x="927" y="1274355"/>
                    </a:cubicBezTo>
                    <a:cubicBezTo>
                      <a:pt x="-308" y="1270260"/>
                      <a:pt x="-308" y="1266164"/>
                      <a:pt x="927" y="1262069"/>
                    </a:cubicBezTo>
                    <a:cubicBezTo>
                      <a:pt x="31785" y="1210259"/>
                      <a:pt x="151105" y="1009573"/>
                      <a:pt x="604727" y="237751"/>
                    </a:cubicBezTo>
                    <a:cubicBezTo>
                      <a:pt x="583537" y="212563"/>
                      <a:pt x="570782" y="180208"/>
                      <a:pt x="570782" y="145190"/>
                    </a:cubicBezTo>
                    <a:cubicBezTo>
                      <a:pt x="570782" y="65940"/>
                      <a:pt x="636203" y="0"/>
                      <a:pt x="717875" y="0"/>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grpSp>
        <p:grpSp>
          <p:nvGrpSpPr>
            <p:cNvPr id="3" name="Group 2">
              <a:extLst>
                <a:ext uri="{FF2B5EF4-FFF2-40B4-BE49-F238E27FC236}">
                  <a16:creationId xmlns:a16="http://schemas.microsoft.com/office/drawing/2014/main" id="{4FC6F2F2-48D4-42FA-912E-F14127652C73}"/>
                </a:ext>
              </a:extLst>
            </p:cNvPr>
            <p:cNvGrpSpPr/>
            <p:nvPr/>
          </p:nvGrpSpPr>
          <p:grpSpPr>
            <a:xfrm>
              <a:off x="3766893" y="4642702"/>
              <a:ext cx="571073" cy="234421"/>
              <a:chOff x="3758673" y="4666080"/>
              <a:chExt cx="626973" cy="257368"/>
            </a:xfrm>
          </p:grpSpPr>
          <p:grpSp>
            <p:nvGrpSpPr>
              <p:cNvPr id="501" name="Group 500">
                <a:extLst>
                  <a:ext uri="{FF2B5EF4-FFF2-40B4-BE49-F238E27FC236}">
                    <a16:creationId xmlns:a16="http://schemas.microsoft.com/office/drawing/2014/main" id="{04475D2F-FAF7-4C1F-ADCC-77142E9BDBE9}"/>
                  </a:ext>
                </a:extLst>
              </p:cNvPr>
              <p:cNvGrpSpPr/>
              <p:nvPr/>
            </p:nvGrpSpPr>
            <p:grpSpPr>
              <a:xfrm>
                <a:off x="3758673" y="4666080"/>
                <a:ext cx="403711" cy="257368"/>
                <a:chOff x="8425358" y="-975869"/>
                <a:chExt cx="914400" cy="582935"/>
              </a:xfrm>
            </p:grpSpPr>
            <p:grpSp>
              <p:nvGrpSpPr>
                <p:cNvPr id="502" name="Group 4">
                  <a:extLst>
                    <a:ext uri="{FF2B5EF4-FFF2-40B4-BE49-F238E27FC236}">
                      <a16:creationId xmlns:a16="http://schemas.microsoft.com/office/drawing/2014/main" id="{F89A2848-D70F-4257-BE18-ADDBED2F0ADB}"/>
                    </a:ext>
                  </a:extLst>
                </p:cNvPr>
                <p:cNvGrpSpPr>
                  <a:grpSpLocks noChangeAspect="1"/>
                </p:cNvGrpSpPr>
                <p:nvPr/>
              </p:nvGrpSpPr>
              <p:grpSpPr bwMode="auto">
                <a:xfrm>
                  <a:off x="8425358" y="-975869"/>
                  <a:ext cx="914400" cy="582935"/>
                  <a:chOff x="942" y="1778"/>
                  <a:chExt cx="2149" cy="1370"/>
                </a:xfrm>
                <a:solidFill>
                  <a:srgbClr val="3253DC"/>
                </a:solidFill>
              </p:grpSpPr>
              <p:sp>
                <p:nvSpPr>
                  <p:cNvPr id="510" name="Freeform 5">
                    <a:extLst>
                      <a:ext uri="{FF2B5EF4-FFF2-40B4-BE49-F238E27FC236}">
                        <a16:creationId xmlns:a16="http://schemas.microsoft.com/office/drawing/2014/main" id="{B2F3F8E6-EB2C-4D8E-9BBA-A511B98A3B7A}"/>
                      </a:ext>
                    </a:extLst>
                  </p:cNvPr>
                  <p:cNvSpPr>
                    <a:spLocks/>
                  </p:cNvSpPr>
                  <p:nvPr/>
                </p:nvSpPr>
                <p:spPr bwMode="auto">
                  <a:xfrm>
                    <a:off x="942" y="1778"/>
                    <a:ext cx="2149" cy="1370"/>
                  </a:xfrm>
                  <a:custGeom>
                    <a:avLst/>
                    <a:gdLst>
                      <a:gd name="T0" fmla="*/ 1216 w 1216"/>
                      <a:gd name="T1" fmla="*/ 54 h 774"/>
                      <a:gd name="T2" fmla="*/ 1216 w 1216"/>
                      <a:gd name="T3" fmla="*/ 636 h 774"/>
                      <a:gd name="T4" fmla="*/ 1163 w 1216"/>
                      <a:gd name="T5" fmla="*/ 689 h 774"/>
                      <a:gd name="T6" fmla="*/ 649 w 1216"/>
                      <a:gd name="T7" fmla="*/ 689 h 774"/>
                      <a:gd name="T8" fmla="*/ 649 w 1216"/>
                      <a:gd name="T9" fmla="*/ 729 h 774"/>
                      <a:gd name="T10" fmla="*/ 1114 w 1216"/>
                      <a:gd name="T11" fmla="*/ 729 h 774"/>
                      <a:gd name="T12" fmla="*/ 1137 w 1216"/>
                      <a:gd name="T13" fmla="*/ 751 h 774"/>
                      <a:gd name="T14" fmla="*/ 1130 w 1216"/>
                      <a:gd name="T15" fmla="*/ 767 h 774"/>
                      <a:gd name="T16" fmla="*/ 1114 w 1216"/>
                      <a:gd name="T17" fmla="*/ 774 h 774"/>
                      <a:gd name="T18" fmla="*/ 104 w 1216"/>
                      <a:gd name="T19" fmla="*/ 774 h 774"/>
                      <a:gd name="T20" fmla="*/ 81 w 1216"/>
                      <a:gd name="T21" fmla="*/ 751 h 774"/>
                      <a:gd name="T22" fmla="*/ 88 w 1216"/>
                      <a:gd name="T23" fmla="*/ 735 h 774"/>
                      <a:gd name="T24" fmla="*/ 104 w 1216"/>
                      <a:gd name="T25" fmla="*/ 729 h 774"/>
                      <a:gd name="T26" fmla="*/ 565 w 1216"/>
                      <a:gd name="T27" fmla="*/ 729 h 774"/>
                      <a:gd name="T28" fmla="*/ 565 w 1216"/>
                      <a:gd name="T29" fmla="*/ 689 h 774"/>
                      <a:gd name="T30" fmla="*/ 52 w 1216"/>
                      <a:gd name="T31" fmla="*/ 689 h 774"/>
                      <a:gd name="T32" fmla="*/ 0 w 1216"/>
                      <a:gd name="T33" fmla="*/ 636 h 774"/>
                      <a:gd name="T34" fmla="*/ 0 w 1216"/>
                      <a:gd name="T35" fmla="*/ 54 h 774"/>
                      <a:gd name="T36" fmla="*/ 52 w 1216"/>
                      <a:gd name="T37" fmla="*/ 0 h 774"/>
                      <a:gd name="T38" fmla="*/ 1163 w 1216"/>
                      <a:gd name="T39" fmla="*/ 0 h 774"/>
                      <a:gd name="T40" fmla="*/ 1216 w 1216"/>
                      <a:gd name="T41" fmla="*/ 5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6" h="774">
                        <a:moveTo>
                          <a:pt x="1216" y="54"/>
                        </a:moveTo>
                        <a:cubicBezTo>
                          <a:pt x="1216" y="636"/>
                          <a:pt x="1216" y="636"/>
                          <a:pt x="1216" y="636"/>
                        </a:cubicBezTo>
                        <a:cubicBezTo>
                          <a:pt x="1216" y="665"/>
                          <a:pt x="1192" y="689"/>
                          <a:pt x="1163" y="689"/>
                        </a:cubicBezTo>
                        <a:cubicBezTo>
                          <a:pt x="649" y="689"/>
                          <a:pt x="649" y="689"/>
                          <a:pt x="649" y="689"/>
                        </a:cubicBezTo>
                        <a:cubicBezTo>
                          <a:pt x="649" y="729"/>
                          <a:pt x="649" y="729"/>
                          <a:pt x="649" y="729"/>
                        </a:cubicBezTo>
                        <a:cubicBezTo>
                          <a:pt x="1114" y="729"/>
                          <a:pt x="1114" y="729"/>
                          <a:pt x="1114" y="729"/>
                        </a:cubicBezTo>
                        <a:cubicBezTo>
                          <a:pt x="1127" y="729"/>
                          <a:pt x="1137" y="739"/>
                          <a:pt x="1137" y="751"/>
                        </a:cubicBezTo>
                        <a:cubicBezTo>
                          <a:pt x="1137" y="757"/>
                          <a:pt x="1134" y="763"/>
                          <a:pt x="1130" y="767"/>
                        </a:cubicBezTo>
                        <a:cubicBezTo>
                          <a:pt x="1126" y="771"/>
                          <a:pt x="1121" y="774"/>
                          <a:pt x="1114" y="774"/>
                        </a:cubicBezTo>
                        <a:cubicBezTo>
                          <a:pt x="104" y="774"/>
                          <a:pt x="104" y="774"/>
                          <a:pt x="104" y="774"/>
                        </a:cubicBezTo>
                        <a:cubicBezTo>
                          <a:pt x="91" y="774"/>
                          <a:pt x="81" y="764"/>
                          <a:pt x="81" y="751"/>
                        </a:cubicBezTo>
                        <a:cubicBezTo>
                          <a:pt x="81" y="745"/>
                          <a:pt x="84" y="739"/>
                          <a:pt x="88" y="735"/>
                        </a:cubicBezTo>
                        <a:cubicBezTo>
                          <a:pt x="92" y="731"/>
                          <a:pt x="97" y="729"/>
                          <a:pt x="104" y="729"/>
                        </a:cubicBezTo>
                        <a:cubicBezTo>
                          <a:pt x="565" y="729"/>
                          <a:pt x="565" y="729"/>
                          <a:pt x="565" y="729"/>
                        </a:cubicBezTo>
                        <a:cubicBezTo>
                          <a:pt x="565" y="689"/>
                          <a:pt x="565" y="689"/>
                          <a:pt x="565" y="689"/>
                        </a:cubicBezTo>
                        <a:cubicBezTo>
                          <a:pt x="52" y="689"/>
                          <a:pt x="52" y="689"/>
                          <a:pt x="52" y="689"/>
                        </a:cubicBezTo>
                        <a:cubicBezTo>
                          <a:pt x="23" y="689"/>
                          <a:pt x="0" y="665"/>
                          <a:pt x="0" y="636"/>
                        </a:cubicBezTo>
                        <a:cubicBezTo>
                          <a:pt x="0" y="54"/>
                          <a:pt x="0" y="54"/>
                          <a:pt x="0" y="54"/>
                        </a:cubicBezTo>
                        <a:cubicBezTo>
                          <a:pt x="0" y="24"/>
                          <a:pt x="23" y="0"/>
                          <a:pt x="52" y="0"/>
                        </a:cubicBezTo>
                        <a:cubicBezTo>
                          <a:pt x="1163" y="0"/>
                          <a:pt x="1163" y="0"/>
                          <a:pt x="1163" y="0"/>
                        </a:cubicBezTo>
                        <a:cubicBezTo>
                          <a:pt x="1192" y="0"/>
                          <a:pt x="1216" y="24"/>
                          <a:pt x="1216" y="54"/>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a:ea typeface="+mn-ea"/>
                      <a:cs typeface="+mn-cs"/>
                    </a:endParaRPr>
                  </a:p>
                </p:txBody>
              </p:sp>
              <p:sp>
                <p:nvSpPr>
                  <p:cNvPr id="511" name="Freeform 6">
                    <a:extLst>
                      <a:ext uri="{FF2B5EF4-FFF2-40B4-BE49-F238E27FC236}">
                        <a16:creationId xmlns:a16="http://schemas.microsoft.com/office/drawing/2014/main" id="{9D220AB4-23AA-4B44-938B-8C7455612FA4}"/>
                      </a:ext>
                    </a:extLst>
                  </p:cNvPr>
                  <p:cNvSpPr>
                    <a:spLocks/>
                  </p:cNvSpPr>
                  <p:nvPr/>
                </p:nvSpPr>
                <p:spPr bwMode="auto">
                  <a:xfrm>
                    <a:off x="1016" y="1861"/>
                    <a:ext cx="1999" cy="1058"/>
                  </a:xfrm>
                  <a:custGeom>
                    <a:avLst/>
                    <a:gdLst>
                      <a:gd name="T0" fmla="*/ 1131 w 1131"/>
                      <a:gd name="T1" fmla="*/ 18 h 598"/>
                      <a:gd name="T2" fmla="*/ 1131 w 1131"/>
                      <a:gd name="T3" fmla="*/ 580 h 598"/>
                      <a:gd name="T4" fmla="*/ 1113 w 1131"/>
                      <a:gd name="T5" fmla="*/ 598 h 598"/>
                      <a:gd name="T6" fmla="*/ 18 w 1131"/>
                      <a:gd name="T7" fmla="*/ 598 h 598"/>
                      <a:gd name="T8" fmla="*/ 0 w 1131"/>
                      <a:gd name="T9" fmla="*/ 580 h 598"/>
                      <a:gd name="T10" fmla="*/ 0 w 1131"/>
                      <a:gd name="T11" fmla="*/ 18 h 598"/>
                      <a:gd name="T12" fmla="*/ 18 w 1131"/>
                      <a:gd name="T13" fmla="*/ 0 h 598"/>
                      <a:gd name="T14" fmla="*/ 1113 w 1131"/>
                      <a:gd name="T15" fmla="*/ 0 h 598"/>
                      <a:gd name="T16" fmla="*/ 1131 w 1131"/>
                      <a:gd name="T17" fmla="*/ 1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1" h="598">
                        <a:moveTo>
                          <a:pt x="1131" y="18"/>
                        </a:moveTo>
                        <a:cubicBezTo>
                          <a:pt x="1131" y="580"/>
                          <a:pt x="1131" y="580"/>
                          <a:pt x="1131" y="580"/>
                        </a:cubicBezTo>
                        <a:cubicBezTo>
                          <a:pt x="1131" y="590"/>
                          <a:pt x="1123" y="598"/>
                          <a:pt x="1113" y="598"/>
                        </a:cubicBezTo>
                        <a:cubicBezTo>
                          <a:pt x="18" y="598"/>
                          <a:pt x="18" y="598"/>
                          <a:pt x="18" y="598"/>
                        </a:cubicBezTo>
                        <a:cubicBezTo>
                          <a:pt x="8" y="598"/>
                          <a:pt x="0" y="590"/>
                          <a:pt x="0" y="580"/>
                        </a:cubicBezTo>
                        <a:cubicBezTo>
                          <a:pt x="0" y="18"/>
                          <a:pt x="0" y="18"/>
                          <a:pt x="0" y="18"/>
                        </a:cubicBezTo>
                        <a:cubicBezTo>
                          <a:pt x="0" y="8"/>
                          <a:pt x="8" y="0"/>
                          <a:pt x="18" y="0"/>
                        </a:cubicBezTo>
                        <a:cubicBezTo>
                          <a:pt x="1113" y="0"/>
                          <a:pt x="1113" y="0"/>
                          <a:pt x="1113" y="0"/>
                        </a:cubicBezTo>
                        <a:cubicBezTo>
                          <a:pt x="1123" y="0"/>
                          <a:pt x="1131" y="8"/>
                          <a:pt x="1131" y="18"/>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a:ea typeface="+mn-ea"/>
                      <a:cs typeface="+mn-cs"/>
                    </a:endParaRPr>
                  </a:p>
                </p:txBody>
              </p:sp>
            </p:grpSp>
            <p:grpSp>
              <p:nvGrpSpPr>
                <p:cNvPr id="503" name="Group 502">
                  <a:extLst>
                    <a:ext uri="{FF2B5EF4-FFF2-40B4-BE49-F238E27FC236}">
                      <a16:creationId xmlns:a16="http://schemas.microsoft.com/office/drawing/2014/main" id="{9203BB4F-25A0-43CA-BD7C-4A95873F780C}"/>
                    </a:ext>
                  </a:extLst>
                </p:cNvPr>
                <p:cNvGrpSpPr/>
                <p:nvPr/>
              </p:nvGrpSpPr>
              <p:grpSpPr>
                <a:xfrm>
                  <a:off x="8630641" y="-781032"/>
                  <a:ext cx="503834" cy="158506"/>
                  <a:chOff x="10828433" y="2483528"/>
                  <a:chExt cx="258463" cy="81313"/>
                </a:xfrm>
              </p:grpSpPr>
              <p:sp>
                <p:nvSpPr>
                  <p:cNvPr id="504" name="Freeform 21">
                    <a:extLst>
                      <a:ext uri="{FF2B5EF4-FFF2-40B4-BE49-F238E27FC236}">
                        <a16:creationId xmlns:a16="http://schemas.microsoft.com/office/drawing/2014/main" id="{C245DC7F-7F89-4179-831C-892E47A81460}"/>
                      </a:ext>
                    </a:extLst>
                  </p:cNvPr>
                  <p:cNvSpPr>
                    <a:spLocks/>
                  </p:cNvSpPr>
                  <p:nvPr/>
                </p:nvSpPr>
                <p:spPr bwMode="auto">
                  <a:xfrm>
                    <a:off x="10828433" y="2483528"/>
                    <a:ext cx="258463" cy="8131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505" name="Freeform 22">
                    <a:extLst>
                      <a:ext uri="{FF2B5EF4-FFF2-40B4-BE49-F238E27FC236}">
                        <a16:creationId xmlns:a16="http://schemas.microsoft.com/office/drawing/2014/main" id="{307A8EA7-4A92-4EEE-B4E3-6E270F7CFEAD}"/>
                      </a:ext>
                    </a:extLst>
                  </p:cNvPr>
                  <p:cNvSpPr>
                    <a:spLocks noEditPoints="1"/>
                  </p:cNvSpPr>
                  <p:nvPr/>
                </p:nvSpPr>
                <p:spPr bwMode="auto">
                  <a:xfrm>
                    <a:off x="10862725" y="2502396"/>
                    <a:ext cx="38036" cy="43277"/>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06" name="Freeform 23">
                    <a:extLst>
                      <a:ext uri="{FF2B5EF4-FFF2-40B4-BE49-F238E27FC236}">
                        <a16:creationId xmlns:a16="http://schemas.microsoft.com/office/drawing/2014/main" id="{04D027A9-B5AA-4EEE-83CF-0842566E01CE}"/>
                      </a:ext>
                    </a:extLst>
                  </p:cNvPr>
                  <p:cNvSpPr>
                    <a:spLocks/>
                  </p:cNvSpPr>
                  <p:nvPr/>
                </p:nvSpPr>
                <p:spPr bwMode="auto">
                  <a:xfrm>
                    <a:off x="10908398" y="2503145"/>
                    <a:ext cx="32495" cy="42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07" name="Freeform 24">
                    <a:extLst>
                      <a:ext uri="{FF2B5EF4-FFF2-40B4-BE49-F238E27FC236}">
                        <a16:creationId xmlns:a16="http://schemas.microsoft.com/office/drawing/2014/main" id="{6B16FDB9-D1B7-4286-9333-DD360083F28C}"/>
                      </a:ext>
                    </a:extLst>
                  </p:cNvPr>
                  <p:cNvSpPr>
                    <a:spLocks noEditPoints="1"/>
                  </p:cNvSpPr>
                  <p:nvPr/>
                </p:nvSpPr>
                <p:spPr bwMode="auto">
                  <a:xfrm>
                    <a:off x="10962457" y="2503145"/>
                    <a:ext cx="38036" cy="42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08" name="Rectangle 507">
                    <a:extLst>
                      <a:ext uri="{FF2B5EF4-FFF2-40B4-BE49-F238E27FC236}">
                        <a16:creationId xmlns:a16="http://schemas.microsoft.com/office/drawing/2014/main" id="{B93B55EC-06AD-4099-AD6A-DEF8502EE512}"/>
                      </a:ext>
                    </a:extLst>
                  </p:cNvPr>
                  <p:cNvSpPr>
                    <a:spLocks noChangeArrowheads="1"/>
                  </p:cNvSpPr>
                  <p:nvPr/>
                </p:nvSpPr>
                <p:spPr bwMode="auto">
                  <a:xfrm>
                    <a:off x="11006932" y="2503145"/>
                    <a:ext cx="5241" cy="42079"/>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09" name="Freeform 26">
                    <a:extLst>
                      <a:ext uri="{FF2B5EF4-FFF2-40B4-BE49-F238E27FC236}">
                        <a16:creationId xmlns:a16="http://schemas.microsoft.com/office/drawing/2014/main" id="{40DFB578-861A-4589-B8CD-80E50F74C7DB}"/>
                      </a:ext>
                    </a:extLst>
                  </p:cNvPr>
                  <p:cNvSpPr>
                    <a:spLocks noEditPoints="1"/>
                  </p:cNvSpPr>
                  <p:nvPr/>
                </p:nvSpPr>
                <p:spPr bwMode="auto">
                  <a:xfrm>
                    <a:off x="11022056" y="2503145"/>
                    <a:ext cx="31297" cy="42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grpSp>
            <p:nvGrpSpPr>
              <p:cNvPr id="11" name="Group 10">
                <a:extLst>
                  <a:ext uri="{FF2B5EF4-FFF2-40B4-BE49-F238E27FC236}">
                    <a16:creationId xmlns:a16="http://schemas.microsoft.com/office/drawing/2014/main" id="{B47ED732-7889-467F-8139-D98D712D38DD}"/>
                  </a:ext>
                </a:extLst>
              </p:cNvPr>
              <p:cNvGrpSpPr/>
              <p:nvPr/>
            </p:nvGrpSpPr>
            <p:grpSpPr>
              <a:xfrm>
                <a:off x="4108554" y="4704564"/>
                <a:ext cx="161190" cy="218884"/>
                <a:chOff x="4431738" y="8389545"/>
                <a:chExt cx="360862" cy="490024"/>
              </a:xfrm>
            </p:grpSpPr>
            <p:grpSp>
              <p:nvGrpSpPr>
                <p:cNvPr id="493" name="Group 492">
                  <a:extLst>
                    <a:ext uri="{FF2B5EF4-FFF2-40B4-BE49-F238E27FC236}">
                      <a16:creationId xmlns:a16="http://schemas.microsoft.com/office/drawing/2014/main" id="{5185EBA2-B76A-4E19-808F-F25D2BC3960F}"/>
                    </a:ext>
                  </a:extLst>
                </p:cNvPr>
                <p:cNvGrpSpPr>
                  <a:grpSpLocks noChangeAspect="1"/>
                </p:cNvGrpSpPr>
                <p:nvPr/>
              </p:nvGrpSpPr>
              <p:grpSpPr>
                <a:xfrm>
                  <a:off x="4431738" y="8389545"/>
                  <a:ext cx="360862" cy="490024"/>
                  <a:chOff x="1105197" y="2827506"/>
                  <a:chExt cx="1396843" cy="1896808"/>
                </a:xfrm>
              </p:grpSpPr>
              <p:sp>
                <p:nvSpPr>
                  <p:cNvPr id="497" name="Freeform 9">
                    <a:extLst>
                      <a:ext uri="{FF2B5EF4-FFF2-40B4-BE49-F238E27FC236}">
                        <a16:creationId xmlns:a16="http://schemas.microsoft.com/office/drawing/2014/main" id="{FA0D9435-6624-4A50-93FA-794B06821705}"/>
                      </a:ext>
                    </a:extLst>
                  </p:cNvPr>
                  <p:cNvSpPr>
                    <a:spLocks/>
                  </p:cNvSpPr>
                  <p:nvPr/>
                </p:nvSpPr>
                <p:spPr bwMode="auto">
                  <a:xfrm>
                    <a:off x="1105197" y="2827506"/>
                    <a:ext cx="1396843" cy="1896808"/>
                  </a:xfrm>
                  <a:custGeom>
                    <a:avLst/>
                    <a:gdLst>
                      <a:gd name="T0" fmla="*/ 858 w 897"/>
                      <a:gd name="T1" fmla="*/ 1219 h 1219"/>
                      <a:gd name="T2" fmla="*/ 39 w 897"/>
                      <a:gd name="T3" fmla="*/ 1219 h 1219"/>
                      <a:gd name="T4" fmla="*/ 0 w 897"/>
                      <a:gd name="T5" fmla="*/ 1180 h 1219"/>
                      <a:gd name="T6" fmla="*/ 0 w 897"/>
                      <a:gd name="T7" fmla="*/ 39 h 1219"/>
                      <a:gd name="T8" fmla="*/ 39 w 897"/>
                      <a:gd name="T9" fmla="*/ 0 h 1219"/>
                      <a:gd name="T10" fmla="*/ 858 w 897"/>
                      <a:gd name="T11" fmla="*/ 0 h 1219"/>
                      <a:gd name="T12" fmla="*/ 897 w 897"/>
                      <a:gd name="T13" fmla="*/ 39 h 1219"/>
                      <a:gd name="T14" fmla="*/ 897 w 897"/>
                      <a:gd name="T15" fmla="*/ 1180 h 1219"/>
                      <a:gd name="T16" fmla="*/ 858 w 897"/>
                      <a:gd name="T17" fmla="*/ 121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7" h="1219">
                        <a:moveTo>
                          <a:pt x="858" y="1219"/>
                        </a:moveTo>
                        <a:cubicBezTo>
                          <a:pt x="39" y="1219"/>
                          <a:pt x="39" y="1219"/>
                          <a:pt x="39" y="1219"/>
                        </a:cubicBezTo>
                        <a:cubicBezTo>
                          <a:pt x="18" y="1219"/>
                          <a:pt x="0" y="1201"/>
                          <a:pt x="0" y="1180"/>
                        </a:cubicBezTo>
                        <a:cubicBezTo>
                          <a:pt x="0" y="39"/>
                          <a:pt x="0" y="39"/>
                          <a:pt x="0" y="39"/>
                        </a:cubicBezTo>
                        <a:cubicBezTo>
                          <a:pt x="0" y="18"/>
                          <a:pt x="18" y="0"/>
                          <a:pt x="39" y="0"/>
                        </a:cubicBezTo>
                        <a:cubicBezTo>
                          <a:pt x="858" y="0"/>
                          <a:pt x="858" y="0"/>
                          <a:pt x="858" y="0"/>
                        </a:cubicBezTo>
                        <a:cubicBezTo>
                          <a:pt x="880" y="0"/>
                          <a:pt x="897" y="18"/>
                          <a:pt x="897" y="39"/>
                        </a:cubicBezTo>
                        <a:cubicBezTo>
                          <a:pt x="897" y="1180"/>
                          <a:pt x="897" y="1180"/>
                          <a:pt x="897" y="1180"/>
                        </a:cubicBezTo>
                        <a:cubicBezTo>
                          <a:pt x="897" y="1201"/>
                          <a:pt x="880" y="1219"/>
                          <a:pt x="858" y="1219"/>
                        </a:cubicBez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a:ea typeface="+mn-ea"/>
                      <a:cs typeface="+mn-cs"/>
                    </a:endParaRPr>
                  </a:p>
                </p:txBody>
              </p:sp>
              <p:sp>
                <p:nvSpPr>
                  <p:cNvPr id="498" name="Freeform 10">
                    <a:extLst>
                      <a:ext uri="{FF2B5EF4-FFF2-40B4-BE49-F238E27FC236}">
                        <a16:creationId xmlns:a16="http://schemas.microsoft.com/office/drawing/2014/main" id="{E05230DD-C2B1-4C24-B06D-377F3BD8A1B7}"/>
                      </a:ext>
                    </a:extLst>
                  </p:cNvPr>
                  <p:cNvSpPr>
                    <a:spLocks noEditPoints="1"/>
                  </p:cNvSpPr>
                  <p:nvPr/>
                </p:nvSpPr>
                <p:spPr bwMode="auto">
                  <a:xfrm>
                    <a:off x="1234406" y="2956715"/>
                    <a:ext cx="1138428" cy="1670983"/>
                  </a:xfrm>
                  <a:custGeom>
                    <a:avLst/>
                    <a:gdLst>
                      <a:gd name="T0" fmla="*/ 712 w 731"/>
                      <a:gd name="T1" fmla="*/ 985 h 1074"/>
                      <a:gd name="T2" fmla="*/ 20 w 731"/>
                      <a:gd name="T3" fmla="*/ 985 h 1074"/>
                      <a:gd name="T4" fmla="*/ 0 w 731"/>
                      <a:gd name="T5" fmla="*/ 965 h 1074"/>
                      <a:gd name="T6" fmla="*/ 0 w 731"/>
                      <a:gd name="T7" fmla="*/ 19 h 1074"/>
                      <a:gd name="T8" fmla="*/ 20 w 731"/>
                      <a:gd name="T9" fmla="*/ 0 h 1074"/>
                      <a:gd name="T10" fmla="*/ 712 w 731"/>
                      <a:gd name="T11" fmla="*/ 0 h 1074"/>
                      <a:gd name="T12" fmla="*/ 731 w 731"/>
                      <a:gd name="T13" fmla="*/ 19 h 1074"/>
                      <a:gd name="T14" fmla="*/ 731 w 731"/>
                      <a:gd name="T15" fmla="*/ 965 h 1074"/>
                      <a:gd name="T16" fmla="*/ 712 w 731"/>
                      <a:gd name="T17" fmla="*/ 985 h 1074"/>
                      <a:gd name="T18" fmla="*/ 447 w 731"/>
                      <a:gd name="T19" fmla="*/ 1054 h 1074"/>
                      <a:gd name="T20" fmla="*/ 447 w 731"/>
                      <a:gd name="T21" fmla="*/ 1054 h 1074"/>
                      <a:gd name="T22" fmla="*/ 427 w 731"/>
                      <a:gd name="T23" fmla="*/ 1033 h 1074"/>
                      <a:gd name="T24" fmla="*/ 305 w 731"/>
                      <a:gd name="T25" fmla="*/ 1033 h 1074"/>
                      <a:gd name="T26" fmla="*/ 285 w 731"/>
                      <a:gd name="T27" fmla="*/ 1054 h 1074"/>
                      <a:gd name="T28" fmla="*/ 285 w 731"/>
                      <a:gd name="T29" fmla="*/ 1054 h 1074"/>
                      <a:gd name="T30" fmla="*/ 305 w 731"/>
                      <a:gd name="T31" fmla="*/ 1074 h 1074"/>
                      <a:gd name="T32" fmla="*/ 427 w 731"/>
                      <a:gd name="T33" fmla="*/ 1074 h 1074"/>
                      <a:gd name="T34" fmla="*/ 447 w 731"/>
                      <a:gd name="T35" fmla="*/ 105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1" h="1074">
                        <a:moveTo>
                          <a:pt x="712" y="985"/>
                        </a:moveTo>
                        <a:cubicBezTo>
                          <a:pt x="20" y="985"/>
                          <a:pt x="20" y="985"/>
                          <a:pt x="20" y="985"/>
                        </a:cubicBezTo>
                        <a:cubicBezTo>
                          <a:pt x="9" y="985"/>
                          <a:pt x="0" y="976"/>
                          <a:pt x="0" y="965"/>
                        </a:cubicBezTo>
                        <a:cubicBezTo>
                          <a:pt x="0" y="19"/>
                          <a:pt x="0" y="19"/>
                          <a:pt x="0" y="19"/>
                        </a:cubicBezTo>
                        <a:cubicBezTo>
                          <a:pt x="0" y="9"/>
                          <a:pt x="9" y="0"/>
                          <a:pt x="20" y="0"/>
                        </a:cubicBezTo>
                        <a:cubicBezTo>
                          <a:pt x="712" y="0"/>
                          <a:pt x="712" y="0"/>
                          <a:pt x="712" y="0"/>
                        </a:cubicBezTo>
                        <a:cubicBezTo>
                          <a:pt x="723" y="0"/>
                          <a:pt x="731" y="9"/>
                          <a:pt x="731" y="19"/>
                        </a:cubicBezTo>
                        <a:cubicBezTo>
                          <a:pt x="731" y="965"/>
                          <a:pt x="731" y="965"/>
                          <a:pt x="731" y="965"/>
                        </a:cubicBezTo>
                        <a:cubicBezTo>
                          <a:pt x="731" y="976"/>
                          <a:pt x="723" y="985"/>
                          <a:pt x="712" y="985"/>
                        </a:cubicBezTo>
                        <a:close/>
                        <a:moveTo>
                          <a:pt x="447" y="1054"/>
                        </a:moveTo>
                        <a:cubicBezTo>
                          <a:pt x="447" y="1054"/>
                          <a:pt x="447" y="1054"/>
                          <a:pt x="447" y="1054"/>
                        </a:cubicBezTo>
                        <a:cubicBezTo>
                          <a:pt x="447" y="1042"/>
                          <a:pt x="438" y="1033"/>
                          <a:pt x="427" y="1033"/>
                        </a:cubicBezTo>
                        <a:cubicBezTo>
                          <a:pt x="305" y="1033"/>
                          <a:pt x="305" y="1033"/>
                          <a:pt x="305" y="1033"/>
                        </a:cubicBezTo>
                        <a:cubicBezTo>
                          <a:pt x="294" y="1033"/>
                          <a:pt x="285" y="1042"/>
                          <a:pt x="285" y="1054"/>
                        </a:cubicBezTo>
                        <a:cubicBezTo>
                          <a:pt x="285" y="1054"/>
                          <a:pt x="285" y="1054"/>
                          <a:pt x="285" y="1054"/>
                        </a:cubicBezTo>
                        <a:cubicBezTo>
                          <a:pt x="285" y="1065"/>
                          <a:pt x="294" y="1074"/>
                          <a:pt x="305" y="1074"/>
                        </a:cubicBezTo>
                        <a:cubicBezTo>
                          <a:pt x="427" y="1074"/>
                          <a:pt x="427" y="1074"/>
                          <a:pt x="427" y="1074"/>
                        </a:cubicBezTo>
                        <a:cubicBezTo>
                          <a:pt x="438" y="1074"/>
                          <a:pt x="447" y="1065"/>
                          <a:pt x="447" y="1054"/>
                        </a:cubicBezTo>
                        <a:close/>
                      </a:path>
                    </a:pathLst>
                  </a:custGeom>
                  <a:solidFill>
                    <a:schemeClr val="accent2">
                      <a:lumMod val="60000"/>
                      <a:lumOff val="4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a:ea typeface="+mn-ea"/>
                      <a:cs typeface="+mn-cs"/>
                    </a:endParaRPr>
                  </a:p>
                </p:txBody>
              </p:sp>
            </p:grpSp>
            <p:grpSp>
              <p:nvGrpSpPr>
                <p:cNvPr id="482" name="Group 481">
                  <a:extLst>
                    <a:ext uri="{FF2B5EF4-FFF2-40B4-BE49-F238E27FC236}">
                      <a16:creationId xmlns:a16="http://schemas.microsoft.com/office/drawing/2014/main" id="{38D5892F-880A-4C64-8404-806E51AF95ED}"/>
                    </a:ext>
                  </a:extLst>
                </p:cNvPr>
                <p:cNvGrpSpPr/>
                <p:nvPr/>
              </p:nvGrpSpPr>
              <p:grpSpPr>
                <a:xfrm>
                  <a:off x="4478290" y="8572500"/>
                  <a:ext cx="267758" cy="84236"/>
                  <a:chOff x="10828433" y="2483528"/>
                  <a:chExt cx="258463" cy="81313"/>
                </a:xfrm>
              </p:grpSpPr>
              <p:sp>
                <p:nvSpPr>
                  <p:cNvPr id="483" name="Freeform 21">
                    <a:extLst>
                      <a:ext uri="{FF2B5EF4-FFF2-40B4-BE49-F238E27FC236}">
                        <a16:creationId xmlns:a16="http://schemas.microsoft.com/office/drawing/2014/main" id="{E6D5B63A-2C3B-4EA8-B3B8-B8E4052803E1}"/>
                      </a:ext>
                    </a:extLst>
                  </p:cNvPr>
                  <p:cNvSpPr>
                    <a:spLocks/>
                  </p:cNvSpPr>
                  <p:nvPr/>
                </p:nvSpPr>
                <p:spPr bwMode="auto">
                  <a:xfrm>
                    <a:off x="10828433" y="2483528"/>
                    <a:ext cx="258463" cy="8131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484" name="Freeform 22">
                    <a:extLst>
                      <a:ext uri="{FF2B5EF4-FFF2-40B4-BE49-F238E27FC236}">
                        <a16:creationId xmlns:a16="http://schemas.microsoft.com/office/drawing/2014/main" id="{4E9AA34B-5242-4A57-A35E-FD8F723875BA}"/>
                      </a:ext>
                    </a:extLst>
                  </p:cNvPr>
                  <p:cNvSpPr>
                    <a:spLocks noEditPoints="1"/>
                  </p:cNvSpPr>
                  <p:nvPr/>
                </p:nvSpPr>
                <p:spPr bwMode="auto">
                  <a:xfrm>
                    <a:off x="10862725" y="2502396"/>
                    <a:ext cx="38036" cy="43277"/>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85" name="Freeform 23">
                    <a:extLst>
                      <a:ext uri="{FF2B5EF4-FFF2-40B4-BE49-F238E27FC236}">
                        <a16:creationId xmlns:a16="http://schemas.microsoft.com/office/drawing/2014/main" id="{59405646-8049-4896-90CA-EF0F16006D0D}"/>
                      </a:ext>
                    </a:extLst>
                  </p:cNvPr>
                  <p:cNvSpPr>
                    <a:spLocks/>
                  </p:cNvSpPr>
                  <p:nvPr/>
                </p:nvSpPr>
                <p:spPr bwMode="auto">
                  <a:xfrm>
                    <a:off x="10908398" y="2503145"/>
                    <a:ext cx="32495" cy="42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86" name="Freeform 24">
                    <a:extLst>
                      <a:ext uri="{FF2B5EF4-FFF2-40B4-BE49-F238E27FC236}">
                        <a16:creationId xmlns:a16="http://schemas.microsoft.com/office/drawing/2014/main" id="{714FEAF4-82FB-4FB7-AB80-B82EDA5351C2}"/>
                      </a:ext>
                    </a:extLst>
                  </p:cNvPr>
                  <p:cNvSpPr>
                    <a:spLocks noEditPoints="1"/>
                  </p:cNvSpPr>
                  <p:nvPr/>
                </p:nvSpPr>
                <p:spPr bwMode="auto">
                  <a:xfrm>
                    <a:off x="10962457" y="2503145"/>
                    <a:ext cx="38036" cy="42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87" name="Rectangle 486">
                    <a:extLst>
                      <a:ext uri="{FF2B5EF4-FFF2-40B4-BE49-F238E27FC236}">
                        <a16:creationId xmlns:a16="http://schemas.microsoft.com/office/drawing/2014/main" id="{85355A64-9026-41C5-881D-4674C077FFE1}"/>
                      </a:ext>
                    </a:extLst>
                  </p:cNvPr>
                  <p:cNvSpPr>
                    <a:spLocks noChangeArrowheads="1"/>
                  </p:cNvSpPr>
                  <p:nvPr/>
                </p:nvSpPr>
                <p:spPr bwMode="auto">
                  <a:xfrm>
                    <a:off x="11006932" y="2503145"/>
                    <a:ext cx="5241" cy="42079"/>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88" name="Freeform 26">
                    <a:extLst>
                      <a:ext uri="{FF2B5EF4-FFF2-40B4-BE49-F238E27FC236}">
                        <a16:creationId xmlns:a16="http://schemas.microsoft.com/office/drawing/2014/main" id="{A3751C2D-D110-4227-98C4-485922E78F6B}"/>
                      </a:ext>
                    </a:extLst>
                  </p:cNvPr>
                  <p:cNvSpPr>
                    <a:spLocks noEditPoints="1"/>
                  </p:cNvSpPr>
                  <p:nvPr/>
                </p:nvSpPr>
                <p:spPr bwMode="auto">
                  <a:xfrm>
                    <a:off x="11022056" y="2503145"/>
                    <a:ext cx="31297" cy="42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grpSp>
            <p:nvGrpSpPr>
              <p:cNvPr id="13" name="Group 12">
                <a:extLst>
                  <a:ext uri="{FF2B5EF4-FFF2-40B4-BE49-F238E27FC236}">
                    <a16:creationId xmlns:a16="http://schemas.microsoft.com/office/drawing/2014/main" id="{F86297DB-5D6A-4F47-83A5-333726F8D589}"/>
                  </a:ext>
                </a:extLst>
              </p:cNvPr>
              <p:cNvGrpSpPr/>
              <p:nvPr/>
            </p:nvGrpSpPr>
            <p:grpSpPr>
              <a:xfrm>
                <a:off x="4288516" y="4743397"/>
                <a:ext cx="97130" cy="180051"/>
                <a:chOff x="4885568" y="8611204"/>
                <a:chExt cx="262612" cy="486809"/>
              </a:xfrm>
            </p:grpSpPr>
            <p:grpSp>
              <p:nvGrpSpPr>
                <p:cNvPr id="516" name="Group 515">
                  <a:extLst>
                    <a:ext uri="{FF2B5EF4-FFF2-40B4-BE49-F238E27FC236}">
                      <a16:creationId xmlns:a16="http://schemas.microsoft.com/office/drawing/2014/main" id="{E435E16C-FEB5-425B-9758-82554DA5F924}"/>
                    </a:ext>
                  </a:extLst>
                </p:cNvPr>
                <p:cNvGrpSpPr>
                  <a:grpSpLocks noChangeAspect="1"/>
                </p:cNvGrpSpPr>
                <p:nvPr/>
              </p:nvGrpSpPr>
              <p:grpSpPr>
                <a:xfrm>
                  <a:off x="4885568" y="8611204"/>
                  <a:ext cx="262612" cy="486809"/>
                  <a:chOff x="5434013" y="2201863"/>
                  <a:chExt cx="1323975" cy="2454275"/>
                </a:xfrm>
              </p:grpSpPr>
              <p:sp>
                <p:nvSpPr>
                  <p:cNvPr id="517" name="Freeform 5">
                    <a:extLst>
                      <a:ext uri="{FF2B5EF4-FFF2-40B4-BE49-F238E27FC236}">
                        <a16:creationId xmlns:a16="http://schemas.microsoft.com/office/drawing/2014/main" id="{FDF79610-93BE-436B-8775-573896C770B3}"/>
                      </a:ext>
                    </a:extLst>
                  </p:cNvPr>
                  <p:cNvSpPr>
                    <a:spLocks/>
                  </p:cNvSpPr>
                  <p:nvPr/>
                </p:nvSpPr>
                <p:spPr bwMode="auto">
                  <a:xfrm>
                    <a:off x="5434013" y="2201863"/>
                    <a:ext cx="1323975"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icrosoft Sans Serif"/>
                      <a:ea typeface="+mn-ea"/>
                      <a:cs typeface="+mn-cs"/>
                    </a:endParaRPr>
                  </a:p>
                </p:txBody>
              </p:sp>
              <p:sp>
                <p:nvSpPr>
                  <p:cNvPr id="518" name="Freeform: Shape 15">
                    <a:extLst>
                      <a:ext uri="{FF2B5EF4-FFF2-40B4-BE49-F238E27FC236}">
                        <a16:creationId xmlns:a16="http://schemas.microsoft.com/office/drawing/2014/main" id="{D60B7E9A-417F-411A-BD9F-C00A6DD5F321}"/>
                      </a:ext>
                    </a:extLst>
                  </p:cNvPr>
                  <p:cNvSpPr>
                    <a:spLocks/>
                  </p:cNvSpPr>
                  <p:nvPr/>
                </p:nvSpPr>
                <p:spPr bwMode="auto">
                  <a:xfrm>
                    <a:off x="5518151" y="2286001"/>
                    <a:ext cx="1155700" cy="2239963"/>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icrosoft Sans Serif"/>
                      <a:ea typeface="+mn-ea"/>
                      <a:cs typeface="+mn-cs"/>
                    </a:endParaRPr>
                  </a:p>
                </p:txBody>
              </p:sp>
            </p:grpSp>
            <p:grpSp>
              <p:nvGrpSpPr>
                <p:cNvPr id="519" name="Group 518">
                  <a:extLst>
                    <a:ext uri="{FF2B5EF4-FFF2-40B4-BE49-F238E27FC236}">
                      <a16:creationId xmlns:a16="http://schemas.microsoft.com/office/drawing/2014/main" id="{2C9516CF-0CF5-49A1-A140-C2382B8B08CB}"/>
                    </a:ext>
                  </a:extLst>
                </p:cNvPr>
                <p:cNvGrpSpPr/>
                <p:nvPr/>
              </p:nvGrpSpPr>
              <p:grpSpPr>
                <a:xfrm>
                  <a:off x="4922149" y="8795008"/>
                  <a:ext cx="189451" cy="59601"/>
                  <a:chOff x="10828433" y="2483528"/>
                  <a:chExt cx="258463" cy="81313"/>
                </a:xfrm>
              </p:grpSpPr>
              <p:sp>
                <p:nvSpPr>
                  <p:cNvPr id="520" name="Freeform 21">
                    <a:extLst>
                      <a:ext uri="{FF2B5EF4-FFF2-40B4-BE49-F238E27FC236}">
                        <a16:creationId xmlns:a16="http://schemas.microsoft.com/office/drawing/2014/main" id="{DD111C91-261B-4C4E-B519-388D57C06FFA}"/>
                      </a:ext>
                    </a:extLst>
                  </p:cNvPr>
                  <p:cNvSpPr>
                    <a:spLocks/>
                  </p:cNvSpPr>
                  <p:nvPr/>
                </p:nvSpPr>
                <p:spPr bwMode="auto">
                  <a:xfrm>
                    <a:off x="10828433" y="2483528"/>
                    <a:ext cx="258463" cy="8131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521" name="Freeform 22">
                    <a:extLst>
                      <a:ext uri="{FF2B5EF4-FFF2-40B4-BE49-F238E27FC236}">
                        <a16:creationId xmlns:a16="http://schemas.microsoft.com/office/drawing/2014/main" id="{B33EC193-5EAE-4BF6-BCDD-F9B30AB68F06}"/>
                      </a:ext>
                    </a:extLst>
                  </p:cNvPr>
                  <p:cNvSpPr>
                    <a:spLocks noEditPoints="1"/>
                  </p:cNvSpPr>
                  <p:nvPr/>
                </p:nvSpPr>
                <p:spPr bwMode="auto">
                  <a:xfrm>
                    <a:off x="10862725" y="2502396"/>
                    <a:ext cx="38036" cy="43277"/>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22" name="Freeform 23">
                    <a:extLst>
                      <a:ext uri="{FF2B5EF4-FFF2-40B4-BE49-F238E27FC236}">
                        <a16:creationId xmlns:a16="http://schemas.microsoft.com/office/drawing/2014/main" id="{689F0990-C95F-4370-A30E-45F512DD1B24}"/>
                      </a:ext>
                    </a:extLst>
                  </p:cNvPr>
                  <p:cNvSpPr>
                    <a:spLocks/>
                  </p:cNvSpPr>
                  <p:nvPr/>
                </p:nvSpPr>
                <p:spPr bwMode="auto">
                  <a:xfrm>
                    <a:off x="10908398" y="2503145"/>
                    <a:ext cx="32495" cy="42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23" name="Freeform 24">
                    <a:extLst>
                      <a:ext uri="{FF2B5EF4-FFF2-40B4-BE49-F238E27FC236}">
                        <a16:creationId xmlns:a16="http://schemas.microsoft.com/office/drawing/2014/main" id="{66F1ACC1-90B5-4C80-A4F4-CF0EBA3F4128}"/>
                      </a:ext>
                    </a:extLst>
                  </p:cNvPr>
                  <p:cNvSpPr>
                    <a:spLocks noEditPoints="1"/>
                  </p:cNvSpPr>
                  <p:nvPr/>
                </p:nvSpPr>
                <p:spPr bwMode="auto">
                  <a:xfrm>
                    <a:off x="10962457" y="2503145"/>
                    <a:ext cx="38036" cy="42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24" name="Rectangle 523">
                    <a:extLst>
                      <a:ext uri="{FF2B5EF4-FFF2-40B4-BE49-F238E27FC236}">
                        <a16:creationId xmlns:a16="http://schemas.microsoft.com/office/drawing/2014/main" id="{8734BDFB-2061-4ECE-97EF-B7FAF0365BBB}"/>
                      </a:ext>
                    </a:extLst>
                  </p:cNvPr>
                  <p:cNvSpPr>
                    <a:spLocks noChangeArrowheads="1"/>
                  </p:cNvSpPr>
                  <p:nvPr/>
                </p:nvSpPr>
                <p:spPr bwMode="auto">
                  <a:xfrm>
                    <a:off x="11006932" y="2503145"/>
                    <a:ext cx="5241" cy="42079"/>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25" name="Freeform 26">
                    <a:extLst>
                      <a:ext uri="{FF2B5EF4-FFF2-40B4-BE49-F238E27FC236}">
                        <a16:creationId xmlns:a16="http://schemas.microsoft.com/office/drawing/2014/main" id="{EBF80DBF-4635-4B70-B36E-804417364DC0}"/>
                      </a:ext>
                    </a:extLst>
                  </p:cNvPr>
                  <p:cNvSpPr>
                    <a:spLocks noEditPoints="1"/>
                  </p:cNvSpPr>
                  <p:nvPr/>
                </p:nvSpPr>
                <p:spPr bwMode="auto">
                  <a:xfrm>
                    <a:off x="11022056" y="2503145"/>
                    <a:ext cx="31297" cy="42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grpSp>
      </p:grpSp>
      <p:grpSp>
        <p:nvGrpSpPr>
          <p:cNvPr id="38" name="Group 37">
            <a:extLst>
              <a:ext uri="{FF2B5EF4-FFF2-40B4-BE49-F238E27FC236}">
                <a16:creationId xmlns:a16="http://schemas.microsoft.com/office/drawing/2014/main" id="{762A82A0-C952-442F-AE15-4DDE8021CA8B}"/>
              </a:ext>
            </a:extLst>
          </p:cNvPr>
          <p:cNvGrpSpPr/>
          <p:nvPr/>
        </p:nvGrpSpPr>
        <p:grpSpPr>
          <a:xfrm>
            <a:off x="10756047" y="5106452"/>
            <a:ext cx="926365" cy="486809"/>
            <a:chOff x="10756047" y="5106452"/>
            <a:chExt cx="926365" cy="486809"/>
          </a:xfrm>
        </p:grpSpPr>
        <p:grpSp>
          <p:nvGrpSpPr>
            <p:cNvPr id="476" name="Group 475">
              <a:extLst>
                <a:ext uri="{FF2B5EF4-FFF2-40B4-BE49-F238E27FC236}">
                  <a16:creationId xmlns:a16="http://schemas.microsoft.com/office/drawing/2014/main" id="{6C78873A-66E1-4A4F-8B6D-FF5998137676}"/>
                </a:ext>
              </a:extLst>
            </p:cNvPr>
            <p:cNvGrpSpPr>
              <a:grpSpLocks noChangeAspect="1"/>
            </p:cNvGrpSpPr>
            <p:nvPr/>
          </p:nvGrpSpPr>
          <p:grpSpPr>
            <a:xfrm>
              <a:off x="10756047" y="5106452"/>
              <a:ext cx="262612" cy="486809"/>
              <a:chOff x="5434013" y="2201863"/>
              <a:chExt cx="1323975" cy="2454275"/>
            </a:xfrm>
          </p:grpSpPr>
          <p:sp>
            <p:nvSpPr>
              <p:cNvPr id="478" name="Freeform 5">
                <a:extLst>
                  <a:ext uri="{FF2B5EF4-FFF2-40B4-BE49-F238E27FC236}">
                    <a16:creationId xmlns:a16="http://schemas.microsoft.com/office/drawing/2014/main" id="{60A9C600-7E30-41A8-8090-F8F0FB80BAE7}"/>
                  </a:ext>
                </a:extLst>
              </p:cNvPr>
              <p:cNvSpPr>
                <a:spLocks/>
              </p:cNvSpPr>
              <p:nvPr/>
            </p:nvSpPr>
            <p:spPr bwMode="auto">
              <a:xfrm>
                <a:off x="5434013" y="2201863"/>
                <a:ext cx="1323975"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icrosoft Sans Serif"/>
                  <a:ea typeface="+mn-ea"/>
                  <a:cs typeface="+mn-cs"/>
                </a:endParaRPr>
              </a:p>
            </p:txBody>
          </p:sp>
          <p:sp>
            <p:nvSpPr>
              <p:cNvPr id="479" name="Freeform: Shape 15">
                <a:extLst>
                  <a:ext uri="{FF2B5EF4-FFF2-40B4-BE49-F238E27FC236}">
                    <a16:creationId xmlns:a16="http://schemas.microsoft.com/office/drawing/2014/main" id="{4AF051CE-133C-4A31-B72B-0FBBA95957C0}"/>
                  </a:ext>
                </a:extLst>
              </p:cNvPr>
              <p:cNvSpPr>
                <a:spLocks/>
              </p:cNvSpPr>
              <p:nvPr/>
            </p:nvSpPr>
            <p:spPr bwMode="auto">
              <a:xfrm>
                <a:off x="5518151" y="2286001"/>
                <a:ext cx="1155700" cy="2239963"/>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icrosoft Sans Serif"/>
                  <a:ea typeface="+mn-ea"/>
                  <a:cs typeface="+mn-cs"/>
                </a:endParaRPr>
              </a:p>
            </p:txBody>
          </p:sp>
        </p:grpSp>
        <p:grpSp>
          <p:nvGrpSpPr>
            <p:cNvPr id="562" name="Group 561">
              <a:extLst>
                <a:ext uri="{FF2B5EF4-FFF2-40B4-BE49-F238E27FC236}">
                  <a16:creationId xmlns:a16="http://schemas.microsoft.com/office/drawing/2014/main" id="{D758383A-8F22-4A0D-A6BD-453A9513B8C0}"/>
                </a:ext>
              </a:extLst>
            </p:cNvPr>
            <p:cNvGrpSpPr/>
            <p:nvPr/>
          </p:nvGrpSpPr>
          <p:grpSpPr>
            <a:xfrm>
              <a:off x="10785088" y="5301433"/>
              <a:ext cx="204530" cy="64345"/>
              <a:chOff x="10828433" y="2483528"/>
              <a:chExt cx="258463" cy="81313"/>
            </a:xfrm>
          </p:grpSpPr>
          <p:sp>
            <p:nvSpPr>
              <p:cNvPr id="563" name="Freeform 21">
                <a:extLst>
                  <a:ext uri="{FF2B5EF4-FFF2-40B4-BE49-F238E27FC236}">
                    <a16:creationId xmlns:a16="http://schemas.microsoft.com/office/drawing/2014/main" id="{F942BFAC-7BF2-4FF7-8B4B-A0B2696092CB}"/>
                  </a:ext>
                </a:extLst>
              </p:cNvPr>
              <p:cNvSpPr>
                <a:spLocks/>
              </p:cNvSpPr>
              <p:nvPr/>
            </p:nvSpPr>
            <p:spPr bwMode="auto">
              <a:xfrm>
                <a:off x="10828433" y="2483528"/>
                <a:ext cx="258463" cy="8131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564" name="Freeform 22">
                <a:extLst>
                  <a:ext uri="{FF2B5EF4-FFF2-40B4-BE49-F238E27FC236}">
                    <a16:creationId xmlns:a16="http://schemas.microsoft.com/office/drawing/2014/main" id="{78EA1908-87BE-439D-9BB8-827FD1D85A50}"/>
                  </a:ext>
                </a:extLst>
              </p:cNvPr>
              <p:cNvSpPr>
                <a:spLocks noEditPoints="1"/>
              </p:cNvSpPr>
              <p:nvPr/>
            </p:nvSpPr>
            <p:spPr bwMode="auto">
              <a:xfrm>
                <a:off x="10862725" y="2502396"/>
                <a:ext cx="38036" cy="43277"/>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65" name="Freeform 23">
                <a:extLst>
                  <a:ext uri="{FF2B5EF4-FFF2-40B4-BE49-F238E27FC236}">
                    <a16:creationId xmlns:a16="http://schemas.microsoft.com/office/drawing/2014/main" id="{A69C4FB0-EA40-4FE7-80F2-40B3A4323589}"/>
                  </a:ext>
                </a:extLst>
              </p:cNvPr>
              <p:cNvSpPr>
                <a:spLocks/>
              </p:cNvSpPr>
              <p:nvPr/>
            </p:nvSpPr>
            <p:spPr bwMode="auto">
              <a:xfrm>
                <a:off x="10908398" y="2503145"/>
                <a:ext cx="32495" cy="42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66" name="Freeform 24">
                <a:extLst>
                  <a:ext uri="{FF2B5EF4-FFF2-40B4-BE49-F238E27FC236}">
                    <a16:creationId xmlns:a16="http://schemas.microsoft.com/office/drawing/2014/main" id="{C2885326-0206-40F3-9649-9B9610F96481}"/>
                  </a:ext>
                </a:extLst>
              </p:cNvPr>
              <p:cNvSpPr>
                <a:spLocks noEditPoints="1"/>
              </p:cNvSpPr>
              <p:nvPr/>
            </p:nvSpPr>
            <p:spPr bwMode="auto">
              <a:xfrm>
                <a:off x="10962457" y="2503145"/>
                <a:ext cx="38036" cy="42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67" name="Rectangle 566">
                <a:extLst>
                  <a:ext uri="{FF2B5EF4-FFF2-40B4-BE49-F238E27FC236}">
                    <a16:creationId xmlns:a16="http://schemas.microsoft.com/office/drawing/2014/main" id="{1B032761-9482-43BA-8596-5DABB68D3840}"/>
                  </a:ext>
                </a:extLst>
              </p:cNvPr>
              <p:cNvSpPr>
                <a:spLocks noChangeArrowheads="1"/>
              </p:cNvSpPr>
              <p:nvPr/>
            </p:nvSpPr>
            <p:spPr bwMode="auto">
              <a:xfrm>
                <a:off x="11006932" y="2503145"/>
                <a:ext cx="5241" cy="42079"/>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68" name="Freeform 26">
                <a:extLst>
                  <a:ext uri="{FF2B5EF4-FFF2-40B4-BE49-F238E27FC236}">
                    <a16:creationId xmlns:a16="http://schemas.microsoft.com/office/drawing/2014/main" id="{CBB7B6AA-0C58-4A1F-882A-A5642BDB50F5}"/>
                  </a:ext>
                </a:extLst>
              </p:cNvPr>
              <p:cNvSpPr>
                <a:spLocks noEditPoints="1"/>
              </p:cNvSpPr>
              <p:nvPr/>
            </p:nvSpPr>
            <p:spPr bwMode="auto">
              <a:xfrm>
                <a:off x="11022056" y="2503145"/>
                <a:ext cx="31297" cy="42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nvGrpSpPr>
            <p:cNvPr id="572" name="Group 571">
              <a:extLst>
                <a:ext uri="{FF2B5EF4-FFF2-40B4-BE49-F238E27FC236}">
                  <a16:creationId xmlns:a16="http://schemas.microsoft.com/office/drawing/2014/main" id="{7B753C71-D89A-4E0A-B406-B09A884A5322}"/>
                </a:ext>
              </a:extLst>
            </p:cNvPr>
            <p:cNvGrpSpPr>
              <a:grpSpLocks noChangeAspect="1"/>
            </p:cNvGrpSpPr>
            <p:nvPr/>
          </p:nvGrpSpPr>
          <p:grpSpPr>
            <a:xfrm>
              <a:off x="11087923" y="5106452"/>
              <a:ext cx="262612" cy="486809"/>
              <a:chOff x="5434013" y="2201863"/>
              <a:chExt cx="1323975" cy="2454275"/>
            </a:xfrm>
          </p:grpSpPr>
          <p:sp>
            <p:nvSpPr>
              <p:cNvPr id="573" name="Freeform 5">
                <a:extLst>
                  <a:ext uri="{FF2B5EF4-FFF2-40B4-BE49-F238E27FC236}">
                    <a16:creationId xmlns:a16="http://schemas.microsoft.com/office/drawing/2014/main" id="{2EDB1B1A-BE5E-4F81-94E8-EA52AEB58EBF}"/>
                  </a:ext>
                </a:extLst>
              </p:cNvPr>
              <p:cNvSpPr>
                <a:spLocks/>
              </p:cNvSpPr>
              <p:nvPr/>
            </p:nvSpPr>
            <p:spPr bwMode="auto">
              <a:xfrm>
                <a:off x="5434013" y="2201863"/>
                <a:ext cx="1323975"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3">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icrosoft Sans Serif"/>
                  <a:ea typeface="+mn-ea"/>
                  <a:cs typeface="+mn-cs"/>
                </a:endParaRPr>
              </a:p>
            </p:txBody>
          </p:sp>
          <p:sp>
            <p:nvSpPr>
              <p:cNvPr id="574" name="Freeform: Shape 15">
                <a:extLst>
                  <a:ext uri="{FF2B5EF4-FFF2-40B4-BE49-F238E27FC236}">
                    <a16:creationId xmlns:a16="http://schemas.microsoft.com/office/drawing/2014/main" id="{A484A1DB-36FF-41B0-9522-332CAEC558B4}"/>
                  </a:ext>
                </a:extLst>
              </p:cNvPr>
              <p:cNvSpPr>
                <a:spLocks/>
              </p:cNvSpPr>
              <p:nvPr/>
            </p:nvSpPr>
            <p:spPr bwMode="auto">
              <a:xfrm>
                <a:off x="5518151" y="2286001"/>
                <a:ext cx="1155700" cy="2239963"/>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icrosoft Sans Serif"/>
                  <a:ea typeface="+mn-ea"/>
                  <a:cs typeface="+mn-cs"/>
                </a:endParaRPr>
              </a:p>
            </p:txBody>
          </p:sp>
        </p:grpSp>
        <p:grpSp>
          <p:nvGrpSpPr>
            <p:cNvPr id="583" name="Group 582">
              <a:extLst>
                <a:ext uri="{FF2B5EF4-FFF2-40B4-BE49-F238E27FC236}">
                  <a16:creationId xmlns:a16="http://schemas.microsoft.com/office/drawing/2014/main" id="{D1FB3A88-47A5-4649-8C08-DB03C691EF20}"/>
                </a:ext>
              </a:extLst>
            </p:cNvPr>
            <p:cNvGrpSpPr/>
            <p:nvPr/>
          </p:nvGrpSpPr>
          <p:grpSpPr>
            <a:xfrm>
              <a:off x="11116782" y="5301433"/>
              <a:ext cx="201326" cy="63337"/>
              <a:chOff x="10828433" y="2483528"/>
              <a:chExt cx="258463" cy="81313"/>
            </a:xfrm>
          </p:grpSpPr>
          <p:sp>
            <p:nvSpPr>
              <p:cNvPr id="584" name="Freeform 21">
                <a:extLst>
                  <a:ext uri="{FF2B5EF4-FFF2-40B4-BE49-F238E27FC236}">
                    <a16:creationId xmlns:a16="http://schemas.microsoft.com/office/drawing/2014/main" id="{74B3BAC8-30E5-4C94-A5A3-AE67EFB70887}"/>
                  </a:ext>
                </a:extLst>
              </p:cNvPr>
              <p:cNvSpPr>
                <a:spLocks/>
              </p:cNvSpPr>
              <p:nvPr/>
            </p:nvSpPr>
            <p:spPr bwMode="auto">
              <a:xfrm>
                <a:off x="10828433" y="2483528"/>
                <a:ext cx="258463" cy="8131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3">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585" name="Freeform 22">
                <a:extLst>
                  <a:ext uri="{FF2B5EF4-FFF2-40B4-BE49-F238E27FC236}">
                    <a16:creationId xmlns:a16="http://schemas.microsoft.com/office/drawing/2014/main" id="{E9D7A5FF-8426-420F-8583-D3C81967F26E}"/>
                  </a:ext>
                </a:extLst>
              </p:cNvPr>
              <p:cNvSpPr>
                <a:spLocks noEditPoints="1"/>
              </p:cNvSpPr>
              <p:nvPr/>
            </p:nvSpPr>
            <p:spPr bwMode="auto">
              <a:xfrm>
                <a:off x="10862725" y="2502396"/>
                <a:ext cx="38036" cy="43277"/>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586" name="Freeform 23">
                <a:extLst>
                  <a:ext uri="{FF2B5EF4-FFF2-40B4-BE49-F238E27FC236}">
                    <a16:creationId xmlns:a16="http://schemas.microsoft.com/office/drawing/2014/main" id="{EB49E387-2021-4235-BCBD-90E60912FCBA}"/>
                  </a:ext>
                </a:extLst>
              </p:cNvPr>
              <p:cNvSpPr>
                <a:spLocks/>
              </p:cNvSpPr>
              <p:nvPr/>
            </p:nvSpPr>
            <p:spPr bwMode="auto">
              <a:xfrm>
                <a:off x="10908398" y="2503145"/>
                <a:ext cx="32495" cy="42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587" name="Freeform 24">
                <a:extLst>
                  <a:ext uri="{FF2B5EF4-FFF2-40B4-BE49-F238E27FC236}">
                    <a16:creationId xmlns:a16="http://schemas.microsoft.com/office/drawing/2014/main" id="{D306AB65-BB9B-46C1-A8B8-7A8D71F73CA0}"/>
                  </a:ext>
                </a:extLst>
              </p:cNvPr>
              <p:cNvSpPr>
                <a:spLocks noEditPoints="1"/>
              </p:cNvSpPr>
              <p:nvPr/>
            </p:nvSpPr>
            <p:spPr bwMode="auto">
              <a:xfrm>
                <a:off x="10962457" y="2503145"/>
                <a:ext cx="38036" cy="42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588" name="Rectangle 587">
                <a:extLst>
                  <a:ext uri="{FF2B5EF4-FFF2-40B4-BE49-F238E27FC236}">
                    <a16:creationId xmlns:a16="http://schemas.microsoft.com/office/drawing/2014/main" id="{77A1E1C8-4FC6-4FB0-841B-4ADBBF27AB69}"/>
                  </a:ext>
                </a:extLst>
              </p:cNvPr>
              <p:cNvSpPr>
                <a:spLocks noChangeArrowheads="1"/>
              </p:cNvSpPr>
              <p:nvPr/>
            </p:nvSpPr>
            <p:spPr bwMode="auto">
              <a:xfrm>
                <a:off x="11006932" y="2503145"/>
                <a:ext cx="5241" cy="42079"/>
              </a:xfrm>
              <a:prstGeom prst="rect">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589" name="Freeform 26">
                <a:extLst>
                  <a:ext uri="{FF2B5EF4-FFF2-40B4-BE49-F238E27FC236}">
                    <a16:creationId xmlns:a16="http://schemas.microsoft.com/office/drawing/2014/main" id="{0FCE1DD1-C8E6-4B85-B744-EF58A05BD845}"/>
                  </a:ext>
                </a:extLst>
              </p:cNvPr>
              <p:cNvSpPr>
                <a:spLocks noEditPoints="1"/>
              </p:cNvSpPr>
              <p:nvPr/>
            </p:nvSpPr>
            <p:spPr bwMode="auto">
              <a:xfrm>
                <a:off x="11022056" y="2503145"/>
                <a:ext cx="31297" cy="42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grpSp>
        <p:grpSp>
          <p:nvGrpSpPr>
            <p:cNvPr id="577" name="Group 576">
              <a:extLst>
                <a:ext uri="{FF2B5EF4-FFF2-40B4-BE49-F238E27FC236}">
                  <a16:creationId xmlns:a16="http://schemas.microsoft.com/office/drawing/2014/main" id="{AAB54CC5-4E1E-4A02-A55F-ACC42204DE82}"/>
                </a:ext>
              </a:extLst>
            </p:cNvPr>
            <p:cNvGrpSpPr>
              <a:grpSpLocks noChangeAspect="1"/>
            </p:cNvGrpSpPr>
            <p:nvPr/>
          </p:nvGrpSpPr>
          <p:grpSpPr>
            <a:xfrm>
              <a:off x="11419800" y="5106452"/>
              <a:ext cx="262612" cy="486809"/>
              <a:chOff x="5434013" y="2201863"/>
              <a:chExt cx="1323975" cy="2454275"/>
            </a:xfrm>
          </p:grpSpPr>
          <p:sp>
            <p:nvSpPr>
              <p:cNvPr id="578" name="Freeform 5">
                <a:extLst>
                  <a:ext uri="{FF2B5EF4-FFF2-40B4-BE49-F238E27FC236}">
                    <a16:creationId xmlns:a16="http://schemas.microsoft.com/office/drawing/2014/main" id="{91395E0E-210A-424D-802F-62D1698BAE0A}"/>
                  </a:ext>
                </a:extLst>
              </p:cNvPr>
              <p:cNvSpPr>
                <a:spLocks/>
              </p:cNvSpPr>
              <p:nvPr/>
            </p:nvSpPr>
            <p:spPr bwMode="auto">
              <a:xfrm>
                <a:off x="5434013" y="2201863"/>
                <a:ext cx="1323975"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5">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icrosoft Sans Serif"/>
                  <a:ea typeface="+mn-ea"/>
                  <a:cs typeface="+mn-cs"/>
                </a:endParaRPr>
              </a:p>
            </p:txBody>
          </p:sp>
          <p:sp>
            <p:nvSpPr>
              <p:cNvPr id="579" name="Freeform: Shape 35">
                <a:extLst>
                  <a:ext uri="{FF2B5EF4-FFF2-40B4-BE49-F238E27FC236}">
                    <a16:creationId xmlns:a16="http://schemas.microsoft.com/office/drawing/2014/main" id="{078B919D-CCE6-413D-9103-134D88F7F892}"/>
                  </a:ext>
                </a:extLst>
              </p:cNvPr>
              <p:cNvSpPr>
                <a:spLocks/>
              </p:cNvSpPr>
              <p:nvPr/>
            </p:nvSpPr>
            <p:spPr bwMode="auto">
              <a:xfrm>
                <a:off x="5518151" y="2286001"/>
                <a:ext cx="1155700" cy="2239963"/>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icrosoft Sans Serif"/>
                  <a:ea typeface="+mn-ea"/>
                  <a:cs typeface="+mn-cs"/>
                </a:endParaRPr>
              </a:p>
            </p:txBody>
          </p:sp>
        </p:grpSp>
        <p:grpSp>
          <p:nvGrpSpPr>
            <p:cNvPr id="590" name="Group 589">
              <a:extLst>
                <a:ext uri="{FF2B5EF4-FFF2-40B4-BE49-F238E27FC236}">
                  <a16:creationId xmlns:a16="http://schemas.microsoft.com/office/drawing/2014/main" id="{94DFDFCF-BA67-4192-8106-237214DEF8B6}"/>
                </a:ext>
              </a:extLst>
            </p:cNvPr>
            <p:cNvGrpSpPr/>
            <p:nvPr/>
          </p:nvGrpSpPr>
          <p:grpSpPr>
            <a:xfrm>
              <a:off x="11456671" y="5301433"/>
              <a:ext cx="188871" cy="59419"/>
              <a:chOff x="10828433" y="2483528"/>
              <a:chExt cx="258463" cy="81313"/>
            </a:xfrm>
          </p:grpSpPr>
          <p:sp>
            <p:nvSpPr>
              <p:cNvPr id="591" name="Freeform 21">
                <a:extLst>
                  <a:ext uri="{FF2B5EF4-FFF2-40B4-BE49-F238E27FC236}">
                    <a16:creationId xmlns:a16="http://schemas.microsoft.com/office/drawing/2014/main" id="{69B6AFFB-5230-46FF-AAB4-A5F0073D0109}"/>
                  </a:ext>
                </a:extLst>
              </p:cNvPr>
              <p:cNvSpPr>
                <a:spLocks/>
              </p:cNvSpPr>
              <p:nvPr/>
            </p:nvSpPr>
            <p:spPr bwMode="auto">
              <a:xfrm>
                <a:off x="10828433" y="2483528"/>
                <a:ext cx="258463" cy="8131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5">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592" name="Freeform 22">
                <a:extLst>
                  <a:ext uri="{FF2B5EF4-FFF2-40B4-BE49-F238E27FC236}">
                    <a16:creationId xmlns:a16="http://schemas.microsoft.com/office/drawing/2014/main" id="{F419B741-EC70-4205-83D4-EB3A13104DAD}"/>
                  </a:ext>
                </a:extLst>
              </p:cNvPr>
              <p:cNvSpPr>
                <a:spLocks noEditPoints="1"/>
              </p:cNvSpPr>
              <p:nvPr/>
            </p:nvSpPr>
            <p:spPr bwMode="auto">
              <a:xfrm>
                <a:off x="10862725" y="2502396"/>
                <a:ext cx="38036" cy="43277"/>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6">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593" name="Freeform 23">
                <a:extLst>
                  <a:ext uri="{FF2B5EF4-FFF2-40B4-BE49-F238E27FC236}">
                    <a16:creationId xmlns:a16="http://schemas.microsoft.com/office/drawing/2014/main" id="{47B320A5-8A76-41FE-ACDD-672B930D740C}"/>
                  </a:ext>
                </a:extLst>
              </p:cNvPr>
              <p:cNvSpPr>
                <a:spLocks/>
              </p:cNvSpPr>
              <p:nvPr/>
            </p:nvSpPr>
            <p:spPr bwMode="auto">
              <a:xfrm>
                <a:off x="10908398" y="2503145"/>
                <a:ext cx="32495" cy="42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6">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594" name="Freeform 24">
                <a:extLst>
                  <a:ext uri="{FF2B5EF4-FFF2-40B4-BE49-F238E27FC236}">
                    <a16:creationId xmlns:a16="http://schemas.microsoft.com/office/drawing/2014/main" id="{34635EE6-110A-4C25-89B5-C315E9CF58FE}"/>
                  </a:ext>
                </a:extLst>
              </p:cNvPr>
              <p:cNvSpPr>
                <a:spLocks noEditPoints="1"/>
              </p:cNvSpPr>
              <p:nvPr/>
            </p:nvSpPr>
            <p:spPr bwMode="auto">
              <a:xfrm>
                <a:off x="10962457" y="2503145"/>
                <a:ext cx="38036" cy="42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6">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595" name="Rectangle 594">
                <a:extLst>
                  <a:ext uri="{FF2B5EF4-FFF2-40B4-BE49-F238E27FC236}">
                    <a16:creationId xmlns:a16="http://schemas.microsoft.com/office/drawing/2014/main" id="{94D4BD16-312C-4103-AC03-7DF50FECF0B0}"/>
                  </a:ext>
                </a:extLst>
              </p:cNvPr>
              <p:cNvSpPr>
                <a:spLocks noChangeArrowheads="1"/>
              </p:cNvSpPr>
              <p:nvPr/>
            </p:nvSpPr>
            <p:spPr bwMode="auto">
              <a:xfrm>
                <a:off x="11006932" y="2503145"/>
                <a:ext cx="5241" cy="42079"/>
              </a:xfrm>
              <a:prstGeom prst="rect">
                <a:avLst/>
              </a:prstGeom>
              <a:solidFill>
                <a:schemeClr val="accent6">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596" name="Freeform 26">
                <a:extLst>
                  <a:ext uri="{FF2B5EF4-FFF2-40B4-BE49-F238E27FC236}">
                    <a16:creationId xmlns:a16="http://schemas.microsoft.com/office/drawing/2014/main" id="{A86BE591-BEF6-4B4D-8CAC-CA7B7BCF2526}"/>
                  </a:ext>
                </a:extLst>
              </p:cNvPr>
              <p:cNvSpPr>
                <a:spLocks noEditPoints="1"/>
              </p:cNvSpPr>
              <p:nvPr/>
            </p:nvSpPr>
            <p:spPr bwMode="auto">
              <a:xfrm>
                <a:off x="11022056" y="2503145"/>
                <a:ext cx="31297" cy="42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6">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grpSp>
      </p:grpSp>
      <p:sp>
        <p:nvSpPr>
          <p:cNvPr id="339" name="TextBox 338">
            <a:extLst>
              <a:ext uri="{FF2B5EF4-FFF2-40B4-BE49-F238E27FC236}">
                <a16:creationId xmlns:a16="http://schemas.microsoft.com/office/drawing/2014/main" id="{8C947C14-3CD2-40D0-B2EB-84DEE147BB8C}"/>
              </a:ext>
            </a:extLst>
          </p:cNvPr>
          <p:cNvSpPr txBox="1"/>
          <p:nvPr/>
        </p:nvSpPr>
        <p:spPr>
          <a:xfrm>
            <a:off x="7862935" y="2518224"/>
            <a:ext cx="2593668" cy="3141694"/>
          </a:xfrm>
          <a:prstGeom prst="rect">
            <a:avLst/>
          </a:prstGeom>
        </p:spPr>
        <p:txBody>
          <a:bodyPr wrap="square" lIns="0" tIns="0" rIns="0" bIns="0">
            <a:spAutoFit/>
          </a:bodyPr>
          <a:lstStyle>
            <a:defPPr>
              <a:defRPr lang="en-US"/>
            </a:defPPr>
            <a:lvl1pPr>
              <a:lnSpc>
                <a:spcPct val="125000"/>
              </a:lnSpc>
              <a:defRPr sz="1400">
                <a:solidFill>
                  <a:prstClr val="black">
                    <a:lumMod val="50000"/>
                    <a:lumOff val="50000"/>
                  </a:prstClr>
                </a:solidFill>
                <a:cs typeface="Microsoft Sans Serif" panose="020B0604020202020204" pitchFamily="34" charset="0"/>
              </a:defRPr>
            </a:lvl1pPr>
          </a:lstStyle>
          <a:p>
            <a:pPr marL="0" marR="0" lvl="2" indent="0" algn="l" defTabSz="914400" rtl="0" eaLnBrk="1" fontAlgn="auto" latinLnBrk="0" hangingPunct="1">
              <a:lnSpc>
                <a:spcPct val="107000"/>
              </a:lnSpc>
              <a:spcBef>
                <a:spcPts val="1200"/>
              </a:spcBef>
              <a:spcAft>
                <a:spcPts val="150"/>
              </a:spcAft>
              <a:buClrTx/>
              <a:buSzTx/>
              <a:buFontTx/>
              <a:buNone/>
              <a:tabLst/>
              <a:defRPr/>
            </a:pPr>
            <a:r>
              <a:rPr kumimoji="0" lang="en-US" sz="1600" b="0" i="0" u="none" strike="noStrike" kern="1200" cap="none" spc="0" normalizeH="0" baseline="0" noProof="0" dirty="0">
                <a:ln>
                  <a:noFill/>
                </a:ln>
                <a:solidFill>
                  <a:srgbClr val="3253DC"/>
                </a:solidFill>
                <a:effectLst/>
                <a:uLnTx/>
                <a:uFillTx/>
                <a:latin typeface="Microsoft Sans Serif" panose="020B0604020202020204" pitchFamily="34" charset="0"/>
                <a:ea typeface="+mn-ea"/>
                <a:cs typeface="Microsoft Sans Serif" panose="020B0604020202020204" pitchFamily="34" charset="0"/>
              </a:rPr>
              <a:t>Receive only mode</a:t>
            </a:r>
          </a:p>
          <a:p>
            <a:pPr marL="0" marR="0" lvl="2" indent="0" algn="l" defTabSz="914400" rtl="0" eaLnBrk="1" fontAlgn="auto" latinLnBrk="0" hangingPunct="1">
              <a:lnSpc>
                <a:spcPct val="107000"/>
              </a:lnSpc>
              <a:spcBef>
                <a:spcPts val="0"/>
              </a:spcBef>
              <a:spcAft>
                <a:spcPts val="18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Delivery of free-to-air content to devices without SIM/service subscription</a:t>
            </a:r>
          </a:p>
          <a:p>
            <a:pPr marL="0" marR="0" lvl="2"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253DC"/>
                </a:solidFill>
                <a:effectLst/>
                <a:uLnTx/>
                <a:uFillTx/>
                <a:latin typeface="Microsoft Sans Serif" panose="020B0604020202020204" pitchFamily="34" charset="0"/>
                <a:ea typeface="+mn-ea"/>
                <a:cs typeface="Microsoft Sans Serif" panose="020B0604020202020204" pitchFamily="34" charset="0"/>
              </a:rPr>
              <a:t>Unified protocol stack</a:t>
            </a:r>
          </a:p>
          <a:p>
            <a:pPr marL="0" marR="0" lvl="2" indent="0" algn="l" defTabSz="914400" rtl="0" eaLnBrk="1" fontAlgn="auto" latinLnBrk="0" hangingPunct="1">
              <a:lnSpc>
                <a:spcPct val="107000"/>
              </a:lnSpc>
              <a:spcBef>
                <a:spcPts val="0"/>
              </a:spcBef>
              <a:spcAft>
                <a:spcPts val="18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CMAF packaging – compatible with unicast and broadcast stacks </a:t>
            </a:r>
          </a:p>
          <a:p>
            <a:pPr marL="0" marR="0" lvl="2"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253DC"/>
                </a:solidFill>
                <a:effectLst/>
                <a:uLnTx/>
                <a:uFillTx/>
                <a:latin typeface="Microsoft Sans Serif" panose="020B0604020202020204" pitchFamily="34" charset="0"/>
                <a:ea typeface="+mn-ea"/>
                <a:cs typeface="Microsoft Sans Serif" panose="020B0604020202020204" pitchFamily="34" charset="0"/>
              </a:rPr>
              <a:t>Standardized network APIs</a:t>
            </a:r>
          </a:p>
          <a:p>
            <a:pPr marL="0" marR="0" lvl="2" indent="0" algn="l" defTabSz="914400" rtl="0" eaLnBrk="1" fontAlgn="auto" latinLnBrk="0" hangingPunct="1">
              <a:lnSpc>
                <a:spcPct val="107000"/>
              </a:lnSpc>
              <a:spcBef>
                <a:spcPts val="0"/>
              </a:spcBef>
              <a:spcAft>
                <a:spcPts val="18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Content providers can deliver media</a:t>
            </a:r>
            <a:br>
              <a:rPr kumimoji="0" lang="en-US" sz="105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br>
            <a:r>
              <a:rPr kumimoji="0" lang="en-US" sz="105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over </a:t>
            </a:r>
            <a:r>
              <a:rPr lang="en-US" sz="1050" dirty="0">
                <a:solidFill>
                  <a:srgbClr val="000000"/>
                </a:solidFill>
                <a:latin typeface="Microsoft Sans Serif" panose="020B0604020202020204" pitchFamily="34" charset="0"/>
              </a:rPr>
              <a:t>5G Broadcast </a:t>
            </a:r>
            <a:r>
              <a:rPr kumimoji="0" lang="en-US" sz="105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with a unified framework</a:t>
            </a:r>
          </a:p>
          <a:p>
            <a:pPr marL="0" marR="0" lvl="2"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253DC"/>
                </a:solidFill>
                <a:effectLst/>
                <a:uLnTx/>
                <a:uFillTx/>
                <a:latin typeface="Microsoft Sans Serif" panose="020B0604020202020204" pitchFamily="34" charset="0"/>
                <a:ea typeface="+mn-ea"/>
                <a:cs typeface="Microsoft Sans Serif" panose="020B0604020202020204" pitchFamily="34" charset="0"/>
              </a:rPr>
              <a:t>Shared broadcast</a:t>
            </a:r>
          </a:p>
          <a:p>
            <a:pPr marL="0" marR="0" lvl="2" indent="0" algn="l" defTabSz="914400" rtl="0" eaLnBrk="1" fontAlgn="auto" latinLnBrk="0" hangingPunct="1">
              <a:lnSpc>
                <a:spcPct val="107000"/>
              </a:lnSpc>
              <a:spcBef>
                <a:spcPts val="0"/>
              </a:spcBef>
              <a:spcAft>
                <a:spcPts val="6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Multiple operators can serve users</a:t>
            </a:r>
            <a:br>
              <a:rPr kumimoji="0" lang="en-US" sz="105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br>
            <a:r>
              <a:rPr kumimoji="0" lang="en-US" sz="105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on a common broadcast carrier</a:t>
            </a:r>
          </a:p>
        </p:txBody>
      </p:sp>
      <p:sp>
        <p:nvSpPr>
          <p:cNvPr id="405" name="TextBox 404">
            <a:extLst>
              <a:ext uri="{FF2B5EF4-FFF2-40B4-BE49-F238E27FC236}">
                <a16:creationId xmlns:a16="http://schemas.microsoft.com/office/drawing/2014/main" id="{A616B9B1-99F0-4899-A090-944007B45139}"/>
              </a:ext>
            </a:extLst>
          </p:cNvPr>
          <p:cNvSpPr txBox="1"/>
          <p:nvPr/>
        </p:nvSpPr>
        <p:spPr>
          <a:xfrm>
            <a:off x="489493" y="2518224"/>
            <a:ext cx="2727582" cy="3181640"/>
          </a:xfrm>
          <a:prstGeom prst="rect">
            <a:avLst/>
          </a:prstGeom>
        </p:spPr>
        <p:txBody>
          <a:bodyPr wrap="square" lIns="0" tIns="0" rIns="0" bIns="0">
            <a:spAutoFit/>
          </a:bodyPr>
          <a:lstStyle>
            <a:defPPr>
              <a:defRPr lang="en-US"/>
            </a:defPPr>
            <a:lvl1pPr>
              <a:lnSpc>
                <a:spcPct val="125000"/>
              </a:lnSpc>
              <a:defRPr sz="1400">
                <a:solidFill>
                  <a:prstClr val="black">
                    <a:lumMod val="50000"/>
                    <a:lumOff val="50000"/>
                  </a:prstClr>
                </a:solidFill>
                <a:cs typeface="Microsoft Sans Serif" panose="020B0604020202020204" pitchFamily="34" charset="0"/>
              </a:defRPr>
            </a:lvl1pPr>
          </a:lstStyle>
          <a:p>
            <a:pPr marL="0" marR="0" lvl="2"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253DC"/>
                </a:solidFill>
                <a:effectLst/>
                <a:uLnTx/>
                <a:uFillTx/>
                <a:latin typeface="Microsoft Sans Serif" panose="020B0604020202020204" pitchFamily="34" charset="0"/>
                <a:ea typeface="+mn-ea"/>
                <a:cs typeface="Microsoft Sans Serif" panose="020B0604020202020204" pitchFamily="34" charset="0"/>
              </a:rPr>
              <a:t>Longer range &amp; high mobility</a:t>
            </a:r>
          </a:p>
          <a:p>
            <a:pPr marL="0" marR="0" lvl="2" indent="0" algn="l" defTabSz="914400" rtl="0" eaLnBrk="1" fontAlgn="auto" latinLnBrk="0" hangingPunct="1">
              <a:lnSpc>
                <a:spcPct val="107000"/>
              </a:lnSpc>
              <a:spcBef>
                <a:spcPts val="0"/>
              </a:spcBef>
              <a:spcAft>
                <a:spcPts val="18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New numerology with 100/200/300us CP</a:t>
            </a:r>
            <a:r>
              <a:rPr kumimoji="0" lang="en-US" sz="1100" b="0" i="0" u="none" strike="noStrike" kern="1200" cap="none" spc="0" normalizeH="0" baseline="30000" noProof="0" dirty="0">
                <a:ln>
                  <a:noFill/>
                </a:ln>
                <a:solidFill>
                  <a:srgbClr val="000000"/>
                </a:solidFill>
                <a:effectLst/>
                <a:uLnTx/>
                <a:uFillTx/>
                <a:latin typeface="Microsoft Sans Serif" panose="020B0604020202020204" pitchFamily="34" charset="0"/>
                <a:ea typeface="+mn-ea"/>
                <a:cs typeface="+mn-cs"/>
              </a:rPr>
              <a:t>2</a:t>
            </a:r>
            <a:r>
              <a:rPr kumimoji="0" lang="en-US" sz="110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 for up2 100km radius</a:t>
            </a:r>
            <a:r>
              <a:rPr kumimoji="0" lang="en-US" sz="1100" b="0" i="0" u="none" strike="noStrike" kern="1200" cap="none" spc="0" normalizeH="0" baseline="30000" noProof="0" dirty="0">
                <a:ln>
                  <a:noFill/>
                </a:ln>
                <a:solidFill>
                  <a:srgbClr val="000000"/>
                </a:solidFill>
                <a:effectLst/>
                <a:uLnTx/>
                <a:uFillTx/>
                <a:latin typeface="Microsoft Sans Serif" panose="020B0604020202020204" pitchFamily="34" charset="0"/>
                <a:ea typeface="+mn-ea"/>
                <a:cs typeface="+mn-cs"/>
              </a:rPr>
              <a:t> </a:t>
            </a:r>
            <a:r>
              <a:rPr kumimoji="0" lang="en-US" sz="110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and 250km/h speed</a:t>
            </a:r>
          </a:p>
          <a:p>
            <a:pPr marL="0" marR="0" lvl="2"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253DC"/>
                </a:solidFill>
                <a:effectLst/>
                <a:uLnTx/>
                <a:uFillTx/>
                <a:latin typeface="Microsoft Sans Serif" panose="020B0604020202020204" pitchFamily="34" charset="0"/>
                <a:ea typeface="+mn-ea"/>
                <a:cs typeface="Microsoft Sans Serif" panose="020B0604020202020204" pitchFamily="34" charset="0"/>
              </a:rPr>
              <a:t>More broadcast capacity</a:t>
            </a:r>
          </a:p>
          <a:p>
            <a:pPr marL="0" marR="0" lvl="2" indent="0" algn="l" defTabSz="914400" rtl="0" eaLnBrk="1" fontAlgn="auto" latinLnBrk="0" hangingPunct="1">
              <a:lnSpc>
                <a:spcPct val="107000"/>
              </a:lnSpc>
              <a:spcBef>
                <a:spcPts val="0"/>
              </a:spcBef>
              <a:spcAft>
                <a:spcPts val="18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Supports dedicated broadcast network</a:t>
            </a:r>
            <a:br>
              <a:rPr kumimoji="0" lang="en-US" sz="110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with 100% </a:t>
            </a:r>
            <a:r>
              <a:rPr kumimoji="0" lang="en-US" sz="1100" b="0" i="0" u="none" strike="noStrike" kern="1200" cap="none" spc="0" normalizeH="0" baseline="0" noProof="0" dirty="0" err="1">
                <a:ln>
                  <a:noFill/>
                </a:ln>
                <a:solidFill>
                  <a:srgbClr val="000000"/>
                </a:solidFill>
                <a:effectLst/>
                <a:uLnTx/>
                <a:uFillTx/>
                <a:latin typeface="Microsoft Sans Serif" panose="020B0604020202020204" pitchFamily="34" charset="0"/>
                <a:ea typeface="+mn-ea"/>
                <a:cs typeface="+mn-cs"/>
              </a:rPr>
              <a:t>eMBMS</a:t>
            </a:r>
            <a:r>
              <a:rPr kumimoji="0" lang="en-US" sz="110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 carrier allocation</a:t>
            </a:r>
          </a:p>
          <a:p>
            <a:pPr marL="0" marR="0" lvl="2"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253DC"/>
                </a:solidFill>
                <a:effectLst/>
                <a:uLnTx/>
                <a:uFillTx/>
                <a:latin typeface="Microsoft Sans Serif" panose="020B0604020202020204" pitchFamily="34" charset="0"/>
                <a:ea typeface="+mn-ea"/>
                <a:cs typeface="Microsoft Sans Serif" panose="020B0604020202020204" pitchFamily="34" charset="0"/>
              </a:rPr>
              <a:t>More deployment flexibility</a:t>
            </a:r>
          </a:p>
          <a:p>
            <a:pPr marL="0" marR="0" lvl="2" indent="0" algn="l" defTabSz="914400" rtl="0" eaLnBrk="1" fontAlgn="auto" latinLnBrk="0" hangingPunct="1">
              <a:lnSpc>
                <a:spcPct val="107000"/>
              </a:lnSpc>
              <a:spcBef>
                <a:spcPts val="0"/>
              </a:spcBef>
              <a:spcAft>
                <a:spcPts val="18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Single network for mobile and fixed devices with enhanced support for rooftop reception</a:t>
            </a:r>
          </a:p>
          <a:p>
            <a:pPr marL="0" marR="0" lvl="2"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253DC"/>
                </a:solidFill>
                <a:effectLst/>
                <a:uLnTx/>
                <a:uFillTx/>
                <a:latin typeface="Microsoft Sans Serif" panose="020B0604020202020204" pitchFamily="34" charset="0"/>
                <a:ea typeface="+mn-ea"/>
                <a:cs typeface="Microsoft Sans Serif" panose="020B0604020202020204" pitchFamily="34" charset="0"/>
              </a:rPr>
              <a:t>Better efficiency</a:t>
            </a:r>
          </a:p>
          <a:p>
            <a:pPr marL="0" marR="0" lvl="2" indent="0" algn="l" defTabSz="914400" rtl="0" eaLnBrk="1" fontAlgn="auto" latinLnBrk="0" hangingPunct="1">
              <a:lnSpc>
                <a:spcPct val="107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New subframe design reduces overhead</a:t>
            </a:r>
            <a:br>
              <a:rPr kumimoji="0" lang="en-US" sz="110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rPr>
              <a:t>in dedicated broadcast transmissions</a:t>
            </a:r>
          </a:p>
        </p:txBody>
      </p:sp>
      <p:cxnSp>
        <p:nvCxnSpPr>
          <p:cNvPr id="10" name="Straight Connector 9">
            <a:extLst>
              <a:ext uri="{FF2B5EF4-FFF2-40B4-BE49-F238E27FC236}">
                <a16:creationId xmlns:a16="http://schemas.microsoft.com/office/drawing/2014/main" id="{E3B3609B-D5D0-4A10-95E0-1E23AA15F4DC}"/>
              </a:ext>
            </a:extLst>
          </p:cNvPr>
          <p:cNvCxnSpPr>
            <a:cxnSpLocks/>
          </p:cNvCxnSpPr>
          <p:nvPr/>
        </p:nvCxnSpPr>
        <p:spPr>
          <a:xfrm>
            <a:off x="7856333" y="4123229"/>
            <a:ext cx="3822298"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40A67C8-6081-4BC7-A37A-3982D729D6FC}"/>
              </a:ext>
            </a:extLst>
          </p:cNvPr>
          <p:cNvCxnSpPr>
            <a:cxnSpLocks/>
          </p:cNvCxnSpPr>
          <p:nvPr/>
        </p:nvCxnSpPr>
        <p:spPr>
          <a:xfrm>
            <a:off x="7856333" y="3239309"/>
            <a:ext cx="3822298"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95BFF32-8E88-44D6-89BA-7301885CD5F7}"/>
              </a:ext>
            </a:extLst>
          </p:cNvPr>
          <p:cNvCxnSpPr>
            <a:cxnSpLocks/>
          </p:cNvCxnSpPr>
          <p:nvPr/>
        </p:nvCxnSpPr>
        <p:spPr>
          <a:xfrm>
            <a:off x="7856333" y="4961429"/>
            <a:ext cx="3822298"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487AD97-E4E0-4423-98E2-BD54EAB6A9D3}"/>
              </a:ext>
            </a:extLst>
          </p:cNvPr>
          <p:cNvGrpSpPr/>
          <p:nvPr/>
        </p:nvGrpSpPr>
        <p:grpSpPr>
          <a:xfrm>
            <a:off x="10750332" y="2745646"/>
            <a:ext cx="933668" cy="370357"/>
            <a:chOff x="10527405" y="2569457"/>
            <a:chExt cx="977633" cy="387796"/>
          </a:xfrm>
        </p:grpSpPr>
        <p:grpSp>
          <p:nvGrpSpPr>
            <p:cNvPr id="440" name="Group 439">
              <a:extLst>
                <a:ext uri="{FF2B5EF4-FFF2-40B4-BE49-F238E27FC236}">
                  <a16:creationId xmlns:a16="http://schemas.microsoft.com/office/drawing/2014/main" id="{C1332E06-8D0B-47E4-8A76-2C7D40043034}"/>
                </a:ext>
              </a:extLst>
            </p:cNvPr>
            <p:cNvGrpSpPr/>
            <p:nvPr/>
          </p:nvGrpSpPr>
          <p:grpSpPr>
            <a:xfrm>
              <a:off x="11185749" y="2833964"/>
              <a:ext cx="319289" cy="123289"/>
              <a:chOff x="3519488" y="3225718"/>
              <a:chExt cx="1097280" cy="423695"/>
            </a:xfrm>
          </p:grpSpPr>
          <p:sp>
            <p:nvSpPr>
              <p:cNvPr id="452" name="Rectangle 5">
                <a:extLst>
                  <a:ext uri="{FF2B5EF4-FFF2-40B4-BE49-F238E27FC236}">
                    <a16:creationId xmlns:a16="http://schemas.microsoft.com/office/drawing/2014/main" id="{95E23331-EA41-4815-8FB1-952038B5E19F}"/>
                  </a:ext>
                </a:extLst>
              </p:cNvPr>
              <p:cNvSpPr>
                <a:spLocks noChangeArrowheads="1"/>
              </p:cNvSpPr>
              <p:nvPr/>
            </p:nvSpPr>
            <p:spPr bwMode="auto">
              <a:xfrm>
                <a:off x="3519488" y="3394114"/>
                <a:ext cx="1097280" cy="255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3" name="Freeform 6">
                <a:extLst>
                  <a:ext uri="{FF2B5EF4-FFF2-40B4-BE49-F238E27FC236}">
                    <a16:creationId xmlns:a16="http://schemas.microsoft.com/office/drawing/2014/main" id="{B20F1FF7-7AE9-4E9F-8EC9-449054904A26}"/>
                  </a:ext>
                </a:extLst>
              </p:cNvPr>
              <p:cNvSpPr>
                <a:spLocks/>
              </p:cNvSpPr>
              <p:nvPr/>
            </p:nvSpPr>
            <p:spPr bwMode="auto">
              <a:xfrm>
                <a:off x="4152157" y="3462081"/>
                <a:ext cx="41592" cy="41592"/>
              </a:xfrm>
              <a:custGeom>
                <a:avLst/>
                <a:gdLst>
                  <a:gd name="T0" fmla="*/ 0 w 46"/>
                  <a:gd name="T1" fmla="*/ 23 h 46"/>
                  <a:gd name="T2" fmla="*/ 0 w 46"/>
                  <a:gd name="T3" fmla="*/ 23 h 46"/>
                  <a:gd name="T4" fmla="*/ 23 w 46"/>
                  <a:gd name="T5" fmla="*/ 0 h 46"/>
                  <a:gd name="T6" fmla="*/ 46 w 46"/>
                  <a:gd name="T7" fmla="*/ 23 h 46"/>
                  <a:gd name="T8" fmla="*/ 46 w 46"/>
                  <a:gd name="T9" fmla="*/ 23 h 46"/>
                  <a:gd name="T10" fmla="*/ 23 w 46"/>
                  <a:gd name="T11" fmla="*/ 46 h 46"/>
                  <a:gd name="T12" fmla="*/ 23 w 46"/>
                  <a:gd name="T13" fmla="*/ 46 h 46"/>
                  <a:gd name="T14" fmla="*/ 0 w 46"/>
                  <a:gd name="T15" fmla="*/ 2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6">
                    <a:moveTo>
                      <a:pt x="0" y="23"/>
                    </a:moveTo>
                    <a:cubicBezTo>
                      <a:pt x="0" y="23"/>
                      <a:pt x="0" y="23"/>
                      <a:pt x="0" y="23"/>
                    </a:cubicBezTo>
                    <a:cubicBezTo>
                      <a:pt x="0" y="10"/>
                      <a:pt x="10" y="0"/>
                      <a:pt x="23" y="0"/>
                    </a:cubicBezTo>
                    <a:cubicBezTo>
                      <a:pt x="36" y="0"/>
                      <a:pt x="46" y="10"/>
                      <a:pt x="46" y="23"/>
                    </a:cubicBezTo>
                    <a:cubicBezTo>
                      <a:pt x="46" y="23"/>
                      <a:pt x="46" y="23"/>
                      <a:pt x="46" y="23"/>
                    </a:cubicBezTo>
                    <a:cubicBezTo>
                      <a:pt x="46" y="36"/>
                      <a:pt x="36" y="46"/>
                      <a:pt x="23" y="46"/>
                    </a:cubicBezTo>
                    <a:cubicBezTo>
                      <a:pt x="23" y="46"/>
                      <a:pt x="23" y="46"/>
                      <a:pt x="23" y="46"/>
                    </a:cubicBezTo>
                    <a:cubicBezTo>
                      <a:pt x="10" y="46"/>
                      <a:pt x="0" y="36"/>
                      <a:pt x="0" y="2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4" name="Freeform 7">
                <a:extLst>
                  <a:ext uri="{FF2B5EF4-FFF2-40B4-BE49-F238E27FC236}">
                    <a16:creationId xmlns:a16="http://schemas.microsoft.com/office/drawing/2014/main" id="{2FE8F1CE-B568-46E8-83AC-EA8872159066}"/>
                  </a:ext>
                </a:extLst>
              </p:cNvPr>
              <p:cNvSpPr>
                <a:spLocks/>
              </p:cNvSpPr>
              <p:nvPr/>
            </p:nvSpPr>
            <p:spPr bwMode="auto">
              <a:xfrm>
                <a:off x="4216405" y="3462081"/>
                <a:ext cx="315489" cy="41592"/>
              </a:xfrm>
              <a:custGeom>
                <a:avLst/>
                <a:gdLst>
                  <a:gd name="T0" fmla="*/ 0 w 349"/>
                  <a:gd name="T1" fmla="*/ 23 h 46"/>
                  <a:gd name="T2" fmla="*/ 23 w 349"/>
                  <a:gd name="T3" fmla="*/ 0 h 46"/>
                  <a:gd name="T4" fmla="*/ 326 w 349"/>
                  <a:gd name="T5" fmla="*/ 0 h 46"/>
                  <a:gd name="T6" fmla="*/ 349 w 349"/>
                  <a:gd name="T7" fmla="*/ 23 h 46"/>
                  <a:gd name="T8" fmla="*/ 326 w 349"/>
                  <a:gd name="T9" fmla="*/ 46 h 46"/>
                  <a:gd name="T10" fmla="*/ 23 w 349"/>
                  <a:gd name="T11" fmla="*/ 46 h 46"/>
                  <a:gd name="T12" fmla="*/ 0 w 34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349" h="46">
                    <a:moveTo>
                      <a:pt x="0" y="23"/>
                    </a:moveTo>
                    <a:cubicBezTo>
                      <a:pt x="0" y="10"/>
                      <a:pt x="10" y="0"/>
                      <a:pt x="23" y="0"/>
                    </a:cubicBezTo>
                    <a:cubicBezTo>
                      <a:pt x="326" y="0"/>
                      <a:pt x="326" y="0"/>
                      <a:pt x="326" y="0"/>
                    </a:cubicBezTo>
                    <a:cubicBezTo>
                      <a:pt x="339" y="0"/>
                      <a:pt x="349" y="10"/>
                      <a:pt x="349" y="23"/>
                    </a:cubicBezTo>
                    <a:cubicBezTo>
                      <a:pt x="349" y="36"/>
                      <a:pt x="339" y="46"/>
                      <a:pt x="326" y="46"/>
                    </a:cubicBezTo>
                    <a:cubicBezTo>
                      <a:pt x="23" y="46"/>
                      <a:pt x="23" y="46"/>
                      <a:pt x="23" y="46"/>
                    </a:cubicBezTo>
                    <a:cubicBezTo>
                      <a:pt x="10" y="46"/>
                      <a:pt x="0" y="36"/>
                      <a:pt x="0" y="2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5" name="Freeform 8">
                <a:extLst>
                  <a:ext uri="{FF2B5EF4-FFF2-40B4-BE49-F238E27FC236}">
                    <a16:creationId xmlns:a16="http://schemas.microsoft.com/office/drawing/2014/main" id="{8EB89C57-7964-408A-8B2A-30B9A1D119B7}"/>
                  </a:ext>
                </a:extLst>
              </p:cNvPr>
              <p:cNvSpPr>
                <a:spLocks/>
              </p:cNvSpPr>
              <p:nvPr/>
            </p:nvSpPr>
            <p:spPr bwMode="auto">
              <a:xfrm>
                <a:off x="3519488" y="3225718"/>
                <a:ext cx="1097280" cy="168396"/>
              </a:xfrm>
              <a:custGeom>
                <a:avLst/>
                <a:gdLst>
                  <a:gd name="T0" fmla="*/ 3245 w 3245"/>
                  <a:gd name="T1" fmla="*/ 498 h 498"/>
                  <a:gd name="T2" fmla="*/ 0 w 3245"/>
                  <a:gd name="T3" fmla="*/ 498 h 498"/>
                  <a:gd name="T4" fmla="*/ 497 w 3245"/>
                  <a:gd name="T5" fmla="*/ 0 h 498"/>
                  <a:gd name="T6" fmla="*/ 2745 w 3245"/>
                  <a:gd name="T7" fmla="*/ 0 h 498"/>
                  <a:gd name="T8" fmla="*/ 3245 w 3245"/>
                  <a:gd name="T9" fmla="*/ 498 h 498"/>
                </a:gdLst>
                <a:ahLst/>
                <a:cxnLst>
                  <a:cxn ang="0">
                    <a:pos x="T0" y="T1"/>
                  </a:cxn>
                  <a:cxn ang="0">
                    <a:pos x="T2" y="T3"/>
                  </a:cxn>
                  <a:cxn ang="0">
                    <a:pos x="T4" y="T5"/>
                  </a:cxn>
                  <a:cxn ang="0">
                    <a:pos x="T6" y="T7"/>
                  </a:cxn>
                  <a:cxn ang="0">
                    <a:pos x="T8" y="T9"/>
                  </a:cxn>
                </a:cxnLst>
                <a:rect l="0" t="0" r="r" b="b"/>
                <a:pathLst>
                  <a:path w="3245" h="498">
                    <a:moveTo>
                      <a:pt x="3245" y="498"/>
                    </a:moveTo>
                    <a:lnTo>
                      <a:pt x="0" y="498"/>
                    </a:lnTo>
                    <a:lnTo>
                      <a:pt x="497" y="0"/>
                    </a:lnTo>
                    <a:lnTo>
                      <a:pt x="2745" y="0"/>
                    </a:lnTo>
                    <a:lnTo>
                      <a:pt x="3245" y="4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grpSp>
        <p:grpSp>
          <p:nvGrpSpPr>
            <p:cNvPr id="7" name="Group 6">
              <a:extLst>
                <a:ext uri="{FF2B5EF4-FFF2-40B4-BE49-F238E27FC236}">
                  <a16:creationId xmlns:a16="http://schemas.microsoft.com/office/drawing/2014/main" id="{0935C30E-FC75-4F4B-9421-4AF5A4459B44}"/>
                </a:ext>
              </a:extLst>
            </p:cNvPr>
            <p:cNvGrpSpPr/>
            <p:nvPr/>
          </p:nvGrpSpPr>
          <p:grpSpPr>
            <a:xfrm>
              <a:off x="10527405" y="2569457"/>
              <a:ext cx="608300" cy="387795"/>
              <a:chOff x="8425358" y="-975869"/>
              <a:chExt cx="914400" cy="582935"/>
            </a:xfrm>
          </p:grpSpPr>
          <p:grpSp>
            <p:nvGrpSpPr>
              <p:cNvPr id="436" name="Group 4">
                <a:extLst>
                  <a:ext uri="{FF2B5EF4-FFF2-40B4-BE49-F238E27FC236}">
                    <a16:creationId xmlns:a16="http://schemas.microsoft.com/office/drawing/2014/main" id="{55C0E971-1879-4288-91B0-90F1428591A3}"/>
                  </a:ext>
                </a:extLst>
              </p:cNvPr>
              <p:cNvGrpSpPr>
                <a:grpSpLocks noChangeAspect="1"/>
              </p:cNvGrpSpPr>
              <p:nvPr/>
            </p:nvGrpSpPr>
            <p:grpSpPr bwMode="auto">
              <a:xfrm>
                <a:off x="8425358" y="-975869"/>
                <a:ext cx="914400" cy="582935"/>
                <a:chOff x="942" y="1778"/>
                <a:chExt cx="2149" cy="1370"/>
              </a:xfrm>
              <a:solidFill>
                <a:srgbClr val="3253DC"/>
              </a:solidFill>
            </p:grpSpPr>
            <p:sp>
              <p:nvSpPr>
                <p:cNvPr id="437" name="Freeform 5">
                  <a:extLst>
                    <a:ext uri="{FF2B5EF4-FFF2-40B4-BE49-F238E27FC236}">
                      <a16:creationId xmlns:a16="http://schemas.microsoft.com/office/drawing/2014/main" id="{79C21BD1-4BC0-45B7-BB17-7DC4462872A3}"/>
                    </a:ext>
                  </a:extLst>
                </p:cNvPr>
                <p:cNvSpPr>
                  <a:spLocks/>
                </p:cNvSpPr>
                <p:nvPr/>
              </p:nvSpPr>
              <p:spPr bwMode="auto">
                <a:xfrm>
                  <a:off x="942" y="1778"/>
                  <a:ext cx="2149" cy="1370"/>
                </a:xfrm>
                <a:custGeom>
                  <a:avLst/>
                  <a:gdLst>
                    <a:gd name="T0" fmla="*/ 1216 w 1216"/>
                    <a:gd name="T1" fmla="*/ 54 h 774"/>
                    <a:gd name="T2" fmla="*/ 1216 w 1216"/>
                    <a:gd name="T3" fmla="*/ 636 h 774"/>
                    <a:gd name="T4" fmla="*/ 1163 w 1216"/>
                    <a:gd name="T5" fmla="*/ 689 h 774"/>
                    <a:gd name="T6" fmla="*/ 649 w 1216"/>
                    <a:gd name="T7" fmla="*/ 689 h 774"/>
                    <a:gd name="T8" fmla="*/ 649 w 1216"/>
                    <a:gd name="T9" fmla="*/ 729 h 774"/>
                    <a:gd name="T10" fmla="*/ 1114 w 1216"/>
                    <a:gd name="T11" fmla="*/ 729 h 774"/>
                    <a:gd name="T12" fmla="*/ 1137 w 1216"/>
                    <a:gd name="T13" fmla="*/ 751 h 774"/>
                    <a:gd name="T14" fmla="*/ 1130 w 1216"/>
                    <a:gd name="T15" fmla="*/ 767 h 774"/>
                    <a:gd name="T16" fmla="*/ 1114 w 1216"/>
                    <a:gd name="T17" fmla="*/ 774 h 774"/>
                    <a:gd name="T18" fmla="*/ 104 w 1216"/>
                    <a:gd name="T19" fmla="*/ 774 h 774"/>
                    <a:gd name="T20" fmla="*/ 81 w 1216"/>
                    <a:gd name="T21" fmla="*/ 751 h 774"/>
                    <a:gd name="T22" fmla="*/ 88 w 1216"/>
                    <a:gd name="T23" fmla="*/ 735 h 774"/>
                    <a:gd name="T24" fmla="*/ 104 w 1216"/>
                    <a:gd name="T25" fmla="*/ 729 h 774"/>
                    <a:gd name="T26" fmla="*/ 565 w 1216"/>
                    <a:gd name="T27" fmla="*/ 729 h 774"/>
                    <a:gd name="T28" fmla="*/ 565 w 1216"/>
                    <a:gd name="T29" fmla="*/ 689 h 774"/>
                    <a:gd name="T30" fmla="*/ 52 w 1216"/>
                    <a:gd name="T31" fmla="*/ 689 h 774"/>
                    <a:gd name="T32" fmla="*/ 0 w 1216"/>
                    <a:gd name="T33" fmla="*/ 636 h 774"/>
                    <a:gd name="T34" fmla="*/ 0 w 1216"/>
                    <a:gd name="T35" fmla="*/ 54 h 774"/>
                    <a:gd name="T36" fmla="*/ 52 w 1216"/>
                    <a:gd name="T37" fmla="*/ 0 h 774"/>
                    <a:gd name="T38" fmla="*/ 1163 w 1216"/>
                    <a:gd name="T39" fmla="*/ 0 h 774"/>
                    <a:gd name="T40" fmla="*/ 1216 w 1216"/>
                    <a:gd name="T41" fmla="*/ 5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6" h="774">
                      <a:moveTo>
                        <a:pt x="1216" y="54"/>
                      </a:moveTo>
                      <a:cubicBezTo>
                        <a:pt x="1216" y="636"/>
                        <a:pt x="1216" y="636"/>
                        <a:pt x="1216" y="636"/>
                      </a:cubicBezTo>
                      <a:cubicBezTo>
                        <a:pt x="1216" y="665"/>
                        <a:pt x="1192" y="689"/>
                        <a:pt x="1163" y="689"/>
                      </a:cubicBezTo>
                      <a:cubicBezTo>
                        <a:pt x="649" y="689"/>
                        <a:pt x="649" y="689"/>
                        <a:pt x="649" y="689"/>
                      </a:cubicBezTo>
                      <a:cubicBezTo>
                        <a:pt x="649" y="729"/>
                        <a:pt x="649" y="729"/>
                        <a:pt x="649" y="729"/>
                      </a:cubicBezTo>
                      <a:cubicBezTo>
                        <a:pt x="1114" y="729"/>
                        <a:pt x="1114" y="729"/>
                        <a:pt x="1114" y="729"/>
                      </a:cubicBezTo>
                      <a:cubicBezTo>
                        <a:pt x="1127" y="729"/>
                        <a:pt x="1137" y="739"/>
                        <a:pt x="1137" y="751"/>
                      </a:cubicBezTo>
                      <a:cubicBezTo>
                        <a:pt x="1137" y="757"/>
                        <a:pt x="1134" y="763"/>
                        <a:pt x="1130" y="767"/>
                      </a:cubicBezTo>
                      <a:cubicBezTo>
                        <a:pt x="1126" y="771"/>
                        <a:pt x="1121" y="774"/>
                        <a:pt x="1114" y="774"/>
                      </a:cubicBezTo>
                      <a:cubicBezTo>
                        <a:pt x="104" y="774"/>
                        <a:pt x="104" y="774"/>
                        <a:pt x="104" y="774"/>
                      </a:cubicBezTo>
                      <a:cubicBezTo>
                        <a:pt x="91" y="774"/>
                        <a:pt x="81" y="764"/>
                        <a:pt x="81" y="751"/>
                      </a:cubicBezTo>
                      <a:cubicBezTo>
                        <a:pt x="81" y="745"/>
                        <a:pt x="84" y="739"/>
                        <a:pt x="88" y="735"/>
                      </a:cubicBezTo>
                      <a:cubicBezTo>
                        <a:pt x="92" y="731"/>
                        <a:pt x="97" y="729"/>
                        <a:pt x="104" y="729"/>
                      </a:cubicBezTo>
                      <a:cubicBezTo>
                        <a:pt x="565" y="729"/>
                        <a:pt x="565" y="729"/>
                        <a:pt x="565" y="729"/>
                      </a:cubicBezTo>
                      <a:cubicBezTo>
                        <a:pt x="565" y="689"/>
                        <a:pt x="565" y="689"/>
                        <a:pt x="565" y="689"/>
                      </a:cubicBezTo>
                      <a:cubicBezTo>
                        <a:pt x="52" y="689"/>
                        <a:pt x="52" y="689"/>
                        <a:pt x="52" y="689"/>
                      </a:cubicBezTo>
                      <a:cubicBezTo>
                        <a:pt x="23" y="689"/>
                        <a:pt x="0" y="665"/>
                        <a:pt x="0" y="636"/>
                      </a:cubicBezTo>
                      <a:cubicBezTo>
                        <a:pt x="0" y="54"/>
                        <a:pt x="0" y="54"/>
                        <a:pt x="0" y="54"/>
                      </a:cubicBezTo>
                      <a:cubicBezTo>
                        <a:pt x="0" y="24"/>
                        <a:pt x="23" y="0"/>
                        <a:pt x="52" y="0"/>
                      </a:cubicBezTo>
                      <a:cubicBezTo>
                        <a:pt x="1163" y="0"/>
                        <a:pt x="1163" y="0"/>
                        <a:pt x="1163" y="0"/>
                      </a:cubicBezTo>
                      <a:cubicBezTo>
                        <a:pt x="1192" y="0"/>
                        <a:pt x="1216" y="24"/>
                        <a:pt x="1216" y="54"/>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a:ea typeface="+mn-ea"/>
                    <a:cs typeface="+mn-cs"/>
                  </a:endParaRPr>
                </a:p>
              </p:txBody>
            </p:sp>
            <p:sp>
              <p:nvSpPr>
                <p:cNvPr id="438" name="Freeform 6">
                  <a:extLst>
                    <a:ext uri="{FF2B5EF4-FFF2-40B4-BE49-F238E27FC236}">
                      <a16:creationId xmlns:a16="http://schemas.microsoft.com/office/drawing/2014/main" id="{BD6746C9-4A0B-45F6-BC38-95805E434F58}"/>
                    </a:ext>
                  </a:extLst>
                </p:cNvPr>
                <p:cNvSpPr>
                  <a:spLocks/>
                </p:cNvSpPr>
                <p:nvPr/>
              </p:nvSpPr>
              <p:spPr bwMode="auto">
                <a:xfrm>
                  <a:off x="1016" y="1861"/>
                  <a:ext cx="1999" cy="1058"/>
                </a:xfrm>
                <a:custGeom>
                  <a:avLst/>
                  <a:gdLst>
                    <a:gd name="T0" fmla="*/ 1131 w 1131"/>
                    <a:gd name="T1" fmla="*/ 18 h 598"/>
                    <a:gd name="T2" fmla="*/ 1131 w 1131"/>
                    <a:gd name="T3" fmla="*/ 580 h 598"/>
                    <a:gd name="T4" fmla="*/ 1113 w 1131"/>
                    <a:gd name="T5" fmla="*/ 598 h 598"/>
                    <a:gd name="T6" fmla="*/ 18 w 1131"/>
                    <a:gd name="T7" fmla="*/ 598 h 598"/>
                    <a:gd name="T8" fmla="*/ 0 w 1131"/>
                    <a:gd name="T9" fmla="*/ 580 h 598"/>
                    <a:gd name="T10" fmla="*/ 0 w 1131"/>
                    <a:gd name="T11" fmla="*/ 18 h 598"/>
                    <a:gd name="T12" fmla="*/ 18 w 1131"/>
                    <a:gd name="T13" fmla="*/ 0 h 598"/>
                    <a:gd name="T14" fmla="*/ 1113 w 1131"/>
                    <a:gd name="T15" fmla="*/ 0 h 598"/>
                    <a:gd name="T16" fmla="*/ 1131 w 1131"/>
                    <a:gd name="T17" fmla="*/ 1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1" h="598">
                      <a:moveTo>
                        <a:pt x="1131" y="18"/>
                      </a:moveTo>
                      <a:cubicBezTo>
                        <a:pt x="1131" y="580"/>
                        <a:pt x="1131" y="580"/>
                        <a:pt x="1131" y="580"/>
                      </a:cubicBezTo>
                      <a:cubicBezTo>
                        <a:pt x="1131" y="590"/>
                        <a:pt x="1123" y="598"/>
                        <a:pt x="1113" y="598"/>
                      </a:cubicBezTo>
                      <a:cubicBezTo>
                        <a:pt x="18" y="598"/>
                        <a:pt x="18" y="598"/>
                        <a:pt x="18" y="598"/>
                      </a:cubicBezTo>
                      <a:cubicBezTo>
                        <a:pt x="8" y="598"/>
                        <a:pt x="0" y="590"/>
                        <a:pt x="0" y="580"/>
                      </a:cubicBezTo>
                      <a:cubicBezTo>
                        <a:pt x="0" y="18"/>
                        <a:pt x="0" y="18"/>
                        <a:pt x="0" y="18"/>
                      </a:cubicBezTo>
                      <a:cubicBezTo>
                        <a:pt x="0" y="8"/>
                        <a:pt x="8" y="0"/>
                        <a:pt x="18" y="0"/>
                      </a:cubicBezTo>
                      <a:cubicBezTo>
                        <a:pt x="1113" y="0"/>
                        <a:pt x="1113" y="0"/>
                        <a:pt x="1113" y="0"/>
                      </a:cubicBezTo>
                      <a:cubicBezTo>
                        <a:pt x="1123" y="0"/>
                        <a:pt x="1131" y="8"/>
                        <a:pt x="1131" y="18"/>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a:ea typeface="+mn-ea"/>
                    <a:cs typeface="+mn-cs"/>
                  </a:endParaRPr>
                </a:p>
              </p:txBody>
            </p:sp>
          </p:grpSp>
          <p:grpSp>
            <p:nvGrpSpPr>
              <p:cNvPr id="468" name="Group 467">
                <a:extLst>
                  <a:ext uri="{FF2B5EF4-FFF2-40B4-BE49-F238E27FC236}">
                    <a16:creationId xmlns:a16="http://schemas.microsoft.com/office/drawing/2014/main" id="{6380655A-13F9-446E-83CC-6F36EF55C492}"/>
                  </a:ext>
                </a:extLst>
              </p:cNvPr>
              <p:cNvGrpSpPr/>
              <p:nvPr/>
            </p:nvGrpSpPr>
            <p:grpSpPr>
              <a:xfrm>
                <a:off x="8630641" y="-781032"/>
                <a:ext cx="503834" cy="158506"/>
                <a:chOff x="10828433" y="2483528"/>
                <a:chExt cx="258463" cy="81313"/>
              </a:xfrm>
            </p:grpSpPr>
            <p:sp>
              <p:nvSpPr>
                <p:cNvPr id="469" name="Freeform 21">
                  <a:extLst>
                    <a:ext uri="{FF2B5EF4-FFF2-40B4-BE49-F238E27FC236}">
                      <a16:creationId xmlns:a16="http://schemas.microsoft.com/office/drawing/2014/main" id="{006F3C0A-4F25-4C8A-ABAF-74F259D317D0}"/>
                    </a:ext>
                  </a:extLst>
                </p:cNvPr>
                <p:cNvSpPr>
                  <a:spLocks/>
                </p:cNvSpPr>
                <p:nvPr/>
              </p:nvSpPr>
              <p:spPr bwMode="auto">
                <a:xfrm>
                  <a:off x="10828433" y="2483528"/>
                  <a:ext cx="258463" cy="8131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470" name="Freeform 22">
                  <a:extLst>
                    <a:ext uri="{FF2B5EF4-FFF2-40B4-BE49-F238E27FC236}">
                      <a16:creationId xmlns:a16="http://schemas.microsoft.com/office/drawing/2014/main" id="{0EF9CE97-CDC0-4F7B-84DB-425912BB55D4}"/>
                    </a:ext>
                  </a:extLst>
                </p:cNvPr>
                <p:cNvSpPr>
                  <a:spLocks noEditPoints="1"/>
                </p:cNvSpPr>
                <p:nvPr/>
              </p:nvSpPr>
              <p:spPr bwMode="auto">
                <a:xfrm>
                  <a:off x="10862725" y="2502396"/>
                  <a:ext cx="38036" cy="43277"/>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71" name="Freeform 23">
                  <a:extLst>
                    <a:ext uri="{FF2B5EF4-FFF2-40B4-BE49-F238E27FC236}">
                      <a16:creationId xmlns:a16="http://schemas.microsoft.com/office/drawing/2014/main" id="{454AE2F5-3086-40DE-AB1C-6265BA937FB8}"/>
                    </a:ext>
                  </a:extLst>
                </p:cNvPr>
                <p:cNvSpPr>
                  <a:spLocks/>
                </p:cNvSpPr>
                <p:nvPr/>
              </p:nvSpPr>
              <p:spPr bwMode="auto">
                <a:xfrm>
                  <a:off x="10908398" y="2503145"/>
                  <a:ext cx="32495" cy="42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72" name="Freeform 24">
                  <a:extLst>
                    <a:ext uri="{FF2B5EF4-FFF2-40B4-BE49-F238E27FC236}">
                      <a16:creationId xmlns:a16="http://schemas.microsoft.com/office/drawing/2014/main" id="{E679C2E2-A583-47DE-B123-B0B45CA76403}"/>
                    </a:ext>
                  </a:extLst>
                </p:cNvPr>
                <p:cNvSpPr>
                  <a:spLocks noEditPoints="1"/>
                </p:cNvSpPr>
                <p:nvPr/>
              </p:nvSpPr>
              <p:spPr bwMode="auto">
                <a:xfrm>
                  <a:off x="10962457" y="2503145"/>
                  <a:ext cx="38036" cy="42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73" name="Rectangle 472">
                  <a:extLst>
                    <a:ext uri="{FF2B5EF4-FFF2-40B4-BE49-F238E27FC236}">
                      <a16:creationId xmlns:a16="http://schemas.microsoft.com/office/drawing/2014/main" id="{9960C8EE-F8A5-42B8-B1B2-C11C93D617F0}"/>
                    </a:ext>
                  </a:extLst>
                </p:cNvPr>
                <p:cNvSpPr>
                  <a:spLocks noChangeArrowheads="1"/>
                </p:cNvSpPr>
                <p:nvPr/>
              </p:nvSpPr>
              <p:spPr bwMode="auto">
                <a:xfrm>
                  <a:off x="11006932" y="2503145"/>
                  <a:ext cx="5241" cy="42079"/>
                </a:xfrm>
                <a:prstGeom prst="rect">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74" name="Freeform 26">
                  <a:extLst>
                    <a:ext uri="{FF2B5EF4-FFF2-40B4-BE49-F238E27FC236}">
                      <a16:creationId xmlns:a16="http://schemas.microsoft.com/office/drawing/2014/main" id="{4EB363F1-EE99-4C5B-AF65-68A30F24AF4E}"/>
                    </a:ext>
                  </a:extLst>
                </p:cNvPr>
                <p:cNvSpPr>
                  <a:spLocks noEditPoints="1"/>
                </p:cNvSpPr>
                <p:nvPr/>
              </p:nvSpPr>
              <p:spPr bwMode="auto">
                <a:xfrm>
                  <a:off x="11022056" y="2503145"/>
                  <a:ext cx="31297" cy="42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grpSp>
      <p:cxnSp>
        <p:nvCxnSpPr>
          <p:cNvPr id="233" name="Straight Connector 232">
            <a:extLst>
              <a:ext uri="{FF2B5EF4-FFF2-40B4-BE49-F238E27FC236}">
                <a16:creationId xmlns:a16="http://schemas.microsoft.com/office/drawing/2014/main" id="{644F7CAE-D987-4149-86AF-E5807BD216ED}"/>
              </a:ext>
            </a:extLst>
          </p:cNvPr>
          <p:cNvCxnSpPr>
            <a:cxnSpLocks/>
          </p:cNvCxnSpPr>
          <p:nvPr/>
        </p:nvCxnSpPr>
        <p:spPr>
          <a:xfrm>
            <a:off x="507569" y="4123229"/>
            <a:ext cx="3822298"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3EC1C86-7F8A-4B7D-932D-944D1DDFA857}"/>
              </a:ext>
            </a:extLst>
          </p:cNvPr>
          <p:cNvCxnSpPr>
            <a:cxnSpLocks/>
          </p:cNvCxnSpPr>
          <p:nvPr/>
        </p:nvCxnSpPr>
        <p:spPr>
          <a:xfrm>
            <a:off x="507569" y="3239309"/>
            <a:ext cx="3822298"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EA8CDA26-7F63-4CFF-A31F-03C1F095913C}"/>
              </a:ext>
            </a:extLst>
          </p:cNvPr>
          <p:cNvCxnSpPr>
            <a:cxnSpLocks/>
          </p:cNvCxnSpPr>
          <p:nvPr/>
        </p:nvCxnSpPr>
        <p:spPr>
          <a:xfrm>
            <a:off x="507569" y="4961429"/>
            <a:ext cx="3822298"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316D0746-34AA-C799-4D4B-5774F0EBAD7D}"/>
              </a:ext>
            </a:extLst>
          </p:cNvPr>
          <p:cNvSpPr>
            <a:spLocks noGrp="1"/>
          </p:cNvSpPr>
          <p:nvPr>
            <p:ph type="ftr" sz="quarter" idx="3"/>
          </p:nvPr>
        </p:nvSpPr>
        <p:spPr/>
        <p:txBody>
          <a:bodyPr/>
          <a:lstStyle/>
          <a:p>
            <a:r>
              <a:rPr lang="en-US"/>
              <a:t>IBC 2023</a:t>
            </a:r>
            <a:endParaRPr lang="en-US" dirty="0"/>
          </a:p>
        </p:txBody>
      </p:sp>
    </p:spTree>
    <p:extLst>
      <p:ext uri="{BB962C8B-B14F-4D97-AF65-F5344CB8AC3E}">
        <p14:creationId xmlns:p14="http://schemas.microsoft.com/office/powerpoint/2010/main" val="294925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2B6C86-8FC1-C438-BC94-5FAB8FC9A76C}"/>
              </a:ext>
            </a:extLst>
          </p:cNvPr>
          <p:cNvSpPr>
            <a:spLocks noGrp="1"/>
          </p:cNvSpPr>
          <p:nvPr>
            <p:ph type="ftr" sz="quarter" idx="10"/>
          </p:nvPr>
        </p:nvSpPr>
        <p:spPr/>
        <p:txBody>
          <a:bodyPr/>
          <a:lstStyle/>
          <a:p>
            <a:r>
              <a:rPr lang="en-US"/>
              <a:t>IBC 2023</a:t>
            </a:r>
          </a:p>
        </p:txBody>
      </p:sp>
      <p:sp>
        <p:nvSpPr>
          <p:cNvPr id="3" name="Title 2">
            <a:extLst>
              <a:ext uri="{FF2B5EF4-FFF2-40B4-BE49-F238E27FC236}">
                <a16:creationId xmlns:a16="http://schemas.microsoft.com/office/drawing/2014/main" id="{64EF62CB-FA57-DC95-D6B1-CAEFB5F8820F}"/>
              </a:ext>
            </a:extLst>
          </p:cNvPr>
          <p:cNvSpPr>
            <a:spLocks noGrp="1"/>
          </p:cNvSpPr>
          <p:nvPr>
            <p:ph type="title"/>
          </p:nvPr>
        </p:nvSpPr>
        <p:spPr>
          <a:xfrm>
            <a:off x="495300" y="565125"/>
            <a:ext cx="11187112" cy="439479"/>
          </a:xfrm>
        </p:spPr>
        <p:txBody>
          <a:bodyPr/>
          <a:lstStyle/>
          <a:p>
            <a:r>
              <a:rPr lang="de-DE" dirty="0"/>
              <a:t>RAN: MBMS </a:t>
            </a:r>
            <a:r>
              <a:rPr lang="de-DE" dirty="0">
                <a:sym typeface="Wingdings" panose="05000000000000000000" pitchFamily="2" charset="2"/>
              </a:rPr>
              <a:t> 5G Broadcast Evolution</a:t>
            </a:r>
            <a:endParaRPr lang="en-US" dirty="0"/>
          </a:p>
        </p:txBody>
      </p:sp>
      <p:sp>
        <p:nvSpPr>
          <p:cNvPr id="39" name="L-Shape 38">
            <a:extLst>
              <a:ext uri="{FF2B5EF4-FFF2-40B4-BE49-F238E27FC236}">
                <a16:creationId xmlns:a16="http://schemas.microsoft.com/office/drawing/2014/main" id="{A80F93AF-1C4E-3C3F-7C57-DFC9961BD195}"/>
              </a:ext>
            </a:extLst>
          </p:cNvPr>
          <p:cNvSpPr/>
          <p:nvPr/>
        </p:nvSpPr>
        <p:spPr>
          <a:xfrm rot="5400000">
            <a:off x="914889" y="2503561"/>
            <a:ext cx="410655" cy="1441241"/>
          </a:xfrm>
          <a:prstGeom prst="corner">
            <a:avLst>
              <a:gd name="adj1" fmla="val 16120"/>
              <a:gd name="adj2" fmla="val 16110"/>
            </a:avLst>
          </a:pr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40" name="Freeform: Shape 39">
            <a:extLst>
              <a:ext uri="{FF2B5EF4-FFF2-40B4-BE49-F238E27FC236}">
                <a16:creationId xmlns:a16="http://schemas.microsoft.com/office/drawing/2014/main" id="{A5184EBE-94FA-F8A3-0561-C814F88987CD}"/>
              </a:ext>
            </a:extLst>
          </p:cNvPr>
          <p:cNvSpPr/>
          <p:nvPr/>
        </p:nvSpPr>
        <p:spPr>
          <a:xfrm>
            <a:off x="482837" y="3141041"/>
            <a:ext cx="2083501" cy="540754"/>
          </a:xfrm>
          <a:custGeom>
            <a:avLst/>
            <a:gdLst>
              <a:gd name="connsiteX0" fmla="*/ 0 w 1814784"/>
              <a:gd name="connsiteY0" fmla="*/ 0 h 540754"/>
              <a:gd name="connsiteX1" fmla="*/ 1814784 w 1814784"/>
              <a:gd name="connsiteY1" fmla="*/ 0 h 540754"/>
              <a:gd name="connsiteX2" fmla="*/ 1814784 w 1814784"/>
              <a:gd name="connsiteY2" fmla="*/ 540754 h 540754"/>
              <a:gd name="connsiteX3" fmla="*/ 0 w 1814784"/>
              <a:gd name="connsiteY3" fmla="*/ 540754 h 540754"/>
              <a:gd name="connsiteX4" fmla="*/ 0 w 1814784"/>
              <a:gd name="connsiteY4" fmla="*/ 0 h 54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784" h="540754">
                <a:moveTo>
                  <a:pt x="0" y="0"/>
                </a:moveTo>
                <a:lnTo>
                  <a:pt x="1814784" y="0"/>
                </a:lnTo>
                <a:lnTo>
                  <a:pt x="1814784" y="540754"/>
                </a:lnTo>
                <a:lnTo>
                  <a:pt x="0" y="5407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285750" lvl="0" indent="-285750" algn="l" defTabSz="622300">
              <a:lnSpc>
                <a:spcPct val="90000"/>
              </a:lnSpc>
              <a:spcBef>
                <a:spcPct val="0"/>
              </a:spcBef>
              <a:spcAft>
                <a:spcPts val="300"/>
              </a:spcAft>
              <a:buFont typeface="Arial" panose="020B0604020202020204" pitchFamily="34" charset="0"/>
              <a:buChar char="•"/>
            </a:pPr>
            <a:r>
              <a:rPr lang="en-US" sz="1400" b="1" kern="1200" dirty="0">
                <a:solidFill>
                  <a:schemeClr val="accent1"/>
                </a:solidFill>
              </a:rPr>
              <a:t>Mixed unicast/MBMS carrier </a:t>
            </a:r>
          </a:p>
          <a:p>
            <a:pPr marL="285750" lvl="0" indent="-285750" algn="l" defTabSz="622300">
              <a:lnSpc>
                <a:spcPct val="90000"/>
              </a:lnSpc>
              <a:spcBef>
                <a:spcPct val="0"/>
              </a:spcBef>
              <a:spcAft>
                <a:spcPts val="300"/>
              </a:spcAft>
              <a:buFont typeface="Arial" panose="020B0604020202020204" pitchFamily="34" charset="0"/>
              <a:buChar char="•"/>
            </a:pPr>
            <a:r>
              <a:rPr lang="en-US" sz="1400" kern="1200" dirty="0"/>
              <a:t>15 kHz numerology</a:t>
            </a:r>
          </a:p>
          <a:p>
            <a:pPr marL="285750" lvl="0" indent="-285750" algn="l" defTabSz="622300">
              <a:lnSpc>
                <a:spcPct val="90000"/>
              </a:lnSpc>
              <a:spcBef>
                <a:spcPct val="0"/>
              </a:spcBef>
              <a:spcAft>
                <a:spcPts val="300"/>
              </a:spcAft>
              <a:buFont typeface="Arial" panose="020B0604020202020204" pitchFamily="34" charset="0"/>
              <a:buChar char="•"/>
            </a:pPr>
            <a:r>
              <a:rPr lang="en-US" sz="1400" kern="1200" dirty="0"/>
              <a:t>Extended CP of 16.7us</a:t>
            </a:r>
          </a:p>
          <a:p>
            <a:pPr marL="285750" lvl="0" indent="-285750" algn="l" defTabSz="622300">
              <a:lnSpc>
                <a:spcPct val="90000"/>
              </a:lnSpc>
              <a:spcBef>
                <a:spcPct val="0"/>
              </a:spcBef>
              <a:spcAft>
                <a:spcPts val="300"/>
              </a:spcAft>
              <a:buFont typeface="Arial" panose="020B0604020202020204" pitchFamily="34" charset="0"/>
              <a:buChar char="•"/>
            </a:pPr>
            <a:r>
              <a:rPr lang="en-US" sz="1400" kern="1200" dirty="0"/>
              <a:t>Multi-cell transmission only (MBSFN)</a:t>
            </a:r>
          </a:p>
          <a:p>
            <a:pPr marL="285750" lvl="0" indent="-285750" algn="l" defTabSz="622300">
              <a:lnSpc>
                <a:spcPct val="90000"/>
              </a:lnSpc>
              <a:spcBef>
                <a:spcPct val="0"/>
              </a:spcBef>
              <a:spcAft>
                <a:spcPts val="300"/>
              </a:spcAft>
              <a:buFont typeface="Arial" panose="020B0604020202020204" pitchFamily="34" charset="0"/>
              <a:buChar char="•"/>
            </a:pPr>
            <a:r>
              <a:rPr lang="en-US" sz="1400" kern="1200" dirty="0"/>
              <a:t>Up to 60% of subframes for MBSFN transmission</a:t>
            </a:r>
          </a:p>
          <a:p>
            <a:pPr marL="0" lvl="0" indent="0" algn="l" defTabSz="622300">
              <a:lnSpc>
                <a:spcPct val="90000"/>
              </a:lnSpc>
              <a:spcBef>
                <a:spcPct val="0"/>
              </a:spcBef>
              <a:spcAft>
                <a:spcPts val="300"/>
              </a:spcAft>
              <a:buNone/>
            </a:pPr>
            <a:endParaRPr lang="en-US" sz="1400" kern="1200" dirty="0"/>
          </a:p>
        </p:txBody>
      </p:sp>
      <p:sp>
        <p:nvSpPr>
          <p:cNvPr id="41" name="Isosceles Triangle 40">
            <a:extLst>
              <a:ext uri="{FF2B5EF4-FFF2-40B4-BE49-F238E27FC236}">
                <a16:creationId xmlns:a16="http://schemas.microsoft.com/office/drawing/2014/main" id="{03CE6B2D-B658-0F90-EFCF-1FAEDD836BDD}"/>
              </a:ext>
            </a:extLst>
          </p:cNvPr>
          <p:cNvSpPr/>
          <p:nvPr/>
        </p:nvSpPr>
        <p:spPr>
          <a:xfrm>
            <a:off x="1926885" y="2826370"/>
            <a:ext cx="250926" cy="192485"/>
          </a:xfrm>
          <a:prstGeom prst="triangle">
            <a:avLst>
              <a:gd name="adj" fmla="val 100000"/>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42" name="L-Shape 41">
            <a:extLst>
              <a:ext uri="{FF2B5EF4-FFF2-40B4-BE49-F238E27FC236}">
                <a16:creationId xmlns:a16="http://schemas.microsoft.com/office/drawing/2014/main" id="{B3AB879C-B67E-9848-FE87-E8926F50AF3A}"/>
              </a:ext>
            </a:extLst>
          </p:cNvPr>
          <p:cNvSpPr/>
          <p:nvPr/>
        </p:nvSpPr>
        <p:spPr>
          <a:xfrm rot="5400000">
            <a:off x="3017677" y="2037218"/>
            <a:ext cx="410655" cy="1552622"/>
          </a:xfrm>
          <a:prstGeom prst="corner">
            <a:avLst>
              <a:gd name="adj1" fmla="val 16120"/>
              <a:gd name="adj2" fmla="val 16110"/>
            </a:avLst>
          </a:prstGeom>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43" name="Freeform: Shape 42">
            <a:extLst>
              <a:ext uri="{FF2B5EF4-FFF2-40B4-BE49-F238E27FC236}">
                <a16:creationId xmlns:a16="http://schemas.microsoft.com/office/drawing/2014/main" id="{8C4F9F09-F156-47E2-0A2D-E974E9608416}"/>
              </a:ext>
            </a:extLst>
          </p:cNvPr>
          <p:cNvSpPr/>
          <p:nvPr/>
        </p:nvSpPr>
        <p:spPr>
          <a:xfrm>
            <a:off x="2566339" y="2706836"/>
            <a:ext cx="1883783" cy="540754"/>
          </a:xfrm>
          <a:custGeom>
            <a:avLst/>
            <a:gdLst>
              <a:gd name="connsiteX0" fmla="*/ 0 w 1769034"/>
              <a:gd name="connsiteY0" fmla="*/ 0 h 540754"/>
              <a:gd name="connsiteX1" fmla="*/ 1769034 w 1769034"/>
              <a:gd name="connsiteY1" fmla="*/ 0 h 540754"/>
              <a:gd name="connsiteX2" fmla="*/ 1769034 w 1769034"/>
              <a:gd name="connsiteY2" fmla="*/ 540754 h 540754"/>
              <a:gd name="connsiteX3" fmla="*/ 0 w 1769034"/>
              <a:gd name="connsiteY3" fmla="*/ 540754 h 540754"/>
              <a:gd name="connsiteX4" fmla="*/ 0 w 1769034"/>
              <a:gd name="connsiteY4" fmla="*/ 0 h 54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034" h="540754">
                <a:moveTo>
                  <a:pt x="0" y="0"/>
                </a:moveTo>
                <a:lnTo>
                  <a:pt x="1769034" y="0"/>
                </a:lnTo>
                <a:lnTo>
                  <a:pt x="1769034" y="540754"/>
                </a:lnTo>
                <a:lnTo>
                  <a:pt x="0" y="5407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285750" lvl="0" indent="-285750" algn="l" defTabSz="622300">
              <a:lnSpc>
                <a:spcPct val="90000"/>
              </a:lnSpc>
              <a:spcBef>
                <a:spcPct val="0"/>
              </a:spcBef>
              <a:spcAft>
                <a:spcPts val="300"/>
              </a:spcAft>
              <a:buFont typeface="Arial" panose="020B0604020202020204" pitchFamily="34" charset="0"/>
              <a:buChar char="•"/>
            </a:pPr>
            <a:r>
              <a:rPr lang="en-US" sz="1400" kern="1200" dirty="0"/>
              <a:t>Single-cell transmission  (SC-PTM)</a:t>
            </a:r>
          </a:p>
          <a:p>
            <a:pPr marL="285750" lvl="0" indent="-285750" algn="l" defTabSz="622300">
              <a:lnSpc>
                <a:spcPct val="90000"/>
              </a:lnSpc>
              <a:spcBef>
                <a:spcPct val="0"/>
              </a:spcBef>
              <a:spcAft>
                <a:spcPts val="300"/>
              </a:spcAft>
              <a:buFont typeface="Arial" panose="020B0604020202020204" pitchFamily="34" charset="0"/>
              <a:buChar char="•"/>
            </a:pPr>
            <a:r>
              <a:rPr lang="en-US" sz="1400" kern="1200" dirty="0"/>
              <a:t>Transmission on PDSCH with new group identities</a:t>
            </a:r>
          </a:p>
          <a:p>
            <a:pPr marL="285750" lvl="0" indent="-285750" algn="l" defTabSz="622300">
              <a:lnSpc>
                <a:spcPct val="90000"/>
              </a:lnSpc>
              <a:spcBef>
                <a:spcPct val="0"/>
              </a:spcBef>
              <a:spcAft>
                <a:spcPts val="300"/>
              </a:spcAft>
              <a:buFont typeface="Arial" panose="020B0604020202020204" pitchFamily="34" charset="0"/>
              <a:buChar char="•"/>
            </a:pPr>
            <a:r>
              <a:rPr lang="en-US" sz="1400" kern="1200" dirty="0"/>
              <a:t>Non-synchronized transmitters</a:t>
            </a:r>
          </a:p>
        </p:txBody>
      </p:sp>
      <p:sp>
        <p:nvSpPr>
          <p:cNvPr id="44" name="Isosceles Triangle 43">
            <a:extLst>
              <a:ext uri="{FF2B5EF4-FFF2-40B4-BE49-F238E27FC236}">
                <a16:creationId xmlns:a16="http://schemas.microsoft.com/office/drawing/2014/main" id="{C413CFB3-48FA-7927-5A71-2BE7EFD10DCD}"/>
              </a:ext>
            </a:extLst>
          </p:cNvPr>
          <p:cNvSpPr/>
          <p:nvPr/>
        </p:nvSpPr>
        <p:spPr>
          <a:xfrm>
            <a:off x="6842715" y="2094324"/>
            <a:ext cx="244100" cy="232225"/>
          </a:xfrm>
          <a:prstGeom prst="triangle">
            <a:avLst>
              <a:gd name="adj" fmla="val 100000"/>
            </a:avLst>
          </a:prstGeom>
          <a:solidFill>
            <a:srgbClr val="7030A0"/>
          </a:solidFill>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45" name="L-Shape 44">
            <a:extLst>
              <a:ext uri="{FF2B5EF4-FFF2-40B4-BE49-F238E27FC236}">
                <a16:creationId xmlns:a16="http://schemas.microsoft.com/office/drawing/2014/main" id="{0EF00CEF-A9AE-E8CF-F44E-185ECCA3B581}"/>
              </a:ext>
            </a:extLst>
          </p:cNvPr>
          <p:cNvSpPr/>
          <p:nvPr/>
        </p:nvSpPr>
        <p:spPr>
          <a:xfrm rot="5400000">
            <a:off x="5387364" y="922728"/>
            <a:ext cx="410655" cy="2514640"/>
          </a:xfrm>
          <a:prstGeom prst="corner">
            <a:avLst>
              <a:gd name="adj1" fmla="val 16120"/>
              <a:gd name="adj2" fmla="val 16110"/>
            </a:avLst>
          </a:prstGeom>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46" name="Freeform: Shape 45">
            <a:extLst>
              <a:ext uri="{FF2B5EF4-FFF2-40B4-BE49-F238E27FC236}">
                <a16:creationId xmlns:a16="http://schemas.microsoft.com/office/drawing/2014/main" id="{779811FC-6C87-ECBC-9A2B-E485E3B58177}"/>
              </a:ext>
            </a:extLst>
          </p:cNvPr>
          <p:cNvSpPr/>
          <p:nvPr/>
        </p:nvSpPr>
        <p:spPr>
          <a:xfrm>
            <a:off x="4450123" y="2133385"/>
            <a:ext cx="2425943" cy="2630298"/>
          </a:xfrm>
          <a:custGeom>
            <a:avLst/>
            <a:gdLst>
              <a:gd name="connsiteX0" fmla="*/ 0 w 2234182"/>
              <a:gd name="connsiteY0" fmla="*/ 0 h 540754"/>
              <a:gd name="connsiteX1" fmla="*/ 2234182 w 2234182"/>
              <a:gd name="connsiteY1" fmla="*/ 0 h 540754"/>
              <a:gd name="connsiteX2" fmla="*/ 2234182 w 2234182"/>
              <a:gd name="connsiteY2" fmla="*/ 540754 h 540754"/>
              <a:gd name="connsiteX3" fmla="*/ 0 w 2234182"/>
              <a:gd name="connsiteY3" fmla="*/ 540754 h 540754"/>
              <a:gd name="connsiteX4" fmla="*/ 0 w 2234182"/>
              <a:gd name="connsiteY4" fmla="*/ 0 h 54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182" h="540754">
                <a:moveTo>
                  <a:pt x="0" y="0"/>
                </a:moveTo>
                <a:lnTo>
                  <a:pt x="2234182" y="0"/>
                </a:lnTo>
                <a:lnTo>
                  <a:pt x="2234182" y="540754"/>
                </a:lnTo>
                <a:lnTo>
                  <a:pt x="0" y="5407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285750" lvl="0" indent="-285750" algn="l" defTabSz="622300">
              <a:lnSpc>
                <a:spcPct val="90000"/>
              </a:lnSpc>
              <a:spcBef>
                <a:spcPct val="0"/>
              </a:spcBef>
              <a:spcAft>
                <a:spcPct val="35000"/>
              </a:spcAft>
              <a:buFont typeface="Arial" panose="020B0604020202020204" pitchFamily="34" charset="0"/>
              <a:buChar char="•"/>
            </a:pPr>
            <a:r>
              <a:rPr lang="en-US" sz="1400" kern="1200" dirty="0"/>
              <a:t>Longer cyclic prefixes for support of </a:t>
            </a:r>
            <a:r>
              <a:rPr lang="en-US" sz="1400" b="1" kern="1200" dirty="0">
                <a:solidFill>
                  <a:schemeClr val="bg2"/>
                </a:solidFill>
              </a:rPr>
              <a:t>larger ISD</a:t>
            </a:r>
          </a:p>
          <a:p>
            <a:pPr marL="285750" lvl="0" indent="-285750" algn="l" defTabSz="622300">
              <a:lnSpc>
                <a:spcPct val="90000"/>
              </a:lnSpc>
              <a:spcBef>
                <a:spcPct val="0"/>
              </a:spcBef>
              <a:spcAft>
                <a:spcPct val="35000"/>
              </a:spcAft>
              <a:buFont typeface="Arial" panose="020B0604020202020204" pitchFamily="34" charset="0"/>
              <a:buChar char="•"/>
            </a:pPr>
            <a:r>
              <a:rPr lang="en-US" sz="1400" kern="1200" dirty="0"/>
              <a:t>Up to 100% of subframes for MBSFN transmission on a </a:t>
            </a:r>
            <a:r>
              <a:rPr lang="en-US" sz="1400" b="1" kern="1200" dirty="0">
                <a:solidFill>
                  <a:schemeClr val="bg2"/>
                </a:solidFill>
              </a:rPr>
              <a:t>dedicated carrier</a:t>
            </a:r>
            <a:endParaRPr lang="en-US" sz="1400" kern="1200" dirty="0"/>
          </a:p>
          <a:p>
            <a:pPr marL="285750" lvl="0" indent="-285750" algn="l" defTabSz="622300">
              <a:lnSpc>
                <a:spcPct val="90000"/>
              </a:lnSpc>
              <a:spcBef>
                <a:spcPct val="0"/>
              </a:spcBef>
              <a:spcAft>
                <a:spcPts val="300"/>
              </a:spcAft>
              <a:buFont typeface="Arial" panose="020B0604020202020204" pitchFamily="34" charset="0"/>
              <a:buChar char="•"/>
            </a:pPr>
            <a:r>
              <a:rPr lang="en-US" sz="1400" kern="1200" dirty="0"/>
              <a:t>Subframes fully dedicated to MBSFN transmission </a:t>
            </a:r>
          </a:p>
          <a:p>
            <a:pPr marL="285750" lvl="0" indent="-285750" algn="l" defTabSz="622300">
              <a:lnSpc>
                <a:spcPct val="90000"/>
              </a:lnSpc>
              <a:spcBef>
                <a:spcPct val="0"/>
              </a:spcBef>
              <a:spcAft>
                <a:spcPct val="35000"/>
              </a:spcAft>
              <a:buFont typeface="Arial" panose="020B0604020202020204" pitchFamily="34" charset="0"/>
              <a:buChar char="•"/>
            </a:pPr>
            <a:r>
              <a:rPr lang="en-US" sz="1400" kern="1200" dirty="0"/>
              <a:t>Targeting </a:t>
            </a:r>
            <a:r>
              <a:rPr lang="en-US" sz="1400" b="1" kern="1200" dirty="0">
                <a:solidFill>
                  <a:schemeClr val="bg2"/>
                </a:solidFill>
              </a:rPr>
              <a:t>rooftop and car-mounted</a:t>
            </a:r>
            <a:r>
              <a:rPr lang="en-US" sz="1400" kern="1200" dirty="0"/>
              <a:t> antennas, handheld receivers</a:t>
            </a:r>
          </a:p>
        </p:txBody>
      </p:sp>
      <p:sp>
        <p:nvSpPr>
          <p:cNvPr id="24" name="TextBox 23">
            <a:extLst>
              <a:ext uri="{FF2B5EF4-FFF2-40B4-BE49-F238E27FC236}">
                <a16:creationId xmlns:a16="http://schemas.microsoft.com/office/drawing/2014/main" id="{4695F802-F8A5-A79B-7160-6AD4E999DFBA}"/>
              </a:ext>
            </a:extLst>
          </p:cNvPr>
          <p:cNvSpPr txBox="1"/>
          <p:nvPr/>
        </p:nvSpPr>
        <p:spPr>
          <a:xfrm>
            <a:off x="401448" y="2634305"/>
            <a:ext cx="1399778" cy="354584"/>
          </a:xfrm>
          <a:prstGeom prst="rect">
            <a:avLst/>
          </a:prstGeom>
        </p:spPr>
        <p:txBody>
          <a:bodyPr wrap="square" lIns="0" tIns="0" rIns="0" bIns="0" rtlCol="0">
            <a:spAutoFit/>
          </a:bodyPr>
          <a:lstStyle/>
          <a:p>
            <a:pPr algn="l">
              <a:lnSpc>
                <a:spcPct val="96000"/>
              </a:lnSpc>
            </a:pPr>
            <a:r>
              <a:rPr lang="en-US" sz="2400" dirty="0">
                <a:ln w="0"/>
                <a:solidFill>
                  <a:schemeClr val="accent1"/>
                </a:solidFill>
                <a:effectLst>
                  <a:outerShdw blurRad="38100" dist="25400" dir="5400000" algn="ctr" rotWithShape="0">
                    <a:srgbClr val="6E747A">
                      <a:alpha val="43000"/>
                    </a:srgbClr>
                  </a:outerShdw>
                </a:effectLst>
                <a:latin typeface="Microsoft Sans Serif"/>
                <a:cs typeface="Microsoft Sans Serif" panose="020B0604020202020204" pitchFamily="34" charset="0"/>
              </a:rPr>
              <a:t>Release</a:t>
            </a:r>
            <a:r>
              <a:rPr lang="en-US" sz="2400" dirty="0">
                <a:ln w="22225">
                  <a:solidFill>
                    <a:schemeClr val="accent2"/>
                  </a:solidFill>
                  <a:prstDash val="solid"/>
                </a:ln>
                <a:solidFill>
                  <a:schemeClr val="accent2">
                    <a:lumMod val="40000"/>
                    <a:lumOff val="60000"/>
                  </a:schemeClr>
                </a:solidFill>
                <a:latin typeface="Microsoft Sans Serif"/>
                <a:cs typeface="Microsoft Sans Serif" panose="020B0604020202020204" pitchFamily="34" charset="0"/>
              </a:rPr>
              <a:t> </a:t>
            </a:r>
            <a:r>
              <a:rPr lang="en-US" sz="2400" dirty="0">
                <a:ln w="0"/>
                <a:solidFill>
                  <a:schemeClr val="accent1"/>
                </a:solidFill>
                <a:effectLst>
                  <a:outerShdw blurRad="38100" dist="25400" dir="5400000" algn="ctr" rotWithShape="0">
                    <a:srgbClr val="6E747A">
                      <a:alpha val="43000"/>
                    </a:srgbClr>
                  </a:outerShdw>
                </a:effectLst>
                <a:latin typeface="Microsoft Sans Serif"/>
                <a:cs typeface="Microsoft Sans Serif" panose="020B0604020202020204" pitchFamily="34" charset="0"/>
              </a:rPr>
              <a:t>9</a:t>
            </a:r>
            <a:endParaRPr lang="en-US" sz="2400" dirty="0">
              <a:ln w="22225">
                <a:solidFill>
                  <a:schemeClr val="accent2"/>
                </a:solidFill>
                <a:prstDash val="solid"/>
              </a:ln>
              <a:solidFill>
                <a:schemeClr val="accent2">
                  <a:lumMod val="40000"/>
                  <a:lumOff val="60000"/>
                </a:schemeClr>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463E78FE-5C7B-CEE5-4052-676397F39A6E}"/>
              </a:ext>
            </a:extLst>
          </p:cNvPr>
          <p:cNvSpPr txBox="1"/>
          <p:nvPr/>
        </p:nvSpPr>
        <p:spPr>
          <a:xfrm>
            <a:off x="2360519" y="2166573"/>
            <a:ext cx="1552623" cy="354584"/>
          </a:xfrm>
          <a:prstGeom prst="rect">
            <a:avLst/>
          </a:prstGeom>
        </p:spPr>
        <p:txBody>
          <a:bodyPr wrap="square" lIns="0" tIns="0" rIns="0" bIns="0" rtlCol="0">
            <a:spAutoFit/>
            <a:scene3d>
              <a:camera prst="orthographicFront"/>
              <a:lightRig rig="soft" dir="t">
                <a:rot lat="0" lon="0" rev="15600000"/>
              </a:lightRig>
            </a:scene3d>
            <a:sp3d extrusionH="57150" prstMaterial="softEdge">
              <a:bevelT w="25400" h="38100"/>
            </a:sp3d>
          </a:bodyPr>
          <a:lstStyle/>
          <a:p>
            <a:pPr algn="l">
              <a:lnSpc>
                <a:spcPct val="96000"/>
              </a:lnSpc>
            </a:pPr>
            <a:r>
              <a:rPr lang="en-US" sz="2400" b="1" dirty="0">
                <a:ln/>
                <a:solidFill>
                  <a:schemeClr val="accent4"/>
                </a:solidFill>
                <a:latin typeface="Microsoft Sans Serif"/>
                <a:cs typeface="Microsoft Sans Serif" panose="020B0604020202020204" pitchFamily="34" charset="0"/>
              </a:rPr>
              <a:t>Release 13</a:t>
            </a:r>
          </a:p>
        </p:txBody>
      </p:sp>
      <p:sp>
        <p:nvSpPr>
          <p:cNvPr id="26" name="TextBox 25">
            <a:extLst>
              <a:ext uri="{FF2B5EF4-FFF2-40B4-BE49-F238E27FC236}">
                <a16:creationId xmlns:a16="http://schemas.microsoft.com/office/drawing/2014/main" id="{BBC30699-EDF6-F0F6-46C4-E89A87964743}"/>
              </a:ext>
            </a:extLst>
          </p:cNvPr>
          <p:cNvSpPr txBox="1"/>
          <p:nvPr/>
        </p:nvSpPr>
        <p:spPr>
          <a:xfrm>
            <a:off x="4278097" y="1593945"/>
            <a:ext cx="1639902" cy="354584"/>
          </a:xfrm>
          <a:prstGeom prst="rect">
            <a:avLst/>
          </a:prstGeom>
        </p:spPr>
        <p:txBody>
          <a:bodyPr wrap="square" lIns="0" tIns="0" rIns="0" bIns="0" rtlCol="0">
            <a:spAutoFit/>
          </a:bodyPr>
          <a:lstStyle/>
          <a:p>
            <a:pPr algn="l">
              <a:lnSpc>
                <a:spcPct val="96000"/>
              </a:lnSpc>
            </a:pPr>
            <a:r>
              <a:rPr lang="en-US" sz="2400" dirty="0">
                <a:ln w="0"/>
                <a:gradFill>
                  <a:gsLst>
                    <a:gs pos="21000">
                      <a:srgbClr val="53575C"/>
                    </a:gs>
                    <a:gs pos="88000">
                      <a:srgbClr val="C5C7CA"/>
                    </a:gs>
                  </a:gsLst>
                  <a:lin ang="5400000"/>
                </a:gradFill>
                <a:latin typeface="Microsoft Sans Serif"/>
                <a:cs typeface="Microsoft Sans Serif" panose="020B0604020202020204" pitchFamily="34" charset="0"/>
              </a:rPr>
              <a:t>Release 14</a:t>
            </a:r>
          </a:p>
        </p:txBody>
      </p:sp>
      <p:grpSp>
        <p:nvGrpSpPr>
          <p:cNvPr id="37" name="Group 36">
            <a:extLst>
              <a:ext uri="{FF2B5EF4-FFF2-40B4-BE49-F238E27FC236}">
                <a16:creationId xmlns:a16="http://schemas.microsoft.com/office/drawing/2014/main" id="{24855B89-5B68-8333-9E35-4CB94C14BB34}"/>
              </a:ext>
            </a:extLst>
          </p:cNvPr>
          <p:cNvGrpSpPr/>
          <p:nvPr/>
        </p:nvGrpSpPr>
        <p:grpSpPr>
          <a:xfrm>
            <a:off x="5286208" y="4531452"/>
            <a:ext cx="1864026" cy="1711997"/>
            <a:chOff x="7412273" y="1956898"/>
            <a:chExt cx="1820504" cy="3376006"/>
          </a:xfrm>
        </p:grpSpPr>
        <p:grpSp>
          <p:nvGrpSpPr>
            <p:cNvPr id="27" name="Group 26">
              <a:extLst>
                <a:ext uri="{FF2B5EF4-FFF2-40B4-BE49-F238E27FC236}">
                  <a16:creationId xmlns:a16="http://schemas.microsoft.com/office/drawing/2014/main" id="{86D6E18D-EABC-5335-216F-0F2FB44E6092}"/>
                </a:ext>
              </a:extLst>
            </p:cNvPr>
            <p:cNvGrpSpPr/>
            <p:nvPr/>
          </p:nvGrpSpPr>
          <p:grpSpPr>
            <a:xfrm>
              <a:off x="7440434" y="1956898"/>
              <a:ext cx="1327261" cy="973519"/>
              <a:chOff x="9179052" y="1732995"/>
              <a:chExt cx="1938065" cy="1357400"/>
            </a:xfrm>
          </p:grpSpPr>
          <p:pic>
            <p:nvPicPr>
              <p:cNvPr id="28" name="Picture 27">
                <a:extLst>
                  <a:ext uri="{FF2B5EF4-FFF2-40B4-BE49-F238E27FC236}">
                    <a16:creationId xmlns:a16="http://schemas.microsoft.com/office/drawing/2014/main" id="{D2383400-656F-4D7D-E982-66DB18381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9052" y="1732995"/>
                <a:ext cx="1938065" cy="1298916"/>
              </a:xfrm>
              <a:prstGeom prst="rect">
                <a:avLst/>
              </a:prstGeom>
            </p:spPr>
          </p:pic>
          <p:sp>
            <p:nvSpPr>
              <p:cNvPr id="29" name="TextBox 28">
                <a:extLst>
                  <a:ext uri="{FF2B5EF4-FFF2-40B4-BE49-F238E27FC236}">
                    <a16:creationId xmlns:a16="http://schemas.microsoft.com/office/drawing/2014/main" id="{DEC26668-B84D-CAE2-533E-3C8B6F0140B7}"/>
                  </a:ext>
                </a:extLst>
              </p:cNvPr>
              <p:cNvSpPr txBox="1"/>
              <p:nvPr/>
            </p:nvSpPr>
            <p:spPr>
              <a:xfrm>
                <a:off x="9829086" y="2883544"/>
                <a:ext cx="637995" cy="206851"/>
              </a:xfrm>
              <a:prstGeom prst="rect">
                <a:avLst/>
              </a:prstGeom>
            </p:spPr>
            <p:txBody>
              <a:bodyPr wrap="none" lIns="0" tIns="0" rIns="0" bIns="0" rtlCol="0">
                <a:spAutoFit/>
              </a:bodyPr>
              <a:lstStyle/>
              <a:p>
                <a:pPr algn="l">
                  <a:lnSpc>
                    <a:spcPct val="96000"/>
                  </a:lnSpc>
                </a:pPr>
                <a:r>
                  <a:rPr lang="en-US" sz="1400" dirty="0">
                    <a:solidFill>
                      <a:srgbClr val="FFC000"/>
                    </a:solidFill>
                    <a:latin typeface="Microsoft Sans Serif"/>
                    <a:cs typeface="Microsoft Sans Serif" panose="020B0604020202020204" pitchFamily="34" charset="0"/>
                  </a:rPr>
                  <a:t>&gt; 15 km</a:t>
                </a:r>
                <a:endParaRPr lang="en-US" sz="1600" dirty="0">
                  <a:solidFill>
                    <a:srgbClr val="FFC000"/>
                  </a:solidFill>
                  <a:latin typeface="Microsoft Sans Serif"/>
                  <a:cs typeface="Microsoft Sans Serif" panose="020B0604020202020204" pitchFamily="34" charset="0"/>
                </a:endParaRPr>
              </a:p>
            </p:txBody>
          </p:sp>
        </p:grpSp>
        <p:pic>
          <p:nvPicPr>
            <p:cNvPr id="30" name="Picture 29">
              <a:extLst>
                <a:ext uri="{FF2B5EF4-FFF2-40B4-BE49-F238E27FC236}">
                  <a16:creationId xmlns:a16="http://schemas.microsoft.com/office/drawing/2014/main" id="{CF9B5509-B7AA-86A7-7B92-DA7CEB5324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273" y="3914386"/>
              <a:ext cx="1820504" cy="1418518"/>
            </a:xfrm>
            <a:prstGeom prst="rect">
              <a:avLst/>
            </a:prstGeom>
          </p:spPr>
        </p:pic>
        <p:pic>
          <p:nvPicPr>
            <p:cNvPr id="31" name="Picture 30">
              <a:extLst>
                <a:ext uri="{FF2B5EF4-FFF2-40B4-BE49-F238E27FC236}">
                  <a16:creationId xmlns:a16="http://schemas.microsoft.com/office/drawing/2014/main" id="{EF1D8F36-563A-AB81-BBE8-D55895D4C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0434" y="3155528"/>
              <a:ext cx="1633177" cy="516482"/>
            </a:xfrm>
            <a:prstGeom prst="rect">
              <a:avLst/>
            </a:prstGeom>
          </p:spPr>
        </p:pic>
      </p:grpSp>
      <p:cxnSp>
        <p:nvCxnSpPr>
          <p:cNvPr id="32" name="Straight Arrow Connector 31">
            <a:extLst>
              <a:ext uri="{FF2B5EF4-FFF2-40B4-BE49-F238E27FC236}">
                <a16:creationId xmlns:a16="http://schemas.microsoft.com/office/drawing/2014/main" id="{7F67EDF0-0234-F3BC-4C58-27E042DC682B}"/>
              </a:ext>
            </a:extLst>
          </p:cNvPr>
          <p:cNvCxnSpPr/>
          <p:nvPr/>
        </p:nvCxnSpPr>
        <p:spPr>
          <a:xfrm>
            <a:off x="91512" y="6130780"/>
            <a:ext cx="4294965" cy="0"/>
          </a:xfrm>
          <a:prstGeom prst="straightConnector1">
            <a:avLst/>
          </a:prstGeom>
          <a:ln w="12700" cap="rnd">
            <a:solidFill>
              <a:schemeClr val="accent1"/>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7E3E8B8-C89F-AE79-6513-2911B43233A7}"/>
              </a:ext>
            </a:extLst>
          </p:cNvPr>
          <p:cNvCxnSpPr>
            <a:cxnSpLocks/>
          </p:cNvCxnSpPr>
          <p:nvPr/>
        </p:nvCxnSpPr>
        <p:spPr>
          <a:xfrm>
            <a:off x="4454491" y="6130780"/>
            <a:ext cx="7485872" cy="0"/>
          </a:xfrm>
          <a:prstGeom prst="straightConnector1">
            <a:avLst/>
          </a:prstGeom>
          <a:ln w="12700" cap="rnd">
            <a:solidFill>
              <a:schemeClr val="bg2"/>
            </a:solidFill>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290AB08-906E-E3C4-440C-20F1715A62CA}"/>
              </a:ext>
            </a:extLst>
          </p:cNvPr>
          <p:cNvSpPr txBox="1"/>
          <p:nvPr/>
        </p:nvSpPr>
        <p:spPr>
          <a:xfrm>
            <a:off x="1012827" y="6178929"/>
            <a:ext cx="2045358" cy="207972"/>
          </a:xfrm>
          <a:prstGeom prst="rect">
            <a:avLst/>
          </a:prstGeom>
        </p:spPr>
        <p:txBody>
          <a:bodyPr wrap="none" lIns="0" tIns="0" rIns="0" bIns="0" rtlCol="0">
            <a:spAutoFit/>
          </a:bodyPr>
          <a:lstStyle/>
          <a:p>
            <a:pPr algn="l">
              <a:lnSpc>
                <a:spcPct val="96000"/>
              </a:lnSpc>
            </a:pPr>
            <a:r>
              <a:rPr lang="en-US" sz="1600" dirty="0">
                <a:solidFill>
                  <a:schemeClr val="accent1"/>
                </a:solidFill>
                <a:latin typeface="Microsoft Sans Serif"/>
                <a:cs typeface="Microsoft Sans Serif" panose="020B0604020202020204" pitchFamily="34" charset="0"/>
              </a:rPr>
              <a:t>“Operator controlled” MBMS</a:t>
            </a:r>
          </a:p>
        </p:txBody>
      </p:sp>
      <p:sp>
        <p:nvSpPr>
          <p:cNvPr id="35" name="TextBox 34">
            <a:extLst>
              <a:ext uri="{FF2B5EF4-FFF2-40B4-BE49-F238E27FC236}">
                <a16:creationId xmlns:a16="http://schemas.microsoft.com/office/drawing/2014/main" id="{4104CB88-AD9E-0B63-8A00-F8827EFEDFE3}"/>
              </a:ext>
            </a:extLst>
          </p:cNvPr>
          <p:cNvSpPr txBox="1"/>
          <p:nvPr/>
        </p:nvSpPr>
        <p:spPr>
          <a:xfrm>
            <a:off x="6555204" y="6211571"/>
            <a:ext cx="2262676" cy="207972"/>
          </a:xfrm>
          <a:prstGeom prst="rect">
            <a:avLst/>
          </a:prstGeom>
        </p:spPr>
        <p:txBody>
          <a:bodyPr wrap="none" lIns="0" tIns="0" rIns="0" bIns="0" rtlCol="0">
            <a:spAutoFit/>
          </a:bodyPr>
          <a:lstStyle/>
          <a:p>
            <a:pPr algn="l">
              <a:lnSpc>
                <a:spcPct val="96000"/>
              </a:lnSpc>
            </a:pPr>
            <a:r>
              <a:rPr lang="en-US" sz="1600" dirty="0">
                <a:solidFill>
                  <a:schemeClr val="bg2"/>
                </a:solidFill>
                <a:latin typeface="Microsoft Sans Serif"/>
                <a:cs typeface="Microsoft Sans Serif" panose="020B0604020202020204" pitchFamily="34" charset="0"/>
              </a:rPr>
              <a:t>“Broadcaster controlled” MBMS</a:t>
            </a:r>
          </a:p>
        </p:txBody>
      </p:sp>
      <p:sp>
        <p:nvSpPr>
          <p:cNvPr id="48" name="L-Shape 47">
            <a:extLst>
              <a:ext uri="{FF2B5EF4-FFF2-40B4-BE49-F238E27FC236}">
                <a16:creationId xmlns:a16="http://schemas.microsoft.com/office/drawing/2014/main" id="{B83A3C23-311F-2CE8-C009-ACC4DE0AE51A}"/>
              </a:ext>
            </a:extLst>
          </p:cNvPr>
          <p:cNvSpPr/>
          <p:nvPr/>
        </p:nvSpPr>
        <p:spPr>
          <a:xfrm rot="5400000">
            <a:off x="8098974" y="500132"/>
            <a:ext cx="410655" cy="2514640"/>
          </a:xfrm>
          <a:prstGeom prst="corner">
            <a:avLst>
              <a:gd name="adj1" fmla="val 16120"/>
              <a:gd name="adj2" fmla="val 16110"/>
            </a:avLst>
          </a:prstGeom>
          <a:solidFill>
            <a:srgbClr val="7030A0"/>
          </a:solidFill>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49" name="Freeform: Shape 48">
            <a:extLst>
              <a:ext uri="{FF2B5EF4-FFF2-40B4-BE49-F238E27FC236}">
                <a16:creationId xmlns:a16="http://schemas.microsoft.com/office/drawing/2014/main" id="{F5DF2306-A3E8-B767-3C5B-533ED6A64661}"/>
              </a:ext>
            </a:extLst>
          </p:cNvPr>
          <p:cNvSpPr/>
          <p:nvPr/>
        </p:nvSpPr>
        <p:spPr>
          <a:xfrm>
            <a:off x="7161734" y="1710788"/>
            <a:ext cx="2297906" cy="2470593"/>
          </a:xfrm>
          <a:custGeom>
            <a:avLst/>
            <a:gdLst>
              <a:gd name="connsiteX0" fmla="*/ 0 w 2234182"/>
              <a:gd name="connsiteY0" fmla="*/ 0 h 540754"/>
              <a:gd name="connsiteX1" fmla="*/ 2234182 w 2234182"/>
              <a:gd name="connsiteY1" fmla="*/ 0 h 540754"/>
              <a:gd name="connsiteX2" fmla="*/ 2234182 w 2234182"/>
              <a:gd name="connsiteY2" fmla="*/ 540754 h 540754"/>
              <a:gd name="connsiteX3" fmla="*/ 0 w 2234182"/>
              <a:gd name="connsiteY3" fmla="*/ 540754 h 540754"/>
              <a:gd name="connsiteX4" fmla="*/ 0 w 2234182"/>
              <a:gd name="connsiteY4" fmla="*/ 0 h 54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182" h="540754">
                <a:moveTo>
                  <a:pt x="0" y="0"/>
                </a:moveTo>
                <a:lnTo>
                  <a:pt x="2234182" y="0"/>
                </a:lnTo>
                <a:lnTo>
                  <a:pt x="2234182" y="540754"/>
                </a:lnTo>
                <a:lnTo>
                  <a:pt x="0" y="5407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285750" lvl="0" indent="-285750" algn="l" defTabSz="622300">
              <a:lnSpc>
                <a:spcPct val="90000"/>
              </a:lnSpc>
              <a:spcBef>
                <a:spcPct val="0"/>
              </a:spcBef>
              <a:spcAft>
                <a:spcPts val="300"/>
              </a:spcAft>
              <a:buFont typeface="Arial" panose="020B0604020202020204" pitchFamily="34" charset="0"/>
              <a:buChar char="•"/>
            </a:pPr>
            <a:r>
              <a:rPr lang="en-US" sz="1400" b="1" dirty="0">
                <a:solidFill>
                  <a:srgbClr val="E04F4F"/>
                </a:solidFill>
              </a:rPr>
              <a:t>New numerologies</a:t>
            </a:r>
            <a:r>
              <a:rPr lang="en-US" sz="1400" dirty="0"/>
              <a:t> to target </a:t>
            </a:r>
            <a:r>
              <a:rPr lang="en-US" sz="1400" b="1" dirty="0">
                <a:solidFill>
                  <a:srgbClr val="E04F4F"/>
                </a:solidFill>
              </a:rPr>
              <a:t>rooftop reception </a:t>
            </a:r>
            <a:r>
              <a:rPr lang="en-US" sz="1400" dirty="0"/>
              <a:t>with up to </a:t>
            </a:r>
            <a:r>
              <a:rPr lang="en-US" sz="1400" b="1" dirty="0">
                <a:solidFill>
                  <a:srgbClr val="E04F4F"/>
                </a:solidFill>
              </a:rPr>
              <a:t>125 km ISD</a:t>
            </a:r>
            <a:endParaRPr lang="en-US" sz="1400" b="1" kern="1200" dirty="0">
              <a:solidFill>
                <a:srgbClr val="E04F4F"/>
              </a:solidFill>
            </a:endParaRPr>
          </a:p>
          <a:p>
            <a:pPr marL="285750" lvl="0" indent="-285750">
              <a:spcAft>
                <a:spcPts val="300"/>
              </a:spcAft>
              <a:buFont typeface="Arial" panose="020B0604020202020204" pitchFamily="34" charset="0"/>
              <a:buChar char="•"/>
            </a:pPr>
            <a:r>
              <a:rPr lang="en-US" sz="1400" b="1" dirty="0">
                <a:solidFill>
                  <a:srgbClr val="E04F4F"/>
                </a:solidFill>
              </a:rPr>
              <a:t>High mobility reception</a:t>
            </a:r>
            <a:r>
              <a:rPr lang="en-US" sz="1400" dirty="0"/>
              <a:t>: fixed, portable and mobile receivers </a:t>
            </a:r>
            <a:r>
              <a:rPr lang="en-US" sz="1400" b="1" dirty="0">
                <a:solidFill>
                  <a:srgbClr val="E04F4F"/>
                </a:solidFill>
              </a:rPr>
              <a:t>up to 250 km/h</a:t>
            </a:r>
            <a:endParaRPr lang="en-US" sz="1400" dirty="0"/>
          </a:p>
          <a:p>
            <a:pPr marL="285750" lvl="0" indent="-285750" algn="l" defTabSz="622300">
              <a:lnSpc>
                <a:spcPct val="90000"/>
              </a:lnSpc>
              <a:spcBef>
                <a:spcPct val="0"/>
              </a:spcBef>
              <a:spcAft>
                <a:spcPts val="300"/>
              </a:spcAft>
              <a:buFont typeface="Arial" panose="020B0604020202020204" pitchFamily="34" charset="0"/>
              <a:buChar char="•"/>
            </a:pPr>
            <a:r>
              <a:rPr lang="en-US" sz="1400" b="1" kern="1200" dirty="0">
                <a:solidFill>
                  <a:srgbClr val="E04F4F"/>
                </a:solidFill>
              </a:rPr>
              <a:t>Enhancements to CAS</a:t>
            </a:r>
            <a:r>
              <a:rPr lang="en-US" sz="1400" kern="1200" dirty="0"/>
              <a:t>—increased PDCCH </a:t>
            </a:r>
            <a:r>
              <a:rPr lang="en-US" sz="1400" kern="1200" dirty="0" err="1"/>
              <a:t>agg</a:t>
            </a:r>
            <a:r>
              <a:rPr lang="en-US" sz="1400" kern="1200" dirty="0"/>
              <a:t>. Level, PBCH repetition, CFI in MIB</a:t>
            </a:r>
          </a:p>
        </p:txBody>
      </p:sp>
      <p:sp>
        <p:nvSpPr>
          <p:cNvPr id="50" name="TextBox 49">
            <a:extLst>
              <a:ext uri="{FF2B5EF4-FFF2-40B4-BE49-F238E27FC236}">
                <a16:creationId xmlns:a16="http://schemas.microsoft.com/office/drawing/2014/main" id="{4D32DD38-5B47-5602-BBEF-A904EE34CEDE}"/>
              </a:ext>
            </a:extLst>
          </p:cNvPr>
          <p:cNvSpPr txBox="1"/>
          <p:nvPr/>
        </p:nvSpPr>
        <p:spPr>
          <a:xfrm>
            <a:off x="7046981" y="1135664"/>
            <a:ext cx="1639902" cy="354584"/>
          </a:xfrm>
          <a:prstGeom prst="rect">
            <a:avLst/>
          </a:prstGeom>
        </p:spPr>
        <p:txBody>
          <a:bodyPr wrap="square" lIns="0" tIns="0" rIns="0" bIns="0" rtlCol="0">
            <a:spAutoFit/>
          </a:bodyPr>
          <a:lstStyle/>
          <a:p>
            <a:pPr algn="l">
              <a:lnSpc>
                <a:spcPct val="96000"/>
              </a:lnSpc>
            </a:pPr>
            <a:r>
              <a:rPr lang="en-US" sz="2400" dirty="0">
                <a:ln w="0"/>
                <a:gradFill>
                  <a:gsLst>
                    <a:gs pos="21000">
                      <a:srgbClr val="53575C"/>
                    </a:gs>
                    <a:gs pos="88000">
                      <a:srgbClr val="C5C7CA"/>
                    </a:gs>
                  </a:gsLst>
                  <a:lin ang="5400000"/>
                </a:gradFill>
                <a:latin typeface="Microsoft Sans Serif"/>
                <a:cs typeface="Microsoft Sans Serif" panose="020B0604020202020204" pitchFamily="34" charset="0"/>
              </a:rPr>
              <a:t>Release 16</a:t>
            </a:r>
          </a:p>
        </p:txBody>
      </p:sp>
      <p:sp>
        <p:nvSpPr>
          <p:cNvPr id="51" name="Isosceles Triangle 50">
            <a:extLst>
              <a:ext uri="{FF2B5EF4-FFF2-40B4-BE49-F238E27FC236}">
                <a16:creationId xmlns:a16="http://schemas.microsoft.com/office/drawing/2014/main" id="{43CD779F-6BB8-E8DF-5C4B-F37E2DCC6768}"/>
              </a:ext>
            </a:extLst>
          </p:cNvPr>
          <p:cNvSpPr/>
          <p:nvPr/>
        </p:nvSpPr>
        <p:spPr>
          <a:xfrm>
            <a:off x="4040883" y="2555419"/>
            <a:ext cx="244100" cy="232225"/>
          </a:xfrm>
          <a:prstGeom prst="triangle">
            <a:avLst>
              <a:gd name="adj" fmla="val 100000"/>
            </a:avLst>
          </a:prstGeom>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pic>
        <p:nvPicPr>
          <p:cNvPr id="52" name="Picture 51">
            <a:extLst>
              <a:ext uri="{FF2B5EF4-FFF2-40B4-BE49-F238E27FC236}">
                <a16:creationId xmlns:a16="http://schemas.microsoft.com/office/drawing/2014/main" id="{B12DD6E1-5E89-124E-5E0E-2CB57A385F13}"/>
              </a:ext>
            </a:extLst>
          </p:cNvPr>
          <p:cNvPicPr>
            <a:picLocks noChangeAspect="1"/>
          </p:cNvPicPr>
          <p:nvPr/>
        </p:nvPicPr>
        <p:blipFill>
          <a:blip r:embed="rId5"/>
          <a:stretch>
            <a:fillRect/>
          </a:stretch>
        </p:blipFill>
        <p:spPr>
          <a:xfrm>
            <a:off x="7793241" y="4058867"/>
            <a:ext cx="3956241" cy="2004996"/>
          </a:xfrm>
          <a:prstGeom prst="rect">
            <a:avLst/>
          </a:prstGeom>
        </p:spPr>
      </p:pic>
      <p:sp>
        <p:nvSpPr>
          <p:cNvPr id="12" name="Isosceles Triangle 11">
            <a:extLst>
              <a:ext uri="{FF2B5EF4-FFF2-40B4-BE49-F238E27FC236}">
                <a16:creationId xmlns:a16="http://schemas.microsoft.com/office/drawing/2014/main" id="{9926C675-4B0A-FE1C-4C0A-B917C142D588}"/>
              </a:ext>
            </a:extLst>
          </p:cNvPr>
          <p:cNvSpPr/>
          <p:nvPr/>
        </p:nvSpPr>
        <p:spPr>
          <a:xfrm>
            <a:off x="9426288" y="1650680"/>
            <a:ext cx="244100" cy="232225"/>
          </a:xfrm>
          <a:prstGeom prst="triangle">
            <a:avLst>
              <a:gd name="adj" fmla="val 100000"/>
            </a:avLst>
          </a:prstGeom>
          <a:solidFill>
            <a:srgbClr val="FFC000"/>
          </a:solidFill>
          <a:ln>
            <a:solidFill>
              <a:srgbClr val="FFC000"/>
            </a:solidFill>
          </a:ln>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3" name="L-Shape 12">
            <a:extLst>
              <a:ext uri="{FF2B5EF4-FFF2-40B4-BE49-F238E27FC236}">
                <a16:creationId xmlns:a16="http://schemas.microsoft.com/office/drawing/2014/main" id="{F0E47314-C7A6-FB17-91C9-609F887FD61A}"/>
              </a:ext>
            </a:extLst>
          </p:cNvPr>
          <p:cNvSpPr/>
          <p:nvPr/>
        </p:nvSpPr>
        <p:spPr>
          <a:xfrm rot="5400000">
            <a:off x="10599694" y="139342"/>
            <a:ext cx="410655" cy="2348934"/>
          </a:xfrm>
          <a:prstGeom prst="corner">
            <a:avLst>
              <a:gd name="adj1" fmla="val 16120"/>
              <a:gd name="adj2" fmla="val 16110"/>
            </a:avLst>
          </a:prstGeom>
          <a:solidFill>
            <a:srgbClr val="FFC000"/>
          </a:solidFill>
          <a:ln>
            <a:solidFill>
              <a:srgbClr val="FFC000"/>
            </a:solidFill>
          </a:ln>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CD175950-8689-0A33-D979-D54ED1298E45}"/>
              </a:ext>
            </a:extLst>
          </p:cNvPr>
          <p:cNvSpPr/>
          <p:nvPr/>
        </p:nvSpPr>
        <p:spPr>
          <a:xfrm>
            <a:off x="9745307" y="1267144"/>
            <a:ext cx="2234182" cy="2470593"/>
          </a:xfrm>
          <a:custGeom>
            <a:avLst/>
            <a:gdLst>
              <a:gd name="connsiteX0" fmla="*/ 0 w 2234182"/>
              <a:gd name="connsiteY0" fmla="*/ 0 h 540754"/>
              <a:gd name="connsiteX1" fmla="*/ 2234182 w 2234182"/>
              <a:gd name="connsiteY1" fmla="*/ 0 h 540754"/>
              <a:gd name="connsiteX2" fmla="*/ 2234182 w 2234182"/>
              <a:gd name="connsiteY2" fmla="*/ 540754 h 540754"/>
              <a:gd name="connsiteX3" fmla="*/ 0 w 2234182"/>
              <a:gd name="connsiteY3" fmla="*/ 540754 h 540754"/>
              <a:gd name="connsiteX4" fmla="*/ 0 w 2234182"/>
              <a:gd name="connsiteY4" fmla="*/ 0 h 54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182" h="540754">
                <a:moveTo>
                  <a:pt x="0" y="0"/>
                </a:moveTo>
                <a:lnTo>
                  <a:pt x="2234182" y="0"/>
                </a:lnTo>
                <a:lnTo>
                  <a:pt x="2234182" y="540754"/>
                </a:lnTo>
                <a:lnTo>
                  <a:pt x="0" y="5407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285750" lvl="0" indent="-285750">
              <a:spcAft>
                <a:spcPts val="300"/>
              </a:spcAft>
              <a:buFont typeface="Arial" panose="020B0604020202020204" pitchFamily="34" charset="0"/>
              <a:buChar char="•"/>
            </a:pPr>
            <a:r>
              <a:rPr lang="en-US" sz="1400" b="1" dirty="0">
                <a:solidFill>
                  <a:srgbClr val="E04F4F"/>
                </a:solidFill>
              </a:rPr>
              <a:t>6/7/8 MHz channel bandwidth </a:t>
            </a:r>
            <a:r>
              <a:rPr lang="en-US" sz="1400" dirty="0">
                <a:solidFill>
                  <a:schemeClr val="tx1"/>
                </a:solidFill>
              </a:rPr>
              <a:t>to support common global channel bandwidth for broadcast systems</a:t>
            </a:r>
            <a:endParaRPr lang="en-US" sz="1400" dirty="0">
              <a:solidFill>
                <a:srgbClr val="E04F4F"/>
              </a:solidFill>
            </a:endParaRPr>
          </a:p>
          <a:p>
            <a:pPr marL="285750" lvl="0" indent="-285750">
              <a:spcAft>
                <a:spcPts val="300"/>
              </a:spcAft>
              <a:buFont typeface="Arial" panose="020B0604020202020204" pitchFamily="34" charset="0"/>
              <a:buChar char="•"/>
            </a:pPr>
            <a:r>
              <a:rPr lang="en-US" sz="1400" b="1" dirty="0">
                <a:solidFill>
                  <a:srgbClr val="E04F4F"/>
                </a:solidFill>
              </a:rPr>
              <a:t>Introduction of UHF Band 108 </a:t>
            </a:r>
            <a:r>
              <a:rPr lang="en-US" sz="1400" dirty="0">
                <a:solidFill>
                  <a:schemeClr val="tx1"/>
                </a:solidFill>
              </a:rPr>
              <a:t>to address RF transmitter and receiver requirements</a:t>
            </a:r>
            <a:r>
              <a:rPr lang="en-US" sz="1400" b="1" dirty="0">
                <a:solidFill>
                  <a:srgbClr val="E04F4F"/>
                </a:solidFill>
              </a:rPr>
              <a:t> </a:t>
            </a:r>
          </a:p>
          <a:p>
            <a:pPr marL="285750" lvl="0" indent="-285750">
              <a:spcAft>
                <a:spcPts val="300"/>
              </a:spcAft>
              <a:buFont typeface="Arial" panose="020B0604020202020204" pitchFamily="34" charset="0"/>
              <a:buChar char="•"/>
            </a:pPr>
            <a:endParaRPr lang="en-US" sz="1400" b="1" dirty="0">
              <a:solidFill>
                <a:srgbClr val="E04F4F"/>
              </a:solidFill>
            </a:endParaRPr>
          </a:p>
        </p:txBody>
      </p:sp>
      <p:sp>
        <p:nvSpPr>
          <p:cNvPr id="15" name="TextBox 14">
            <a:extLst>
              <a:ext uri="{FF2B5EF4-FFF2-40B4-BE49-F238E27FC236}">
                <a16:creationId xmlns:a16="http://schemas.microsoft.com/office/drawing/2014/main" id="{7BFF6655-8420-C538-2014-9B26B42948D4}"/>
              </a:ext>
            </a:extLst>
          </p:cNvPr>
          <p:cNvSpPr txBox="1"/>
          <p:nvPr/>
        </p:nvSpPr>
        <p:spPr>
          <a:xfrm>
            <a:off x="9630554" y="692020"/>
            <a:ext cx="2051858" cy="354584"/>
          </a:xfrm>
          <a:prstGeom prst="rect">
            <a:avLst/>
          </a:prstGeom>
        </p:spPr>
        <p:txBody>
          <a:bodyPr wrap="square" lIns="0" tIns="0" rIns="0" bIns="0" rtlCol="0">
            <a:spAutoFit/>
          </a:bodyPr>
          <a:lstStyle/>
          <a:p>
            <a:pPr algn="l">
              <a:lnSpc>
                <a:spcPct val="96000"/>
              </a:lnSpc>
            </a:pPr>
            <a:r>
              <a:rPr lang="en-US" sz="2400" dirty="0">
                <a:ln w="0"/>
                <a:gradFill>
                  <a:gsLst>
                    <a:gs pos="21000">
                      <a:srgbClr val="53575C"/>
                    </a:gs>
                    <a:gs pos="88000">
                      <a:srgbClr val="C5C7CA"/>
                    </a:gs>
                  </a:gsLst>
                  <a:lin ang="5400000"/>
                </a:gradFill>
                <a:latin typeface="Microsoft Sans Serif"/>
                <a:cs typeface="Microsoft Sans Serif" panose="020B0604020202020204" pitchFamily="34" charset="0"/>
              </a:rPr>
              <a:t>Release 17/18</a:t>
            </a:r>
          </a:p>
        </p:txBody>
      </p:sp>
    </p:spTree>
    <p:extLst>
      <p:ext uri="{BB962C8B-B14F-4D97-AF65-F5344CB8AC3E}">
        <p14:creationId xmlns:p14="http://schemas.microsoft.com/office/powerpoint/2010/main" val="133722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E0AD05-91BD-619C-774B-F7294EE5B987}"/>
              </a:ext>
            </a:extLst>
          </p:cNvPr>
          <p:cNvPicPr>
            <a:picLocks noChangeAspect="1"/>
          </p:cNvPicPr>
          <p:nvPr/>
        </p:nvPicPr>
        <p:blipFill>
          <a:blip r:embed="rId2"/>
          <a:stretch>
            <a:fillRect/>
          </a:stretch>
        </p:blipFill>
        <p:spPr>
          <a:xfrm>
            <a:off x="871465" y="1600469"/>
            <a:ext cx="7533626" cy="3823315"/>
          </a:xfrm>
          <a:prstGeom prst="rect">
            <a:avLst/>
          </a:prstGeom>
          <a:noFill/>
        </p:spPr>
      </p:pic>
      <p:pic>
        <p:nvPicPr>
          <p:cNvPr id="1026" name="Picture 2">
            <a:extLst>
              <a:ext uri="{FF2B5EF4-FFF2-40B4-BE49-F238E27FC236}">
                <a16:creationId xmlns:a16="http://schemas.microsoft.com/office/drawing/2014/main" id="{81F0DF40-9F88-541F-56B1-0FF61A3D4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1535" y="4500416"/>
            <a:ext cx="1229591" cy="15369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0B0920C-9ED2-7612-F599-78F23B425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1535" y="536863"/>
            <a:ext cx="1178792" cy="14734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659494-5B82-8E9F-A744-B13FFE702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1535" y="2464666"/>
            <a:ext cx="1137227" cy="142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05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23060E4-5E8E-4DAB-980F-6AAE56EF0A80}"/>
              </a:ext>
            </a:extLst>
          </p:cNvPr>
          <p:cNvSpPr>
            <a:spLocks noGrp="1"/>
          </p:cNvSpPr>
          <p:nvPr>
            <p:ph type="title"/>
          </p:nvPr>
        </p:nvSpPr>
        <p:spPr>
          <a:xfrm>
            <a:off x="495298" y="1721566"/>
            <a:ext cx="8829675" cy="2209066"/>
          </a:xfrm>
        </p:spPr>
        <p:txBody>
          <a:bodyPr/>
          <a:lstStyle/>
          <a:p>
            <a:r>
              <a:rPr lang="en-US" dirty="0"/>
              <a:t>Performance Comparison 5G Broadcast vs. an unconstrained system</a:t>
            </a:r>
          </a:p>
        </p:txBody>
      </p:sp>
    </p:spTree>
    <p:extLst>
      <p:ext uri="{BB962C8B-B14F-4D97-AF65-F5344CB8AC3E}">
        <p14:creationId xmlns:p14="http://schemas.microsoft.com/office/powerpoint/2010/main" val="140390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E6717-7200-7A2D-F2C5-BFCA3F4519CC}"/>
              </a:ext>
            </a:extLst>
          </p:cNvPr>
          <p:cNvSpPr>
            <a:spLocks noGrp="1"/>
          </p:cNvSpPr>
          <p:nvPr>
            <p:ph type="title"/>
          </p:nvPr>
        </p:nvSpPr>
        <p:spPr>
          <a:xfrm>
            <a:off x="495300" y="565125"/>
            <a:ext cx="11187112" cy="439479"/>
          </a:xfrm>
        </p:spPr>
        <p:txBody>
          <a:bodyPr/>
          <a:lstStyle/>
          <a:p>
            <a:r>
              <a:rPr lang="de-DE" dirty="0"/>
              <a:t>Summary of potentially identified differences</a:t>
            </a:r>
            <a:endParaRPr lang="en-US" dirty="0"/>
          </a:p>
        </p:txBody>
      </p:sp>
      <p:sp>
        <p:nvSpPr>
          <p:cNvPr id="5" name="Subtitle 4">
            <a:extLst>
              <a:ext uri="{FF2B5EF4-FFF2-40B4-BE49-F238E27FC236}">
                <a16:creationId xmlns:a16="http://schemas.microsoft.com/office/drawing/2014/main" id="{6073BEAB-112F-5F91-32E5-FD2140E07E41}"/>
              </a:ext>
            </a:extLst>
          </p:cNvPr>
          <p:cNvSpPr>
            <a:spLocks noGrp="1"/>
          </p:cNvSpPr>
          <p:nvPr>
            <p:ph type="subTitle" idx="1"/>
          </p:nvPr>
        </p:nvSpPr>
        <p:spPr/>
        <p:txBody>
          <a:bodyPr/>
          <a:lstStyle/>
          <a:p>
            <a:r>
              <a:rPr lang="de-DE" dirty="0"/>
              <a:t>What are the impacts of features in different systems on the overall performance?</a:t>
            </a:r>
            <a:endParaRPr lang="en-US" dirty="0"/>
          </a:p>
        </p:txBody>
      </p:sp>
      <p:graphicFrame>
        <p:nvGraphicFramePr>
          <p:cNvPr id="2" name="Diagram 1">
            <a:extLst>
              <a:ext uri="{FF2B5EF4-FFF2-40B4-BE49-F238E27FC236}">
                <a16:creationId xmlns:a16="http://schemas.microsoft.com/office/drawing/2014/main" id="{D4016B49-AF8C-D02B-3779-3F0A24C336CE}"/>
              </a:ext>
            </a:extLst>
          </p:cNvPr>
          <p:cNvGraphicFramePr/>
          <p:nvPr/>
        </p:nvGraphicFramePr>
        <p:xfrm>
          <a:off x="494189" y="122529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a:extLst>
              <a:ext uri="{FF2B5EF4-FFF2-40B4-BE49-F238E27FC236}">
                <a16:creationId xmlns:a16="http://schemas.microsoft.com/office/drawing/2014/main" id="{A3ABA029-84A2-19E0-0C92-FE60E0130251}"/>
              </a:ext>
            </a:extLst>
          </p:cNvPr>
          <p:cNvSpPr>
            <a:spLocks noGrp="1"/>
          </p:cNvSpPr>
          <p:nvPr>
            <p:ph type="ftr" sz="quarter" idx="10"/>
          </p:nvPr>
        </p:nvSpPr>
        <p:spPr/>
        <p:txBody>
          <a:bodyPr/>
          <a:lstStyle/>
          <a:p>
            <a:r>
              <a:rPr lang="en-US"/>
              <a:t>IBC 2023</a:t>
            </a:r>
          </a:p>
        </p:txBody>
      </p:sp>
    </p:spTree>
    <p:extLst>
      <p:ext uri="{BB962C8B-B14F-4D97-AF65-F5344CB8AC3E}">
        <p14:creationId xmlns:p14="http://schemas.microsoft.com/office/powerpoint/2010/main" val="14415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
            <a:extLst>
              <a:ext uri="{FF2B5EF4-FFF2-40B4-BE49-F238E27FC236}">
                <a16:creationId xmlns:a16="http://schemas.microsoft.com/office/drawing/2014/main" id="{70DD16F8-2EBF-7517-503F-DA0E23DC844A}"/>
              </a:ext>
            </a:extLst>
          </p:cNvPr>
          <p:cNvSpPr>
            <a:spLocks noGrp="1"/>
          </p:cNvSpPr>
          <p:nvPr>
            <p:ph type="ftr" sz="quarter" idx="10"/>
          </p:nvPr>
        </p:nvSpPr>
        <p:spPr>
          <a:xfrm>
            <a:off x="495299" y="6534114"/>
            <a:ext cx="10489691" cy="116955"/>
          </a:xfrm>
        </p:spPr>
        <p:txBody>
          <a:bodyPr/>
          <a:lstStyle/>
          <a:p>
            <a:r>
              <a:rPr lang="en-US"/>
              <a:t>IBC 2023</a:t>
            </a:r>
          </a:p>
        </p:txBody>
      </p:sp>
      <p:sp>
        <p:nvSpPr>
          <p:cNvPr id="22" name="Title 2">
            <a:extLst>
              <a:ext uri="{FF2B5EF4-FFF2-40B4-BE49-F238E27FC236}">
                <a16:creationId xmlns:a16="http://schemas.microsoft.com/office/drawing/2014/main" id="{5CDD312F-87E8-D751-A8DC-03B977558C25}"/>
              </a:ext>
            </a:extLst>
          </p:cNvPr>
          <p:cNvSpPr>
            <a:spLocks noGrp="1"/>
          </p:cNvSpPr>
          <p:nvPr>
            <p:ph type="title"/>
          </p:nvPr>
        </p:nvSpPr>
        <p:spPr>
          <a:xfrm>
            <a:off x="495300" y="565125"/>
            <a:ext cx="11187112" cy="439479"/>
          </a:xfrm>
        </p:spPr>
        <p:txBody>
          <a:bodyPr/>
          <a:lstStyle/>
          <a:p>
            <a:r>
              <a:rPr lang="de-DE" dirty="0"/>
              <a:t>Simulations</a:t>
            </a:r>
            <a:endParaRPr lang="en-US" dirty="0"/>
          </a:p>
        </p:txBody>
      </p:sp>
      <p:sp>
        <p:nvSpPr>
          <p:cNvPr id="23" name="Subtitle 4">
            <a:extLst>
              <a:ext uri="{FF2B5EF4-FFF2-40B4-BE49-F238E27FC236}">
                <a16:creationId xmlns:a16="http://schemas.microsoft.com/office/drawing/2014/main" id="{56447451-8BFF-F209-F108-DA2058ED3B11}"/>
              </a:ext>
            </a:extLst>
          </p:cNvPr>
          <p:cNvSpPr>
            <a:spLocks noGrp="1"/>
          </p:cNvSpPr>
          <p:nvPr>
            <p:ph type="subTitle" idx="1"/>
          </p:nvPr>
        </p:nvSpPr>
        <p:spPr>
          <a:xfrm>
            <a:off x="494189" y="1088135"/>
            <a:ext cx="11188223" cy="274320"/>
          </a:xfrm>
        </p:spPr>
        <p:txBody>
          <a:bodyPr/>
          <a:lstStyle/>
          <a:p>
            <a:r>
              <a:rPr lang="de-DE" dirty="0"/>
              <a:t>Aligned with IEEE papers [1][2]</a:t>
            </a:r>
            <a:endParaRPr lang="en-US" dirty="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76639539-A669-323B-DE33-9DA579C84019}"/>
                  </a:ext>
                </a:extLst>
              </p:cNvPr>
              <p:cNvGraphicFramePr>
                <a:graphicFrameLocks noGrp="1"/>
              </p:cNvGraphicFramePr>
              <p:nvPr/>
            </p:nvGraphicFramePr>
            <p:xfrm>
              <a:off x="781099" y="1445987"/>
              <a:ext cx="10629802" cy="4793631"/>
            </p:xfrm>
            <a:graphic>
              <a:graphicData uri="http://schemas.openxmlformats.org/drawingml/2006/table">
                <a:tbl>
                  <a:tblPr firstRow="1">
                    <a:tableStyleId>{35758FB7-9AC5-4552-8A53-C91805E547FA}</a:tableStyleId>
                  </a:tblPr>
                  <a:tblGrid>
                    <a:gridCol w="3702442">
                      <a:extLst>
                        <a:ext uri="{9D8B030D-6E8A-4147-A177-3AD203B41FA5}">
                          <a16:colId xmlns:a16="http://schemas.microsoft.com/office/drawing/2014/main" val="2805771943"/>
                        </a:ext>
                      </a:extLst>
                    </a:gridCol>
                    <a:gridCol w="4543734">
                      <a:extLst>
                        <a:ext uri="{9D8B030D-6E8A-4147-A177-3AD203B41FA5}">
                          <a16:colId xmlns:a16="http://schemas.microsoft.com/office/drawing/2014/main" val="41101427"/>
                        </a:ext>
                      </a:extLst>
                    </a:gridCol>
                    <a:gridCol w="2383626">
                      <a:extLst>
                        <a:ext uri="{9D8B030D-6E8A-4147-A177-3AD203B41FA5}">
                          <a16:colId xmlns:a16="http://schemas.microsoft.com/office/drawing/2014/main" val="1971780600"/>
                        </a:ext>
                      </a:extLst>
                    </a:gridCol>
                  </a:tblGrid>
                  <a:tr h="228600">
                    <a:tc>
                      <a:txBody>
                        <a:bodyPr/>
                        <a:lstStyle/>
                        <a:p>
                          <a:pPr marL="0" marR="0" algn="l">
                            <a:lnSpc>
                              <a:spcPct val="100000"/>
                            </a:lnSpc>
                            <a:spcBef>
                              <a:spcPts val="0"/>
                            </a:spcBef>
                            <a:spcAft>
                              <a:spcPts val="0"/>
                            </a:spcAft>
                          </a:pPr>
                          <a:r>
                            <a:rPr lang="en-US" sz="1200" b="1" cap="none" spc="0" dirty="0">
                              <a:solidFill>
                                <a:schemeClr val="bg1"/>
                              </a:solidFill>
                              <a:effectLst/>
                            </a:rPr>
                            <a:t>Parameter</a:t>
                          </a:r>
                          <a:endParaRPr lang="en-US" sz="1200" b="1" cap="none" spc="0" dirty="0">
                            <a:solidFill>
                              <a:schemeClr val="bg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77583" marB="77583" anchor="ctr"/>
                    </a:tc>
                    <a:tc>
                      <a:txBody>
                        <a:bodyPr/>
                        <a:lstStyle/>
                        <a:p>
                          <a:pPr marL="0" marR="0" algn="ctr">
                            <a:lnSpc>
                              <a:spcPct val="100000"/>
                            </a:lnSpc>
                            <a:spcBef>
                              <a:spcPts val="0"/>
                            </a:spcBef>
                            <a:spcAft>
                              <a:spcPts val="0"/>
                            </a:spcAft>
                          </a:pPr>
                          <a:r>
                            <a:rPr lang="en-US" sz="1200" b="1" cap="none" spc="0" dirty="0">
                              <a:solidFill>
                                <a:schemeClr val="bg1"/>
                              </a:solidFill>
                              <a:effectLst/>
                            </a:rPr>
                            <a:t>Unconstrained System (i.e., ATSC 3.0)</a:t>
                          </a:r>
                          <a:endParaRPr lang="en-US" sz="1200" b="1" cap="none" spc="0" dirty="0">
                            <a:solidFill>
                              <a:schemeClr val="bg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77583" marB="77583" anchor="ctr"/>
                    </a:tc>
                    <a:tc>
                      <a:txBody>
                        <a:bodyPr/>
                        <a:lstStyle/>
                        <a:p>
                          <a:pPr marL="0" marR="0" algn="ctr">
                            <a:lnSpc>
                              <a:spcPct val="100000"/>
                            </a:lnSpc>
                            <a:spcBef>
                              <a:spcPts val="0"/>
                            </a:spcBef>
                            <a:spcAft>
                              <a:spcPts val="0"/>
                            </a:spcAft>
                          </a:pPr>
                          <a:r>
                            <a:rPr lang="en-US" sz="1200" b="1" cap="none" spc="0">
                              <a:solidFill>
                                <a:schemeClr val="bg1"/>
                              </a:solidFill>
                              <a:effectLst/>
                            </a:rPr>
                            <a:t>5G Broadcast</a:t>
                          </a:r>
                          <a:endParaRPr lang="en-US" sz="1200" b="1" cap="none" spc="0">
                            <a:solidFill>
                              <a:schemeClr val="bg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77583" marB="77583" anchor="ctr"/>
                    </a:tc>
                    <a:extLst>
                      <a:ext uri="{0D108BD9-81ED-4DB2-BD59-A6C34878D82A}">
                        <a16:rowId xmlns:a16="http://schemas.microsoft.com/office/drawing/2014/main" val="46582621"/>
                      </a:ext>
                    </a:extLst>
                  </a:tr>
                  <a:tr h="228600">
                    <a:tc>
                      <a:txBody>
                        <a:bodyPr/>
                        <a:lstStyle/>
                        <a:p>
                          <a:pPr marL="0" marR="0" algn="l">
                            <a:lnSpc>
                              <a:spcPct val="100000"/>
                            </a:lnSpc>
                            <a:spcBef>
                              <a:spcPts val="0"/>
                            </a:spcBef>
                            <a:spcAft>
                              <a:spcPts val="0"/>
                            </a:spcAft>
                          </a:pPr>
                          <a:r>
                            <a:rPr lang="en-US" sz="1200" b="1" cap="none" spc="0" dirty="0">
                              <a:solidFill>
                                <a:schemeClr val="tx1"/>
                              </a:solidFill>
                              <a:effectLst/>
                            </a:rPr>
                            <a:t>System Bandwidth (MHz)</a:t>
                          </a:r>
                          <a:endParaRPr lang="en-US" sz="1200" b="1"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8</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8</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1842675973"/>
                      </a:ext>
                    </a:extLst>
                  </a:tr>
                  <a:tr h="228600">
                    <a:tc>
                      <a:txBody>
                        <a:bodyPr/>
                        <a:lstStyle/>
                        <a:p>
                          <a:pPr marL="0" marR="0" algn="l">
                            <a:lnSpc>
                              <a:spcPct val="100000"/>
                            </a:lnSpc>
                            <a:spcBef>
                              <a:spcPts val="0"/>
                            </a:spcBef>
                            <a:spcAft>
                              <a:spcPts val="0"/>
                            </a:spcAft>
                          </a:pPr>
                          <a:r>
                            <a:rPr lang="en-US" sz="1200" b="1" cap="none" spc="0">
                              <a:solidFill>
                                <a:schemeClr val="tx1"/>
                              </a:solidFill>
                              <a:effectLst/>
                            </a:rPr>
                            <a:t>Useful BW (MHz)</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7.78</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7.2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2875975216"/>
                      </a:ext>
                    </a:extLst>
                  </a:tr>
                  <a:tr h="228600">
                    <a:tc>
                      <a:txBody>
                        <a:bodyPr/>
                        <a:lstStyle/>
                        <a:p>
                          <a:pPr marL="0" marR="0" algn="l">
                            <a:lnSpc>
                              <a:spcPct val="100000"/>
                            </a:lnSpc>
                            <a:spcBef>
                              <a:spcPts val="0"/>
                            </a:spcBef>
                            <a:spcAft>
                              <a:spcPts val="0"/>
                            </a:spcAft>
                          </a:pPr>
                          <a:r>
                            <a:rPr lang="en-US" sz="1200" b="1" cap="none" spc="0" dirty="0">
                              <a:solidFill>
                                <a:schemeClr val="tx1"/>
                              </a:solidFill>
                              <a:effectLst/>
                            </a:rPr>
                            <a:t>FFT length</a:t>
                          </a:r>
                          <a:endParaRPr lang="en-US" sz="1200" b="1"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8192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12288</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504772066"/>
                      </a:ext>
                    </a:extLst>
                  </a:tr>
                  <a:tr h="228600">
                    <a:tc>
                      <a:txBody>
                        <a:bodyPr/>
                        <a:lstStyle/>
                        <a:p>
                          <a:pPr marL="0" marR="0" algn="l">
                            <a:lnSpc>
                              <a:spcPct val="100000"/>
                            </a:lnSpc>
                            <a:spcBef>
                              <a:spcPts val="0"/>
                            </a:spcBef>
                            <a:spcAft>
                              <a:spcPts val="0"/>
                            </a:spcAft>
                          </a:pPr>
                          <a:r>
                            <a:rPr lang="en-US" sz="1200" b="1" cap="none" spc="0">
                              <a:solidFill>
                                <a:schemeClr val="tx1"/>
                              </a:solidFill>
                              <a:effectLst/>
                            </a:rPr>
                            <a:t>Subcarrier Spacing (kHz)</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1.125</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1.25</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1339679892"/>
                      </a:ext>
                    </a:extLst>
                  </a:tr>
                  <a:tr h="228600">
                    <a:tc>
                      <a:txBody>
                        <a:bodyPr/>
                        <a:lstStyle/>
                        <a:p>
                          <a:pPr marL="0" marR="0" algn="l">
                            <a:lnSpc>
                              <a:spcPct val="100000"/>
                            </a:lnSpc>
                            <a:spcBef>
                              <a:spcPts val="0"/>
                            </a:spcBef>
                            <a:spcAft>
                              <a:spcPts val="0"/>
                            </a:spcAft>
                          </a:pPr>
                          <a:r>
                            <a:rPr lang="en-US" sz="1200" b="1" cap="none" spc="0">
                              <a:solidFill>
                                <a:schemeClr val="tx1"/>
                              </a:solidFill>
                              <a:effectLst/>
                            </a:rPr>
                            <a:t>Sampling rate (MHz)</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9.216</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15.36</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2637237584"/>
                      </a:ext>
                    </a:extLst>
                  </a:tr>
                  <a:tr h="228600">
                    <a:tc>
                      <a:txBody>
                        <a:bodyPr/>
                        <a:lstStyle/>
                        <a:p>
                          <a:pPr marL="0" marR="0" algn="l">
                            <a:lnSpc>
                              <a:spcPct val="100000"/>
                            </a:lnSpc>
                            <a:spcBef>
                              <a:spcPts val="0"/>
                            </a:spcBef>
                            <a:spcAft>
                              <a:spcPts val="0"/>
                            </a:spcAft>
                          </a:pPr>
                          <a:r>
                            <a:rPr lang="en-US" sz="1200" b="1" cap="none" spc="0" dirty="0">
                              <a:solidFill>
                                <a:schemeClr val="tx1"/>
                              </a:solidFill>
                              <a:effectLst/>
                            </a:rPr>
                            <a:t>OFDM symbol duration (us)</a:t>
                          </a:r>
                          <a:endParaRPr lang="en-US" sz="1200" b="1"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889</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800</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2262856402"/>
                      </a:ext>
                    </a:extLst>
                  </a:tr>
                  <a:tr h="228600">
                    <a:tc>
                      <a:txBody>
                        <a:bodyPr/>
                        <a:lstStyle/>
                        <a:p>
                          <a:pPr marL="0" marR="0" algn="l">
                            <a:lnSpc>
                              <a:spcPct val="100000"/>
                            </a:lnSpc>
                            <a:spcBef>
                              <a:spcPts val="0"/>
                            </a:spcBef>
                            <a:spcAft>
                              <a:spcPts val="0"/>
                            </a:spcAft>
                          </a:pPr>
                          <a:r>
                            <a:rPr lang="en-US" sz="1200" b="1" cap="none" spc="0">
                              <a:solidFill>
                                <a:schemeClr val="tx1"/>
                              </a:solidFill>
                              <a:effectLst/>
                            </a:rPr>
                            <a:t>CP duration (us)</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222.2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200</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2185491777"/>
                      </a:ext>
                    </a:extLst>
                  </a:tr>
                  <a:tr h="228600">
                    <a:tc>
                      <a:txBody>
                        <a:bodyPr/>
                        <a:lstStyle/>
                        <a:p>
                          <a:pPr marL="0" marR="0" algn="l">
                            <a:lnSpc>
                              <a:spcPct val="100000"/>
                            </a:lnSpc>
                            <a:spcBef>
                              <a:spcPts val="0"/>
                            </a:spcBef>
                            <a:spcAft>
                              <a:spcPts val="0"/>
                            </a:spcAft>
                          </a:pPr>
                          <a:r>
                            <a:rPr lang="en-US" sz="1200" b="1" cap="none" spc="0">
                              <a:solidFill>
                                <a:schemeClr val="tx1"/>
                              </a:solidFill>
                              <a:effectLst/>
                            </a:rPr>
                            <a:t>Channel estimation </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gridSpan="2">
                      <a:txBody>
                        <a:bodyPr/>
                        <a:lstStyle/>
                        <a:p>
                          <a:pPr marL="0" marR="0" algn="ctr">
                            <a:lnSpc>
                              <a:spcPct val="100000"/>
                            </a:lnSpc>
                            <a:spcBef>
                              <a:spcPts val="0"/>
                            </a:spcBef>
                            <a:spcAft>
                              <a:spcPts val="0"/>
                            </a:spcAft>
                          </a:pPr>
                          <a:r>
                            <a:rPr lang="en-US" sz="1200" cap="none" spc="0">
                              <a:solidFill>
                                <a:schemeClr val="tx1"/>
                              </a:solidFill>
                              <a:effectLst/>
                            </a:rPr>
                            <a:t>LMMSE over 48 consecutive pilots per RB bundle</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hMerge="1">
                      <a:txBody>
                        <a:bodyPr/>
                        <a:lstStyle/>
                        <a:p>
                          <a:endParaRPr lang="en-US"/>
                        </a:p>
                      </a:txBody>
                      <a:tcPr/>
                    </a:tc>
                    <a:extLst>
                      <a:ext uri="{0D108BD9-81ED-4DB2-BD59-A6C34878D82A}">
                        <a16:rowId xmlns:a16="http://schemas.microsoft.com/office/drawing/2014/main" val="2932938203"/>
                      </a:ext>
                    </a:extLst>
                  </a:tr>
                  <a:tr h="228600">
                    <a:tc>
                      <a:txBody>
                        <a:bodyPr/>
                        <a:lstStyle/>
                        <a:p>
                          <a:pPr marL="0" marR="0" algn="just">
                            <a:lnSpc>
                              <a:spcPct val="100000"/>
                            </a:lnSpc>
                            <a:spcBef>
                              <a:spcPts val="0"/>
                            </a:spcBef>
                            <a:spcAft>
                              <a:spcPts val="0"/>
                            </a:spcAft>
                          </a:pPr>
                          <a:r>
                            <a:rPr lang="en-US" sz="1200" b="1" cap="none" spc="0">
                              <a:solidFill>
                                <a:schemeClr val="tx1"/>
                              </a:solidFill>
                              <a:effectLst/>
                            </a:rPr>
                            <a:t>Number of Rx antennas</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gridSpan="2">
                      <a:txBody>
                        <a:bodyPr/>
                        <a:lstStyle/>
                        <a:p>
                          <a:pPr marL="0" marR="0" algn="ctr">
                            <a:lnSpc>
                              <a:spcPct val="100000"/>
                            </a:lnSpc>
                            <a:spcBef>
                              <a:spcPts val="0"/>
                            </a:spcBef>
                            <a:spcAft>
                              <a:spcPts val="0"/>
                            </a:spcAft>
                          </a:pPr>
                          <a:r>
                            <a:rPr lang="en-US" sz="1200" cap="none" spc="0" dirty="0">
                              <a:solidFill>
                                <a:schemeClr val="tx1"/>
                              </a:solidFill>
                              <a:effectLst/>
                            </a:rPr>
                            <a:t>1 (unless specified otherwise)</a:t>
                          </a:r>
                          <a:endParaRPr lang="en-US" sz="1200"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hMerge="1">
                      <a:txBody>
                        <a:bodyPr/>
                        <a:lstStyle/>
                        <a:p>
                          <a:endParaRPr lang="en-US"/>
                        </a:p>
                      </a:txBody>
                      <a:tcPr/>
                    </a:tc>
                    <a:extLst>
                      <a:ext uri="{0D108BD9-81ED-4DB2-BD59-A6C34878D82A}">
                        <a16:rowId xmlns:a16="http://schemas.microsoft.com/office/drawing/2014/main" val="3056039543"/>
                      </a:ext>
                    </a:extLst>
                  </a:tr>
                  <a:tr h="228600">
                    <a:tc>
                      <a:txBody>
                        <a:bodyPr/>
                        <a:lstStyle/>
                        <a:p>
                          <a:pPr marL="0" marR="0" algn="l">
                            <a:lnSpc>
                              <a:spcPct val="100000"/>
                            </a:lnSpc>
                            <a:spcBef>
                              <a:spcPts val="0"/>
                            </a:spcBef>
                            <a:spcAft>
                              <a:spcPts val="0"/>
                            </a:spcAft>
                          </a:pPr>
                          <a:r>
                            <a:rPr lang="en-US" sz="1200" b="1" cap="none" spc="0">
                              <a:solidFill>
                                <a:schemeClr val="tx1"/>
                              </a:solidFill>
                              <a:effectLst/>
                            </a:rPr>
                            <a:t>Pilot pattern stagger</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(Fd3, Td2)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(Fd3, Td2)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403112040"/>
                      </a:ext>
                    </a:extLst>
                  </a:tr>
                  <a:tr h="228600">
                    <a:tc>
                      <a:txBody>
                        <a:bodyPr/>
                        <a:lstStyle/>
                        <a:p>
                          <a:pPr marL="0" marR="0" algn="l">
                            <a:lnSpc>
                              <a:spcPct val="100000"/>
                            </a:lnSpc>
                            <a:spcBef>
                              <a:spcPts val="0"/>
                            </a:spcBef>
                            <a:spcAft>
                              <a:spcPts val="0"/>
                            </a:spcAft>
                          </a:pPr>
                          <a:r>
                            <a:rPr lang="en-US" sz="1200" b="1" cap="none" spc="0">
                              <a:solidFill>
                                <a:schemeClr val="tx1"/>
                              </a:solidFill>
                              <a:effectLst/>
                            </a:rPr>
                            <a:t>Time (T) and/or Frequency (F) interleaver</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dirty="0">
                              <a:solidFill>
                                <a:schemeClr val="tx1"/>
                              </a:solidFill>
                              <a:effectLst/>
                            </a:rPr>
                            <a:t>F </a:t>
                          </a:r>
                          <a:r>
                            <a:rPr lang="en-US" sz="1200" cap="none" spc="0" dirty="0" err="1">
                              <a:solidFill>
                                <a:schemeClr val="tx1"/>
                              </a:solidFill>
                              <a:effectLst/>
                            </a:rPr>
                            <a:t>interleaver</a:t>
                          </a:r>
                          <a:r>
                            <a:rPr lang="en-US" sz="1200" cap="none" spc="0" dirty="0">
                              <a:solidFill>
                                <a:schemeClr val="tx1"/>
                              </a:solidFill>
                              <a:effectLst/>
                            </a:rPr>
                            <a:t>: ON</a:t>
                          </a:r>
                        </a:p>
                        <a:p>
                          <a:pPr marL="0" marR="0" algn="ctr">
                            <a:lnSpc>
                              <a:spcPct val="100000"/>
                            </a:lnSpc>
                            <a:spcBef>
                              <a:spcPts val="0"/>
                            </a:spcBef>
                            <a:spcAft>
                              <a:spcPts val="0"/>
                            </a:spcAft>
                          </a:pPr>
                          <a:r>
                            <a:rPr lang="en-US" sz="1200" cap="none" spc="0" dirty="0">
                              <a:solidFill>
                                <a:schemeClr val="tx1"/>
                              </a:solidFill>
                              <a:effectLst/>
                            </a:rPr>
                            <a:t>T </a:t>
                          </a:r>
                          <a:r>
                            <a:rPr lang="en-US" sz="1200" cap="none" spc="0" dirty="0" err="1">
                              <a:solidFill>
                                <a:schemeClr val="tx1"/>
                              </a:solidFill>
                              <a:effectLst/>
                            </a:rPr>
                            <a:t>interleaver</a:t>
                          </a:r>
                          <a:r>
                            <a:rPr lang="en-US" sz="1200" cap="none" spc="0" dirty="0">
                              <a:solidFill>
                                <a:schemeClr val="tx1"/>
                              </a:solidFill>
                              <a:effectLst/>
                            </a:rPr>
                            <a:t>: 400 </a:t>
                          </a:r>
                          <a:r>
                            <a:rPr lang="en-US" sz="1200" cap="none" spc="0" dirty="0" err="1">
                              <a:solidFill>
                                <a:schemeClr val="tx1"/>
                              </a:solidFill>
                              <a:effectLst/>
                            </a:rPr>
                            <a:t>ms</a:t>
                          </a:r>
                          <a:r>
                            <a:rPr lang="en-US" sz="1200" cap="none" spc="0" dirty="0">
                              <a:solidFill>
                                <a:schemeClr val="tx1"/>
                              </a:solidFill>
                              <a:effectLst/>
                            </a:rPr>
                            <a:t> extended CTI</a:t>
                          </a:r>
                          <a:endParaRPr lang="en-US" sz="1200"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None</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1694256578"/>
                      </a:ext>
                    </a:extLst>
                  </a:tr>
                  <a:tr h="228600">
                    <a:tc>
                      <a:txBody>
                        <a:bodyPr/>
                        <a:lstStyle/>
                        <a:p>
                          <a:pPr marL="0" marR="0" algn="l">
                            <a:lnSpc>
                              <a:spcPct val="100000"/>
                            </a:lnSpc>
                            <a:spcBef>
                              <a:spcPts val="0"/>
                            </a:spcBef>
                            <a:spcAft>
                              <a:spcPts val="0"/>
                            </a:spcAft>
                          </a:pPr>
                          <a:r>
                            <a:rPr lang="en-US" sz="1200" b="1" cap="none" spc="0">
                              <a:solidFill>
                                <a:schemeClr val="tx1"/>
                              </a:solidFill>
                              <a:effectLst/>
                            </a:rPr>
                            <a:t>Modulation</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dirty="0">
                              <a:solidFill>
                                <a:schemeClr val="tx1"/>
                              </a:solidFill>
                              <a:effectLst/>
                            </a:rPr>
                            <a:t>QPSK (Svc 1)</a:t>
                          </a:r>
                        </a:p>
                        <a:p>
                          <a:pPr marL="0" marR="0" algn="ctr">
                            <a:lnSpc>
                              <a:spcPct val="100000"/>
                            </a:lnSpc>
                            <a:spcBef>
                              <a:spcPts val="0"/>
                            </a:spcBef>
                            <a:spcAft>
                              <a:spcPts val="0"/>
                            </a:spcAft>
                          </a:pPr>
                          <a:r>
                            <a:rPr lang="en-US" sz="1200" cap="none" spc="0" dirty="0">
                              <a:solidFill>
                                <a:schemeClr val="tx1"/>
                              </a:solidFill>
                              <a:effectLst/>
                            </a:rPr>
                            <a:t>NUC 16-QAM (Svc 2)</a:t>
                          </a:r>
                          <a:endParaRPr lang="en-US" sz="1200"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QPSK (Svc 1)</a:t>
                          </a:r>
                        </a:p>
                        <a:p>
                          <a:pPr marL="0" marR="0" algn="ctr">
                            <a:lnSpc>
                              <a:spcPct val="100000"/>
                            </a:lnSpc>
                            <a:spcBef>
                              <a:spcPts val="0"/>
                            </a:spcBef>
                            <a:spcAft>
                              <a:spcPts val="0"/>
                            </a:spcAft>
                          </a:pPr>
                          <a:r>
                            <a:rPr lang="en-US" sz="1200" cap="none" spc="0">
                              <a:solidFill>
                                <a:schemeClr val="tx1"/>
                              </a:solidFill>
                              <a:effectLst/>
                            </a:rPr>
                            <a:t>16-QAM (Svc 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3784236460"/>
                      </a:ext>
                    </a:extLst>
                  </a:tr>
                  <a:tr h="228600">
                    <a:tc>
                      <a:txBody>
                        <a:bodyPr/>
                        <a:lstStyle/>
                        <a:p>
                          <a:pPr marL="0" marR="0" algn="l">
                            <a:lnSpc>
                              <a:spcPct val="100000"/>
                            </a:lnSpc>
                            <a:spcBef>
                              <a:spcPts val="0"/>
                            </a:spcBef>
                            <a:spcAft>
                              <a:spcPts val="0"/>
                            </a:spcAft>
                          </a:pPr>
                          <a:r>
                            <a:rPr lang="en-US" sz="1200" b="1" cap="none" spc="0">
                              <a:solidFill>
                                <a:schemeClr val="tx1"/>
                              </a:solidFill>
                              <a:effectLst/>
                            </a:rPr>
                            <a:t>Coding</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dirty="0">
                              <a:solidFill>
                                <a:schemeClr val="tx1"/>
                              </a:solidFill>
                              <a:effectLst/>
                            </a:rPr>
                            <a:t>8/15 LDPC 64800 + BCH</a:t>
                          </a:r>
                          <a:endParaRPr lang="en-US" sz="1200"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14:m>
                            <m:oMath xmlns:m="http://schemas.openxmlformats.org/officeDocument/2006/math">
                              <m:r>
                                <a:rPr lang="en-US" sz="1200" cap="none" spc="0">
                                  <a:solidFill>
                                    <a:schemeClr val="tx1"/>
                                  </a:solidFill>
                                  <a:effectLst/>
                                  <a:latin typeface="Cambria Math" panose="02040503050406030204" pitchFamily="18" charset="0"/>
                                </a:rPr>
                                <m:t>≈</m:t>
                              </m:r>
                            </m:oMath>
                          </a14:m>
                          <a:r>
                            <a:rPr lang="en-US" sz="1200" cap="none" spc="0">
                              <a:solidFill>
                                <a:schemeClr val="tx1"/>
                              </a:solidFill>
                              <a:effectLst/>
                            </a:rPr>
                            <a:t>8/15 Turbo</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2241223731"/>
                      </a:ext>
                    </a:extLst>
                  </a:tr>
                  <a:tr h="228600">
                    <a:tc>
                      <a:txBody>
                        <a:bodyPr/>
                        <a:lstStyle/>
                        <a:p>
                          <a:pPr marL="0" marR="0" algn="l">
                            <a:lnSpc>
                              <a:spcPct val="100000"/>
                            </a:lnSpc>
                            <a:spcBef>
                              <a:spcPts val="0"/>
                            </a:spcBef>
                            <a:spcAft>
                              <a:spcPts val="0"/>
                            </a:spcAft>
                          </a:pPr>
                          <a:r>
                            <a:rPr lang="en-US" sz="1200" b="1" cap="none" spc="0">
                              <a:solidFill>
                                <a:schemeClr val="tx1"/>
                              </a:solidFill>
                              <a:effectLst/>
                            </a:rPr>
                            <a:t>TBS</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dirty="0">
                              <a:solidFill>
                                <a:schemeClr val="tx1"/>
                              </a:solidFill>
                              <a:effectLst/>
                            </a:rPr>
                            <a:t>34368</a:t>
                          </a:r>
                          <a:endParaRPr lang="en-US" sz="1200"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5544 (Svc 1)</a:t>
                          </a:r>
                        </a:p>
                        <a:p>
                          <a:pPr marL="0" marR="0" algn="ctr">
                            <a:lnSpc>
                              <a:spcPct val="100000"/>
                            </a:lnSpc>
                            <a:spcBef>
                              <a:spcPts val="0"/>
                            </a:spcBef>
                            <a:spcAft>
                              <a:spcPts val="0"/>
                            </a:spcAft>
                          </a:pPr>
                          <a:r>
                            <a:rPr lang="en-US" sz="1200" cap="none" spc="0">
                              <a:solidFill>
                                <a:schemeClr val="tx1"/>
                              </a:solidFill>
                              <a:effectLst/>
                            </a:rPr>
                            <a:t>10296 (Svc 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1632925644"/>
                      </a:ext>
                    </a:extLst>
                  </a:tr>
                  <a:tr h="228600">
                    <a:tc>
                      <a:txBody>
                        <a:bodyPr/>
                        <a:lstStyle/>
                        <a:p>
                          <a:pPr marL="0" marR="0" algn="just">
                            <a:lnSpc>
                              <a:spcPct val="100000"/>
                            </a:lnSpc>
                            <a:spcBef>
                              <a:spcPts val="0"/>
                            </a:spcBef>
                            <a:spcAft>
                              <a:spcPts val="0"/>
                            </a:spcAft>
                          </a:pPr>
                          <a:r>
                            <a:rPr lang="en-US" sz="1200" b="1" cap="none" spc="0">
                              <a:solidFill>
                                <a:schemeClr val="tx1"/>
                              </a:solidFill>
                              <a:effectLst/>
                            </a:rPr>
                            <a:t>Throughput</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gridSpan="2">
                      <a:txBody>
                        <a:bodyPr/>
                        <a:lstStyle/>
                        <a:p>
                          <a:pPr marL="0" marR="0" algn="ctr">
                            <a:lnSpc>
                              <a:spcPct val="100000"/>
                            </a:lnSpc>
                            <a:spcBef>
                              <a:spcPts val="0"/>
                            </a:spcBef>
                            <a:spcAft>
                              <a:spcPts val="0"/>
                            </a:spcAft>
                          </a:pPr>
                          <a:r>
                            <a:rPr lang="en-US" sz="1200" cap="none" spc="0" dirty="0">
                              <a:solidFill>
                                <a:schemeClr val="tx1"/>
                              </a:solidFill>
                              <a:effectLst/>
                            </a:rPr>
                            <a:t>~5 Mbps for Svc1 and ~10 Mbps for Svc 2</a:t>
                          </a:r>
                          <a:endParaRPr lang="en-US" sz="1200"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hMerge="1">
                      <a:txBody>
                        <a:bodyPr/>
                        <a:lstStyle/>
                        <a:p>
                          <a:endParaRPr lang="en-US"/>
                        </a:p>
                      </a:txBody>
                      <a:tcPr/>
                    </a:tc>
                    <a:extLst>
                      <a:ext uri="{0D108BD9-81ED-4DB2-BD59-A6C34878D82A}">
                        <a16:rowId xmlns:a16="http://schemas.microsoft.com/office/drawing/2014/main" val="3636628166"/>
                      </a:ext>
                    </a:extLst>
                  </a:tr>
                </a:tbl>
              </a:graphicData>
            </a:graphic>
          </p:graphicFrame>
        </mc:Choice>
        <mc:Fallback xmlns="">
          <p:graphicFrame>
            <p:nvGraphicFramePr>
              <p:cNvPr id="7" name="Table 6">
                <a:extLst>
                  <a:ext uri="{FF2B5EF4-FFF2-40B4-BE49-F238E27FC236}">
                    <a16:creationId xmlns:a16="http://schemas.microsoft.com/office/drawing/2014/main" id="{76639539-A669-323B-DE33-9DA579C84019}"/>
                  </a:ext>
                </a:extLst>
              </p:cNvPr>
              <p:cNvGraphicFramePr>
                <a:graphicFrameLocks noGrp="1"/>
              </p:cNvGraphicFramePr>
              <p:nvPr>
                <p:extLst>
                  <p:ext uri="{D42A27DB-BD31-4B8C-83A1-F6EECF244321}">
                    <p14:modId xmlns:p14="http://schemas.microsoft.com/office/powerpoint/2010/main" val="785687702"/>
                  </p:ext>
                </p:extLst>
              </p:nvPr>
            </p:nvGraphicFramePr>
            <p:xfrm>
              <a:off x="781099" y="1445987"/>
              <a:ext cx="10629802" cy="4793631"/>
            </p:xfrm>
            <a:graphic>
              <a:graphicData uri="http://schemas.openxmlformats.org/drawingml/2006/table">
                <a:tbl>
                  <a:tblPr firstRow="1">
                    <a:tableStyleId>{35758FB7-9AC5-4552-8A53-C91805E547FA}</a:tableStyleId>
                  </a:tblPr>
                  <a:tblGrid>
                    <a:gridCol w="3702442">
                      <a:extLst>
                        <a:ext uri="{9D8B030D-6E8A-4147-A177-3AD203B41FA5}">
                          <a16:colId xmlns:a16="http://schemas.microsoft.com/office/drawing/2014/main" val="2805771943"/>
                        </a:ext>
                      </a:extLst>
                    </a:gridCol>
                    <a:gridCol w="4543734">
                      <a:extLst>
                        <a:ext uri="{9D8B030D-6E8A-4147-A177-3AD203B41FA5}">
                          <a16:colId xmlns:a16="http://schemas.microsoft.com/office/drawing/2014/main" val="41101427"/>
                        </a:ext>
                      </a:extLst>
                    </a:gridCol>
                    <a:gridCol w="2383626">
                      <a:extLst>
                        <a:ext uri="{9D8B030D-6E8A-4147-A177-3AD203B41FA5}">
                          <a16:colId xmlns:a16="http://schemas.microsoft.com/office/drawing/2014/main" val="1971780600"/>
                        </a:ext>
                      </a:extLst>
                    </a:gridCol>
                  </a:tblGrid>
                  <a:tr h="338046">
                    <a:tc>
                      <a:txBody>
                        <a:bodyPr/>
                        <a:lstStyle/>
                        <a:p>
                          <a:pPr marL="0" marR="0" algn="l">
                            <a:lnSpc>
                              <a:spcPct val="100000"/>
                            </a:lnSpc>
                            <a:spcBef>
                              <a:spcPts val="0"/>
                            </a:spcBef>
                            <a:spcAft>
                              <a:spcPts val="0"/>
                            </a:spcAft>
                          </a:pPr>
                          <a:r>
                            <a:rPr lang="en-US" sz="1200" b="1" cap="none" spc="0" dirty="0">
                              <a:solidFill>
                                <a:schemeClr val="bg1"/>
                              </a:solidFill>
                              <a:effectLst/>
                            </a:rPr>
                            <a:t>Parameter</a:t>
                          </a:r>
                          <a:endParaRPr lang="en-US" sz="1200" b="1" cap="none" spc="0" dirty="0">
                            <a:solidFill>
                              <a:schemeClr val="bg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77583" marB="77583" anchor="ctr"/>
                    </a:tc>
                    <a:tc>
                      <a:txBody>
                        <a:bodyPr/>
                        <a:lstStyle/>
                        <a:p>
                          <a:pPr marL="0" marR="0" algn="ctr">
                            <a:lnSpc>
                              <a:spcPct val="100000"/>
                            </a:lnSpc>
                            <a:spcBef>
                              <a:spcPts val="0"/>
                            </a:spcBef>
                            <a:spcAft>
                              <a:spcPts val="0"/>
                            </a:spcAft>
                          </a:pPr>
                          <a:r>
                            <a:rPr lang="en-US" sz="1200" b="1" cap="none" spc="0" dirty="0">
                              <a:solidFill>
                                <a:schemeClr val="bg1"/>
                              </a:solidFill>
                              <a:effectLst/>
                            </a:rPr>
                            <a:t>Unconstrained System (i.e., ATSC 3.0)</a:t>
                          </a:r>
                          <a:endParaRPr lang="en-US" sz="1200" b="1" cap="none" spc="0" dirty="0">
                            <a:solidFill>
                              <a:schemeClr val="bg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77583" marB="77583" anchor="ctr"/>
                    </a:tc>
                    <a:tc>
                      <a:txBody>
                        <a:bodyPr/>
                        <a:lstStyle/>
                        <a:p>
                          <a:pPr marL="0" marR="0" algn="ctr">
                            <a:lnSpc>
                              <a:spcPct val="100000"/>
                            </a:lnSpc>
                            <a:spcBef>
                              <a:spcPts val="0"/>
                            </a:spcBef>
                            <a:spcAft>
                              <a:spcPts val="0"/>
                            </a:spcAft>
                          </a:pPr>
                          <a:r>
                            <a:rPr lang="en-US" sz="1200" b="1" cap="none" spc="0">
                              <a:solidFill>
                                <a:schemeClr val="bg1"/>
                              </a:solidFill>
                              <a:effectLst/>
                            </a:rPr>
                            <a:t>5G Broadcast</a:t>
                          </a:r>
                          <a:endParaRPr lang="en-US" sz="1200" b="1" cap="none" spc="0">
                            <a:solidFill>
                              <a:schemeClr val="bg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77583" marB="77583" anchor="ctr"/>
                    </a:tc>
                    <a:extLst>
                      <a:ext uri="{0D108BD9-81ED-4DB2-BD59-A6C34878D82A}">
                        <a16:rowId xmlns:a16="http://schemas.microsoft.com/office/drawing/2014/main" val="46582621"/>
                      </a:ext>
                    </a:extLst>
                  </a:tr>
                  <a:tr h="260463">
                    <a:tc>
                      <a:txBody>
                        <a:bodyPr/>
                        <a:lstStyle/>
                        <a:p>
                          <a:pPr marL="0" marR="0" algn="l">
                            <a:lnSpc>
                              <a:spcPct val="100000"/>
                            </a:lnSpc>
                            <a:spcBef>
                              <a:spcPts val="0"/>
                            </a:spcBef>
                            <a:spcAft>
                              <a:spcPts val="0"/>
                            </a:spcAft>
                          </a:pPr>
                          <a:r>
                            <a:rPr lang="en-US" sz="1200" b="1" cap="none" spc="0" dirty="0">
                              <a:solidFill>
                                <a:schemeClr val="tx1"/>
                              </a:solidFill>
                              <a:effectLst/>
                            </a:rPr>
                            <a:t>System Bandwidth (MHz)</a:t>
                          </a:r>
                          <a:endParaRPr lang="en-US" sz="1200" b="1"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8</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8</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1842675973"/>
                      </a:ext>
                    </a:extLst>
                  </a:tr>
                  <a:tr h="260463">
                    <a:tc>
                      <a:txBody>
                        <a:bodyPr/>
                        <a:lstStyle/>
                        <a:p>
                          <a:pPr marL="0" marR="0" algn="l">
                            <a:lnSpc>
                              <a:spcPct val="100000"/>
                            </a:lnSpc>
                            <a:spcBef>
                              <a:spcPts val="0"/>
                            </a:spcBef>
                            <a:spcAft>
                              <a:spcPts val="0"/>
                            </a:spcAft>
                          </a:pPr>
                          <a:r>
                            <a:rPr lang="en-US" sz="1200" b="1" cap="none" spc="0">
                              <a:solidFill>
                                <a:schemeClr val="tx1"/>
                              </a:solidFill>
                              <a:effectLst/>
                            </a:rPr>
                            <a:t>Useful BW (MHz)</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7.78</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7.2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2875975216"/>
                      </a:ext>
                    </a:extLst>
                  </a:tr>
                  <a:tr h="260463">
                    <a:tc>
                      <a:txBody>
                        <a:bodyPr/>
                        <a:lstStyle/>
                        <a:p>
                          <a:pPr marL="0" marR="0" algn="l">
                            <a:lnSpc>
                              <a:spcPct val="100000"/>
                            </a:lnSpc>
                            <a:spcBef>
                              <a:spcPts val="0"/>
                            </a:spcBef>
                            <a:spcAft>
                              <a:spcPts val="0"/>
                            </a:spcAft>
                          </a:pPr>
                          <a:r>
                            <a:rPr lang="en-US" sz="1200" b="1" cap="none" spc="0" dirty="0">
                              <a:solidFill>
                                <a:schemeClr val="tx1"/>
                              </a:solidFill>
                              <a:effectLst/>
                            </a:rPr>
                            <a:t>FFT length</a:t>
                          </a:r>
                          <a:endParaRPr lang="en-US" sz="1200" b="1"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8192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12288</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504772066"/>
                      </a:ext>
                    </a:extLst>
                  </a:tr>
                  <a:tr h="260463">
                    <a:tc>
                      <a:txBody>
                        <a:bodyPr/>
                        <a:lstStyle/>
                        <a:p>
                          <a:pPr marL="0" marR="0" algn="l">
                            <a:lnSpc>
                              <a:spcPct val="100000"/>
                            </a:lnSpc>
                            <a:spcBef>
                              <a:spcPts val="0"/>
                            </a:spcBef>
                            <a:spcAft>
                              <a:spcPts val="0"/>
                            </a:spcAft>
                          </a:pPr>
                          <a:r>
                            <a:rPr lang="en-US" sz="1200" b="1" cap="none" spc="0">
                              <a:solidFill>
                                <a:schemeClr val="tx1"/>
                              </a:solidFill>
                              <a:effectLst/>
                            </a:rPr>
                            <a:t>Subcarrier Spacing (kHz)</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1.125</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1.25</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1339679892"/>
                      </a:ext>
                    </a:extLst>
                  </a:tr>
                  <a:tr h="260463">
                    <a:tc>
                      <a:txBody>
                        <a:bodyPr/>
                        <a:lstStyle/>
                        <a:p>
                          <a:pPr marL="0" marR="0" algn="l">
                            <a:lnSpc>
                              <a:spcPct val="100000"/>
                            </a:lnSpc>
                            <a:spcBef>
                              <a:spcPts val="0"/>
                            </a:spcBef>
                            <a:spcAft>
                              <a:spcPts val="0"/>
                            </a:spcAft>
                          </a:pPr>
                          <a:r>
                            <a:rPr lang="en-US" sz="1200" b="1" cap="none" spc="0">
                              <a:solidFill>
                                <a:schemeClr val="tx1"/>
                              </a:solidFill>
                              <a:effectLst/>
                            </a:rPr>
                            <a:t>Sampling rate (MHz)</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9.216</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15.36</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2637237584"/>
                      </a:ext>
                    </a:extLst>
                  </a:tr>
                  <a:tr h="260463">
                    <a:tc>
                      <a:txBody>
                        <a:bodyPr/>
                        <a:lstStyle/>
                        <a:p>
                          <a:pPr marL="0" marR="0" algn="l">
                            <a:lnSpc>
                              <a:spcPct val="100000"/>
                            </a:lnSpc>
                            <a:spcBef>
                              <a:spcPts val="0"/>
                            </a:spcBef>
                            <a:spcAft>
                              <a:spcPts val="0"/>
                            </a:spcAft>
                          </a:pPr>
                          <a:r>
                            <a:rPr lang="en-US" sz="1200" b="1" cap="none" spc="0" dirty="0">
                              <a:solidFill>
                                <a:schemeClr val="tx1"/>
                              </a:solidFill>
                              <a:effectLst/>
                            </a:rPr>
                            <a:t>OFDM symbol duration (us)</a:t>
                          </a:r>
                          <a:endParaRPr lang="en-US" sz="1200" b="1"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889</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800</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2262856402"/>
                      </a:ext>
                    </a:extLst>
                  </a:tr>
                  <a:tr h="260463">
                    <a:tc>
                      <a:txBody>
                        <a:bodyPr/>
                        <a:lstStyle/>
                        <a:p>
                          <a:pPr marL="0" marR="0" algn="l">
                            <a:lnSpc>
                              <a:spcPct val="100000"/>
                            </a:lnSpc>
                            <a:spcBef>
                              <a:spcPts val="0"/>
                            </a:spcBef>
                            <a:spcAft>
                              <a:spcPts val="0"/>
                            </a:spcAft>
                          </a:pPr>
                          <a:r>
                            <a:rPr lang="en-US" sz="1200" b="1" cap="none" spc="0">
                              <a:solidFill>
                                <a:schemeClr val="tx1"/>
                              </a:solidFill>
                              <a:effectLst/>
                            </a:rPr>
                            <a:t>CP duration (us)</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222.2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200</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2185491777"/>
                      </a:ext>
                    </a:extLst>
                  </a:tr>
                  <a:tr h="260463">
                    <a:tc>
                      <a:txBody>
                        <a:bodyPr/>
                        <a:lstStyle/>
                        <a:p>
                          <a:pPr marL="0" marR="0" algn="l">
                            <a:lnSpc>
                              <a:spcPct val="100000"/>
                            </a:lnSpc>
                            <a:spcBef>
                              <a:spcPts val="0"/>
                            </a:spcBef>
                            <a:spcAft>
                              <a:spcPts val="0"/>
                            </a:spcAft>
                          </a:pPr>
                          <a:r>
                            <a:rPr lang="en-US" sz="1200" b="1" cap="none" spc="0">
                              <a:solidFill>
                                <a:schemeClr val="tx1"/>
                              </a:solidFill>
                              <a:effectLst/>
                            </a:rPr>
                            <a:t>Channel estimation </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gridSpan="2">
                      <a:txBody>
                        <a:bodyPr/>
                        <a:lstStyle/>
                        <a:p>
                          <a:pPr marL="0" marR="0" algn="ctr">
                            <a:lnSpc>
                              <a:spcPct val="100000"/>
                            </a:lnSpc>
                            <a:spcBef>
                              <a:spcPts val="0"/>
                            </a:spcBef>
                            <a:spcAft>
                              <a:spcPts val="0"/>
                            </a:spcAft>
                          </a:pPr>
                          <a:r>
                            <a:rPr lang="en-US" sz="1200" cap="none" spc="0">
                              <a:solidFill>
                                <a:schemeClr val="tx1"/>
                              </a:solidFill>
                              <a:effectLst/>
                            </a:rPr>
                            <a:t>LMMSE over 48 consecutive pilots per RB bundle</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hMerge="1">
                      <a:txBody>
                        <a:bodyPr/>
                        <a:lstStyle/>
                        <a:p>
                          <a:endParaRPr lang="en-US"/>
                        </a:p>
                      </a:txBody>
                      <a:tcPr/>
                    </a:tc>
                    <a:extLst>
                      <a:ext uri="{0D108BD9-81ED-4DB2-BD59-A6C34878D82A}">
                        <a16:rowId xmlns:a16="http://schemas.microsoft.com/office/drawing/2014/main" val="2932938203"/>
                      </a:ext>
                    </a:extLst>
                  </a:tr>
                  <a:tr h="260463">
                    <a:tc>
                      <a:txBody>
                        <a:bodyPr/>
                        <a:lstStyle/>
                        <a:p>
                          <a:pPr marL="0" marR="0" algn="just">
                            <a:lnSpc>
                              <a:spcPct val="100000"/>
                            </a:lnSpc>
                            <a:spcBef>
                              <a:spcPts val="0"/>
                            </a:spcBef>
                            <a:spcAft>
                              <a:spcPts val="0"/>
                            </a:spcAft>
                          </a:pPr>
                          <a:r>
                            <a:rPr lang="en-US" sz="1200" b="1" cap="none" spc="0">
                              <a:solidFill>
                                <a:schemeClr val="tx1"/>
                              </a:solidFill>
                              <a:effectLst/>
                            </a:rPr>
                            <a:t>Number of Rx antennas</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gridSpan="2">
                      <a:txBody>
                        <a:bodyPr/>
                        <a:lstStyle/>
                        <a:p>
                          <a:pPr marL="0" marR="0" algn="ctr">
                            <a:lnSpc>
                              <a:spcPct val="100000"/>
                            </a:lnSpc>
                            <a:spcBef>
                              <a:spcPts val="0"/>
                            </a:spcBef>
                            <a:spcAft>
                              <a:spcPts val="0"/>
                            </a:spcAft>
                          </a:pPr>
                          <a:r>
                            <a:rPr lang="en-US" sz="1200" cap="none" spc="0" dirty="0">
                              <a:solidFill>
                                <a:schemeClr val="tx1"/>
                              </a:solidFill>
                              <a:effectLst/>
                            </a:rPr>
                            <a:t>1 (unless specified otherwise)</a:t>
                          </a:r>
                          <a:endParaRPr lang="en-US" sz="1200"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hMerge="1">
                      <a:txBody>
                        <a:bodyPr/>
                        <a:lstStyle/>
                        <a:p>
                          <a:endParaRPr lang="en-US"/>
                        </a:p>
                      </a:txBody>
                      <a:tcPr/>
                    </a:tc>
                    <a:extLst>
                      <a:ext uri="{0D108BD9-81ED-4DB2-BD59-A6C34878D82A}">
                        <a16:rowId xmlns:a16="http://schemas.microsoft.com/office/drawing/2014/main" val="3056039543"/>
                      </a:ext>
                    </a:extLst>
                  </a:tr>
                  <a:tr h="260463">
                    <a:tc>
                      <a:txBody>
                        <a:bodyPr/>
                        <a:lstStyle/>
                        <a:p>
                          <a:pPr marL="0" marR="0" algn="l">
                            <a:lnSpc>
                              <a:spcPct val="100000"/>
                            </a:lnSpc>
                            <a:spcBef>
                              <a:spcPts val="0"/>
                            </a:spcBef>
                            <a:spcAft>
                              <a:spcPts val="0"/>
                            </a:spcAft>
                          </a:pPr>
                          <a:r>
                            <a:rPr lang="en-US" sz="1200" b="1" cap="none" spc="0">
                              <a:solidFill>
                                <a:schemeClr val="tx1"/>
                              </a:solidFill>
                              <a:effectLst/>
                            </a:rPr>
                            <a:t>Pilot pattern stagger</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(Fd3, Td2)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(Fd3, Td2)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403112040"/>
                      </a:ext>
                    </a:extLst>
                  </a:tr>
                  <a:tr h="443343">
                    <a:tc>
                      <a:txBody>
                        <a:bodyPr/>
                        <a:lstStyle/>
                        <a:p>
                          <a:pPr marL="0" marR="0" algn="l">
                            <a:lnSpc>
                              <a:spcPct val="100000"/>
                            </a:lnSpc>
                            <a:spcBef>
                              <a:spcPts val="0"/>
                            </a:spcBef>
                            <a:spcAft>
                              <a:spcPts val="0"/>
                            </a:spcAft>
                          </a:pPr>
                          <a:r>
                            <a:rPr lang="en-US" sz="1200" b="1" cap="none" spc="0">
                              <a:solidFill>
                                <a:schemeClr val="tx1"/>
                              </a:solidFill>
                              <a:effectLst/>
                            </a:rPr>
                            <a:t>Time (T) and/or Frequency (F) interleaver</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dirty="0">
                              <a:solidFill>
                                <a:schemeClr val="tx1"/>
                              </a:solidFill>
                              <a:effectLst/>
                            </a:rPr>
                            <a:t>F </a:t>
                          </a:r>
                          <a:r>
                            <a:rPr lang="en-US" sz="1200" cap="none" spc="0" dirty="0" err="1">
                              <a:solidFill>
                                <a:schemeClr val="tx1"/>
                              </a:solidFill>
                              <a:effectLst/>
                            </a:rPr>
                            <a:t>interleaver</a:t>
                          </a:r>
                          <a:r>
                            <a:rPr lang="en-US" sz="1200" cap="none" spc="0" dirty="0">
                              <a:solidFill>
                                <a:schemeClr val="tx1"/>
                              </a:solidFill>
                              <a:effectLst/>
                            </a:rPr>
                            <a:t>: ON</a:t>
                          </a:r>
                        </a:p>
                        <a:p>
                          <a:pPr marL="0" marR="0" algn="ctr">
                            <a:lnSpc>
                              <a:spcPct val="100000"/>
                            </a:lnSpc>
                            <a:spcBef>
                              <a:spcPts val="0"/>
                            </a:spcBef>
                            <a:spcAft>
                              <a:spcPts val="0"/>
                            </a:spcAft>
                          </a:pPr>
                          <a:r>
                            <a:rPr lang="en-US" sz="1200" cap="none" spc="0" dirty="0">
                              <a:solidFill>
                                <a:schemeClr val="tx1"/>
                              </a:solidFill>
                              <a:effectLst/>
                            </a:rPr>
                            <a:t>T </a:t>
                          </a:r>
                          <a:r>
                            <a:rPr lang="en-US" sz="1200" cap="none" spc="0" dirty="0" err="1">
                              <a:solidFill>
                                <a:schemeClr val="tx1"/>
                              </a:solidFill>
                              <a:effectLst/>
                            </a:rPr>
                            <a:t>interleaver</a:t>
                          </a:r>
                          <a:r>
                            <a:rPr lang="en-US" sz="1200" cap="none" spc="0" dirty="0">
                              <a:solidFill>
                                <a:schemeClr val="tx1"/>
                              </a:solidFill>
                              <a:effectLst/>
                            </a:rPr>
                            <a:t>: 400 </a:t>
                          </a:r>
                          <a:r>
                            <a:rPr lang="en-US" sz="1200" cap="none" spc="0" dirty="0" err="1">
                              <a:solidFill>
                                <a:schemeClr val="tx1"/>
                              </a:solidFill>
                              <a:effectLst/>
                            </a:rPr>
                            <a:t>ms</a:t>
                          </a:r>
                          <a:r>
                            <a:rPr lang="en-US" sz="1200" cap="none" spc="0" dirty="0">
                              <a:solidFill>
                                <a:schemeClr val="tx1"/>
                              </a:solidFill>
                              <a:effectLst/>
                            </a:rPr>
                            <a:t> extended CTI</a:t>
                          </a:r>
                          <a:endParaRPr lang="en-US" sz="1200"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None</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1694256578"/>
                      </a:ext>
                    </a:extLst>
                  </a:tr>
                  <a:tr h="443343">
                    <a:tc>
                      <a:txBody>
                        <a:bodyPr/>
                        <a:lstStyle/>
                        <a:p>
                          <a:pPr marL="0" marR="0" algn="l">
                            <a:lnSpc>
                              <a:spcPct val="100000"/>
                            </a:lnSpc>
                            <a:spcBef>
                              <a:spcPts val="0"/>
                            </a:spcBef>
                            <a:spcAft>
                              <a:spcPts val="0"/>
                            </a:spcAft>
                          </a:pPr>
                          <a:r>
                            <a:rPr lang="en-US" sz="1200" b="1" cap="none" spc="0">
                              <a:solidFill>
                                <a:schemeClr val="tx1"/>
                              </a:solidFill>
                              <a:effectLst/>
                            </a:rPr>
                            <a:t>Modulation</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dirty="0">
                              <a:solidFill>
                                <a:schemeClr val="tx1"/>
                              </a:solidFill>
                              <a:effectLst/>
                            </a:rPr>
                            <a:t>QPSK (Svc 1)</a:t>
                          </a:r>
                        </a:p>
                        <a:p>
                          <a:pPr marL="0" marR="0" algn="ctr">
                            <a:lnSpc>
                              <a:spcPct val="100000"/>
                            </a:lnSpc>
                            <a:spcBef>
                              <a:spcPts val="0"/>
                            </a:spcBef>
                            <a:spcAft>
                              <a:spcPts val="0"/>
                            </a:spcAft>
                          </a:pPr>
                          <a:r>
                            <a:rPr lang="en-US" sz="1200" cap="none" spc="0" dirty="0">
                              <a:solidFill>
                                <a:schemeClr val="tx1"/>
                              </a:solidFill>
                              <a:effectLst/>
                            </a:rPr>
                            <a:t>NUC 16-QAM (Svc 2)</a:t>
                          </a:r>
                          <a:endParaRPr lang="en-US" sz="1200"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QPSK (Svc 1)</a:t>
                          </a:r>
                        </a:p>
                        <a:p>
                          <a:pPr marL="0" marR="0" algn="ctr">
                            <a:lnSpc>
                              <a:spcPct val="100000"/>
                            </a:lnSpc>
                            <a:spcBef>
                              <a:spcPts val="0"/>
                            </a:spcBef>
                            <a:spcAft>
                              <a:spcPts val="0"/>
                            </a:spcAft>
                          </a:pPr>
                          <a:r>
                            <a:rPr lang="en-US" sz="1200" cap="none" spc="0">
                              <a:solidFill>
                                <a:schemeClr val="tx1"/>
                              </a:solidFill>
                              <a:effectLst/>
                            </a:rPr>
                            <a:t>16-QAM (Svc 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3784236460"/>
                      </a:ext>
                    </a:extLst>
                  </a:tr>
                  <a:tr h="260463">
                    <a:tc>
                      <a:txBody>
                        <a:bodyPr/>
                        <a:lstStyle/>
                        <a:p>
                          <a:pPr marL="0" marR="0" algn="l">
                            <a:lnSpc>
                              <a:spcPct val="100000"/>
                            </a:lnSpc>
                            <a:spcBef>
                              <a:spcPts val="0"/>
                            </a:spcBef>
                            <a:spcAft>
                              <a:spcPts val="0"/>
                            </a:spcAft>
                          </a:pPr>
                          <a:r>
                            <a:rPr lang="en-US" sz="1200" b="1" cap="none" spc="0">
                              <a:solidFill>
                                <a:schemeClr val="tx1"/>
                              </a:solidFill>
                              <a:effectLst/>
                            </a:rPr>
                            <a:t>Coding</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dirty="0">
                              <a:solidFill>
                                <a:schemeClr val="tx1"/>
                              </a:solidFill>
                              <a:effectLst/>
                            </a:rPr>
                            <a:t>8/15 LDPC 64800 + BCH</a:t>
                          </a:r>
                          <a:endParaRPr lang="en-US" sz="1200"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endParaRPr lang="en-US"/>
                        </a:p>
                      </a:txBody>
                      <a:tcPr marL="54308" marR="38792" marT="0" marB="77583">
                        <a:blipFill>
                          <a:blip r:embed="rId2"/>
                          <a:stretch>
                            <a:fillRect l="-346292" t="-1500000" r="-512" b="-280952"/>
                          </a:stretch>
                        </a:blipFill>
                      </a:tcPr>
                    </a:tc>
                    <a:extLst>
                      <a:ext uri="{0D108BD9-81ED-4DB2-BD59-A6C34878D82A}">
                        <a16:rowId xmlns:a16="http://schemas.microsoft.com/office/drawing/2014/main" val="2241223731"/>
                      </a:ext>
                    </a:extLst>
                  </a:tr>
                  <a:tr h="443343">
                    <a:tc>
                      <a:txBody>
                        <a:bodyPr/>
                        <a:lstStyle/>
                        <a:p>
                          <a:pPr marL="0" marR="0" algn="l">
                            <a:lnSpc>
                              <a:spcPct val="100000"/>
                            </a:lnSpc>
                            <a:spcBef>
                              <a:spcPts val="0"/>
                            </a:spcBef>
                            <a:spcAft>
                              <a:spcPts val="0"/>
                            </a:spcAft>
                          </a:pPr>
                          <a:r>
                            <a:rPr lang="en-US" sz="1200" b="1" cap="none" spc="0">
                              <a:solidFill>
                                <a:schemeClr val="tx1"/>
                              </a:solidFill>
                              <a:effectLst/>
                            </a:rPr>
                            <a:t>TBS</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dirty="0">
                              <a:solidFill>
                                <a:schemeClr val="tx1"/>
                              </a:solidFill>
                              <a:effectLst/>
                            </a:rPr>
                            <a:t>34368</a:t>
                          </a:r>
                          <a:endParaRPr lang="en-US" sz="1200"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a:txBody>
                        <a:bodyPr/>
                        <a:lstStyle/>
                        <a:p>
                          <a:pPr marL="0" marR="0" algn="ctr">
                            <a:lnSpc>
                              <a:spcPct val="100000"/>
                            </a:lnSpc>
                            <a:spcBef>
                              <a:spcPts val="0"/>
                            </a:spcBef>
                            <a:spcAft>
                              <a:spcPts val="0"/>
                            </a:spcAft>
                          </a:pPr>
                          <a:r>
                            <a:rPr lang="en-US" sz="1200" cap="none" spc="0">
                              <a:solidFill>
                                <a:schemeClr val="tx1"/>
                              </a:solidFill>
                              <a:effectLst/>
                            </a:rPr>
                            <a:t>5544 (Svc 1)</a:t>
                          </a:r>
                        </a:p>
                        <a:p>
                          <a:pPr marL="0" marR="0" algn="ctr">
                            <a:lnSpc>
                              <a:spcPct val="100000"/>
                            </a:lnSpc>
                            <a:spcBef>
                              <a:spcPts val="0"/>
                            </a:spcBef>
                            <a:spcAft>
                              <a:spcPts val="0"/>
                            </a:spcAft>
                          </a:pPr>
                          <a:r>
                            <a:rPr lang="en-US" sz="1200" cap="none" spc="0">
                              <a:solidFill>
                                <a:schemeClr val="tx1"/>
                              </a:solidFill>
                              <a:effectLst/>
                            </a:rPr>
                            <a:t>10296 (Svc 2)</a:t>
                          </a:r>
                          <a:endParaRPr lang="en-US" sz="1200"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extLst>
                      <a:ext uri="{0D108BD9-81ED-4DB2-BD59-A6C34878D82A}">
                        <a16:rowId xmlns:a16="http://schemas.microsoft.com/office/drawing/2014/main" val="1632925644"/>
                      </a:ext>
                    </a:extLst>
                  </a:tr>
                  <a:tr h="260463">
                    <a:tc>
                      <a:txBody>
                        <a:bodyPr/>
                        <a:lstStyle/>
                        <a:p>
                          <a:pPr marL="0" marR="0" algn="just">
                            <a:lnSpc>
                              <a:spcPct val="100000"/>
                            </a:lnSpc>
                            <a:spcBef>
                              <a:spcPts val="0"/>
                            </a:spcBef>
                            <a:spcAft>
                              <a:spcPts val="0"/>
                            </a:spcAft>
                          </a:pPr>
                          <a:r>
                            <a:rPr lang="en-US" sz="1200" b="1" cap="none" spc="0">
                              <a:solidFill>
                                <a:schemeClr val="tx1"/>
                              </a:solidFill>
                              <a:effectLst/>
                            </a:rPr>
                            <a:t>Throughput</a:t>
                          </a:r>
                          <a:endParaRPr lang="en-US" sz="1200" b="1" cap="none" spc="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gridSpan="2">
                      <a:txBody>
                        <a:bodyPr/>
                        <a:lstStyle/>
                        <a:p>
                          <a:pPr marL="0" marR="0" algn="ctr">
                            <a:lnSpc>
                              <a:spcPct val="100000"/>
                            </a:lnSpc>
                            <a:spcBef>
                              <a:spcPts val="0"/>
                            </a:spcBef>
                            <a:spcAft>
                              <a:spcPts val="0"/>
                            </a:spcAft>
                          </a:pPr>
                          <a:r>
                            <a:rPr lang="en-US" sz="1200" cap="none" spc="0" dirty="0">
                              <a:solidFill>
                                <a:schemeClr val="tx1"/>
                              </a:solidFill>
                              <a:effectLst/>
                            </a:rPr>
                            <a:t>~5 Mbps for Svc1 and ~10 Mbps for Svc 2</a:t>
                          </a:r>
                          <a:endParaRPr lang="en-US" sz="1200" cap="none" spc="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54308" marR="38792" marT="0" marB="77583"/>
                    </a:tc>
                    <a:tc hMerge="1">
                      <a:txBody>
                        <a:bodyPr/>
                        <a:lstStyle/>
                        <a:p>
                          <a:endParaRPr lang="en-US"/>
                        </a:p>
                      </a:txBody>
                      <a:tcPr/>
                    </a:tc>
                    <a:extLst>
                      <a:ext uri="{0D108BD9-81ED-4DB2-BD59-A6C34878D82A}">
                        <a16:rowId xmlns:a16="http://schemas.microsoft.com/office/drawing/2014/main" val="3636628166"/>
                      </a:ext>
                    </a:extLst>
                  </a:tr>
                </a:tbl>
              </a:graphicData>
            </a:graphic>
          </p:graphicFrame>
        </mc:Fallback>
      </mc:AlternateContent>
      <p:sp>
        <p:nvSpPr>
          <p:cNvPr id="3" name="TextBox 2">
            <a:extLst>
              <a:ext uri="{FF2B5EF4-FFF2-40B4-BE49-F238E27FC236}">
                <a16:creationId xmlns:a16="http://schemas.microsoft.com/office/drawing/2014/main" id="{4CA074F9-75AE-0D3E-65F7-5DC025E0BA21}"/>
              </a:ext>
            </a:extLst>
          </p:cNvPr>
          <p:cNvSpPr txBox="1"/>
          <p:nvPr/>
        </p:nvSpPr>
        <p:spPr>
          <a:xfrm>
            <a:off x="4909585" y="161542"/>
            <a:ext cx="6400800" cy="1063753"/>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lIns="0" tIns="0" rIns="0" bIns="0" rtlCol="0">
            <a:spAutoFit/>
          </a:bodyPr>
          <a:lstStyle/>
          <a:p>
            <a:pPr>
              <a:lnSpc>
                <a:spcPct val="96000"/>
              </a:lnSpc>
            </a:pPr>
            <a:r>
              <a:rPr lang="en-GB" sz="1200" dirty="0">
                <a:solidFill>
                  <a:srgbClr val="333333"/>
                </a:solidFill>
                <a:effectLst/>
                <a:latin typeface="Arial" panose="020B0604020202020204" pitchFamily="34" charset="0"/>
                <a:ea typeface="Arial" panose="020B0604020202020204" pitchFamily="34" charset="0"/>
              </a:rPr>
              <a:t> [1] S. -I. Park </a:t>
            </a:r>
            <a:r>
              <a:rPr lang="en-GB" sz="1200" i="1" dirty="0">
                <a:solidFill>
                  <a:srgbClr val="333333"/>
                </a:solidFill>
                <a:effectLst/>
                <a:latin typeface="Arial" panose="020B0604020202020204" pitchFamily="34" charset="0"/>
                <a:ea typeface="Arial" panose="020B0604020202020204" pitchFamily="34" charset="0"/>
              </a:rPr>
              <a:t>et al</a:t>
            </a:r>
            <a:r>
              <a:rPr lang="en-GB" sz="1200" dirty="0">
                <a:solidFill>
                  <a:srgbClr val="333333"/>
                </a:solidFill>
                <a:effectLst/>
                <a:latin typeface="Arial" panose="020B0604020202020204" pitchFamily="34" charset="0"/>
                <a:ea typeface="Arial" panose="020B0604020202020204" pitchFamily="34" charset="0"/>
              </a:rPr>
              <a:t>., "Performance Analysis of All Modulation and Code Combinations in ATSC 3.0 Physical Layer Protocol," in </a:t>
            </a:r>
            <a:r>
              <a:rPr lang="en-GB" sz="1200" i="1" dirty="0">
                <a:solidFill>
                  <a:srgbClr val="333333"/>
                </a:solidFill>
                <a:effectLst/>
                <a:latin typeface="Arial" panose="020B0604020202020204" pitchFamily="34" charset="0"/>
                <a:ea typeface="Arial" panose="020B0604020202020204" pitchFamily="34" charset="0"/>
              </a:rPr>
              <a:t>IEEE Trans. on Broadcasting</a:t>
            </a:r>
            <a:r>
              <a:rPr lang="en-GB" sz="1200" dirty="0">
                <a:solidFill>
                  <a:srgbClr val="333333"/>
                </a:solidFill>
                <a:effectLst/>
                <a:latin typeface="Arial" panose="020B0604020202020204" pitchFamily="34" charset="0"/>
                <a:ea typeface="Arial" panose="020B0604020202020204" pitchFamily="34" charset="0"/>
              </a:rPr>
              <a:t>, vol. 65, no. 2, pp. 197-210, June 2019, </a:t>
            </a:r>
            <a:r>
              <a:rPr lang="en-GB" sz="1200" dirty="0" err="1">
                <a:solidFill>
                  <a:srgbClr val="333333"/>
                </a:solidFill>
                <a:effectLst/>
                <a:latin typeface="Arial" panose="020B0604020202020204" pitchFamily="34" charset="0"/>
                <a:ea typeface="Arial" panose="020B0604020202020204" pitchFamily="34" charset="0"/>
              </a:rPr>
              <a:t>doi</a:t>
            </a:r>
            <a:r>
              <a:rPr lang="en-GB" sz="1200" dirty="0">
                <a:solidFill>
                  <a:srgbClr val="333333"/>
                </a:solidFill>
                <a:effectLst/>
                <a:latin typeface="Arial" panose="020B0604020202020204" pitchFamily="34" charset="0"/>
                <a:ea typeface="Arial" panose="020B0604020202020204" pitchFamily="34" charset="0"/>
              </a:rPr>
              <a:t>: 10.1109/TBC.2018.2871372</a:t>
            </a:r>
          </a:p>
          <a:p>
            <a:pPr>
              <a:lnSpc>
                <a:spcPct val="96000"/>
              </a:lnSpc>
            </a:pPr>
            <a:r>
              <a:rPr lang="en-US" sz="1200" dirty="0">
                <a:latin typeface="Arial" panose="020B0604020202020204" pitchFamily="34" charset="0"/>
                <a:ea typeface="SimSun" panose="02010600030101010101" pitchFamily="2" charset="-122"/>
                <a:cs typeface="Times New Roman" panose="02020603050405020304" pitchFamily="18" charset="0"/>
              </a:rPr>
              <a:t>[2] S. -K. Ahn et al., "Evaluation of ATSC 3.0 and 3GPP Rel-17 5G Broadcasting Systems for Mobile Handheld Applications," in IEEE Trans. on Broadcasting, </a:t>
            </a:r>
            <a:r>
              <a:rPr lang="en-US" sz="1200" dirty="0" err="1">
                <a:latin typeface="Arial" panose="020B0604020202020204" pitchFamily="34" charset="0"/>
                <a:ea typeface="SimSun" panose="02010600030101010101" pitchFamily="2" charset="-122"/>
                <a:cs typeface="Times New Roman" panose="02020603050405020304" pitchFamily="18" charset="0"/>
              </a:rPr>
              <a:t>doi</a:t>
            </a:r>
            <a:r>
              <a:rPr lang="en-US" sz="1200" dirty="0">
                <a:latin typeface="Arial" panose="020B0604020202020204" pitchFamily="34" charset="0"/>
                <a:ea typeface="SimSun" panose="02010600030101010101" pitchFamily="2" charset="-122"/>
                <a:cs typeface="Times New Roman" panose="02020603050405020304" pitchFamily="18" charset="0"/>
              </a:rPr>
              <a:t>: 10.1109/TBC.2022.3222988.</a:t>
            </a:r>
            <a:endParaRPr lang="en-GB" sz="1200" dirty="0">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632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
            <a:extLst>
              <a:ext uri="{FF2B5EF4-FFF2-40B4-BE49-F238E27FC236}">
                <a16:creationId xmlns:a16="http://schemas.microsoft.com/office/drawing/2014/main" id="{70DD16F8-2EBF-7517-503F-DA0E23DC844A}"/>
              </a:ext>
            </a:extLst>
          </p:cNvPr>
          <p:cNvSpPr>
            <a:spLocks noGrp="1"/>
          </p:cNvSpPr>
          <p:nvPr>
            <p:ph type="ftr" sz="quarter" idx="10"/>
          </p:nvPr>
        </p:nvSpPr>
        <p:spPr>
          <a:xfrm>
            <a:off x="495299" y="6534114"/>
            <a:ext cx="10489691" cy="116955"/>
          </a:xfrm>
        </p:spPr>
        <p:txBody>
          <a:bodyPr/>
          <a:lstStyle/>
          <a:p>
            <a:r>
              <a:rPr lang="en-US"/>
              <a:t>IBC 2023</a:t>
            </a:r>
          </a:p>
        </p:txBody>
      </p:sp>
      <p:sp>
        <p:nvSpPr>
          <p:cNvPr id="22" name="Title 2">
            <a:extLst>
              <a:ext uri="{FF2B5EF4-FFF2-40B4-BE49-F238E27FC236}">
                <a16:creationId xmlns:a16="http://schemas.microsoft.com/office/drawing/2014/main" id="{5CDD312F-87E8-D751-A8DC-03B977558C25}"/>
              </a:ext>
            </a:extLst>
          </p:cNvPr>
          <p:cNvSpPr>
            <a:spLocks noGrp="1"/>
          </p:cNvSpPr>
          <p:nvPr>
            <p:ph type="title"/>
          </p:nvPr>
        </p:nvSpPr>
        <p:spPr>
          <a:xfrm>
            <a:off x="495300" y="565125"/>
            <a:ext cx="11187112" cy="439479"/>
          </a:xfrm>
        </p:spPr>
        <p:txBody>
          <a:bodyPr/>
          <a:lstStyle/>
          <a:p>
            <a:r>
              <a:rPr lang="en-US" dirty="0"/>
              <a:t>Achievable spectral </a:t>
            </a:r>
            <a:r>
              <a:rPr lang="en-US" dirty="0" err="1"/>
              <a:t>efficiency&amp;capacity</a:t>
            </a:r>
            <a:r>
              <a:rPr lang="en-US" dirty="0"/>
              <a:t> (LTE, NR, ATSC)</a:t>
            </a:r>
          </a:p>
        </p:txBody>
      </p:sp>
      <p:sp>
        <p:nvSpPr>
          <p:cNvPr id="23" name="Subtitle 4">
            <a:extLst>
              <a:ext uri="{FF2B5EF4-FFF2-40B4-BE49-F238E27FC236}">
                <a16:creationId xmlns:a16="http://schemas.microsoft.com/office/drawing/2014/main" id="{56447451-8BFF-F209-F108-DA2058ED3B11}"/>
              </a:ext>
            </a:extLst>
          </p:cNvPr>
          <p:cNvSpPr>
            <a:spLocks noGrp="1"/>
          </p:cNvSpPr>
          <p:nvPr>
            <p:ph type="subTitle" idx="1"/>
          </p:nvPr>
        </p:nvSpPr>
        <p:spPr>
          <a:xfrm>
            <a:off x="494189" y="1088135"/>
            <a:ext cx="11188223" cy="265907"/>
          </a:xfrm>
        </p:spPr>
        <p:txBody>
          <a:bodyPr/>
          <a:lstStyle/>
          <a:p>
            <a:r>
              <a:rPr lang="en-US" dirty="0">
                <a:solidFill>
                  <a:srgbClr val="FF0000"/>
                </a:solidFill>
              </a:rPr>
              <a:t>1 Receive antenna, </a:t>
            </a:r>
            <a:r>
              <a:rPr lang="en-US" dirty="0"/>
              <a:t>AWGN</a:t>
            </a:r>
          </a:p>
        </p:txBody>
      </p:sp>
      <p:pic>
        <p:nvPicPr>
          <p:cNvPr id="8" name="Picture 7" descr="A graph of a graph with red and blue lines&#10;&#10;Description automatically generated">
            <a:extLst>
              <a:ext uri="{FF2B5EF4-FFF2-40B4-BE49-F238E27FC236}">
                <a16:creationId xmlns:a16="http://schemas.microsoft.com/office/drawing/2014/main" id="{E9D98AC5-64EA-C77B-1B7F-854B320C559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0480" y="2343938"/>
            <a:ext cx="6126480" cy="4174335"/>
          </a:xfrm>
          <a:prstGeom prst="rect">
            <a:avLst/>
          </a:prstGeom>
        </p:spPr>
      </p:pic>
      <p:pic>
        <p:nvPicPr>
          <p:cNvPr id="9" name="Picture 8" descr="A graph of a graph&#10;&#10;Description automatically generated">
            <a:extLst>
              <a:ext uri="{FF2B5EF4-FFF2-40B4-BE49-F238E27FC236}">
                <a16:creationId xmlns:a16="http://schemas.microsoft.com/office/drawing/2014/main" id="{AB6A51B6-E534-146E-14CB-69FF368477C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56960" y="2518660"/>
            <a:ext cx="6035040" cy="4112031"/>
          </a:xfrm>
          <a:prstGeom prst="rect">
            <a:avLst/>
          </a:prstGeom>
        </p:spPr>
      </p:pic>
      <p:sp>
        <p:nvSpPr>
          <p:cNvPr id="10" name="Content Placeholder 3">
            <a:extLst>
              <a:ext uri="{FF2B5EF4-FFF2-40B4-BE49-F238E27FC236}">
                <a16:creationId xmlns:a16="http://schemas.microsoft.com/office/drawing/2014/main" id="{C0C46467-0B94-CDE8-410D-5B64F731785C}"/>
              </a:ext>
            </a:extLst>
          </p:cNvPr>
          <p:cNvSpPr txBox="1">
            <a:spLocks/>
          </p:cNvSpPr>
          <p:nvPr/>
        </p:nvSpPr>
        <p:spPr>
          <a:xfrm>
            <a:off x="495300" y="1533629"/>
            <a:ext cx="11187112" cy="4681727"/>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a:lstStyle>
          <a:p>
            <a:r>
              <a:rPr lang="en-US" b="1" dirty="0">
                <a:solidFill>
                  <a:schemeClr val="bg2">
                    <a:lumMod val="75000"/>
                  </a:schemeClr>
                </a:solidFill>
              </a:rPr>
              <a:t>All technologies close to Shannon limit (&lt; 2dB), NR and LTE (5GB) offer similar performance</a:t>
            </a:r>
            <a:endParaRPr lang="en-US" dirty="0">
              <a:solidFill>
                <a:schemeClr val="tx1"/>
              </a:solidFill>
            </a:endParaRPr>
          </a:p>
          <a:p>
            <a:r>
              <a:rPr lang="en-US" b="1" dirty="0">
                <a:solidFill>
                  <a:schemeClr val="bg2">
                    <a:lumMod val="75000"/>
                  </a:schemeClr>
                </a:solidFill>
              </a:rPr>
              <a:t>Gains of an unconstrained system are &lt; 1dB, and get smaller with adding constraints (64k -&gt; 16k)  </a:t>
            </a:r>
          </a:p>
        </p:txBody>
      </p:sp>
      <p:sp>
        <p:nvSpPr>
          <p:cNvPr id="11" name="Rectangle 10">
            <a:extLst>
              <a:ext uri="{FF2B5EF4-FFF2-40B4-BE49-F238E27FC236}">
                <a16:creationId xmlns:a16="http://schemas.microsoft.com/office/drawing/2014/main" id="{E627157B-933C-6EB6-A077-9BF12C2C06CD}"/>
              </a:ext>
            </a:extLst>
          </p:cNvPr>
          <p:cNvSpPr/>
          <p:nvPr/>
        </p:nvSpPr>
        <p:spPr>
          <a:xfrm>
            <a:off x="9841720" y="5324371"/>
            <a:ext cx="2286540" cy="926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Channel Code and BICM 0.5 – 1dB</a:t>
            </a:r>
            <a:endParaRPr lang="en-US" dirty="0" err="1">
              <a:solidFill>
                <a:schemeClr val="bg1"/>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312346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6314BE-8E7A-4436-6FAC-A7D696B03420}"/>
              </a:ext>
            </a:extLst>
          </p:cNvPr>
          <p:cNvSpPr>
            <a:spLocks noGrp="1"/>
          </p:cNvSpPr>
          <p:nvPr>
            <p:ph type="ftr" sz="quarter" idx="10"/>
          </p:nvPr>
        </p:nvSpPr>
        <p:spPr/>
        <p:txBody>
          <a:bodyPr/>
          <a:lstStyle/>
          <a:p>
            <a:r>
              <a:rPr lang="en-US"/>
              <a:t>IBC 2023</a:t>
            </a:r>
          </a:p>
        </p:txBody>
      </p:sp>
      <p:sp>
        <p:nvSpPr>
          <p:cNvPr id="3" name="Title 2">
            <a:extLst>
              <a:ext uri="{FF2B5EF4-FFF2-40B4-BE49-F238E27FC236}">
                <a16:creationId xmlns:a16="http://schemas.microsoft.com/office/drawing/2014/main" id="{67C7DFD9-9B3D-9EA0-E9CA-AE77A3B9F4C3}"/>
              </a:ext>
            </a:extLst>
          </p:cNvPr>
          <p:cNvSpPr>
            <a:spLocks noGrp="1"/>
          </p:cNvSpPr>
          <p:nvPr>
            <p:ph type="title"/>
          </p:nvPr>
        </p:nvSpPr>
        <p:spPr>
          <a:xfrm>
            <a:off x="495300" y="565125"/>
            <a:ext cx="11187112" cy="439479"/>
          </a:xfrm>
        </p:spPr>
        <p:txBody>
          <a:bodyPr/>
          <a:lstStyle/>
          <a:p>
            <a:r>
              <a:rPr lang="de-DE" dirty="0"/>
              <a:t>Frequency &amp; Time Interleaver (1)</a:t>
            </a:r>
            <a:endParaRPr lang="en-US" dirty="0"/>
          </a:p>
        </p:txBody>
      </p:sp>
      <p:sp>
        <p:nvSpPr>
          <p:cNvPr id="4" name="Content Placeholder 3">
            <a:extLst>
              <a:ext uri="{FF2B5EF4-FFF2-40B4-BE49-F238E27FC236}">
                <a16:creationId xmlns:a16="http://schemas.microsoft.com/office/drawing/2014/main" id="{F347371B-FC2D-9B53-14B2-BEF558D79D3F}"/>
              </a:ext>
            </a:extLst>
          </p:cNvPr>
          <p:cNvSpPr>
            <a:spLocks noGrp="1"/>
          </p:cNvSpPr>
          <p:nvPr>
            <p:ph sz="quarter" idx="14"/>
          </p:nvPr>
        </p:nvSpPr>
        <p:spPr>
          <a:xfrm>
            <a:off x="495300" y="1719072"/>
            <a:ext cx="5102311" cy="4681727"/>
          </a:xfrm>
        </p:spPr>
        <p:txBody>
          <a:bodyPr/>
          <a:lstStyle/>
          <a:p>
            <a:r>
              <a:rPr lang="en-US" dirty="0"/>
              <a:t>Analyzing the performance difference between ATSC 3.0 and 5G Broadcast over a Rician fading channel (RC20 channel from [1]) for static and 3 km/h</a:t>
            </a:r>
          </a:p>
          <a:p>
            <a:r>
              <a:rPr lang="en-US" dirty="0"/>
              <a:t>For static and 3 km/h, additional gain compared to AWGN (BICM and Code), is the Frequency </a:t>
            </a:r>
            <a:r>
              <a:rPr lang="en-US" dirty="0" err="1"/>
              <a:t>Interleaver</a:t>
            </a:r>
            <a:r>
              <a:rPr lang="en-US" dirty="0"/>
              <a:t> with around 0.5dB. </a:t>
            </a:r>
          </a:p>
          <a:p>
            <a:r>
              <a:rPr lang="en-US" dirty="0"/>
              <a:t>No gains for Time </a:t>
            </a:r>
            <a:r>
              <a:rPr lang="en-US" dirty="0" err="1"/>
              <a:t>Interleaver</a:t>
            </a:r>
            <a:r>
              <a:rPr lang="en-US" dirty="0"/>
              <a:t> with a reasonably powerful </a:t>
            </a:r>
            <a:r>
              <a:rPr lang="en-US" dirty="0" err="1"/>
              <a:t>LoS</a:t>
            </a:r>
            <a:r>
              <a:rPr lang="en-US" dirty="0"/>
              <a:t> component</a:t>
            </a:r>
          </a:p>
          <a:p>
            <a:endParaRPr lang="en-US" dirty="0"/>
          </a:p>
        </p:txBody>
      </p:sp>
      <p:sp>
        <p:nvSpPr>
          <p:cNvPr id="5" name="Subtitle 4">
            <a:extLst>
              <a:ext uri="{FF2B5EF4-FFF2-40B4-BE49-F238E27FC236}">
                <a16:creationId xmlns:a16="http://schemas.microsoft.com/office/drawing/2014/main" id="{741084B5-7FA2-04EB-73B9-A7D332112F10}"/>
              </a:ext>
            </a:extLst>
          </p:cNvPr>
          <p:cNvSpPr>
            <a:spLocks noGrp="1"/>
          </p:cNvSpPr>
          <p:nvPr>
            <p:ph type="subTitle" idx="1"/>
          </p:nvPr>
        </p:nvSpPr>
        <p:spPr/>
        <p:txBody>
          <a:bodyPr/>
          <a:lstStyle/>
          <a:p>
            <a:r>
              <a:rPr lang="en-GB" sz="1800" dirty="0">
                <a:effectLst/>
                <a:latin typeface="Arial" panose="020B0604020202020204" pitchFamily="34" charset="0"/>
                <a:ea typeface="SimSun" panose="02010600030101010101" pitchFamily="2" charset="-122"/>
                <a:cs typeface="Times New Roman" panose="02020603050405020304" pitchFamily="18" charset="0"/>
              </a:rPr>
              <a:t>Performance over multipath channels with line-of-sight (</a:t>
            </a:r>
            <a:r>
              <a:rPr lang="en-GB" sz="1800" dirty="0" err="1">
                <a:effectLst/>
                <a:latin typeface="Arial" panose="020B0604020202020204" pitchFamily="34" charset="0"/>
                <a:ea typeface="SimSun" panose="02010600030101010101" pitchFamily="2" charset="-122"/>
                <a:cs typeface="Times New Roman" panose="02020603050405020304" pitchFamily="18" charset="0"/>
              </a:rPr>
              <a:t>LoS</a:t>
            </a:r>
            <a:r>
              <a:rPr lang="en-GB" sz="1800" dirty="0">
                <a:effectLst/>
                <a:latin typeface="Arial" panose="020B0604020202020204" pitchFamily="34" charset="0"/>
                <a:ea typeface="SimSun" panose="02010600030101010101" pitchFamily="2" charset="-122"/>
                <a:cs typeface="Times New Roman" panose="02020603050405020304" pitchFamily="18" charset="0"/>
              </a:rPr>
              <a:t>) paths, single receive antenna</a:t>
            </a:r>
            <a:endParaRPr lang="en-US" dirty="0"/>
          </a:p>
        </p:txBody>
      </p:sp>
      <p:pic>
        <p:nvPicPr>
          <p:cNvPr id="6" name="Picture 5" descr="A graph of a graph with numbers and lines&#10;&#10;Description automatically generated">
            <a:extLst>
              <a:ext uri="{FF2B5EF4-FFF2-40B4-BE49-F238E27FC236}">
                <a16:creationId xmlns:a16="http://schemas.microsoft.com/office/drawing/2014/main" id="{CF3B5CB6-F637-F81B-8838-52F6FE2017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0144" y="1676793"/>
            <a:ext cx="6291263" cy="4616082"/>
          </a:xfrm>
          <a:prstGeom prst="rect">
            <a:avLst/>
          </a:prstGeom>
          <a:noFill/>
          <a:ln>
            <a:noFill/>
          </a:ln>
        </p:spPr>
      </p:pic>
      <p:sp>
        <p:nvSpPr>
          <p:cNvPr id="9" name="Rectangle 8">
            <a:extLst>
              <a:ext uri="{FF2B5EF4-FFF2-40B4-BE49-F238E27FC236}">
                <a16:creationId xmlns:a16="http://schemas.microsoft.com/office/drawing/2014/main" id="{1C42A124-A5C8-1D96-6948-B51D4618951C}"/>
              </a:ext>
            </a:extLst>
          </p:cNvPr>
          <p:cNvSpPr/>
          <p:nvPr/>
        </p:nvSpPr>
        <p:spPr>
          <a:xfrm>
            <a:off x="9744867" y="129490"/>
            <a:ext cx="2286540" cy="926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Frequency Interleaver 0.5 dB</a:t>
            </a:r>
            <a:endParaRPr lang="en-US" dirty="0" err="1">
              <a:solidFill>
                <a:schemeClr val="bg1"/>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14633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6314BE-8E7A-4436-6FAC-A7D696B03420}"/>
              </a:ext>
            </a:extLst>
          </p:cNvPr>
          <p:cNvSpPr>
            <a:spLocks noGrp="1"/>
          </p:cNvSpPr>
          <p:nvPr>
            <p:ph type="ftr" sz="quarter" idx="10"/>
          </p:nvPr>
        </p:nvSpPr>
        <p:spPr/>
        <p:txBody>
          <a:bodyPr/>
          <a:lstStyle/>
          <a:p>
            <a:r>
              <a:rPr lang="en-US"/>
              <a:t>IBC 2023</a:t>
            </a:r>
          </a:p>
        </p:txBody>
      </p:sp>
      <p:sp>
        <p:nvSpPr>
          <p:cNvPr id="3" name="Title 2">
            <a:extLst>
              <a:ext uri="{FF2B5EF4-FFF2-40B4-BE49-F238E27FC236}">
                <a16:creationId xmlns:a16="http://schemas.microsoft.com/office/drawing/2014/main" id="{67C7DFD9-9B3D-9EA0-E9CA-AE77A3B9F4C3}"/>
              </a:ext>
            </a:extLst>
          </p:cNvPr>
          <p:cNvSpPr>
            <a:spLocks noGrp="1"/>
          </p:cNvSpPr>
          <p:nvPr>
            <p:ph type="title"/>
          </p:nvPr>
        </p:nvSpPr>
        <p:spPr>
          <a:xfrm>
            <a:off x="495300" y="565125"/>
            <a:ext cx="11187112" cy="439479"/>
          </a:xfrm>
        </p:spPr>
        <p:txBody>
          <a:bodyPr/>
          <a:lstStyle/>
          <a:p>
            <a:r>
              <a:rPr lang="de-DE" dirty="0"/>
              <a:t>Frequency &amp; Time Interleaver (2)</a:t>
            </a:r>
            <a:endParaRPr lang="en-US" dirty="0"/>
          </a:p>
        </p:txBody>
      </p:sp>
      <p:sp>
        <p:nvSpPr>
          <p:cNvPr id="4" name="Content Placeholder 3">
            <a:extLst>
              <a:ext uri="{FF2B5EF4-FFF2-40B4-BE49-F238E27FC236}">
                <a16:creationId xmlns:a16="http://schemas.microsoft.com/office/drawing/2014/main" id="{F347371B-FC2D-9B53-14B2-BEF558D79D3F}"/>
              </a:ext>
            </a:extLst>
          </p:cNvPr>
          <p:cNvSpPr>
            <a:spLocks noGrp="1"/>
          </p:cNvSpPr>
          <p:nvPr>
            <p:ph sz="quarter" idx="14"/>
          </p:nvPr>
        </p:nvSpPr>
        <p:spPr>
          <a:xfrm>
            <a:off x="495300" y="1719072"/>
            <a:ext cx="7028906" cy="4681727"/>
          </a:xfrm>
        </p:spPr>
        <p:txBody>
          <a:bodyPr>
            <a:normAutofit/>
          </a:bodyPr>
          <a:lstStyle/>
          <a:p>
            <a:r>
              <a:rPr lang="en-US" dirty="0"/>
              <a:t>Analyzing the performance difference between ATSC 3.0 and 5G Broadcast over a </a:t>
            </a:r>
            <a:r>
              <a:rPr lang="en-US" dirty="0" err="1"/>
              <a:t>NLoS</a:t>
            </a:r>
            <a:r>
              <a:rPr lang="en-US" dirty="0"/>
              <a:t> RL20 channel from [1]</a:t>
            </a:r>
          </a:p>
          <a:p>
            <a:r>
              <a:rPr lang="en-US" dirty="0"/>
              <a:t>ATSC 3.0 offers additional performance benefits, with additional 0.5 dB (on top of the 1.4 dB gap) </a:t>
            </a:r>
          </a:p>
          <a:p>
            <a:r>
              <a:rPr lang="en-US" dirty="0"/>
              <a:t>Gain from using a frequency </a:t>
            </a:r>
            <a:r>
              <a:rPr lang="en-US" dirty="0" err="1"/>
              <a:t>interleaver</a:t>
            </a:r>
            <a:r>
              <a:rPr lang="en-US" dirty="0"/>
              <a:t> (in a static setting) remains relatively small. </a:t>
            </a:r>
          </a:p>
          <a:p>
            <a:r>
              <a:rPr lang="en-US" dirty="0"/>
              <a:t>Larger gain for ATSC 3.0 in Svc2 since at very high data rate, as the 5G Broadcast standard requires two </a:t>
            </a:r>
            <a:r>
              <a:rPr lang="en-US" dirty="0" err="1"/>
              <a:t>codeblocks</a:t>
            </a:r>
            <a:r>
              <a:rPr lang="en-US" dirty="0"/>
              <a:t> instead of one</a:t>
            </a:r>
          </a:p>
          <a:p>
            <a:endParaRPr lang="en-US" dirty="0"/>
          </a:p>
        </p:txBody>
      </p:sp>
      <p:sp>
        <p:nvSpPr>
          <p:cNvPr id="5" name="Subtitle 4">
            <a:extLst>
              <a:ext uri="{FF2B5EF4-FFF2-40B4-BE49-F238E27FC236}">
                <a16:creationId xmlns:a16="http://schemas.microsoft.com/office/drawing/2014/main" id="{741084B5-7FA2-04EB-73B9-A7D332112F10}"/>
              </a:ext>
            </a:extLst>
          </p:cNvPr>
          <p:cNvSpPr>
            <a:spLocks noGrp="1"/>
          </p:cNvSpPr>
          <p:nvPr>
            <p:ph type="subTitle" idx="1"/>
          </p:nvPr>
        </p:nvSpPr>
        <p:spPr/>
        <p:txBody>
          <a:bodyPr/>
          <a:lstStyle/>
          <a:p>
            <a:r>
              <a:rPr lang="en-GB" sz="1800" dirty="0">
                <a:effectLst/>
                <a:latin typeface="Arial" panose="020B0604020202020204" pitchFamily="34" charset="0"/>
                <a:ea typeface="SimSun" panose="02010600030101010101" pitchFamily="2" charset="-122"/>
                <a:cs typeface="Times New Roman" panose="02020603050405020304" pitchFamily="18" charset="0"/>
              </a:rPr>
              <a:t>Non-line-of-sight multipath channels, single receive antenna</a:t>
            </a:r>
            <a:endParaRPr lang="en-US" dirty="0"/>
          </a:p>
        </p:txBody>
      </p:sp>
      <p:pic>
        <p:nvPicPr>
          <p:cNvPr id="7" name="Picture 6" descr="A picture containing text, diagram, font, line&#10;&#10;Description automatically generated">
            <a:extLst>
              <a:ext uri="{FF2B5EF4-FFF2-40B4-BE49-F238E27FC236}">
                <a16:creationId xmlns:a16="http://schemas.microsoft.com/office/drawing/2014/main" id="{BE4B397F-6893-4E48-2C49-54AED7E74E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8532" y="0"/>
            <a:ext cx="4259783" cy="3375607"/>
          </a:xfrm>
          <a:prstGeom prst="rect">
            <a:avLst/>
          </a:prstGeom>
          <a:noFill/>
          <a:ln>
            <a:noFill/>
          </a:ln>
        </p:spPr>
      </p:pic>
      <p:pic>
        <p:nvPicPr>
          <p:cNvPr id="8" name="Picture 7" descr="A picture containing text, font, number, diagram&#10;&#10;Description automatically generated">
            <a:extLst>
              <a:ext uri="{FF2B5EF4-FFF2-40B4-BE49-F238E27FC236}">
                <a16:creationId xmlns:a16="http://schemas.microsoft.com/office/drawing/2014/main" id="{8530864C-4B77-5F9D-1FB2-414A43302F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4849" y="3410304"/>
            <a:ext cx="4327151" cy="3429189"/>
          </a:xfrm>
          <a:prstGeom prst="rect">
            <a:avLst/>
          </a:prstGeom>
          <a:noFill/>
          <a:ln>
            <a:noFill/>
          </a:ln>
        </p:spPr>
      </p:pic>
      <p:sp>
        <p:nvSpPr>
          <p:cNvPr id="6" name="Rectangle 5">
            <a:extLst>
              <a:ext uri="{FF2B5EF4-FFF2-40B4-BE49-F238E27FC236}">
                <a16:creationId xmlns:a16="http://schemas.microsoft.com/office/drawing/2014/main" id="{1918CE74-D2CA-2B61-46D1-672740CCDD91}"/>
              </a:ext>
            </a:extLst>
          </p:cNvPr>
          <p:cNvSpPr/>
          <p:nvPr/>
        </p:nvSpPr>
        <p:spPr>
          <a:xfrm>
            <a:off x="9871775" y="1101772"/>
            <a:ext cx="2286540" cy="926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Time Interleaver for static NLOS </a:t>
            </a:r>
            <a:br>
              <a:rPr lang="de-DE" dirty="0">
                <a:solidFill>
                  <a:schemeClr val="bg1"/>
                </a:solidFill>
                <a:latin typeface="Microsoft Sans Serif"/>
                <a:cs typeface="Microsoft Sans Serif" panose="020B0604020202020204" pitchFamily="34" charset="0"/>
              </a:rPr>
            </a:br>
            <a:r>
              <a:rPr lang="de-DE" dirty="0">
                <a:solidFill>
                  <a:schemeClr val="bg1"/>
                </a:solidFill>
                <a:latin typeface="Microsoft Sans Serif"/>
                <a:cs typeface="Microsoft Sans Serif" panose="020B0604020202020204" pitchFamily="34" charset="0"/>
              </a:rPr>
              <a:t>0.5-1 dB</a:t>
            </a:r>
            <a:endParaRPr lang="en-US" dirty="0" err="1">
              <a:solidFill>
                <a:schemeClr val="bg1"/>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15155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E4FA90-0F64-5C24-ECAD-F02CA0B6079F}"/>
              </a:ext>
            </a:extLst>
          </p:cNvPr>
          <p:cNvSpPr>
            <a:spLocks noGrp="1"/>
          </p:cNvSpPr>
          <p:nvPr>
            <p:ph type="ftr" sz="quarter" idx="10"/>
          </p:nvPr>
        </p:nvSpPr>
        <p:spPr>
          <a:xfrm>
            <a:off x="495299" y="6532895"/>
            <a:ext cx="10489691" cy="118174"/>
          </a:xfrm>
        </p:spPr>
        <p:txBody>
          <a:bodyPr wrap="square" anchor="b">
            <a:normAutofit/>
          </a:bodyPr>
          <a:lstStyle/>
          <a:p>
            <a:r>
              <a:rPr lang="en-US"/>
              <a:t>IBC 2023</a:t>
            </a:r>
          </a:p>
        </p:txBody>
      </p:sp>
      <p:sp>
        <p:nvSpPr>
          <p:cNvPr id="3" name="Title 2">
            <a:extLst>
              <a:ext uri="{FF2B5EF4-FFF2-40B4-BE49-F238E27FC236}">
                <a16:creationId xmlns:a16="http://schemas.microsoft.com/office/drawing/2014/main" id="{B6B72285-22AD-737F-CB57-32437C83421A}"/>
              </a:ext>
            </a:extLst>
          </p:cNvPr>
          <p:cNvSpPr>
            <a:spLocks noGrp="1"/>
          </p:cNvSpPr>
          <p:nvPr>
            <p:ph type="title"/>
          </p:nvPr>
        </p:nvSpPr>
        <p:spPr>
          <a:xfrm>
            <a:off x="495300" y="549415"/>
            <a:ext cx="11187112" cy="455189"/>
          </a:xfrm>
        </p:spPr>
        <p:txBody>
          <a:bodyPr wrap="square" anchor="b">
            <a:normAutofit/>
          </a:bodyPr>
          <a:lstStyle/>
          <a:p>
            <a:r>
              <a:rPr lang="de-DE"/>
              <a:t>Receive Antennas for NLoS</a:t>
            </a:r>
            <a:endParaRPr lang="en-US" dirty="0"/>
          </a:p>
        </p:txBody>
      </p:sp>
      <p:sp>
        <p:nvSpPr>
          <p:cNvPr id="14" name="Content Placeholder 3">
            <a:extLst>
              <a:ext uri="{FF2B5EF4-FFF2-40B4-BE49-F238E27FC236}">
                <a16:creationId xmlns:a16="http://schemas.microsoft.com/office/drawing/2014/main" id="{8368EA2B-A3C0-FD2E-33E5-EE03F8FF6107}"/>
              </a:ext>
            </a:extLst>
          </p:cNvPr>
          <p:cNvSpPr>
            <a:spLocks noGrp="1"/>
          </p:cNvSpPr>
          <p:nvPr>
            <p:ph sz="quarter" idx="16"/>
          </p:nvPr>
        </p:nvSpPr>
        <p:spPr>
          <a:xfrm>
            <a:off x="495299" y="1719072"/>
            <a:ext cx="5466587" cy="4681727"/>
          </a:xfrm>
        </p:spPr>
        <p:txBody>
          <a:bodyPr/>
          <a:lstStyle/>
          <a:p>
            <a:r>
              <a:rPr lang="en-US" dirty="0"/>
              <a:t>2 Rx antennas are a basic feature in cellular modems</a:t>
            </a:r>
          </a:p>
          <a:p>
            <a:r>
              <a:rPr lang="en-US"/>
              <a:t>Harness</a:t>
            </a:r>
            <a:r>
              <a:rPr lang="en-US" dirty="0"/>
              <a:t> the spatial orders of diversity in a mobile environment, and result in a performance gap of 2 dB for 5G Broadcast, when compared against ATSC 3.0. </a:t>
            </a:r>
          </a:p>
          <a:p>
            <a:r>
              <a:rPr lang="en-US" dirty="0"/>
              <a:t>In low mobility, the time </a:t>
            </a:r>
            <a:r>
              <a:rPr lang="en-US" dirty="0" err="1"/>
              <a:t>interleaver</a:t>
            </a:r>
            <a:r>
              <a:rPr lang="en-US" dirty="0"/>
              <a:t> from ATSC provides additional gains of around 1dB</a:t>
            </a:r>
          </a:p>
        </p:txBody>
      </p:sp>
      <p:pic>
        <p:nvPicPr>
          <p:cNvPr id="6" name="Picture 5" descr="A graph of a graph with blue lines&#10;&#10;Description automatically generated">
            <a:extLst>
              <a:ext uri="{FF2B5EF4-FFF2-40B4-BE49-F238E27FC236}">
                <a16:creationId xmlns:a16="http://schemas.microsoft.com/office/drawing/2014/main" id="{91C24A59-90EF-B53E-4F1D-F84F5B21D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215825" y="1898940"/>
            <a:ext cx="5466587" cy="4321991"/>
          </a:xfrm>
          <a:prstGeom prst="rect">
            <a:avLst/>
          </a:prstGeom>
          <a:noFill/>
          <a:ln>
            <a:noFill/>
          </a:ln>
        </p:spPr>
      </p:pic>
      <p:sp>
        <p:nvSpPr>
          <p:cNvPr id="13" name="Subtitle 5">
            <a:extLst>
              <a:ext uri="{FF2B5EF4-FFF2-40B4-BE49-F238E27FC236}">
                <a16:creationId xmlns:a16="http://schemas.microsoft.com/office/drawing/2014/main" id="{6C0296D4-E8C7-3427-4200-D55F2234DCF3}"/>
              </a:ext>
            </a:extLst>
          </p:cNvPr>
          <p:cNvSpPr>
            <a:spLocks noGrp="1"/>
          </p:cNvSpPr>
          <p:nvPr>
            <p:ph type="subTitle" idx="1"/>
          </p:nvPr>
        </p:nvSpPr>
        <p:spPr>
          <a:xfrm>
            <a:off x="494189" y="1088136"/>
            <a:ext cx="11188223" cy="265907"/>
          </a:xfrm>
        </p:spPr>
        <p:txBody>
          <a:bodyPr/>
          <a:lstStyle/>
          <a:p>
            <a:r>
              <a:rPr lang="en-GB" sz="1800" i="1" dirty="0">
                <a:effectLst/>
                <a:latin typeface="Arial" panose="020B0604020202020204" pitchFamily="34" charset="0"/>
                <a:ea typeface="SimSun" panose="02010600030101010101" pitchFamily="2" charset="-122"/>
                <a:cs typeface="Times New Roman" panose="02020603050405020304" pitchFamily="18" charset="0"/>
              </a:rPr>
              <a:t>fading</a:t>
            </a:r>
            <a:r>
              <a:rPr lang="en-GB" sz="1800" dirty="0">
                <a:effectLst/>
                <a:latin typeface="Arial" panose="020B0604020202020204" pitchFamily="34" charset="0"/>
                <a:ea typeface="SimSun" panose="02010600030101010101" pitchFamily="2" charset="-122"/>
                <a:cs typeface="Times New Roman" panose="02020603050405020304" pitchFamily="18" charset="0"/>
              </a:rPr>
              <a:t> </a:t>
            </a:r>
            <a:r>
              <a:rPr lang="en-GB" sz="1800" dirty="0" err="1">
                <a:effectLst/>
                <a:latin typeface="Arial" panose="020B0604020202020204" pitchFamily="34" charset="0"/>
                <a:ea typeface="SimSun" panose="02010600030101010101" pitchFamily="2" charset="-122"/>
                <a:cs typeface="Times New Roman" panose="02020603050405020304" pitchFamily="18" charset="0"/>
              </a:rPr>
              <a:t>NLoS</a:t>
            </a:r>
            <a:r>
              <a:rPr lang="en-GB" sz="1800" dirty="0">
                <a:effectLst/>
                <a:latin typeface="Arial" panose="020B0604020202020204" pitchFamily="34" charset="0"/>
                <a:ea typeface="SimSun" panose="02010600030101010101" pitchFamily="2" charset="-122"/>
                <a:cs typeface="Times New Roman" panose="02020603050405020304" pitchFamily="18" charset="0"/>
              </a:rPr>
              <a:t> channel, for a pedestrian UE (with a mobility of 3 kmph) in an urban environment [2]</a:t>
            </a:r>
            <a:endParaRPr lang="en-US" dirty="0"/>
          </a:p>
        </p:txBody>
      </p:sp>
      <p:sp>
        <p:nvSpPr>
          <p:cNvPr id="4" name="Rectangle 3">
            <a:extLst>
              <a:ext uri="{FF2B5EF4-FFF2-40B4-BE49-F238E27FC236}">
                <a16:creationId xmlns:a16="http://schemas.microsoft.com/office/drawing/2014/main" id="{B7FC040A-EC8C-6DD9-E2C6-475A1B8E8CEB}"/>
              </a:ext>
            </a:extLst>
          </p:cNvPr>
          <p:cNvSpPr/>
          <p:nvPr/>
        </p:nvSpPr>
        <p:spPr>
          <a:xfrm>
            <a:off x="9841720" y="77848"/>
            <a:ext cx="2286540" cy="926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Time Interleaver for 3km/h NLOS  1 dB</a:t>
            </a:r>
            <a:endParaRPr lang="en-US" dirty="0" err="1">
              <a:solidFill>
                <a:schemeClr val="bg1"/>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11593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E4FA90-0F64-5C24-ECAD-F02CA0B6079F}"/>
              </a:ext>
            </a:extLst>
          </p:cNvPr>
          <p:cNvSpPr>
            <a:spLocks noGrp="1"/>
          </p:cNvSpPr>
          <p:nvPr>
            <p:ph type="ftr" sz="quarter" idx="10"/>
          </p:nvPr>
        </p:nvSpPr>
        <p:spPr/>
        <p:txBody>
          <a:bodyPr wrap="square" anchor="b">
            <a:normAutofit/>
          </a:bodyPr>
          <a:lstStyle/>
          <a:p>
            <a:r>
              <a:rPr lang="en-US"/>
              <a:t>IBC 2023</a:t>
            </a:r>
          </a:p>
        </p:txBody>
      </p:sp>
      <p:sp>
        <p:nvSpPr>
          <p:cNvPr id="3" name="Title 2">
            <a:extLst>
              <a:ext uri="{FF2B5EF4-FFF2-40B4-BE49-F238E27FC236}">
                <a16:creationId xmlns:a16="http://schemas.microsoft.com/office/drawing/2014/main" id="{B6B72285-22AD-737F-CB57-32437C83421A}"/>
              </a:ext>
            </a:extLst>
          </p:cNvPr>
          <p:cNvSpPr>
            <a:spLocks noGrp="1"/>
          </p:cNvSpPr>
          <p:nvPr>
            <p:ph type="title"/>
          </p:nvPr>
        </p:nvSpPr>
        <p:spPr/>
        <p:txBody>
          <a:bodyPr wrap="square" anchor="b">
            <a:normAutofit fontScale="90000"/>
          </a:bodyPr>
          <a:lstStyle/>
          <a:p>
            <a:r>
              <a:rPr lang="de-DE" dirty="0"/>
              <a:t>Some Fundamentals of Cellular Modems </a:t>
            </a:r>
            <a:endParaRPr lang="en-US" dirty="0"/>
          </a:p>
        </p:txBody>
      </p:sp>
      <p:sp>
        <p:nvSpPr>
          <p:cNvPr id="14" name="Content Placeholder 3">
            <a:extLst>
              <a:ext uri="{FF2B5EF4-FFF2-40B4-BE49-F238E27FC236}">
                <a16:creationId xmlns:a16="http://schemas.microsoft.com/office/drawing/2014/main" id="{8368EA2B-A3C0-FD2E-33E5-EE03F8FF6107}"/>
              </a:ext>
            </a:extLst>
          </p:cNvPr>
          <p:cNvSpPr>
            <a:spLocks noGrp="1"/>
          </p:cNvSpPr>
          <p:nvPr>
            <p:ph sz="quarter" idx="14"/>
          </p:nvPr>
        </p:nvSpPr>
        <p:spPr/>
        <p:txBody>
          <a:bodyPr>
            <a:normAutofit/>
          </a:bodyPr>
          <a:lstStyle/>
          <a:p>
            <a:r>
              <a:rPr lang="en-US" dirty="0"/>
              <a:t>3GPP technologies are primarily designed for exploiting </a:t>
            </a:r>
            <a:r>
              <a:rPr lang="en-US" dirty="0">
                <a:solidFill>
                  <a:srgbClr val="F816D8"/>
                </a:solidFill>
              </a:rPr>
              <a:t>frequent and rapid feedback on the current channel state at each receiver</a:t>
            </a:r>
            <a:r>
              <a:rPr lang="en-US" dirty="0"/>
              <a:t> and then optimize the delivery exploiting time and frequency scheduling, adaptive coding and modulation, interference management, power allocation, spatial multiplexing using multiple antennas and other functionalities.</a:t>
            </a:r>
          </a:p>
          <a:p>
            <a:r>
              <a:rPr lang="en-US" dirty="0"/>
              <a:t>Hence, cellular modem hardware is built to process </a:t>
            </a:r>
            <a:r>
              <a:rPr lang="en-US" dirty="0">
                <a:solidFill>
                  <a:srgbClr val="F816D8"/>
                </a:solidFill>
              </a:rPr>
              <a:t>"one Transport Block in one slot"</a:t>
            </a:r>
            <a:r>
              <a:rPr lang="en-US" dirty="0"/>
              <a:t>, as a design principle to adapt and react to the above feedback. </a:t>
            </a:r>
          </a:p>
          <a:p>
            <a:r>
              <a:rPr lang="de-DE" dirty="0"/>
              <a:t>Hybrid ARQ is designed to provide additional redundancy for one transport block within another single slot in order to react to non-decodable transport blocks</a:t>
            </a:r>
          </a:p>
          <a:p>
            <a:r>
              <a:rPr lang="de-DE" dirty="0"/>
              <a:t>Any departure from the above design has significant impact on receiver implementation</a:t>
            </a:r>
          </a:p>
          <a:p>
            <a:pPr lvl="1"/>
            <a:r>
              <a:rPr lang="de-DE" dirty="0"/>
              <a:t>Cost of collecting LLRs for multiple transport blocks requires a large increase of on-chip memory</a:t>
            </a:r>
          </a:p>
          <a:p>
            <a:pPr lvl="1"/>
            <a:r>
              <a:rPr lang="de-DE" dirty="0"/>
              <a:t>A cellular modem only stores LLRs for a single transport block in the on-chip memory</a:t>
            </a:r>
          </a:p>
          <a:p>
            <a:pPr lvl="1"/>
            <a:r>
              <a:rPr lang="de-DE" dirty="0"/>
              <a:t>Huge change to the hardware implementation due to the scheduling of writing/reading to/from memory</a:t>
            </a:r>
          </a:p>
          <a:p>
            <a:pPr lvl="1"/>
            <a:r>
              <a:rPr lang="de-DE" dirty="0"/>
              <a:t>Area size is costly, moving data off and on chip is heavily impacting power consumption and and and </a:t>
            </a:r>
            <a:r>
              <a:rPr lang="de-DE" dirty="0">
                <a:sym typeface="Wingdings" panose="05000000000000000000" pitchFamily="2" charset="2"/>
              </a:rPr>
              <a:t> infeasible</a:t>
            </a:r>
            <a:endParaRPr lang="en-US" dirty="0"/>
          </a:p>
        </p:txBody>
      </p:sp>
      <p:sp>
        <p:nvSpPr>
          <p:cNvPr id="13" name="Subtitle 5">
            <a:extLst>
              <a:ext uri="{FF2B5EF4-FFF2-40B4-BE49-F238E27FC236}">
                <a16:creationId xmlns:a16="http://schemas.microsoft.com/office/drawing/2014/main" id="{6C0296D4-E8C7-3427-4200-D55F2234DCF3}"/>
              </a:ext>
            </a:extLst>
          </p:cNvPr>
          <p:cNvSpPr>
            <a:spLocks noGrp="1"/>
          </p:cNvSpPr>
          <p:nvPr>
            <p:ph type="subTitle" idx="1"/>
          </p:nvPr>
        </p:nvSpPr>
        <p:spPr>
          <a:xfrm>
            <a:off x="494189" y="1088135"/>
            <a:ext cx="11188223" cy="265907"/>
          </a:xfrm>
        </p:spPr>
        <p:txBody>
          <a:bodyPr/>
          <a:lstStyle/>
          <a:p>
            <a:r>
              <a:rPr lang="en-US" dirty="0"/>
              <a:t>For mobility and NLOS situations, the exploitation of time and frequency diversity is very essential</a:t>
            </a:r>
          </a:p>
        </p:txBody>
      </p:sp>
    </p:spTree>
    <p:extLst>
      <p:ext uri="{BB962C8B-B14F-4D97-AF65-F5344CB8AC3E}">
        <p14:creationId xmlns:p14="http://schemas.microsoft.com/office/powerpoint/2010/main" val="634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E4FA90-0F64-5C24-ECAD-F02CA0B6079F}"/>
              </a:ext>
            </a:extLst>
          </p:cNvPr>
          <p:cNvSpPr>
            <a:spLocks noGrp="1"/>
          </p:cNvSpPr>
          <p:nvPr>
            <p:ph type="ftr" sz="quarter" idx="10"/>
          </p:nvPr>
        </p:nvSpPr>
        <p:spPr/>
        <p:txBody>
          <a:bodyPr wrap="square" anchor="b">
            <a:normAutofit/>
          </a:bodyPr>
          <a:lstStyle/>
          <a:p>
            <a:r>
              <a:rPr lang="en-US"/>
              <a:t>IBC 2023</a:t>
            </a:r>
          </a:p>
        </p:txBody>
      </p:sp>
      <p:sp>
        <p:nvSpPr>
          <p:cNvPr id="3" name="Title 2">
            <a:extLst>
              <a:ext uri="{FF2B5EF4-FFF2-40B4-BE49-F238E27FC236}">
                <a16:creationId xmlns:a16="http://schemas.microsoft.com/office/drawing/2014/main" id="{B6B72285-22AD-737F-CB57-32437C83421A}"/>
              </a:ext>
            </a:extLst>
          </p:cNvPr>
          <p:cNvSpPr>
            <a:spLocks noGrp="1"/>
          </p:cNvSpPr>
          <p:nvPr>
            <p:ph type="title"/>
          </p:nvPr>
        </p:nvSpPr>
        <p:spPr/>
        <p:txBody>
          <a:bodyPr wrap="square" anchor="b">
            <a:normAutofit fontScale="90000"/>
          </a:bodyPr>
          <a:lstStyle/>
          <a:p>
            <a:r>
              <a:rPr lang="de-DE" dirty="0"/>
              <a:t>Interleaving – Facts, Challenges and Opportunities</a:t>
            </a:r>
            <a:endParaRPr lang="en-US" dirty="0"/>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8368EA2B-A3C0-FD2E-33E5-EE03F8FF6107}"/>
                  </a:ext>
                </a:extLst>
              </p:cNvPr>
              <p:cNvSpPr>
                <a:spLocks noGrp="1"/>
              </p:cNvSpPr>
              <p:nvPr>
                <p:ph sz="quarter" idx="14"/>
              </p:nvPr>
            </p:nvSpPr>
            <p:spPr/>
            <p:txBody>
              <a:bodyPr>
                <a:normAutofit lnSpcReduction="10000"/>
              </a:bodyPr>
              <a:lstStyle/>
              <a:p>
                <a:r>
                  <a:rPr lang="en-US" dirty="0"/>
                  <a:t>MBMS uses </a:t>
                </a:r>
                <a:r>
                  <a:rPr lang="en-US" dirty="0">
                    <a:solidFill>
                      <a:srgbClr val="F816D8"/>
                    </a:solidFill>
                  </a:rPr>
                  <a:t>Application Layer</a:t>
                </a:r>
                <a:r>
                  <a:rPr lang="en-US" dirty="0"/>
                  <a:t> FEC and Unicast Repair to address time diversity.</a:t>
                </a:r>
              </a:p>
              <a:p>
                <a:pPr lvl="1"/>
                <a:r>
                  <a:rPr lang="en-US" dirty="0"/>
                  <a:t>Application Layer FEC works very well for the purpose of file casting with spreading over a long-time frame</a:t>
                </a:r>
              </a:p>
              <a:p>
                <a:pPr lvl="2"/>
                <a:r>
                  <a:rPr lang="en-US" sz="1300" dirty="0"/>
                  <a:t>M. Luby, T. </a:t>
                </a:r>
                <a:r>
                  <a:rPr lang="en-US" sz="1300" dirty="0" err="1"/>
                  <a:t>Gasiba</a:t>
                </a:r>
                <a:r>
                  <a:rPr lang="en-US" sz="1300" dirty="0"/>
                  <a:t>, T. Stockhammer and M. Watson, "Reliable Multimedia Download Delivery in Cellular Broadcast Networks," in IEEE Transactions on Broadcasting, vol. 53, no. 1, pp. 235-246, March 2007, </a:t>
                </a:r>
                <a:r>
                  <a:rPr lang="en-US" sz="1300" dirty="0" err="1"/>
                  <a:t>doi</a:t>
                </a:r>
                <a:r>
                  <a:rPr lang="en-US" sz="1300" dirty="0"/>
                  <a:t>: 10.1109/TBC.2007.891703</a:t>
                </a:r>
              </a:p>
              <a:p>
                <a:pPr lvl="1"/>
                <a:r>
                  <a:rPr lang="en-US" dirty="0"/>
                  <a:t>Application Layer FEC has its limits when it comes to below 1 second latencies (see 3GPP TR 26.881)</a:t>
                </a:r>
              </a:p>
              <a:p>
                <a:pPr lvl="2"/>
                <a:r>
                  <a:rPr lang="en-US" sz="1300" dirty="0"/>
                  <a:t>It is recommended for that </a:t>
                </a:r>
              </a:p>
              <a:p>
                <a:pPr marL="864108" lvl="3" indent="-342900">
                  <a:buFont typeface="+mj-lt"/>
                  <a:buAutoNum type="arabicPeriod"/>
                </a:pPr>
                <a:r>
                  <a:rPr lang="en-US" sz="1300" dirty="0"/>
                  <a:t>For low-delay applications, with latencies of at most 1 second, should be supported by well-dimensioned physical layer FEC</a:t>
                </a:r>
              </a:p>
              <a:p>
                <a:pPr marL="864108" lvl="3" indent="-342900">
                  <a:buFont typeface="+mj-lt"/>
                  <a:buAutoNum type="arabicPeriod"/>
                </a:pPr>
                <a:r>
                  <a:rPr lang="en-US" sz="1300" dirty="0"/>
                  <a:t>for latencies in the range of a few seconds or more the technology in TS26.346 for AL-FEC is applicable as it has been chosen by 3GPP. The FEC framework was designed for latencies in the range of several seconds and therefore applies also to those cases. </a:t>
                </a:r>
                <a:endParaRPr lang="en-US" sz="1500" dirty="0"/>
              </a:p>
              <a:p>
                <a:pPr lvl="1"/>
                <a:r>
                  <a:rPr lang="en-US" dirty="0"/>
                  <a:t>Application Layer FEC and Unicast Repair is obviously available in 5G Broadcast and can be exploited.</a:t>
                </a:r>
              </a:p>
              <a:p>
                <a:r>
                  <a:rPr lang="en-US" dirty="0"/>
                  <a:t>What about physical layer interleaving in 3GPP Systems?</a:t>
                </a:r>
              </a:p>
              <a:p>
                <a:pPr lvl="1"/>
                <a:r>
                  <a:rPr lang="en-GB" dirty="0"/>
                  <a:t>Harnessing time diversity for 5G Broadcast was first proposed in 3GPP by EBU/IRT/BBC (R1-1911355), where it was pointed out that physical-layer time interleaving provides performance benefits - especially for high-mobility use cases. </a:t>
                </a:r>
              </a:p>
              <a:p>
                <a:pPr lvl="1"/>
                <a:r>
                  <a:rPr lang="en-GB" dirty="0"/>
                  <a:t>However, the solution proposed in R1-1911355 would require anywhere between a </a:t>
                </a:r>
                <a14:m>
                  <m:oMath xmlns:m="http://schemas.openxmlformats.org/officeDocument/2006/math">
                    <m:r>
                      <a:rPr lang="en-GB">
                        <a:latin typeface="Cambria Math" panose="02040503050406030204" pitchFamily="18" charset="0"/>
                      </a:rPr>
                      <m:t>13</m:t>
                    </m:r>
                  </m:oMath>
                </a14:m>
                <a:r>
                  <a:rPr lang="en-GB" dirty="0"/>
                  <a:t>x to </a:t>
                </a:r>
                <a14:m>
                  <m:oMath xmlns:m="http://schemas.openxmlformats.org/officeDocument/2006/math">
                    <m:r>
                      <a:rPr lang="en-GB">
                        <a:latin typeface="Cambria Math" panose="02040503050406030204" pitchFamily="18" charset="0"/>
                      </a:rPr>
                      <m:t>39</m:t>
                    </m:r>
                  </m:oMath>
                </a14:m>
                <a:r>
                  <a:rPr lang="en-GB" dirty="0"/>
                  <a:t>x increase in the LLR buffer memory of the receiver. </a:t>
                </a:r>
              </a:p>
              <a:p>
                <a:pPr lvl="1"/>
                <a:r>
                  <a:rPr lang="en-US" dirty="0"/>
                  <a:t>Due to the design principle "mixing multiple Transport Blocks into a single slot" it was considered infeasible</a:t>
                </a:r>
              </a:p>
              <a:p>
                <a:r>
                  <a:rPr lang="en-US" dirty="0"/>
                  <a:t>Can we create a modem-friendly time and frequency interleaving?</a:t>
                </a:r>
              </a:p>
            </p:txBody>
          </p:sp>
        </mc:Choice>
        <mc:Fallback xmlns="">
          <p:sp>
            <p:nvSpPr>
              <p:cNvPr id="14" name="Content Placeholder 3">
                <a:extLst>
                  <a:ext uri="{FF2B5EF4-FFF2-40B4-BE49-F238E27FC236}">
                    <a16:creationId xmlns:a16="http://schemas.microsoft.com/office/drawing/2014/main" id="{8368EA2B-A3C0-FD2E-33E5-EE03F8FF6107}"/>
                  </a:ext>
                </a:extLst>
              </p:cNvPr>
              <p:cNvSpPr>
                <a:spLocks noGrp="1" noRot="1" noChangeAspect="1" noMove="1" noResize="1" noEditPoints="1" noAdjustHandles="1" noChangeArrowheads="1" noChangeShapeType="1" noTextEdit="1"/>
              </p:cNvSpPr>
              <p:nvPr>
                <p:ph sz="quarter" idx="14"/>
              </p:nvPr>
            </p:nvSpPr>
            <p:spPr>
              <a:blipFill>
                <a:blip r:embed="rId2"/>
                <a:stretch>
                  <a:fillRect l="-1526" t="-2214" r="-1199"/>
                </a:stretch>
              </a:blipFill>
            </p:spPr>
            <p:txBody>
              <a:bodyPr/>
              <a:lstStyle/>
              <a:p>
                <a:r>
                  <a:rPr lang="en-US">
                    <a:noFill/>
                  </a:rPr>
                  <a:t> </a:t>
                </a:r>
              </a:p>
            </p:txBody>
          </p:sp>
        </mc:Fallback>
      </mc:AlternateContent>
      <p:sp>
        <p:nvSpPr>
          <p:cNvPr id="13" name="Subtitle 5">
            <a:extLst>
              <a:ext uri="{FF2B5EF4-FFF2-40B4-BE49-F238E27FC236}">
                <a16:creationId xmlns:a16="http://schemas.microsoft.com/office/drawing/2014/main" id="{6C0296D4-E8C7-3427-4200-D55F2234DCF3}"/>
              </a:ext>
            </a:extLst>
          </p:cNvPr>
          <p:cNvSpPr>
            <a:spLocks noGrp="1"/>
          </p:cNvSpPr>
          <p:nvPr>
            <p:ph type="subTitle" idx="1"/>
          </p:nvPr>
        </p:nvSpPr>
        <p:spPr>
          <a:xfrm>
            <a:off x="494189" y="1088135"/>
            <a:ext cx="11188223" cy="265907"/>
          </a:xfrm>
        </p:spPr>
        <p:txBody>
          <a:bodyPr/>
          <a:lstStyle/>
          <a:p>
            <a:r>
              <a:rPr lang="en-US" dirty="0"/>
              <a:t>How to handle time and frequency diversity exploitation in case of the absence of a feedback channel</a:t>
            </a:r>
          </a:p>
        </p:txBody>
      </p:sp>
    </p:spTree>
    <p:extLst>
      <p:ext uri="{BB962C8B-B14F-4D97-AF65-F5344CB8AC3E}">
        <p14:creationId xmlns:p14="http://schemas.microsoft.com/office/powerpoint/2010/main" val="361002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D0B337-CD4F-17E4-9B85-120CEE2ACB35}"/>
              </a:ext>
            </a:extLst>
          </p:cNvPr>
          <p:cNvSpPr>
            <a:spLocks noGrp="1"/>
          </p:cNvSpPr>
          <p:nvPr>
            <p:ph type="ftr" sz="quarter" idx="10"/>
          </p:nvPr>
        </p:nvSpPr>
        <p:spPr/>
        <p:txBody>
          <a:bodyPr/>
          <a:lstStyle/>
          <a:p>
            <a:r>
              <a:rPr lang="en-US"/>
              <a:t>IBC 2023</a:t>
            </a:r>
          </a:p>
        </p:txBody>
      </p:sp>
      <p:sp>
        <p:nvSpPr>
          <p:cNvPr id="3" name="Title 2">
            <a:extLst>
              <a:ext uri="{FF2B5EF4-FFF2-40B4-BE49-F238E27FC236}">
                <a16:creationId xmlns:a16="http://schemas.microsoft.com/office/drawing/2014/main" id="{86CF7AF8-87E5-2E72-824A-DF6929063CCA}"/>
              </a:ext>
            </a:extLst>
          </p:cNvPr>
          <p:cNvSpPr>
            <a:spLocks noGrp="1"/>
          </p:cNvSpPr>
          <p:nvPr>
            <p:ph type="title"/>
          </p:nvPr>
        </p:nvSpPr>
        <p:spPr>
          <a:xfrm>
            <a:off x="495300" y="565125"/>
            <a:ext cx="11187112" cy="439479"/>
          </a:xfrm>
        </p:spPr>
        <p:txBody>
          <a:bodyPr/>
          <a:lstStyle/>
          <a:p>
            <a:r>
              <a:rPr lang="en-US" dirty="0"/>
              <a:t>Time Interleaving </a:t>
            </a:r>
            <a:r>
              <a:rPr lang="en-US" b="1" dirty="0">
                <a:solidFill>
                  <a:srgbClr val="00B050"/>
                </a:solidFill>
              </a:rPr>
              <a:t>proposal</a:t>
            </a:r>
            <a:r>
              <a:rPr lang="en-US" dirty="0"/>
              <a:t>: </a:t>
            </a:r>
            <a:r>
              <a:rPr lang="en-US" dirty="0">
                <a:solidFill>
                  <a:schemeClr val="bg2"/>
                </a:solidFill>
              </a:rPr>
              <a:t>3GPP modem-friendly designs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5D6056D-52AD-329C-CD1E-C03E9F9F3C15}"/>
                  </a:ext>
                </a:extLst>
              </p:cNvPr>
              <p:cNvSpPr>
                <a:spLocks noGrp="1"/>
              </p:cNvSpPr>
              <p:nvPr>
                <p:ph sz="quarter" idx="14"/>
              </p:nvPr>
            </p:nvSpPr>
            <p:spPr>
              <a:xfrm>
                <a:off x="495300" y="1719072"/>
                <a:ext cx="11187112" cy="3118741"/>
              </a:xfrm>
            </p:spPr>
            <p:txBody>
              <a:bodyPr>
                <a:normAutofit/>
              </a:bodyPr>
              <a:lstStyle/>
              <a:p>
                <a:pPr marL="182880" marR="0" indent="-182880">
                  <a:spcBef>
                    <a:spcPts val="0"/>
                  </a:spcBef>
                  <a:spcAft>
                    <a:spcPts val="600"/>
                  </a:spcAft>
                </a:pPr>
                <a:r>
                  <a:rPr lang="en-GB" sz="1600" dirty="0"/>
                  <a:t>Objective: Design that provides time-diversity </a:t>
                </a:r>
                <a:r>
                  <a:rPr lang="en-GB" sz="1600" dirty="0">
                    <a:solidFill>
                      <a:srgbClr val="F816D8"/>
                    </a:solidFill>
                  </a:rPr>
                  <a:t>without increasing the LLR buffer memory </a:t>
                </a:r>
                <a:r>
                  <a:rPr lang="en-GB" sz="1600" dirty="0"/>
                  <a:t>at the receiver. </a:t>
                </a:r>
              </a:p>
              <a:p>
                <a:pPr marL="182880" marR="0" indent="-182880">
                  <a:spcBef>
                    <a:spcPts val="0"/>
                  </a:spcBef>
                  <a:spcAft>
                    <a:spcPts val="600"/>
                  </a:spcAft>
                </a:pPr>
                <a:r>
                  <a:rPr lang="en-GB" sz="1600" dirty="0"/>
                  <a:t>Basic Approach: Reuse of the </a:t>
                </a:r>
                <a:r>
                  <a:rPr lang="en-GB" sz="1600" dirty="0">
                    <a:solidFill>
                      <a:srgbClr val="F816D8"/>
                    </a:solidFill>
                  </a:rPr>
                  <a:t>3GPP building block behind HARQ retransmissions </a:t>
                </a:r>
                <a:r>
                  <a:rPr lang="en-GB" sz="1600" dirty="0"/>
                  <a:t>and combining, which allows to spread the coded bits of a transport block (TB) across multiple non-consecutive slots/subframes. </a:t>
                </a:r>
              </a:p>
              <a:p>
                <a:pPr marL="182880" marR="0" indent="-182880">
                  <a:spcBef>
                    <a:spcPts val="0"/>
                  </a:spcBef>
                  <a:spcAft>
                    <a:spcPts val="600"/>
                  </a:spcAft>
                </a:pPr>
                <a:r>
                  <a:rPr lang="en-GB" sz="1600" dirty="0"/>
                  <a:t>Details: </a:t>
                </a:r>
              </a:p>
              <a:p>
                <a:pPr marL="402336" lvl="1" indent="-182880">
                  <a:spcAft>
                    <a:spcPts val="600"/>
                  </a:spcAft>
                </a:pPr>
                <a:r>
                  <a:rPr lang="en-GB" sz="1050" dirty="0"/>
                  <a:t>TB size is scaled by </a:t>
                </a:r>
                <a14:m>
                  <m:oMath xmlns:m="http://schemas.openxmlformats.org/officeDocument/2006/math">
                    <m:r>
                      <a:rPr lang="en-GB" sz="1050">
                        <a:latin typeface="Cambria Math" panose="02040503050406030204" pitchFamily="18" charset="0"/>
                      </a:rPr>
                      <m:t>𝑛</m:t>
                    </m:r>
                  </m:oMath>
                </a14:m>
                <a:r>
                  <a:rPr lang="en-GB" sz="1050" dirty="0"/>
                  <a:t>—the number of redundancy versions (RVs) used for each TB. </a:t>
                </a:r>
              </a:p>
              <a:p>
                <a:pPr marL="402336" lvl="1" indent="-182880">
                  <a:spcAft>
                    <a:spcPts val="600"/>
                  </a:spcAft>
                </a:pPr>
                <a:r>
                  <a:rPr lang="en-GB" sz="1050" dirty="0"/>
                  <a:t>The “</a:t>
                </a:r>
                <a:r>
                  <a:rPr lang="en-GB" sz="1050" dirty="0">
                    <a:solidFill>
                      <a:srgbClr val="F816D8"/>
                    </a:solidFill>
                  </a:rPr>
                  <a:t>HARQ memory</a:t>
                </a:r>
                <a:r>
                  <a:rPr lang="en-GB" sz="1050" dirty="0"/>
                  <a:t>” is used to store the LLRs corresponding to each RV and decode after all </a:t>
                </a:r>
                <a14:m>
                  <m:oMath xmlns:m="http://schemas.openxmlformats.org/officeDocument/2006/math">
                    <m:r>
                      <a:rPr lang="en-GB" sz="1050">
                        <a:latin typeface="Cambria Math" panose="02040503050406030204" pitchFamily="18" charset="0"/>
                      </a:rPr>
                      <m:t>𝑛</m:t>
                    </m:r>
                  </m:oMath>
                </a14:m>
                <a:r>
                  <a:rPr lang="en-GB" sz="1050" dirty="0"/>
                  <a:t> RVs for a TB have been received.</a:t>
                </a:r>
              </a:p>
              <a:p>
                <a:pPr marL="402336" lvl="1" indent="-182880">
                  <a:spcAft>
                    <a:spcPts val="600"/>
                  </a:spcAft>
                </a:pPr>
                <a:r>
                  <a:rPr lang="en-GB" sz="1050" dirty="0"/>
                  <a:t>Each RV spans a </a:t>
                </a:r>
                <a:r>
                  <a:rPr lang="en-GB" sz="1050" dirty="0">
                    <a:solidFill>
                      <a:srgbClr val="F816D8"/>
                    </a:solidFill>
                  </a:rPr>
                  <a:t>single</a:t>
                </a:r>
                <a:r>
                  <a:rPr lang="en-GB" sz="1050" dirty="0"/>
                  <a:t> slot/subframe, and each TB is </a:t>
                </a:r>
                <a:r>
                  <a:rPr lang="en-GB" sz="1050" dirty="0">
                    <a:solidFill>
                      <a:srgbClr val="F816D8"/>
                    </a:solidFill>
                  </a:rPr>
                  <a:t>transmitted over </a:t>
                </a:r>
                <a14:m>
                  <m:oMath xmlns:m="http://schemas.openxmlformats.org/officeDocument/2006/math">
                    <m:r>
                      <a:rPr lang="en-GB" sz="1050">
                        <a:solidFill>
                          <a:srgbClr val="F816D8"/>
                        </a:solidFill>
                        <a:latin typeface="Cambria Math" panose="02040503050406030204" pitchFamily="18" charset="0"/>
                      </a:rPr>
                      <m:t>𝑛</m:t>
                    </m:r>
                  </m:oMath>
                </a14:m>
                <a:r>
                  <a:rPr lang="en-GB" sz="1050" dirty="0">
                    <a:solidFill>
                      <a:srgbClr val="F816D8"/>
                    </a:solidFill>
                  </a:rPr>
                  <a:t> occasions</a:t>
                </a:r>
                <a:r>
                  <a:rPr lang="en-GB" sz="1050" dirty="0"/>
                  <a:t>, with </a:t>
                </a:r>
                <a:r>
                  <a:rPr lang="en-GB" sz="1050" dirty="0">
                    <a:solidFill>
                      <a:srgbClr val="F816D8"/>
                    </a:solidFill>
                  </a:rPr>
                  <a:t>separation of </a:t>
                </a:r>
                <a14:m>
                  <m:oMath xmlns:m="http://schemas.openxmlformats.org/officeDocument/2006/math">
                    <m:r>
                      <a:rPr lang="en-GB" sz="1050">
                        <a:solidFill>
                          <a:srgbClr val="F816D8"/>
                        </a:solidFill>
                        <a:latin typeface="Cambria Math" panose="02040503050406030204" pitchFamily="18" charset="0"/>
                      </a:rPr>
                      <m:t>𝑚</m:t>
                    </m:r>
                  </m:oMath>
                </a14:m>
                <a:r>
                  <a:rPr lang="en-GB" sz="1050" dirty="0">
                    <a:solidFill>
                      <a:srgbClr val="F816D8"/>
                    </a:solidFill>
                  </a:rPr>
                  <a:t> slots </a:t>
                </a:r>
                <a:r>
                  <a:rPr lang="en-GB" sz="1050" dirty="0"/>
                  <a:t>between each transmission.</a:t>
                </a:r>
                <a:endParaRPr lang="en-US" sz="1050" dirty="0"/>
              </a:p>
              <a:p>
                <a:pPr marL="182880" indent="-182880">
                  <a:spcBef>
                    <a:spcPts val="0"/>
                  </a:spcBef>
                  <a:spcAft>
                    <a:spcPts val="600"/>
                  </a:spcAft>
                </a:pPr>
                <a:r>
                  <a:rPr lang="en-GB" sz="1600" dirty="0"/>
                  <a:t>Following two HARQ techniques at the receiver are re-used to build the time </a:t>
                </a:r>
                <a:r>
                  <a:rPr lang="en-GB" sz="1600" dirty="0" err="1"/>
                  <a:t>interleaver</a:t>
                </a:r>
                <a:endParaRPr lang="en-US" sz="1600" dirty="0"/>
              </a:p>
              <a:p>
                <a:pPr marL="562356" lvl="1" indent="-342900">
                  <a:spcAft>
                    <a:spcPts val="600"/>
                  </a:spcAft>
                  <a:buFont typeface="+mj-lt"/>
                  <a:buAutoNum type="arabicPeriod"/>
                </a:pPr>
                <a:r>
                  <a:rPr lang="en-US" sz="1100" dirty="0"/>
                  <a:t>At a given (TTI), the modem is only required to process reception from a </a:t>
                </a:r>
                <a:r>
                  <a:rPr lang="en-US" sz="1100" dirty="0">
                    <a:solidFill>
                      <a:srgbClr val="F816D8"/>
                    </a:solidFill>
                  </a:rPr>
                  <a:t>single</a:t>
                </a:r>
                <a:r>
                  <a:rPr lang="en-US" sz="1100" dirty="0"/>
                  <a:t> TB. The ordering of coded bits within one TTI is the same as in current cellular systems.</a:t>
                </a:r>
              </a:p>
              <a:p>
                <a:pPr marL="562356" lvl="1" indent="-342900">
                  <a:spcAft>
                    <a:spcPts val="600"/>
                  </a:spcAft>
                  <a:buFont typeface="+mj-lt"/>
                  <a:buAutoNum type="arabicPeriod"/>
                </a:pPr>
                <a:r>
                  <a:rPr lang="en-US" sz="1100" dirty="0"/>
                  <a:t>The already existing </a:t>
                </a:r>
                <a:r>
                  <a:rPr lang="en-US" sz="1100" dirty="0">
                    <a:solidFill>
                      <a:srgbClr val="F816D8"/>
                    </a:solidFill>
                  </a:rPr>
                  <a:t>“HARQ-process handling”</a:t>
                </a:r>
                <a:r>
                  <a:rPr lang="en-US" sz="1100" dirty="0"/>
                  <a:t> framework is re-used.</a:t>
                </a:r>
              </a:p>
            </p:txBody>
          </p:sp>
        </mc:Choice>
        <mc:Fallback xmlns="">
          <p:sp>
            <p:nvSpPr>
              <p:cNvPr id="4" name="Content Placeholder 3">
                <a:extLst>
                  <a:ext uri="{FF2B5EF4-FFF2-40B4-BE49-F238E27FC236}">
                    <a16:creationId xmlns:a16="http://schemas.microsoft.com/office/drawing/2014/main" id="{95D6056D-52AD-329C-CD1E-C03E9F9F3C15}"/>
                  </a:ext>
                </a:extLst>
              </p:cNvPr>
              <p:cNvSpPr>
                <a:spLocks noGrp="1" noRot="1" noChangeAspect="1" noMove="1" noResize="1" noEditPoints="1" noAdjustHandles="1" noChangeArrowheads="1" noChangeShapeType="1" noTextEdit="1"/>
              </p:cNvSpPr>
              <p:nvPr>
                <p:ph sz="quarter" idx="14"/>
              </p:nvPr>
            </p:nvSpPr>
            <p:spPr>
              <a:xfrm>
                <a:off x="495300" y="1719072"/>
                <a:ext cx="11187112" cy="3118741"/>
              </a:xfrm>
              <a:blipFill>
                <a:blip r:embed="rId2"/>
                <a:stretch>
                  <a:fillRect l="-1035" t="-1953" r="-327"/>
                </a:stretch>
              </a:blipFill>
            </p:spPr>
            <p:txBody>
              <a:bodyPr/>
              <a:lstStyle/>
              <a:p>
                <a:r>
                  <a:rPr lang="en-US">
                    <a:noFill/>
                  </a:rPr>
                  <a:t> </a:t>
                </a:r>
              </a:p>
            </p:txBody>
          </p:sp>
        </mc:Fallback>
      </mc:AlternateContent>
      <p:sp>
        <p:nvSpPr>
          <p:cNvPr id="5" name="Subtitle 4">
            <a:extLst>
              <a:ext uri="{FF2B5EF4-FFF2-40B4-BE49-F238E27FC236}">
                <a16:creationId xmlns:a16="http://schemas.microsoft.com/office/drawing/2014/main" id="{F2607616-0C21-0901-70B3-1C4E8C89E473}"/>
              </a:ext>
            </a:extLst>
          </p:cNvPr>
          <p:cNvSpPr>
            <a:spLocks noGrp="1"/>
          </p:cNvSpPr>
          <p:nvPr>
            <p:ph type="subTitle" idx="1"/>
          </p:nvPr>
        </p:nvSpPr>
        <p:spPr/>
        <p:txBody>
          <a:bodyPr/>
          <a:lstStyle/>
          <a:p>
            <a:r>
              <a:rPr lang="en-US" dirty="0"/>
              <a:t>Interleaved transmission of “HARQ redundancy versions” of (scaled) transport blocks across slots/subframes.</a:t>
            </a:r>
          </a:p>
        </p:txBody>
      </p:sp>
      <p:pic>
        <p:nvPicPr>
          <p:cNvPr id="6" name="Picture 5" descr="Graphical user interface, text&#10;&#10;Description automatically generated">
            <a:extLst>
              <a:ext uri="{FF2B5EF4-FFF2-40B4-BE49-F238E27FC236}">
                <a16:creationId xmlns:a16="http://schemas.microsoft.com/office/drawing/2014/main" id="{2E08A492-9CE7-2014-EFD5-2F294D92C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5035" y="4663356"/>
            <a:ext cx="9092364" cy="2213017"/>
          </a:xfrm>
          <a:prstGeom prst="rect">
            <a:avLst/>
          </a:prstGeom>
        </p:spPr>
      </p:pic>
    </p:spTree>
    <p:extLst>
      <p:ext uri="{BB962C8B-B14F-4D97-AF65-F5344CB8AC3E}">
        <p14:creationId xmlns:p14="http://schemas.microsoft.com/office/powerpoint/2010/main" val="195066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D2963307-1BCF-4D69-8CA0-43B9A00FD269}"/>
              </a:ext>
            </a:extLst>
          </p:cNvPr>
          <p:cNvSpPr/>
          <p:nvPr/>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icrosoft Sans Serif"/>
              <a:ea typeface="+mn-ea"/>
              <a:cs typeface="+mn-cs"/>
            </a:endParaRPr>
          </a:p>
        </p:txBody>
      </p:sp>
      <p:sp>
        <p:nvSpPr>
          <p:cNvPr id="64" name="Rectangle 63">
            <a:extLst>
              <a:ext uri="{FF2B5EF4-FFF2-40B4-BE49-F238E27FC236}">
                <a16:creationId xmlns:a16="http://schemas.microsoft.com/office/drawing/2014/main" id="{ACAF26A8-EFBC-433B-AC81-0398AA8FA1DE}"/>
              </a:ext>
            </a:extLst>
          </p:cNvPr>
          <p:cNvSpPr/>
          <p:nvPr/>
        </p:nvSpPr>
        <p:spPr bwMode="gray">
          <a:xfrm flipH="1">
            <a:off x="7525676" y="0"/>
            <a:ext cx="493776" cy="6858000"/>
          </a:xfrm>
          <a:prstGeom prst="rect">
            <a:avLst/>
          </a:prstGeom>
          <a:gradFill flip="none" rotWithShape="1">
            <a:gsLst>
              <a:gs pos="0">
                <a:schemeClr val="accent1"/>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ysClr val="windowText" lastClr="000000"/>
              </a:solidFill>
              <a:effectLst/>
              <a:uLnTx/>
              <a:uFillTx/>
              <a:latin typeface="Microsoft Sans Serif"/>
              <a:ea typeface="+mn-ea"/>
              <a:cs typeface="+mn-cs"/>
            </a:endParaRPr>
          </a:p>
        </p:txBody>
      </p:sp>
      <p:sp>
        <p:nvSpPr>
          <p:cNvPr id="42" name="TextBox 41">
            <a:extLst>
              <a:ext uri="{FF2B5EF4-FFF2-40B4-BE49-F238E27FC236}">
                <a16:creationId xmlns:a16="http://schemas.microsoft.com/office/drawing/2014/main" id="{ED27EFD0-5F46-4CEF-A102-F827D77DB9CA}"/>
              </a:ext>
            </a:extLst>
          </p:cNvPr>
          <p:cNvSpPr txBox="1"/>
          <p:nvPr/>
        </p:nvSpPr>
        <p:spPr>
          <a:xfrm>
            <a:off x="8073181" y="3109354"/>
            <a:ext cx="3438434" cy="531812"/>
          </a:xfrm>
          <a:prstGeom prst="rect">
            <a:avLst/>
          </a:prstGeom>
        </p:spPr>
        <p:txBody>
          <a:bodyPr wrap="square" lIns="0" tIns="0" rIns="0" bIns="0" rtlCol="0">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7F8FA"/>
                </a:solidFill>
                <a:effectLst/>
                <a:uLnTx/>
                <a:uFillTx/>
                <a:latin typeface="Microsoft Sans Serif"/>
                <a:ea typeface="+mn-ea"/>
                <a:cs typeface="Microsoft Sans Serif" panose="020B0604020202020204" pitchFamily="34" charset="0"/>
              </a:rPr>
              <a:t>Presenter</a:t>
            </a:r>
          </a:p>
        </p:txBody>
      </p:sp>
      <p:sp>
        <p:nvSpPr>
          <p:cNvPr id="48" name="TextBox 47">
            <a:extLst>
              <a:ext uri="{FF2B5EF4-FFF2-40B4-BE49-F238E27FC236}">
                <a16:creationId xmlns:a16="http://schemas.microsoft.com/office/drawing/2014/main" id="{27A0DB6D-4A7F-4797-8BD9-68CAFC38A097}"/>
              </a:ext>
            </a:extLst>
          </p:cNvPr>
          <p:cNvSpPr txBox="1"/>
          <p:nvPr/>
        </p:nvSpPr>
        <p:spPr>
          <a:xfrm>
            <a:off x="8073179" y="3830864"/>
            <a:ext cx="3893534" cy="2723823"/>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rPr>
              <a:t>Dr. Thomas Stockhammer</a:t>
            </a:r>
            <a:endParaRPr kumimoji="0" lang="de-DE" sz="16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rPr>
              <a:t>Senior Director, Technical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rPr>
              <a:t>Qualcomm Europe, Inc., </a:t>
            </a:r>
            <a:r>
              <a:rPr lang="en-US" sz="1600" dirty="0">
                <a:solidFill>
                  <a:srgbClr val="82CBD7">
                    <a:lumMod val="40000"/>
                    <a:lumOff val="60000"/>
                  </a:srgbClr>
                </a:solidFill>
                <a:latin typeface="Microsoft Sans Serif"/>
                <a:cs typeface="Microsoft Sans Serif" panose="020B0604020202020204" pitchFamily="34" charset="0"/>
              </a:rPr>
              <a:t>IEEE Fellow</a:t>
            </a:r>
            <a:endParaRPr kumimoji="0" lang="en-US" sz="16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rPr>
              <a:t>Leading and driving among others</a:t>
            </a:r>
            <a:endParaRPr kumimoji="0" lang="de-DE" sz="11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rPr>
              <a:t>DVB: 5G TF, DVB-I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rPr>
              <a:t>MPEG: MPEG-I, CMAF and DASH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rPr>
              <a:t>3GPP: XR over 5G, 5G Video, 5GMS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rPr>
              <a:t>DASH-IF: Interop WG,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rPr>
              <a:t>ETSI &amp; 5G-MAG: 5G Broadcast and 5GMS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rPr>
              <a:t>CTA WAVE: CMAF Device PB,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82CBD7">
                    <a:lumMod val="40000"/>
                    <a:lumOff val="60000"/>
                  </a:srgbClr>
                </a:solidFill>
                <a:effectLst/>
                <a:uLnTx/>
                <a:uFillTx/>
                <a:latin typeface="Microsoft Sans Serif"/>
                <a:ea typeface="+mn-ea"/>
                <a:cs typeface="Microsoft Sans Serif" panose="020B0604020202020204" pitchFamily="34" charset="0"/>
              </a:rPr>
              <a:t>Metaverse Standards Forum: Chair, Board</a:t>
            </a:r>
          </a:p>
        </p:txBody>
      </p:sp>
      <p:sp>
        <p:nvSpPr>
          <p:cNvPr id="61" name="Title 6">
            <a:extLst>
              <a:ext uri="{FF2B5EF4-FFF2-40B4-BE49-F238E27FC236}">
                <a16:creationId xmlns:a16="http://schemas.microsoft.com/office/drawing/2014/main" id="{2B9D7490-5ACB-4816-B0C0-D93A823B2342}"/>
              </a:ext>
            </a:extLst>
          </p:cNvPr>
          <p:cNvSpPr txBox="1">
            <a:spLocks/>
          </p:cNvSpPr>
          <p:nvPr/>
        </p:nvSpPr>
        <p:spPr>
          <a:xfrm>
            <a:off x="403058" y="1365838"/>
            <a:ext cx="4730669" cy="455189"/>
          </a:xfrm>
          <a:prstGeom prst="rect">
            <a:avLst/>
          </a:prstGeom>
        </p:spPr>
        <p:txBody>
          <a:bodyPr/>
          <a:lstStyle>
            <a:lvl1pPr algn="l" defTabSz="914400" rtl="0" eaLnBrk="1" latinLnBrk="0" hangingPunct="1">
              <a:lnSpc>
                <a:spcPct val="84000"/>
              </a:lnSpc>
              <a:spcBef>
                <a:spcPct val="0"/>
              </a:spcBef>
              <a:buNone/>
              <a:defRPr sz="3400" kern="1200" baseline="0">
                <a:solidFill>
                  <a:schemeClr val="tx1"/>
                </a:solidFill>
                <a:latin typeface="+mj-lt"/>
                <a:ea typeface="+mj-ea"/>
                <a:cs typeface="+mj-cs"/>
              </a:defRPr>
            </a:lvl1pPr>
          </a:lstStyle>
          <a:p>
            <a:pPr marL="0" marR="0" lvl="0" indent="0" algn="l" defTabSz="914400" rtl="0" eaLnBrk="1" fontAlgn="auto" latinLnBrk="0" hangingPunct="1">
              <a:lnSpc>
                <a:spcPct val="84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853DC"/>
                </a:solidFill>
                <a:effectLst/>
                <a:uLnTx/>
                <a:uFillTx/>
                <a:latin typeface="Microsoft Sans Serif"/>
                <a:ea typeface="+mj-ea"/>
                <a:cs typeface="+mj-cs"/>
              </a:rPr>
              <a:t>Today’s agenda</a:t>
            </a:r>
          </a:p>
        </p:txBody>
      </p:sp>
      <p:cxnSp>
        <p:nvCxnSpPr>
          <p:cNvPr id="107" name="Straight Connector 106">
            <a:extLst>
              <a:ext uri="{FF2B5EF4-FFF2-40B4-BE49-F238E27FC236}">
                <a16:creationId xmlns:a16="http://schemas.microsoft.com/office/drawing/2014/main" id="{74313051-D0BF-CC4B-BAF6-7549392DE7A1}"/>
              </a:ext>
            </a:extLst>
          </p:cNvPr>
          <p:cNvCxnSpPr>
            <a:cxnSpLocks/>
          </p:cNvCxnSpPr>
          <p:nvPr/>
        </p:nvCxnSpPr>
        <p:spPr>
          <a:xfrm flipH="1">
            <a:off x="8073182" y="3712525"/>
            <a:ext cx="2930209" cy="0"/>
          </a:xfrm>
          <a:prstGeom prst="line">
            <a:avLst/>
          </a:prstGeom>
          <a:ln w="19050" cap="rnd">
            <a:solidFill>
              <a:srgbClr val="FFFFFF">
                <a:alpha val="35000"/>
              </a:srgb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40" name="Content Placeholder 7">
            <a:extLst>
              <a:ext uri="{FF2B5EF4-FFF2-40B4-BE49-F238E27FC236}">
                <a16:creationId xmlns:a16="http://schemas.microsoft.com/office/drawing/2014/main" id="{6CF0EC1A-D9C5-824C-AA3E-D7CF3BD48243}"/>
              </a:ext>
            </a:extLst>
          </p:cNvPr>
          <p:cNvSpPr txBox="1">
            <a:spLocks/>
          </p:cNvSpPr>
          <p:nvPr/>
        </p:nvSpPr>
        <p:spPr>
          <a:xfrm>
            <a:off x="432013" y="2633103"/>
            <a:ext cx="6357995" cy="2996172"/>
          </a:xfrm>
          <a:prstGeom prst="rect">
            <a:avLst/>
          </a:prstGeom>
        </p:spPr>
        <p:txBody>
          <a:bodyPr/>
          <a:lstStyle>
            <a:lvl1pPr marL="137160" indent="-192024" algn="l" defTabSz="914400" rtl="0" eaLnBrk="1" latinLnBrk="0" hangingPunct="1">
              <a:lnSpc>
                <a:spcPct val="107000"/>
              </a:lnSpc>
              <a:spcBef>
                <a:spcPts val="1200"/>
              </a:spcBef>
              <a:buClr>
                <a:schemeClr val="accent1"/>
              </a:buClr>
              <a:buFont typeface="Arial" panose="020B0604020202020204" pitchFamily="34" charset="0"/>
              <a:buChar char="•"/>
              <a:defRPr sz="2100" kern="1200" baseline="0">
                <a:solidFill>
                  <a:schemeClr val="tx1"/>
                </a:solidFill>
                <a:latin typeface="+mn-lt"/>
                <a:ea typeface="+mn-ea"/>
                <a:cs typeface="+mn-cs"/>
              </a:defRPr>
            </a:lvl1pPr>
            <a:lvl2pPr marL="356616"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2100" kern="1200" baseline="0">
                <a:solidFill>
                  <a:schemeClr val="tx1"/>
                </a:solidFill>
                <a:latin typeface="+mn-lt"/>
                <a:ea typeface="+mn-ea"/>
                <a:cs typeface="+mn-cs"/>
              </a:defRPr>
            </a:lvl2pPr>
            <a:lvl3pPr marL="521208" indent="-164592" algn="l" defTabSz="914400" rtl="0" eaLnBrk="1" latinLnBrk="0" hangingPunct="1">
              <a:lnSpc>
                <a:spcPct val="107000"/>
              </a:lnSpc>
              <a:spcBef>
                <a:spcPts val="0"/>
              </a:spcBef>
              <a:buClr>
                <a:schemeClr val="tx1">
                  <a:lumMod val="85000"/>
                  <a:lumOff val="15000"/>
                </a:schemeClr>
              </a:buClr>
              <a:buFont typeface="Microsoft Sans Serif" panose="020B0604020202020204" pitchFamily="34" charset="0"/>
              <a:buChar char="•"/>
              <a:defRPr lang="en-US" sz="1800" kern="1200" dirty="0" smtClean="0">
                <a:solidFill>
                  <a:schemeClr val="tx1"/>
                </a:solidFill>
                <a:latin typeface="+mn-lt"/>
                <a:ea typeface="+mn-ea"/>
                <a:cs typeface="+mn-cs"/>
              </a:defRPr>
            </a:lvl3pPr>
            <a:lvl4pPr marL="685800"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6000"/>
              </a:lnSpc>
              <a:spcBef>
                <a:spcPts val="1800"/>
              </a:spcBef>
              <a:buClr>
                <a:srgbClr val="595959"/>
              </a:buClr>
              <a:buFont typeface="Microsoft Sans Serif" panose="020B0604020202020204" pitchFamily="34" charset="0"/>
              <a:buChar char="​"/>
              <a:tabLst/>
              <a:defRPr sz="2800" kern="1200" baseline="0">
                <a:solidFill>
                  <a:schemeClr val="tx1"/>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What is 5G Broadcast</a:t>
            </a:r>
          </a:p>
          <a:p>
            <a:pPr marL="0" indent="0" eaLnBrk="0" fontAlgn="base" hangingPunct="0">
              <a:lnSpc>
                <a:spcPct val="150000"/>
              </a:lnSpc>
              <a:spcBef>
                <a:spcPct val="0"/>
              </a:spcBef>
              <a:spcAft>
                <a:spcPct val="0"/>
              </a:spcAft>
              <a:buClrTx/>
              <a:buNone/>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Standards</a:t>
            </a:r>
          </a:p>
          <a:p>
            <a:pPr marL="0" indent="0" eaLnBrk="0" fontAlgn="base" hangingPunct="0">
              <a:lnSpc>
                <a:spcPct val="150000"/>
              </a:lnSpc>
              <a:spcBef>
                <a:spcPct val="0"/>
              </a:spcBef>
              <a:spcAft>
                <a:spcPct val="0"/>
              </a:spcAft>
              <a:buClrTx/>
              <a:buNone/>
            </a:pPr>
            <a:r>
              <a:rPr lang="en-US" altLang="en-US" sz="2400" dirty="0">
                <a:latin typeface="Arial" panose="020B0604020202020204" pitchFamily="34" charset="0"/>
                <a:ea typeface="Calibri" panose="020F0502020204030204" pitchFamily="34" charset="0"/>
              </a:rPr>
              <a:t># Technology Evolution</a:t>
            </a:r>
            <a:endPar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indent="0" eaLnBrk="0" fontAlgn="base" hangingPunct="0">
              <a:lnSpc>
                <a:spcPct val="150000"/>
              </a:lnSpc>
              <a:spcBef>
                <a:spcPct val="0"/>
              </a:spcBef>
              <a:spcAft>
                <a:spcPct val="0"/>
              </a:spcAft>
              <a:buClrTx/>
              <a:buNone/>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Performance Comparison</a:t>
            </a:r>
          </a:p>
          <a:p>
            <a:pPr marL="0" marR="0" lvl="0" indent="0" algn="l" defTabSz="914400" rtl="0" eaLnBrk="0" fontAlgn="base" latinLnBrk="0" hangingPunct="0">
              <a:lnSpc>
                <a:spcPct val="150000"/>
              </a:lnSpc>
              <a:spcBef>
                <a:spcPct val="0"/>
              </a:spcBef>
              <a:spcAft>
                <a:spcPct val="0"/>
              </a:spcAft>
              <a:buClrTx/>
              <a:buSzTx/>
              <a:buFontTx/>
              <a:buNone/>
              <a:tabLst/>
            </a:pPr>
            <a:r>
              <a:rPr lang="en-US" sz="2400" kern="1200" spc="0" noProof="0" dirty="0">
                <a:uLnTx/>
                <a:uFillTx/>
                <a:latin typeface="Arial" panose="020B0604020202020204" pitchFamily="34" charset="0"/>
                <a:cs typeface="+mn-cs"/>
              </a:rPr>
              <a:t># Conclusions</a:t>
            </a:r>
          </a:p>
          <a:p>
            <a:pPr marL="0" indent="0" eaLnBrk="0" fontAlgn="base" hangingPunct="0">
              <a:lnSpc>
                <a:spcPct val="150000"/>
              </a:lnSpc>
              <a:spcBef>
                <a:spcPct val="0"/>
              </a:spcBef>
              <a:spcAft>
                <a:spcPct val="0"/>
              </a:spcAft>
              <a:buClrTx/>
              <a:buNone/>
            </a:pPr>
            <a:r>
              <a:rPr lang="en-US" sz="2400" kern="1200" spc="0" noProof="0" dirty="0">
                <a:uLnTx/>
                <a:uFillTx/>
                <a:latin typeface="Arial" panose="020B0604020202020204" pitchFamily="34" charset="0"/>
                <a:cs typeface="+mn-cs"/>
              </a:rPr>
              <a:t># Invitation to collaborate</a:t>
            </a:r>
            <a:endParaRPr lang="en-US" sz="2400" dirty="0">
              <a:solidFill>
                <a:srgbClr val="445776"/>
              </a:solidFill>
              <a:latin typeface="Microsoft Sans Serif"/>
            </a:endParaRPr>
          </a:p>
        </p:txBody>
      </p:sp>
      <p:sp>
        <p:nvSpPr>
          <p:cNvPr id="12" name="Freeform 5">
            <a:extLst>
              <a:ext uri="{FF2B5EF4-FFF2-40B4-BE49-F238E27FC236}">
                <a16:creationId xmlns:a16="http://schemas.microsoft.com/office/drawing/2014/main" id="{3E50D58B-321D-490E-A668-F9988AECA720}"/>
              </a:ext>
            </a:extLst>
          </p:cNvPr>
          <p:cNvSpPr>
            <a:spLocks noChangeAspect="1" noEditPoints="1"/>
          </p:cNvSpPr>
          <p:nvPr/>
        </p:nvSpPr>
        <p:spPr bwMode="black">
          <a:xfrm>
            <a:off x="485775"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 name="Footer Placeholder 1">
            <a:extLst>
              <a:ext uri="{FF2B5EF4-FFF2-40B4-BE49-F238E27FC236}">
                <a16:creationId xmlns:a16="http://schemas.microsoft.com/office/drawing/2014/main" id="{372D6CE3-BB5D-49B3-A042-C5667F23D5AC}"/>
              </a:ext>
            </a:extLst>
          </p:cNvPr>
          <p:cNvSpPr>
            <a:spLocks noGrp="1"/>
          </p:cNvSpPr>
          <p:nvPr>
            <p:ph type="ftr" sz="quarter" idx="3"/>
          </p:nvPr>
        </p:nvSpPr>
        <p:spPr/>
        <p:txBody>
          <a:bodyPr/>
          <a:lstStyle/>
          <a:p>
            <a:pPr marL="0" marR="0" lvl="0" indent="0" algn="l" defTabSz="685800" rtl="0" eaLnBrk="1" fontAlgn="auto" latinLnBrk="0" hangingPunct="1">
              <a:lnSpc>
                <a:spcPct val="96000"/>
              </a:lnSpc>
              <a:spcBef>
                <a:spcPts val="0"/>
              </a:spcBef>
              <a:spcAft>
                <a:spcPts val="225"/>
              </a:spcAft>
              <a:buClr>
                <a:srgbClr val="3253DC"/>
              </a:buClr>
              <a:buSzTx/>
              <a:buFont typeface="Arial" panose="020B0604020202020204" pitchFamily="34" charset="0"/>
              <a:buNone/>
              <a:tabLst/>
              <a:defRPr/>
            </a:pPr>
            <a:r>
              <a:rPr kumimoji="0" lang="en-US" sz="800" b="0" i="0" u="none" strike="noStrike" kern="1200" cap="none" spc="0" normalizeH="0" baseline="0" noProof="0">
                <a:ln>
                  <a:noFill/>
                </a:ln>
                <a:solidFill>
                  <a:srgbClr val="445776">
                    <a:lumMod val="60000"/>
                    <a:lumOff val="40000"/>
                  </a:srgbClr>
                </a:solidFill>
                <a:effectLst/>
                <a:uLnTx/>
                <a:uFillTx/>
                <a:latin typeface="Microsoft Sans Serif"/>
                <a:ea typeface="+mn-ea"/>
                <a:cs typeface="+mn-cs"/>
              </a:rPr>
              <a:t>IBC 2023</a:t>
            </a:r>
            <a:endParaRPr kumimoji="0" lang="en-US" sz="800" b="0" i="0" u="none" strike="noStrike" kern="1200" cap="none" spc="0" normalizeH="0" baseline="0" noProof="0" dirty="0">
              <a:ln>
                <a:noFill/>
              </a:ln>
              <a:solidFill>
                <a:srgbClr val="445776">
                  <a:lumMod val="60000"/>
                  <a:lumOff val="40000"/>
                </a:srgbClr>
              </a:solidFill>
              <a:effectLst/>
              <a:uLnTx/>
              <a:uFillTx/>
              <a:latin typeface="Microsoft Sans Serif"/>
              <a:ea typeface="+mn-ea"/>
              <a:cs typeface="+mn-cs"/>
            </a:endParaRPr>
          </a:p>
        </p:txBody>
      </p:sp>
      <p:pic>
        <p:nvPicPr>
          <p:cNvPr id="5" name="Picture 4" descr="A person wearing glasses&#10;&#10;Description automatically generated with medium confidence">
            <a:extLst>
              <a:ext uri="{FF2B5EF4-FFF2-40B4-BE49-F238E27FC236}">
                <a16:creationId xmlns:a16="http://schemas.microsoft.com/office/drawing/2014/main" id="{98E1CD87-94CD-8BFD-2E76-25EEC8ECE789}"/>
              </a:ext>
            </a:extLst>
          </p:cNvPr>
          <p:cNvPicPr>
            <a:picLocks noChangeAspect="1"/>
          </p:cNvPicPr>
          <p:nvPr/>
        </p:nvPicPr>
        <p:blipFill>
          <a:blip r:embed="rId3"/>
          <a:stretch>
            <a:fillRect/>
          </a:stretch>
        </p:blipFill>
        <p:spPr>
          <a:xfrm>
            <a:off x="8969006" y="206931"/>
            <a:ext cx="1787614" cy="2747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Cloud 21">
            <a:extLst>
              <a:ext uri="{FF2B5EF4-FFF2-40B4-BE49-F238E27FC236}">
                <a16:creationId xmlns:a16="http://schemas.microsoft.com/office/drawing/2014/main" id="{1E94A568-D0DD-05CD-08B3-D973A38CD782}"/>
              </a:ext>
            </a:extLst>
          </p:cNvPr>
          <p:cNvSpPr/>
          <p:nvPr/>
        </p:nvSpPr>
        <p:spPr>
          <a:xfrm>
            <a:off x="10159913" y="3120611"/>
            <a:ext cx="1840131" cy="516314"/>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pic>
        <p:nvPicPr>
          <p:cNvPr id="21" name="Picture 20" descr="Title: LinkedIn - Description: LinkedIn icon">
            <a:hlinkClick r:id="rId4"/>
            <a:extLst>
              <a:ext uri="{FF2B5EF4-FFF2-40B4-BE49-F238E27FC236}">
                <a16:creationId xmlns:a16="http://schemas.microsoft.com/office/drawing/2014/main" id="{D241B311-2C32-C465-56A8-8E1F05253F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73404" y="3252906"/>
            <a:ext cx="228161" cy="228161"/>
          </a:xfrm>
          <a:prstGeom prst="rect">
            <a:avLst/>
          </a:prstGeom>
          <a:noFill/>
          <a:ln>
            <a:noFill/>
          </a:ln>
        </p:spPr>
      </p:pic>
      <p:pic>
        <p:nvPicPr>
          <p:cNvPr id="23" name="Picture 22" descr="Title: Facebook - Description: Facebook icon">
            <a:hlinkClick r:id="rId6"/>
            <a:extLst>
              <a:ext uri="{FF2B5EF4-FFF2-40B4-BE49-F238E27FC236}">
                <a16:creationId xmlns:a16="http://schemas.microsoft.com/office/drawing/2014/main" id="{6CC6DF67-DFB0-32BC-C1A7-D2595BEEBB0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27863" y="3252906"/>
            <a:ext cx="228160" cy="228160"/>
          </a:xfrm>
          <a:prstGeom prst="rect">
            <a:avLst/>
          </a:prstGeom>
          <a:noFill/>
          <a:ln>
            <a:noFill/>
          </a:ln>
        </p:spPr>
      </p:pic>
      <p:pic>
        <p:nvPicPr>
          <p:cNvPr id="24" name="Picture 23" descr="Github symbol (png logo icon) blue">
            <a:hlinkClick r:id="rId8"/>
            <a:extLst>
              <a:ext uri="{FF2B5EF4-FFF2-40B4-BE49-F238E27FC236}">
                <a16:creationId xmlns:a16="http://schemas.microsoft.com/office/drawing/2014/main" id="{7005EE58-D485-282B-AE0D-AEC12A76958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182321" y="3240077"/>
            <a:ext cx="253818" cy="253818"/>
          </a:xfrm>
          <a:prstGeom prst="rect">
            <a:avLst/>
          </a:prstGeom>
          <a:noFill/>
          <a:ln>
            <a:noFill/>
          </a:ln>
        </p:spPr>
      </p:pic>
      <p:pic>
        <p:nvPicPr>
          <p:cNvPr id="25" name="Picture 24" descr="Discord Logo - Logo, zeichen, emblem, symbol. Geschichte und Bedeutung">
            <a:hlinkClick r:id="rId10"/>
            <a:extLst>
              <a:ext uri="{FF2B5EF4-FFF2-40B4-BE49-F238E27FC236}">
                <a16:creationId xmlns:a16="http://schemas.microsoft.com/office/drawing/2014/main" id="{F7ECCB96-EF04-D6AC-50DF-9606C4FE386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405287" y="3240077"/>
            <a:ext cx="401879" cy="253818"/>
          </a:xfrm>
          <a:prstGeom prst="rect">
            <a:avLst/>
          </a:prstGeom>
          <a:noFill/>
          <a:ln>
            <a:noFill/>
          </a:ln>
        </p:spPr>
      </p:pic>
      <p:pic>
        <p:nvPicPr>
          <p:cNvPr id="3" name="Picture 2">
            <a:hlinkClick r:id="rId12"/>
            <a:extLst>
              <a:ext uri="{FF2B5EF4-FFF2-40B4-BE49-F238E27FC236}">
                <a16:creationId xmlns:a16="http://schemas.microsoft.com/office/drawing/2014/main" id="{CB1AF58B-2084-209A-4D76-A3AC152A7EA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396238" y="3243670"/>
            <a:ext cx="275664" cy="275664"/>
          </a:xfrm>
          <a:prstGeom prst="rect">
            <a:avLst/>
          </a:prstGeom>
          <a:noFill/>
          <a:ln>
            <a:noFill/>
          </a:ln>
        </p:spPr>
      </p:pic>
    </p:spTree>
    <p:extLst>
      <p:ext uri="{BB962C8B-B14F-4D97-AF65-F5344CB8AC3E}">
        <p14:creationId xmlns:p14="http://schemas.microsoft.com/office/powerpoint/2010/main" val="28679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CD977B-6DF7-A6D7-7BF6-B888F9CEFE10}"/>
              </a:ext>
            </a:extLst>
          </p:cNvPr>
          <p:cNvSpPr>
            <a:spLocks noGrp="1"/>
          </p:cNvSpPr>
          <p:nvPr>
            <p:ph type="title"/>
          </p:nvPr>
        </p:nvSpPr>
        <p:spPr>
          <a:xfrm>
            <a:off x="468080" y="592823"/>
            <a:ext cx="11187112" cy="361959"/>
          </a:xfrm>
        </p:spPr>
        <p:txBody>
          <a:bodyPr/>
          <a:lstStyle/>
          <a:p>
            <a:r>
              <a:rPr lang="en-US" dirty="0"/>
              <a:t>Time Interleaving </a:t>
            </a:r>
            <a:r>
              <a:rPr lang="en-US" b="1" dirty="0">
                <a:solidFill>
                  <a:srgbClr val="00B050"/>
                </a:solidFill>
              </a:rPr>
              <a:t>proposals</a:t>
            </a:r>
            <a:r>
              <a:rPr lang="en-US" dirty="0"/>
              <a:t>: </a:t>
            </a:r>
            <a:r>
              <a:rPr lang="en-US" dirty="0">
                <a:solidFill>
                  <a:srgbClr val="FF0000"/>
                </a:solidFill>
              </a:rPr>
              <a:t>modem-friendly designs</a:t>
            </a:r>
          </a:p>
        </p:txBody>
      </p:sp>
      <p:grpSp>
        <p:nvGrpSpPr>
          <p:cNvPr id="72" name="Group 71">
            <a:extLst>
              <a:ext uri="{FF2B5EF4-FFF2-40B4-BE49-F238E27FC236}">
                <a16:creationId xmlns:a16="http://schemas.microsoft.com/office/drawing/2014/main" id="{1D60DFC0-2686-B0E4-C534-186BDAE2DAF4}"/>
              </a:ext>
            </a:extLst>
          </p:cNvPr>
          <p:cNvGrpSpPr/>
          <p:nvPr/>
        </p:nvGrpSpPr>
        <p:grpSpPr>
          <a:xfrm>
            <a:off x="495913" y="1240896"/>
            <a:ext cx="6011835" cy="3285085"/>
            <a:chOff x="2642532" y="1258345"/>
            <a:chExt cx="6014906" cy="3392234"/>
          </a:xfrm>
        </p:grpSpPr>
        <p:grpSp>
          <p:nvGrpSpPr>
            <p:cNvPr id="38" name="Group 37">
              <a:extLst>
                <a:ext uri="{FF2B5EF4-FFF2-40B4-BE49-F238E27FC236}">
                  <a16:creationId xmlns:a16="http://schemas.microsoft.com/office/drawing/2014/main" id="{0B7E3613-5540-7FC3-26F2-685B15D69E53}"/>
                </a:ext>
              </a:extLst>
            </p:cNvPr>
            <p:cNvGrpSpPr/>
            <p:nvPr/>
          </p:nvGrpSpPr>
          <p:grpSpPr>
            <a:xfrm>
              <a:off x="2642532" y="1258345"/>
              <a:ext cx="6014906" cy="3392234"/>
              <a:chOff x="495300" y="268915"/>
              <a:chExt cx="11039562" cy="7115339"/>
            </a:xfrm>
          </p:grpSpPr>
          <p:sp>
            <p:nvSpPr>
              <p:cNvPr id="42" name="Rectangle 41">
                <a:extLst>
                  <a:ext uri="{FF2B5EF4-FFF2-40B4-BE49-F238E27FC236}">
                    <a16:creationId xmlns:a16="http://schemas.microsoft.com/office/drawing/2014/main" id="{B02767EA-FB94-56B9-6341-9AFCDC4CB864}"/>
                  </a:ext>
                </a:extLst>
              </p:cNvPr>
              <p:cNvSpPr/>
              <p:nvPr/>
            </p:nvSpPr>
            <p:spPr>
              <a:xfrm>
                <a:off x="1761705" y="3783435"/>
                <a:ext cx="469768" cy="19294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3" name="Rectangle 42">
                <a:extLst>
                  <a:ext uri="{FF2B5EF4-FFF2-40B4-BE49-F238E27FC236}">
                    <a16:creationId xmlns:a16="http://schemas.microsoft.com/office/drawing/2014/main" id="{20747A61-F7D1-4246-0DCF-A32A08A8DC47}"/>
                  </a:ext>
                </a:extLst>
              </p:cNvPr>
              <p:cNvSpPr/>
              <p:nvPr/>
            </p:nvSpPr>
            <p:spPr>
              <a:xfrm>
                <a:off x="4771797" y="3783435"/>
                <a:ext cx="469769" cy="19294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4" name="Rectangle 43">
                <a:extLst>
                  <a:ext uri="{FF2B5EF4-FFF2-40B4-BE49-F238E27FC236}">
                    <a16:creationId xmlns:a16="http://schemas.microsoft.com/office/drawing/2014/main" id="{4E85610D-CDFA-E14D-ABDA-88984756EBE4}"/>
                  </a:ext>
                </a:extLst>
              </p:cNvPr>
              <p:cNvSpPr/>
              <p:nvPr/>
            </p:nvSpPr>
            <p:spPr>
              <a:xfrm>
                <a:off x="9851289" y="3783435"/>
                <a:ext cx="469770" cy="19294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5" name="Rectangle 44">
                <a:extLst>
                  <a:ext uri="{FF2B5EF4-FFF2-40B4-BE49-F238E27FC236}">
                    <a16:creationId xmlns:a16="http://schemas.microsoft.com/office/drawing/2014/main" id="{5B4CFF60-F65E-9690-724A-0DD943857E2F}"/>
                  </a:ext>
                </a:extLst>
              </p:cNvPr>
              <p:cNvSpPr/>
              <p:nvPr/>
            </p:nvSpPr>
            <p:spPr>
              <a:xfrm>
                <a:off x="4920223" y="268915"/>
                <a:ext cx="2166994" cy="5285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6" name="Rectangle 45">
                <a:extLst>
                  <a:ext uri="{FF2B5EF4-FFF2-40B4-BE49-F238E27FC236}">
                    <a16:creationId xmlns:a16="http://schemas.microsoft.com/office/drawing/2014/main" id="{2359E837-79FF-4FE6-20F4-695CD7FF6BDA}"/>
                  </a:ext>
                </a:extLst>
              </p:cNvPr>
              <p:cNvSpPr/>
              <p:nvPr/>
            </p:nvSpPr>
            <p:spPr>
              <a:xfrm>
                <a:off x="495300" y="2165759"/>
                <a:ext cx="11020730" cy="52850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47" name="Straight Arrow Connector 46">
                <a:extLst>
                  <a:ext uri="{FF2B5EF4-FFF2-40B4-BE49-F238E27FC236}">
                    <a16:creationId xmlns:a16="http://schemas.microsoft.com/office/drawing/2014/main" id="{FE3D7A48-4B45-6747-4CD5-AE91920852C7}"/>
                  </a:ext>
                </a:extLst>
              </p:cNvPr>
              <p:cNvCxnSpPr>
                <a:cxnSpLocks/>
                <a:stCxn id="45" idx="2"/>
                <a:endCxn id="46" idx="0"/>
              </p:cNvCxnSpPr>
              <p:nvPr/>
            </p:nvCxnSpPr>
            <p:spPr>
              <a:xfrm>
                <a:off x="6003720" y="797421"/>
                <a:ext cx="1945" cy="1368338"/>
              </a:xfrm>
              <a:prstGeom prst="straightConnector1">
                <a:avLst/>
              </a:prstGeom>
              <a:ln w="28575" cap="rnd">
                <a:solidFill>
                  <a:schemeClr val="accent1"/>
                </a:solidFill>
                <a:round/>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6B1EDC0-EBD0-F173-5CFB-874298D13DF9}"/>
                  </a:ext>
                </a:extLst>
              </p:cNvPr>
              <p:cNvCxnSpPr>
                <a:cxnSpLocks/>
                <a:stCxn id="46" idx="2"/>
              </p:cNvCxnSpPr>
              <p:nvPr/>
            </p:nvCxnSpPr>
            <p:spPr>
              <a:xfrm flipH="1">
                <a:off x="2030136" y="2694265"/>
                <a:ext cx="3975529" cy="996891"/>
              </a:xfrm>
              <a:prstGeom prst="straightConnector1">
                <a:avLst/>
              </a:prstGeom>
              <a:ln w="28575" cap="rnd">
                <a:solidFill>
                  <a:srgbClr val="FF0000"/>
                </a:solidFill>
                <a:round/>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95DDA8A-EF7E-D4E0-F1F0-259E5FE40D0C}"/>
                  </a:ext>
                </a:extLst>
              </p:cNvPr>
              <p:cNvCxnSpPr>
                <a:cxnSpLocks/>
              </p:cNvCxnSpPr>
              <p:nvPr/>
            </p:nvCxnSpPr>
            <p:spPr>
              <a:xfrm flipH="1">
                <a:off x="4957894" y="2694265"/>
                <a:ext cx="1052819" cy="996891"/>
              </a:xfrm>
              <a:prstGeom prst="straightConnector1">
                <a:avLst/>
              </a:prstGeom>
              <a:ln w="28575" cap="rnd">
                <a:solidFill>
                  <a:srgbClr val="FF0000"/>
                </a:solidFill>
                <a:round/>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B6A898E-5A03-AB21-0021-B657E927E029}"/>
                  </a:ext>
                </a:extLst>
              </p:cNvPr>
              <p:cNvCxnSpPr>
                <a:cxnSpLocks/>
                <a:stCxn id="46" idx="2"/>
              </p:cNvCxnSpPr>
              <p:nvPr/>
            </p:nvCxnSpPr>
            <p:spPr>
              <a:xfrm>
                <a:off x="6005665" y="2694265"/>
                <a:ext cx="4010790" cy="996891"/>
              </a:xfrm>
              <a:prstGeom prst="straightConnector1">
                <a:avLst/>
              </a:prstGeom>
              <a:ln w="28575" cap="rnd">
                <a:solidFill>
                  <a:srgbClr val="FF0000"/>
                </a:solidFill>
                <a:round/>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C3786DA4-2468-CFC1-3E7F-40AAD0EB6A6F}"/>
                  </a:ext>
                </a:extLst>
              </p:cNvPr>
              <p:cNvSpPr/>
              <p:nvPr/>
            </p:nvSpPr>
            <p:spPr>
              <a:xfrm>
                <a:off x="2291734" y="3783435"/>
                <a:ext cx="469768" cy="1929468"/>
              </a:xfrm>
              <a:prstGeom prst="rect">
                <a:avLst/>
              </a:prstGeom>
              <a:noFill/>
              <a:ln w="19050">
                <a:solidFill>
                  <a:srgbClr val="4C5B6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2" name="Rectangle 51">
                <a:extLst>
                  <a:ext uri="{FF2B5EF4-FFF2-40B4-BE49-F238E27FC236}">
                    <a16:creationId xmlns:a16="http://schemas.microsoft.com/office/drawing/2014/main" id="{66476E2C-FF8C-55B0-A679-FFD60E21B22A}"/>
                  </a:ext>
                </a:extLst>
              </p:cNvPr>
              <p:cNvSpPr/>
              <p:nvPr/>
            </p:nvSpPr>
            <p:spPr>
              <a:xfrm>
                <a:off x="2811860" y="3783435"/>
                <a:ext cx="469768" cy="1929468"/>
              </a:xfrm>
              <a:prstGeom prst="rect">
                <a:avLst/>
              </a:prstGeom>
              <a:noFill/>
              <a:ln w="19050">
                <a:solidFill>
                  <a:srgbClr val="4C5B6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3" name="Rectangle 52">
                <a:extLst>
                  <a:ext uri="{FF2B5EF4-FFF2-40B4-BE49-F238E27FC236}">
                    <a16:creationId xmlns:a16="http://schemas.microsoft.com/office/drawing/2014/main" id="{DCC970C1-52B7-87B9-6B28-171C59065747}"/>
                  </a:ext>
                </a:extLst>
              </p:cNvPr>
              <p:cNvSpPr/>
              <p:nvPr/>
            </p:nvSpPr>
            <p:spPr>
              <a:xfrm>
                <a:off x="4251671" y="3783435"/>
                <a:ext cx="469768" cy="1929468"/>
              </a:xfrm>
              <a:prstGeom prst="rect">
                <a:avLst/>
              </a:prstGeom>
              <a:noFill/>
              <a:ln w="19050">
                <a:solidFill>
                  <a:srgbClr val="4C5B6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4" name="Rectangle 53">
                <a:extLst>
                  <a:ext uri="{FF2B5EF4-FFF2-40B4-BE49-F238E27FC236}">
                    <a16:creationId xmlns:a16="http://schemas.microsoft.com/office/drawing/2014/main" id="{780904E2-6695-1A14-5731-AD172C4C1B53}"/>
                  </a:ext>
                </a:extLst>
              </p:cNvPr>
              <p:cNvSpPr/>
              <p:nvPr/>
            </p:nvSpPr>
            <p:spPr>
              <a:xfrm>
                <a:off x="5281976" y="3783435"/>
                <a:ext cx="469768" cy="1929468"/>
              </a:xfrm>
              <a:prstGeom prst="rect">
                <a:avLst/>
              </a:prstGeom>
              <a:noFill/>
              <a:ln w="19050">
                <a:solidFill>
                  <a:srgbClr val="4C5B6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5" name="Rectangle 54">
                <a:extLst>
                  <a:ext uri="{FF2B5EF4-FFF2-40B4-BE49-F238E27FC236}">
                    <a16:creationId xmlns:a16="http://schemas.microsoft.com/office/drawing/2014/main" id="{2C55278C-509D-9E3B-78BF-CC3520170F39}"/>
                  </a:ext>
                </a:extLst>
              </p:cNvPr>
              <p:cNvSpPr/>
              <p:nvPr/>
            </p:nvSpPr>
            <p:spPr>
              <a:xfrm>
                <a:off x="5802102" y="3783435"/>
                <a:ext cx="469768" cy="1929468"/>
              </a:xfrm>
              <a:prstGeom prst="rect">
                <a:avLst/>
              </a:prstGeom>
              <a:noFill/>
              <a:ln w="19050">
                <a:solidFill>
                  <a:srgbClr val="4C5B6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6" name="Rectangle 55">
                <a:extLst>
                  <a:ext uri="{FF2B5EF4-FFF2-40B4-BE49-F238E27FC236}">
                    <a16:creationId xmlns:a16="http://schemas.microsoft.com/office/drawing/2014/main" id="{14AAEFCA-6277-4EB3-8FE9-F531EC126FF4}"/>
                  </a:ext>
                </a:extLst>
              </p:cNvPr>
              <p:cNvSpPr/>
              <p:nvPr/>
            </p:nvSpPr>
            <p:spPr>
              <a:xfrm>
                <a:off x="7065744" y="3783435"/>
                <a:ext cx="469768" cy="1929468"/>
              </a:xfrm>
              <a:prstGeom prst="rect">
                <a:avLst/>
              </a:prstGeom>
              <a:noFill/>
              <a:ln w="19050">
                <a:solidFill>
                  <a:srgbClr val="4C5B6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57" name="TextBox 56">
                <a:extLst>
                  <a:ext uri="{FF2B5EF4-FFF2-40B4-BE49-F238E27FC236}">
                    <a16:creationId xmlns:a16="http://schemas.microsoft.com/office/drawing/2014/main" id="{98D580FA-70B6-26D7-1D8E-87D1752A04B3}"/>
                  </a:ext>
                </a:extLst>
              </p:cNvPr>
              <p:cNvSpPr txBox="1"/>
              <p:nvPr/>
            </p:nvSpPr>
            <p:spPr>
              <a:xfrm>
                <a:off x="3414319" y="4160938"/>
                <a:ext cx="677961" cy="709105"/>
              </a:xfrm>
              <a:prstGeom prst="rect">
                <a:avLst/>
              </a:prstGeom>
            </p:spPr>
            <p:txBody>
              <a:bodyPr wrap="square" lIns="0" tIns="0" rIns="0" bIns="0" rtlCol="0">
                <a:spAutoFit/>
              </a:bodyPr>
              <a:lstStyle/>
              <a:p>
                <a:pPr algn="ctr">
                  <a:lnSpc>
                    <a:spcPct val="96000"/>
                  </a:lnSpc>
                </a:pPr>
                <a:r>
                  <a:rPr lang="en-US" sz="4800" dirty="0">
                    <a:solidFill>
                      <a:schemeClr val="tx2"/>
                    </a:solidFill>
                    <a:latin typeface="Microsoft Sans Serif"/>
                    <a:cs typeface="Microsoft Sans Serif" panose="020B0604020202020204" pitchFamily="34" charset="0"/>
                  </a:rPr>
                  <a:t>…</a:t>
                </a:r>
              </a:p>
            </p:txBody>
          </p:sp>
          <p:sp>
            <p:nvSpPr>
              <p:cNvPr id="58" name="TextBox 57">
                <a:extLst>
                  <a:ext uri="{FF2B5EF4-FFF2-40B4-BE49-F238E27FC236}">
                    <a16:creationId xmlns:a16="http://schemas.microsoft.com/office/drawing/2014/main" id="{00A228C6-EE25-59C0-228D-A81C3D726606}"/>
                  </a:ext>
                </a:extLst>
              </p:cNvPr>
              <p:cNvSpPr txBox="1"/>
              <p:nvPr/>
            </p:nvSpPr>
            <p:spPr>
              <a:xfrm>
                <a:off x="6348919" y="4152550"/>
                <a:ext cx="677961" cy="709105"/>
              </a:xfrm>
              <a:prstGeom prst="rect">
                <a:avLst/>
              </a:prstGeom>
            </p:spPr>
            <p:txBody>
              <a:bodyPr wrap="square" lIns="0" tIns="0" rIns="0" bIns="0" rtlCol="0">
                <a:spAutoFit/>
              </a:bodyPr>
              <a:lstStyle/>
              <a:p>
                <a:pPr algn="ctr">
                  <a:lnSpc>
                    <a:spcPct val="96000"/>
                  </a:lnSpc>
                </a:pPr>
                <a:r>
                  <a:rPr lang="en-US" sz="4800" dirty="0">
                    <a:solidFill>
                      <a:schemeClr val="tx2"/>
                    </a:solidFill>
                    <a:latin typeface="Microsoft Sans Serif"/>
                    <a:cs typeface="Microsoft Sans Serif" panose="020B0604020202020204" pitchFamily="34" charset="0"/>
                  </a:rPr>
                  <a:t>…</a:t>
                </a:r>
              </a:p>
            </p:txBody>
          </p:sp>
          <p:sp>
            <p:nvSpPr>
              <p:cNvPr id="59" name="TextBox 58">
                <a:extLst>
                  <a:ext uri="{FF2B5EF4-FFF2-40B4-BE49-F238E27FC236}">
                    <a16:creationId xmlns:a16="http://schemas.microsoft.com/office/drawing/2014/main" id="{B857F3DC-DF2E-4E02-FC9B-4AD1376236DF}"/>
                  </a:ext>
                </a:extLst>
              </p:cNvPr>
              <p:cNvSpPr txBox="1"/>
              <p:nvPr/>
            </p:nvSpPr>
            <p:spPr>
              <a:xfrm>
                <a:off x="8438774" y="4135771"/>
                <a:ext cx="677961" cy="709105"/>
              </a:xfrm>
              <a:prstGeom prst="rect">
                <a:avLst/>
              </a:prstGeom>
            </p:spPr>
            <p:txBody>
              <a:bodyPr wrap="square" lIns="0" tIns="0" rIns="0" bIns="0" rtlCol="0">
                <a:spAutoFit/>
              </a:bodyPr>
              <a:lstStyle/>
              <a:p>
                <a:pPr algn="ctr">
                  <a:lnSpc>
                    <a:spcPct val="96000"/>
                  </a:lnSpc>
                </a:pPr>
                <a:r>
                  <a:rPr lang="en-US" sz="4800" dirty="0">
                    <a:solidFill>
                      <a:schemeClr val="tx2"/>
                    </a:solidFill>
                    <a:latin typeface="Microsoft Sans Serif"/>
                    <a:cs typeface="Microsoft Sans Serif" panose="020B0604020202020204" pitchFamily="34" charset="0"/>
                  </a:rPr>
                  <a:t>…</a:t>
                </a:r>
              </a:p>
            </p:txBody>
          </p:sp>
          <p:sp>
            <p:nvSpPr>
              <p:cNvPr id="60" name="TextBox 59">
                <a:extLst>
                  <a:ext uri="{FF2B5EF4-FFF2-40B4-BE49-F238E27FC236}">
                    <a16:creationId xmlns:a16="http://schemas.microsoft.com/office/drawing/2014/main" id="{7CB058A1-629D-EEB5-4EA2-91F7712B9797}"/>
                  </a:ext>
                </a:extLst>
              </p:cNvPr>
              <p:cNvSpPr txBox="1"/>
              <p:nvPr/>
            </p:nvSpPr>
            <p:spPr>
              <a:xfrm>
                <a:off x="10856901" y="4160938"/>
                <a:ext cx="677961" cy="709105"/>
              </a:xfrm>
              <a:prstGeom prst="rect">
                <a:avLst/>
              </a:prstGeom>
            </p:spPr>
            <p:txBody>
              <a:bodyPr wrap="square" lIns="0" tIns="0" rIns="0" bIns="0" rtlCol="0">
                <a:spAutoFit/>
              </a:bodyPr>
              <a:lstStyle/>
              <a:p>
                <a:pPr algn="ctr">
                  <a:lnSpc>
                    <a:spcPct val="96000"/>
                  </a:lnSpc>
                </a:pPr>
                <a:r>
                  <a:rPr lang="en-US" sz="4800" dirty="0">
                    <a:solidFill>
                      <a:schemeClr val="tx2"/>
                    </a:solidFill>
                    <a:latin typeface="Microsoft Sans Serif"/>
                    <a:cs typeface="Microsoft Sans Serif" panose="020B0604020202020204" pitchFamily="34" charset="0"/>
                  </a:rPr>
                  <a:t>…</a:t>
                </a:r>
              </a:p>
            </p:txBody>
          </p:sp>
          <p:sp>
            <p:nvSpPr>
              <p:cNvPr id="61" name="TextBox 60">
                <a:extLst>
                  <a:ext uri="{FF2B5EF4-FFF2-40B4-BE49-F238E27FC236}">
                    <a16:creationId xmlns:a16="http://schemas.microsoft.com/office/drawing/2014/main" id="{6899547F-B940-33FC-9F9F-3039E0263DAD}"/>
                  </a:ext>
                </a:extLst>
              </p:cNvPr>
              <p:cNvSpPr txBox="1"/>
              <p:nvPr/>
            </p:nvSpPr>
            <p:spPr>
              <a:xfrm>
                <a:off x="706239" y="4160940"/>
                <a:ext cx="677961" cy="709105"/>
              </a:xfrm>
              <a:prstGeom prst="rect">
                <a:avLst/>
              </a:prstGeom>
            </p:spPr>
            <p:txBody>
              <a:bodyPr wrap="square" lIns="0" tIns="0" rIns="0" bIns="0" rtlCol="0">
                <a:spAutoFit/>
              </a:bodyPr>
              <a:lstStyle/>
              <a:p>
                <a:pPr algn="ctr">
                  <a:lnSpc>
                    <a:spcPct val="96000"/>
                  </a:lnSpc>
                </a:pPr>
                <a:r>
                  <a:rPr lang="en-US" sz="4800" dirty="0">
                    <a:solidFill>
                      <a:schemeClr val="tx2"/>
                    </a:solidFill>
                    <a:latin typeface="Microsoft Sans Serif"/>
                    <a:cs typeface="Microsoft Sans Serif" panose="020B0604020202020204" pitchFamily="34" charset="0"/>
                  </a:rPr>
                  <a:t>…</a:t>
                </a:r>
              </a:p>
            </p:txBody>
          </p:sp>
          <p:sp>
            <p:nvSpPr>
              <p:cNvPr id="62" name="TextBox 61">
                <a:extLst>
                  <a:ext uri="{FF2B5EF4-FFF2-40B4-BE49-F238E27FC236}">
                    <a16:creationId xmlns:a16="http://schemas.microsoft.com/office/drawing/2014/main" id="{729B953E-62CD-E538-0770-332BE582063B}"/>
                  </a:ext>
                </a:extLst>
              </p:cNvPr>
              <p:cNvSpPr txBox="1"/>
              <p:nvPr/>
            </p:nvSpPr>
            <p:spPr>
              <a:xfrm>
                <a:off x="637563" y="360725"/>
                <a:ext cx="10763076" cy="299431"/>
              </a:xfrm>
              <a:prstGeom prst="rect">
                <a:avLst/>
              </a:prstGeom>
            </p:spPr>
            <p:txBody>
              <a:bodyPr wrap="square" lIns="0" tIns="0" rIns="0" bIns="0" rtlCol="0">
                <a:spAutoFit/>
              </a:bodyPr>
              <a:lstStyle/>
              <a:p>
                <a:pPr algn="ctr">
                  <a:lnSpc>
                    <a:spcPct val="96000"/>
                  </a:lnSpc>
                </a:pPr>
                <a:endParaRPr lang="en-US" sz="1600" dirty="0">
                  <a:solidFill>
                    <a:schemeClr val="tx2"/>
                  </a:solidFill>
                  <a:latin typeface="Microsoft Sans Serif"/>
                  <a:cs typeface="Microsoft Sans Serif" panose="020B0604020202020204" pitchFamily="34" charset="0"/>
                </a:endParaRPr>
              </a:p>
            </p:txBody>
          </p:sp>
          <p:sp>
            <p:nvSpPr>
              <p:cNvPr id="63" name="Left Brace 62">
                <a:extLst>
                  <a:ext uri="{FF2B5EF4-FFF2-40B4-BE49-F238E27FC236}">
                    <a16:creationId xmlns:a16="http://schemas.microsoft.com/office/drawing/2014/main" id="{2FF72EBD-5F52-9759-5DDB-C7D26DDE3DE8}"/>
                  </a:ext>
                </a:extLst>
              </p:cNvPr>
              <p:cNvSpPr/>
              <p:nvPr/>
            </p:nvSpPr>
            <p:spPr>
              <a:xfrm rot="16200000">
                <a:off x="3006174" y="4543255"/>
                <a:ext cx="470449" cy="2960083"/>
              </a:xfrm>
              <a:prstGeom prst="leftBrace">
                <a:avLst/>
              </a:prstGeom>
              <a:ln w="12700" cap="rnd">
                <a:solidFill>
                  <a:schemeClr val="tx1"/>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Left Brace 63">
                <a:extLst>
                  <a:ext uri="{FF2B5EF4-FFF2-40B4-BE49-F238E27FC236}">
                    <a16:creationId xmlns:a16="http://schemas.microsoft.com/office/drawing/2014/main" id="{B3FB8C20-A1BA-007C-8427-E0973BD83F48}"/>
                  </a:ext>
                </a:extLst>
              </p:cNvPr>
              <p:cNvSpPr/>
              <p:nvPr/>
            </p:nvSpPr>
            <p:spPr>
              <a:xfrm rot="16200000">
                <a:off x="5928446" y="4655647"/>
                <a:ext cx="470449" cy="2743684"/>
              </a:xfrm>
              <a:prstGeom prst="leftBrace">
                <a:avLst/>
              </a:prstGeom>
              <a:ln w="12700" cap="rnd">
                <a:solidFill>
                  <a:schemeClr val="tx1"/>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a:extLst>
                  <a:ext uri="{FF2B5EF4-FFF2-40B4-BE49-F238E27FC236}">
                    <a16:creationId xmlns:a16="http://schemas.microsoft.com/office/drawing/2014/main" id="{02232835-2963-EC2A-F8A5-E9FEF76EAC05}"/>
                  </a:ext>
                </a:extLst>
              </p:cNvPr>
              <p:cNvSpPr txBox="1"/>
              <p:nvPr/>
            </p:nvSpPr>
            <p:spPr>
              <a:xfrm>
                <a:off x="6320864" y="2718496"/>
                <a:ext cx="677961" cy="709105"/>
              </a:xfrm>
              <a:prstGeom prst="rect">
                <a:avLst/>
              </a:prstGeom>
            </p:spPr>
            <p:txBody>
              <a:bodyPr wrap="square" lIns="0" tIns="0" rIns="0" bIns="0" rtlCol="0">
                <a:spAutoFit/>
              </a:bodyPr>
              <a:lstStyle/>
              <a:p>
                <a:pPr algn="ctr">
                  <a:lnSpc>
                    <a:spcPct val="96000"/>
                  </a:lnSpc>
                </a:pPr>
                <a:r>
                  <a:rPr lang="en-US" sz="4800" dirty="0">
                    <a:solidFill>
                      <a:schemeClr val="tx2"/>
                    </a:solidFill>
                    <a:latin typeface="Microsoft Sans Serif"/>
                    <a:cs typeface="Microsoft Sans Serif" panose="020B0604020202020204" pitchFamily="34" charset="0"/>
                  </a:rPr>
                  <a:t>…</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C5C8B1A-ADCE-7C7D-20DD-E9E5456CAD7C}"/>
                      </a:ext>
                    </a:extLst>
                  </p:cNvPr>
                  <p:cNvSpPr txBox="1"/>
                  <p:nvPr/>
                </p:nvSpPr>
                <p:spPr>
                  <a:xfrm>
                    <a:off x="1996588" y="6268624"/>
                    <a:ext cx="2397687" cy="1115630"/>
                  </a:xfrm>
                  <a:prstGeom prst="rect">
                    <a:avLst/>
                  </a:prstGeom>
                </p:spPr>
                <p:txBody>
                  <a:bodyPr wrap="square" lIns="0" tIns="0" rIns="0" bIns="0" rtlCol="0">
                    <a:spAutoFit/>
                  </a:bodyPr>
                  <a:lstStyle/>
                  <a:p>
                    <a:pPr algn="ctr">
                      <a:lnSpc>
                        <a:spcPct val="96000"/>
                      </a:lnSpc>
                    </a:pPr>
                    <a:r>
                      <a:rPr lang="en-US" sz="1200" b="0" dirty="0">
                        <a:solidFill>
                          <a:schemeClr val="tx2"/>
                        </a:solidFill>
                        <a:cs typeface="Microsoft Sans Serif" panose="020B0604020202020204" pitchFamily="34" charset="0"/>
                      </a:rPr>
                      <a:t>Parts of </a:t>
                    </a:r>
                    <a14:m>
                      <m:oMath xmlns:m="http://schemas.openxmlformats.org/officeDocument/2006/math">
                        <m:r>
                          <a:rPr lang="en-US" sz="1200" b="0" i="1" smtClean="0">
                            <a:solidFill>
                              <a:schemeClr val="tx2"/>
                            </a:solidFill>
                            <a:latin typeface="Cambria Math" panose="02040503050406030204" pitchFamily="18" charset="0"/>
                            <a:cs typeface="Microsoft Sans Serif" panose="020B0604020202020204" pitchFamily="34" charset="0"/>
                          </a:rPr>
                          <m:t>𝑚</m:t>
                        </m:r>
                      </m:oMath>
                    </a14:m>
                    <a:r>
                      <a:rPr lang="en-US" sz="1200" dirty="0">
                        <a:solidFill>
                          <a:schemeClr val="tx2"/>
                        </a:solidFill>
                        <a:latin typeface="Microsoft Sans Serif"/>
                        <a:cs typeface="Microsoft Sans Serif" panose="020B0604020202020204" pitchFamily="34" charset="0"/>
                      </a:rPr>
                      <a:t> TBs spread across </a:t>
                    </a:r>
                    <a14:m>
                      <m:oMath xmlns:m="http://schemas.openxmlformats.org/officeDocument/2006/math">
                        <m:r>
                          <a:rPr lang="en-US" sz="1200" b="0" i="1" smtClean="0">
                            <a:solidFill>
                              <a:schemeClr val="tx2"/>
                            </a:solidFill>
                            <a:latin typeface="Cambria Math" panose="02040503050406030204" pitchFamily="18" charset="0"/>
                            <a:cs typeface="Microsoft Sans Serif" panose="020B0604020202020204" pitchFamily="34" charset="0"/>
                          </a:rPr>
                          <m:t>𝑚</m:t>
                        </m:r>
                      </m:oMath>
                    </a14:m>
                    <a:r>
                      <a:rPr lang="en-US" sz="1200" dirty="0">
                        <a:solidFill>
                          <a:schemeClr val="tx2"/>
                        </a:solidFill>
                        <a:latin typeface="Microsoft Sans Serif"/>
                        <a:cs typeface="Microsoft Sans Serif" panose="020B0604020202020204" pitchFamily="34" charset="0"/>
                      </a:rPr>
                      <a:t> slots</a:t>
                    </a:r>
                  </a:p>
                </p:txBody>
              </p:sp>
            </mc:Choice>
            <mc:Fallback xmlns="">
              <p:sp>
                <p:nvSpPr>
                  <p:cNvPr id="66" name="TextBox 65">
                    <a:extLst>
                      <a:ext uri="{FF2B5EF4-FFF2-40B4-BE49-F238E27FC236}">
                        <a16:creationId xmlns:a16="http://schemas.microsoft.com/office/drawing/2014/main" id="{3C5C8B1A-ADCE-7C7D-20DD-E9E5456CAD7C}"/>
                      </a:ext>
                    </a:extLst>
                  </p:cNvPr>
                  <p:cNvSpPr txBox="1">
                    <a:spLocks noRot="1" noChangeAspect="1" noMove="1" noResize="1" noEditPoints="1" noAdjustHandles="1" noChangeArrowheads="1" noChangeShapeType="1" noTextEdit="1"/>
                  </p:cNvSpPr>
                  <p:nvPr/>
                </p:nvSpPr>
                <p:spPr>
                  <a:xfrm>
                    <a:off x="1996588" y="6268624"/>
                    <a:ext cx="2397687" cy="1115630"/>
                  </a:xfrm>
                  <a:prstGeom prst="rect">
                    <a:avLst/>
                  </a:prstGeom>
                  <a:blipFill>
                    <a:blip r:embed="rId2"/>
                    <a:stretch>
                      <a:fillRect t="-11905" b="-20238"/>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B4914F7A-4826-0EEB-D50A-E7F1C47780CA}"/>
                  </a:ext>
                </a:extLst>
              </p:cNvPr>
              <p:cNvSpPr/>
              <p:nvPr/>
            </p:nvSpPr>
            <p:spPr>
              <a:xfrm>
                <a:off x="10379263" y="3783435"/>
                <a:ext cx="469768" cy="1929468"/>
              </a:xfrm>
              <a:prstGeom prst="rect">
                <a:avLst/>
              </a:prstGeom>
              <a:noFill/>
              <a:ln w="19050">
                <a:solidFill>
                  <a:srgbClr val="4C5B6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48E3536-0A0B-6B33-0D4E-D1CA2E51F3C6}"/>
                      </a:ext>
                    </a:extLst>
                  </p:cNvPr>
                  <p:cNvSpPr txBox="1"/>
                  <p:nvPr/>
                </p:nvSpPr>
                <p:spPr>
                  <a:xfrm>
                    <a:off x="1802256" y="3103908"/>
                    <a:ext cx="493068" cy="471941"/>
                  </a:xfrm>
                  <a:prstGeom prst="rect">
                    <a:avLst/>
                  </a:prstGeom>
                </p:spPr>
                <p:txBody>
                  <a:bodyPr wrap="square" lIns="0" tIns="0" rIns="0" bIns="0" rtlCol="0">
                    <a:spAutoFit/>
                  </a:bodyPr>
                  <a:lstStyle/>
                  <a:p>
                    <a:pPr algn="l">
                      <a:lnSpc>
                        <a:spcPct val="96000"/>
                      </a:lnSpc>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panose="02040503050406030204" pitchFamily="18" charset="0"/>
                              <a:cs typeface="Microsoft Sans Serif" panose="020B0604020202020204" pitchFamily="34" charset="0"/>
                            </a:rPr>
                            <m:t>𝑻</m:t>
                          </m:r>
                          <m:sSubSup>
                            <m:sSubSupPr>
                              <m:ctrlPr>
                                <a:rPr lang="en-US" sz="1200" b="1" i="1" smtClean="0">
                                  <a:solidFill>
                                    <a:srgbClr val="FF0000"/>
                                  </a:solidFill>
                                  <a:latin typeface="Cambria Math" panose="02040503050406030204" pitchFamily="18" charset="0"/>
                                  <a:cs typeface="Microsoft Sans Serif" panose="020B0604020202020204" pitchFamily="34" charset="0"/>
                                </a:rPr>
                              </m:ctrlPr>
                            </m:sSubSupPr>
                            <m:e>
                              <m:r>
                                <a:rPr lang="en-US" sz="1200" b="1" i="1" smtClean="0">
                                  <a:solidFill>
                                    <a:srgbClr val="FF0000"/>
                                  </a:solidFill>
                                  <a:latin typeface="Cambria Math" panose="02040503050406030204" pitchFamily="18" charset="0"/>
                                  <a:cs typeface="Microsoft Sans Serif" panose="020B0604020202020204" pitchFamily="34" charset="0"/>
                                </a:rPr>
                                <m:t>𝑩</m:t>
                              </m:r>
                            </m:e>
                            <m:sub>
                              <m:r>
                                <a:rPr lang="en-US" sz="1200" b="1" i="1" smtClean="0">
                                  <a:solidFill>
                                    <a:srgbClr val="FF0000"/>
                                  </a:solidFill>
                                  <a:latin typeface="Cambria Math" panose="02040503050406030204" pitchFamily="18" charset="0"/>
                                  <a:cs typeface="Microsoft Sans Serif" panose="020B0604020202020204" pitchFamily="34" charset="0"/>
                                </a:rPr>
                                <m:t>𝒊</m:t>
                              </m:r>
                            </m:sub>
                            <m:sup>
                              <m:r>
                                <a:rPr lang="en-US" sz="1200" b="1" i="1" smtClean="0">
                                  <a:solidFill>
                                    <a:srgbClr val="FF0000"/>
                                  </a:solidFill>
                                  <a:latin typeface="Cambria Math" panose="02040503050406030204" pitchFamily="18" charset="0"/>
                                  <a:cs typeface="Microsoft Sans Serif" panose="020B0604020202020204" pitchFamily="34" charset="0"/>
                                </a:rPr>
                                <m:t>(</m:t>
                              </m:r>
                              <m:r>
                                <a:rPr lang="en-US" sz="1200" b="1" i="1" smtClean="0">
                                  <a:solidFill>
                                    <a:srgbClr val="FF0000"/>
                                  </a:solidFill>
                                  <a:latin typeface="Cambria Math" panose="02040503050406030204" pitchFamily="18" charset="0"/>
                                  <a:cs typeface="Microsoft Sans Serif" panose="020B0604020202020204" pitchFamily="34" charset="0"/>
                                </a:rPr>
                                <m:t>𝟏</m:t>
                              </m:r>
                              <m:r>
                                <a:rPr lang="en-US" sz="1200" b="1" i="1" smtClean="0">
                                  <a:solidFill>
                                    <a:srgbClr val="FF0000"/>
                                  </a:solidFill>
                                  <a:latin typeface="Cambria Math" panose="02040503050406030204" pitchFamily="18" charset="0"/>
                                  <a:cs typeface="Microsoft Sans Serif" panose="020B0604020202020204" pitchFamily="34" charset="0"/>
                                </a:rPr>
                                <m:t>)</m:t>
                              </m:r>
                            </m:sup>
                          </m:sSubSup>
                        </m:oMath>
                      </m:oMathPara>
                    </a14:m>
                    <a:endParaRPr lang="en-US" sz="1200" b="1" dirty="0">
                      <a:solidFill>
                        <a:schemeClr val="tx2"/>
                      </a:solidFill>
                      <a:latin typeface="Microsoft Sans Serif"/>
                      <a:cs typeface="Microsoft Sans Serif" panose="020B0604020202020204" pitchFamily="34" charset="0"/>
                    </a:endParaRPr>
                  </a:p>
                </p:txBody>
              </p:sp>
            </mc:Choice>
            <mc:Fallback xmlns="">
              <p:sp>
                <p:nvSpPr>
                  <p:cNvPr id="68" name="TextBox 67">
                    <a:extLst>
                      <a:ext uri="{FF2B5EF4-FFF2-40B4-BE49-F238E27FC236}">
                        <a16:creationId xmlns:a16="http://schemas.microsoft.com/office/drawing/2014/main" id="{448E3536-0A0B-6B33-0D4E-D1CA2E51F3C6}"/>
                      </a:ext>
                    </a:extLst>
                  </p:cNvPr>
                  <p:cNvSpPr txBox="1">
                    <a:spLocks noRot="1" noChangeAspect="1" noMove="1" noResize="1" noEditPoints="1" noAdjustHandles="1" noChangeArrowheads="1" noChangeShapeType="1" noTextEdit="1"/>
                  </p:cNvSpPr>
                  <p:nvPr/>
                </p:nvSpPr>
                <p:spPr>
                  <a:xfrm>
                    <a:off x="1802256" y="3103908"/>
                    <a:ext cx="493068" cy="471941"/>
                  </a:xfrm>
                  <a:prstGeom prst="rect">
                    <a:avLst/>
                  </a:prstGeom>
                  <a:blipFill>
                    <a:blip r:embed="rId3"/>
                    <a:stretch>
                      <a:fillRect l="-20455" t="-5556" r="-54545"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C085AB17-42CB-364C-E07B-02112BCFAECC}"/>
                      </a:ext>
                    </a:extLst>
                  </p:cNvPr>
                  <p:cNvSpPr txBox="1"/>
                  <p:nvPr/>
                </p:nvSpPr>
                <p:spPr>
                  <a:xfrm>
                    <a:off x="4517653" y="3187090"/>
                    <a:ext cx="535356" cy="471941"/>
                  </a:xfrm>
                  <a:prstGeom prst="rect">
                    <a:avLst/>
                  </a:prstGeom>
                </p:spPr>
                <p:txBody>
                  <a:bodyPr wrap="square" lIns="0" tIns="0" rIns="0" bIns="0" rtlCol="0">
                    <a:spAutoFit/>
                  </a:bodyPr>
                  <a:lstStyle/>
                  <a:p>
                    <a:pPr>
                      <a:lnSpc>
                        <a:spcPct val="96000"/>
                      </a:lnSpc>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panose="02040503050406030204" pitchFamily="18" charset="0"/>
                              <a:cs typeface="Microsoft Sans Serif" panose="020B0604020202020204" pitchFamily="34" charset="0"/>
                            </a:rPr>
                            <m:t>𝑻</m:t>
                          </m:r>
                          <m:sSubSup>
                            <m:sSubSupPr>
                              <m:ctrlPr>
                                <a:rPr lang="en-US" sz="1200" b="1" i="1">
                                  <a:solidFill>
                                    <a:srgbClr val="FF0000"/>
                                  </a:solidFill>
                                  <a:latin typeface="Cambria Math" panose="02040503050406030204" pitchFamily="18" charset="0"/>
                                  <a:cs typeface="Microsoft Sans Serif" panose="020B0604020202020204" pitchFamily="34" charset="0"/>
                                </a:rPr>
                              </m:ctrlPr>
                            </m:sSubSupPr>
                            <m:e>
                              <m:r>
                                <a:rPr lang="en-US" sz="1200" b="1" i="1">
                                  <a:solidFill>
                                    <a:srgbClr val="FF0000"/>
                                  </a:solidFill>
                                  <a:latin typeface="Cambria Math" panose="02040503050406030204" pitchFamily="18" charset="0"/>
                                  <a:cs typeface="Microsoft Sans Serif" panose="020B0604020202020204" pitchFamily="34" charset="0"/>
                                </a:rPr>
                                <m:t>𝑩</m:t>
                              </m:r>
                            </m:e>
                            <m:sub>
                              <m:r>
                                <a:rPr lang="en-US" sz="1200" b="1" i="1" smtClean="0">
                                  <a:solidFill>
                                    <a:srgbClr val="FF0000"/>
                                  </a:solidFill>
                                  <a:latin typeface="Cambria Math" panose="02040503050406030204" pitchFamily="18" charset="0"/>
                                  <a:cs typeface="Microsoft Sans Serif" panose="020B0604020202020204" pitchFamily="34" charset="0"/>
                                </a:rPr>
                                <m:t>𝒊</m:t>
                              </m:r>
                            </m:sub>
                            <m:sup>
                              <m:r>
                                <a:rPr lang="en-US" sz="1200" b="1" i="1">
                                  <a:solidFill>
                                    <a:srgbClr val="FF0000"/>
                                  </a:solidFill>
                                  <a:latin typeface="Cambria Math" panose="02040503050406030204" pitchFamily="18" charset="0"/>
                                  <a:cs typeface="Microsoft Sans Serif" panose="020B0604020202020204" pitchFamily="34" charset="0"/>
                                </a:rPr>
                                <m:t>(</m:t>
                              </m:r>
                              <m:r>
                                <a:rPr lang="en-US" sz="1200" b="1" i="1" smtClean="0">
                                  <a:solidFill>
                                    <a:srgbClr val="FF0000"/>
                                  </a:solidFill>
                                  <a:latin typeface="Cambria Math" panose="02040503050406030204" pitchFamily="18" charset="0"/>
                                  <a:cs typeface="Microsoft Sans Serif" panose="020B0604020202020204" pitchFamily="34" charset="0"/>
                                </a:rPr>
                                <m:t>𝟐</m:t>
                              </m:r>
                              <m:r>
                                <a:rPr lang="en-US" sz="1200" b="1" i="1">
                                  <a:solidFill>
                                    <a:srgbClr val="FF0000"/>
                                  </a:solidFill>
                                  <a:latin typeface="Cambria Math" panose="02040503050406030204" pitchFamily="18" charset="0"/>
                                  <a:cs typeface="Microsoft Sans Serif" panose="020B0604020202020204" pitchFamily="34" charset="0"/>
                                </a:rPr>
                                <m:t>)</m:t>
                              </m:r>
                            </m:sup>
                          </m:sSubSup>
                        </m:oMath>
                      </m:oMathPara>
                    </a14:m>
                    <a:endParaRPr lang="en-US" sz="1200" b="1" dirty="0">
                      <a:solidFill>
                        <a:srgbClr val="FF0000"/>
                      </a:solidFill>
                      <a:cs typeface="Microsoft Sans Serif" panose="020B0604020202020204" pitchFamily="34" charset="0"/>
                    </a:endParaRPr>
                  </a:p>
                </p:txBody>
              </p:sp>
            </mc:Choice>
            <mc:Fallback xmlns="">
              <p:sp>
                <p:nvSpPr>
                  <p:cNvPr id="69" name="TextBox 68">
                    <a:extLst>
                      <a:ext uri="{FF2B5EF4-FFF2-40B4-BE49-F238E27FC236}">
                        <a16:creationId xmlns:a16="http://schemas.microsoft.com/office/drawing/2014/main" id="{C085AB17-42CB-364C-E07B-02112BCFAECC}"/>
                      </a:ext>
                    </a:extLst>
                  </p:cNvPr>
                  <p:cNvSpPr txBox="1">
                    <a:spLocks noRot="1" noChangeAspect="1" noMove="1" noResize="1" noEditPoints="1" noAdjustHandles="1" noChangeArrowheads="1" noChangeShapeType="1" noTextEdit="1"/>
                  </p:cNvSpPr>
                  <p:nvPr/>
                </p:nvSpPr>
                <p:spPr>
                  <a:xfrm>
                    <a:off x="4517653" y="3187090"/>
                    <a:ext cx="535356" cy="471941"/>
                  </a:xfrm>
                  <a:prstGeom prst="rect">
                    <a:avLst/>
                  </a:prstGeom>
                  <a:blipFill>
                    <a:blip r:embed="rId4"/>
                    <a:stretch>
                      <a:fillRect l="-18750" t="-8571" r="-4166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0E26D53-9336-4616-E00F-F105F28C56D3}"/>
                      </a:ext>
                    </a:extLst>
                  </p:cNvPr>
                  <p:cNvSpPr txBox="1"/>
                  <p:nvPr/>
                </p:nvSpPr>
                <p:spPr>
                  <a:xfrm>
                    <a:off x="9748776" y="3152552"/>
                    <a:ext cx="535356" cy="471941"/>
                  </a:xfrm>
                  <a:prstGeom prst="rect">
                    <a:avLst/>
                  </a:prstGeom>
                </p:spPr>
                <p:txBody>
                  <a:bodyPr wrap="square" lIns="0" tIns="0" rIns="0" bIns="0" rtlCol="0">
                    <a:spAutoFit/>
                  </a:bodyPr>
                  <a:lstStyle/>
                  <a:p>
                    <a:pPr>
                      <a:lnSpc>
                        <a:spcPct val="96000"/>
                      </a:lnSpc>
                    </a:pPr>
                    <a14:m>
                      <m:oMathPara xmlns:m="http://schemas.openxmlformats.org/officeDocument/2006/math">
                        <m:oMathParaPr>
                          <m:jc m:val="centerGroup"/>
                        </m:oMathParaPr>
                        <m:oMath xmlns:m="http://schemas.openxmlformats.org/officeDocument/2006/math">
                          <m:r>
                            <a:rPr lang="en-US" sz="1200" b="1" i="1" smtClean="0">
                              <a:solidFill>
                                <a:srgbClr val="FF0000"/>
                              </a:solidFill>
                              <a:latin typeface="Cambria Math" panose="02040503050406030204" pitchFamily="18" charset="0"/>
                              <a:cs typeface="Microsoft Sans Serif" panose="020B0604020202020204" pitchFamily="34" charset="0"/>
                            </a:rPr>
                            <m:t>𝑻</m:t>
                          </m:r>
                          <m:sSubSup>
                            <m:sSubSupPr>
                              <m:ctrlPr>
                                <a:rPr lang="en-US" sz="1200" b="1" i="1">
                                  <a:solidFill>
                                    <a:srgbClr val="FF0000"/>
                                  </a:solidFill>
                                  <a:latin typeface="Cambria Math" panose="02040503050406030204" pitchFamily="18" charset="0"/>
                                  <a:cs typeface="Microsoft Sans Serif" panose="020B0604020202020204" pitchFamily="34" charset="0"/>
                                </a:rPr>
                              </m:ctrlPr>
                            </m:sSubSupPr>
                            <m:e>
                              <m:r>
                                <a:rPr lang="en-US" sz="1200" b="1" i="1">
                                  <a:solidFill>
                                    <a:srgbClr val="FF0000"/>
                                  </a:solidFill>
                                  <a:latin typeface="Cambria Math" panose="02040503050406030204" pitchFamily="18" charset="0"/>
                                  <a:cs typeface="Microsoft Sans Serif" panose="020B0604020202020204" pitchFamily="34" charset="0"/>
                                </a:rPr>
                                <m:t>𝑩</m:t>
                              </m:r>
                            </m:e>
                            <m:sub>
                              <m:r>
                                <a:rPr lang="en-US" sz="1200" b="1" i="1" smtClean="0">
                                  <a:solidFill>
                                    <a:srgbClr val="FF0000"/>
                                  </a:solidFill>
                                  <a:latin typeface="Cambria Math" panose="02040503050406030204" pitchFamily="18" charset="0"/>
                                  <a:cs typeface="Microsoft Sans Serif" panose="020B0604020202020204" pitchFamily="34" charset="0"/>
                                </a:rPr>
                                <m:t>𝒊</m:t>
                              </m:r>
                            </m:sub>
                            <m:sup>
                              <m:r>
                                <a:rPr lang="en-US" sz="1200" b="1" i="1">
                                  <a:solidFill>
                                    <a:srgbClr val="FF0000"/>
                                  </a:solidFill>
                                  <a:latin typeface="Cambria Math" panose="02040503050406030204" pitchFamily="18" charset="0"/>
                                  <a:cs typeface="Microsoft Sans Serif" panose="020B0604020202020204" pitchFamily="34" charset="0"/>
                                </a:rPr>
                                <m:t>(</m:t>
                              </m:r>
                              <m:r>
                                <a:rPr lang="en-US" sz="1200" b="1" i="1" smtClean="0">
                                  <a:solidFill>
                                    <a:srgbClr val="FF0000"/>
                                  </a:solidFill>
                                  <a:latin typeface="Cambria Math" panose="02040503050406030204" pitchFamily="18" charset="0"/>
                                  <a:cs typeface="Microsoft Sans Serif" panose="020B0604020202020204" pitchFamily="34" charset="0"/>
                                </a:rPr>
                                <m:t>𝒏</m:t>
                              </m:r>
                              <m:r>
                                <a:rPr lang="en-US" sz="1200" b="1" i="1">
                                  <a:solidFill>
                                    <a:srgbClr val="FF0000"/>
                                  </a:solidFill>
                                  <a:latin typeface="Cambria Math" panose="02040503050406030204" pitchFamily="18" charset="0"/>
                                  <a:cs typeface="Microsoft Sans Serif" panose="020B0604020202020204" pitchFamily="34" charset="0"/>
                                </a:rPr>
                                <m:t>)</m:t>
                              </m:r>
                            </m:sup>
                          </m:sSubSup>
                        </m:oMath>
                      </m:oMathPara>
                    </a14:m>
                    <a:endParaRPr lang="en-US" sz="1200" b="1" dirty="0">
                      <a:solidFill>
                        <a:schemeClr val="tx2"/>
                      </a:solidFill>
                      <a:cs typeface="Microsoft Sans Serif" panose="020B0604020202020204" pitchFamily="34" charset="0"/>
                    </a:endParaRPr>
                  </a:p>
                </p:txBody>
              </p:sp>
            </mc:Choice>
            <mc:Fallback xmlns="">
              <p:sp>
                <p:nvSpPr>
                  <p:cNvPr id="70" name="TextBox 69">
                    <a:extLst>
                      <a:ext uri="{FF2B5EF4-FFF2-40B4-BE49-F238E27FC236}">
                        <a16:creationId xmlns:a16="http://schemas.microsoft.com/office/drawing/2014/main" id="{30E26D53-9336-4616-E00F-F105F28C56D3}"/>
                      </a:ext>
                    </a:extLst>
                  </p:cNvPr>
                  <p:cNvSpPr txBox="1">
                    <a:spLocks noRot="1" noChangeAspect="1" noMove="1" noResize="1" noEditPoints="1" noAdjustHandles="1" noChangeArrowheads="1" noChangeShapeType="1" noTextEdit="1"/>
                  </p:cNvSpPr>
                  <p:nvPr/>
                </p:nvSpPr>
                <p:spPr>
                  <a:xfrm>
                    <a:off x="9748776" y="3152552"/>
                    <a:ext cx="535356" cy="471941"/>
                  </a:xfrm>
                  <a:prstGeom prst="rect">
                    <a:avLst/>
                  </a:prstGeom>
                  <a:blipFill>
                    <a:blip r:embed="rId5"/>
                    <a:stretch>
                      <a:fillRect l="-18750" t="-8333" r="-43750"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F5FC454-5F34-6745-A8E6-68FAD2E1EDFA}"/>
                      </a:ext>
                    </a:extLst>
                  </p:cNvPr>
                  <p:cNvSpPr txBox="1"/>
                  <p:nvPr/>
                </p:nvSpPr>
                <p:spPr>
                  <a:xfrm>
                    <a:off x="4838141" y="6258522"/>
                    <a:ext cx="2397687" cy="1115630"/>
                  </a:xfrm>
                  <a:prstGeom prst="rect">
                    <a:avLst/>
                  </a:prstGeom>
                </p:spPr>
                <p:txBody>
                  <a:bodyPr wrap="square" lIns="0" tIns="0" rIns="0" bIns="0" rtlCol="0">
                    <a:spAutoFit/>
                  </a:bodyPr>
                  <a:lstStyle/>
                  <a:p>
                    <a:pPr algn="ctr">
                      <a:lnSpc>
                        <a:spcPct val="96000"/>
                      </a:lnSpc>
                    </a:pPr>
                    <a:r>
                      <a:rPr lang="en-US" sz="1200" b="0" dirty="0">
                        <a:solidFill>
                          <a:schemeClr val="tx2"/>
                        </a:solidFill>
                        <a:cs typeface="Microsoft Sans Serif" panose="020B0604020202020204" pitchFamily="34" charset="0"/>
                      </a:rPr>
                      <a:t>Parts of </a:t>
                    </a:r>
                    <a14:m>
                      <m:oMath xmlns:m="http://schemas.openxmlformats.org/officeDocument/2006/math">
                        <m:r>
                          <a:rPr lang="en-US" sz="1200" b="0" i="1" smtClean="0">
                            <a:solidFill>
                              <a:schemeClr val="tx2"/>
                            </a:solidFill>
                            <a:latin typeface="Cambria Math" panose="02040503050406030204" pitchFamily="18" charset="0"/>
                            <a:cs typeface="Microsoft Sans Serif" panose="020B0604020202020204" pitchFamily="34" charset="0"/>
                          </a:rPr>
                          <m:t>𝑚</m:t>
                        </m:r>
                      </m:oMath>
                    </a14:m>
                    <a:r>
                      <a:rPr lang="en-US" sz="1200" dirty="0">
                        <a:solidFill>
                          <a:schemeClr val="tx2"/>
                        </a:solidFill>
                        <a:latin typeface="Microsoft Sans Serif"/>
                        <a:cs typeface="Microsoft Sans Serif" panose="020B0604020202020204" pitchFamily="34" charset="0"/>
                      </a:rPr>
                      <a:t> TBs spread across </a:t>
                    </a:r>
                    <a14:m>
                      <m:oMath xmlns:m="http://schemas.openxmlformats.org/officeDocument/2006/math">
                        <m:r>
                          <a:rPr lang="en-US" sz="1200" b="0" i="1" smtClean="0">
                            <a:solidFill>
                              <a:schemeClr val="tx2"/>
                            </a:solidFill>
                            <a:latin typeface="Cambria Math" panose="02040503050406030204" pitchFamily="18" charset="0"/>
                            <a:cs typeface="Microsoft Sans Serif" panose="020B0604020202020204" pitchFamily="34" charset="0"/>
                          </a:rPr>
                          <m:t>𝑚</m:t>
                        </m:r>
                      </m:oMath>
                    </a14:m>
                    <a:r>
                      <a:rPr lang="en-US" sz="1200" dirty="0">
                        <a:solidFill>
                          <a:schemeClr val="tx2"/>
                        </a:solidFill>
                        <a:latin typeface="Microsoft Sans Serif"/>
                        <a:cs typeface="Microsoft Sans Serif" panose="020B0604020202020204" pitchFamily="34" charset="0"/>
                      </a:rPr>
                      <a:t> slots</a:t>
                    </a:r>
                  </a:p>
                </p:txBody>
              </p:sp>
            </mc:Choice>
            <mc:Fallback xmlns="">
              <p:sp>
                <p:nvSpPr>
                  <p:cNvPr id="71" name="TextBox 70">
                    <a:extLst>
                      <a:ext uri="{FF2B5EF4-FFF2-40B4-BE49-F238E27FC236}">
                        <a16:creationId xmlns:a16="http://schemas.microsoft.com/office/drawing/2014/main" id="{DF5FC454-5F34-6745-A8E6-68FAD2E1EDFA}"/>
                      </a:ext>
                    </a:extLst>
                  </p:cNvPr>
                  <p:cNvSpPr txBox="1">
                    <a:spLocks noRot="1" noChangeAspect="1" noMove="1" noResize="1" noEditPoints="1" noAdjustHandles="1" noChangeArrowheads="1" noChangeShapeType="1" noTextEdit="1"/>
                  </p:cNvSpPr>
                  <p:nvPr/>
                </p:nvSpPr>
                <p:spPr>
                  <a:xfrm>
                    <a:off x="4838141" y="6258522"/>
                    <a:ext cx="2397687" cy="1115630"/>
                  </a:xfrm>
                  <a:prstGeom prst="rect">
                    <a:avLst/>
                  </a:prstGeom>
                  <a:blipFill>
                    <a:blip r:embed="rId6"/>
                    <a:stretch>
                      <a:fillRect t="-11765" b="-20000"/>
                    </a:stretch>
                  </a:blipFill>
                </p:spPr>
                <p:txBody>
                  <a:bodyPr/>
                  <a:lstStyle/>
                  <a:p>
                    <a:r>
                      <a:rPr lang="en-US">
                        <a:noFill/>
                      </a:rPr>
                      <a:t> </a:t>
                    </a:r>
                  </a:p>
                </p:txBody>
              </p:sp>
            </mc:Fallback>
          </mc:AlternateContent>
        </p:grpSp>
        <p:sp>
          <p:nvSpPr>
            <p:cNvPr id="39" name="TextBox 38">
              <a:extLst>
                <a:ext uri="{FF2B5EF4-FFF2-40B4-BE49-F238E27FC236}">
                  <a16:creationId xmlns:a16="http://schemas.microsoft.com/office/drawing/2014/main" id="{17FB9B04-AD8B-46CB-9ED9-DB03A996D3A8}"/>
                </a:ext>
              </a:extLst>
            </p:cNvPr>
            <p:cNvSpPr txBox="1"/>
            <p:nvPr/>
          </p:nvSpPr>
          <p:spPr>
            <a:xfrm>
              <a:off x="5100559" y="1302115"/>
              <a:ext cx="1100706" cy="177293"/>
            </a:xfrm>
            <a:prstGeom prst="rect">
              <a:avLst/>
            </a:prstGeom>
          </p:spPr>
          <p:txBody>
            <a:bodyPr wrap="square" lIns="0" tIns="0" rIns="0" bIns="0" rtlCol="0">
              <a:spAutoFit/>
            </a:bodyPr>
            <a:lstStyle/>
            <a:p>
              <a:pPr algn="ctr">
                <a:lnSpc>
                  <a:spcPct val="96000"/>
                </a:lnSpc>
              </a:pPr>
              <a:r>
                <a:rPr lang="en-US" sz="1200" dirty="0">
                  <a:solidFill>
                    <a:schemeClr val="tx2"/>
                  </a:solidFill>
                  <a:latin typeface="Microsoft Sans Serif"/>
                  <a:cs typeface="Microsoft Sans Serif" panose="020B0604020202020204" pitchFamily="34" charset="0"/>
                </a:rPr>
                <a:t>Original TBS</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5853B77-0A0F-6648-C9BC-54502CE6DA13}"/>
                    </a:ext>
                  </a:extLst>
                </p:cNvPr>
                <p:cNvSpPr txBox="1"/>
                <p:nvPr/>
              </p:nvSpPr>
              <p:spPr>
                <a:xfrm>
                  <a:off x="5650912" y="1716493"/>
                  <a:ext cx="1313262" cy="354583"/>
                </a:xfrm>
                <a:prstGeom prst="rect">
                  <a:avLst/>
                </a:prstGeom>
              </p:spPr>
              <p:txBody>
                <a:bodyPr wrap="square" lIns="0" tIns="0" rIns="0" bIns="0" rtlCol="0">
                  <a:spAutoFit/>
                </a:bodyPr>
                <a:lstStyle/>
                <a:p>
                  <a:pPr algn="ctr">
                    <a:lnSpc>
                      <a:spcPct val="96000"/>
                    </a:lnSpc>
                  </a:pPr>
                  <a:r>
                    <a:rPr lang="en-US" sz="1200" b="1" dirty="0">
                      <a:solidFill>
                        <a:schemeClr val="accent1"/>
                      </a:solidFill>
                      <a:latin typeface="Microsoft Sans Serif"/>
                      <a:cs typeface="Microsoft Sans Serif" panose="020B0604020202020204" pitchFamily="34" charset="0"/>
                    </a:rPr>
                    <a:t>Scale original TBS by a factor of </a:t>
                  </a:r>
                  <a14:m>
                    <m:oMath xmlns:m="http://schemas.openxmlformats.org/officeDocument/2006/math">
                      <m:r>
                        <a:rPr lang="en-US" sz="1200" b="1" i="1" smtClean="0">
                          <a:solidFill>
                            <a:schemeClr val="accent1"/>
                          </a:solidFill>
                          <a:latin typeface="Cambria Math" panose="02040503050406030204" pitchFamily="18" charset="0"/>
                          <a:cs typeface="Microsoft Sans Serif" panose="020B0604020202020204" pitchFamily="34" charset="0"/>
                        </a:rPr>
                        <m:t>𝒏</m:t>
                      </m:r>
                    </m:oMath>
                  </a14:m>
                  <a:endParaRPr lang="en-US" sz="1200" b="1" dirty="0">
                    <a:solidFill>
                      <a:schemeClr val="accent1"/>
                    </a:solidFill>
                    <a:latin typeface="Microsoft Sans Serif"/>
                    <a:cs typeface="Microsoft Sans Serif" panose="020B0604020202020204" pitchFamily="34" charset="0"/>
                  </a:endParaRPr>
                </a:p>
              </p:txBody>
            </p:sp>
          </mc:Choice>
          <mc:Fallback xmlns="">
            <p:sp>
              <p:nvSpPr>
                <p:cNvPr id="40" name="TextBox 39">
                  <a:extLst>
                    <a:ext uri="{FF2B5EF4-FFF2-40B4-BE49-F238E27FC236}">
                      <a16:creationId xmlns:a16="http://schemas.microsoft.com/office/drawing/2014/main" id="{B5853B77-0A0F-6648-C9BC-54502CE6DA13}"/>
                    </a:ext>
                  </a:extLst>
                </p:cNvPr>
                <p:cNvSpPr txBox="1">
                  <a:spLocks noRot="1" noChangeAspect="1" noMove="1" noResize="1" noEditPoints="1" noAdjustHandles="1" noChangeArrowheads="1" noChangeShapeType="1" noTextEdit="1"/>
                </p:cNvSpPr>
                <p:nvPr/>
              </p:nvSpPr>
              <p:spPr>
                <a:xfrm>
                  <a:off x="5650912" y="1716493"/>
                  <a:ext cx="1313262" cy="354583"/>
                </a:xfrm>
                <a:prstGeom prst="rect">
                  <a:avLst/>
                </a:prstGeom>
                <a:blipFill>
                  <a:blip r:embed="rId7"/>
                  <a:stretch>
                    <a:fillRect l="-6047" t="-17544" r="-7442" b="-28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7790CFB-19F0-0FE0-9ACE-810AA528B4DF}"/>
                    </a:ext>
                  </a:extLst>
                </p:cNvPr>
                <p:cNvSpPr txBox="1"/>
                <p:nvPr/>
              </p:nvSpPr>
              <p:spPr>
                <a:xfrm>
                  <a:off x="2720044" y="2203354"/>
                  <a:ext cx="5863203" cy="177293"/>
                </a:xfrm>
                <a:prstGeom prst="rect">
                  <a:avLst/>
                </a:prstGeom>
              </p:spPr>
              <p:txBody>
                <a:bodyPr wrap="square" lIns="0" tIns="0" rIns="0" bIns="0" rtlCol="0">
                  <a:spAutoFit/>
                </a:bodyPr>
                <a:lstStyle/>
                <a:p>
                  <a:pPr algn="ctr">
                    <a:lnSpc>
                      <a:spcPct val="96000"/>
                    </a:lnSpc>
                  </a:pPr>
                  <a:r>
                    <a:rPr lang="en-US" sz="1200" b="1" dirty="0">
                      <a:solidFill>
                        <a:schemeClr val="accent1"/>
                      </a:solidFill>
                      <a:latin typeface="Microsoft Sans Serif"/>
                      <a:cs typeface="Microsoft Sans Serif" panose="020B0604020202020204" pitchFamily="34" charset="0"/>
                    </a:rPr>
                    <a:t>Transmit “parts” (e.g., RVs) of the </a:t>
                  </a:r>
                  <a14:m>
                    <m:oMath xmlns:m="http://schemas.openxmlformats.org/officeDocument/2006/math">
                      <m:r>
                        <a:rPr lang="en-US" sz="1200" b="1" i="1" smtClean="0">
                          <a:solidFill>
                            <a:schemeClr val="accent1"/>
                          </a:solidFill>
                          <a:latin typeface="Cambria Math" panose="02040503050406030204" pitchFamily="18" charset="0"/>
                          <a:cs typeface="Microsoft Sans Serif" panose="020B0604020202020204" pitchFamily="34" charset="0"/>
                        </a:rPr>
                        <m:t>𝒏</m:t>
                      </m:r>
                    </m:oMath>
                  </a14:m>
                  <a:r>
                    <a:rPr lang="en-US" sz="1200" b="1" dirty="0">
                      <a:solidFill>
                        <a:schemeClr val="accent1"/>
                      </a:solidFill>
                      <a:latin typeface="Microsoft Sans Serif"/>
                      <a:cs typeface="Microsoft Sans Serif" panose="020B0604020202020204" pitchFamily="34" charset="0"/>
                    </a:rPr>
                    <a:t>-scaled TB over </a:t>
                  </a:r>
                  <a14:m>
                    <m:oMath xmlns:m="http://schemas.openxmlformats.org/officeDocument/2006/math">
                      <m:r>
                        <a:rPr lang="en-US" sz="1200" b="1" i="1" smtClean="0">
                          <a:solidFill>
                            <a:schemeClr val="accent1"/>
                          </a:solidFill>
                          <a:latin typeface="Cambria Math" panose="02040503050406030204" pitchFamily="18" charset="0"/>
                          <a:cs typeface="Microsoft Sans Serif" panose="020B0604020202020204" pitchFamily="34" charset="0"/>
                        </a:rPr>
                        <m:t>𝒏</m:t>
                      </m:r>
                    </m:oMath>
                  </a14:m>
                  <a:r>
                    <a:rPr lang="en-US" sz="1200" b="1" dirty="0">
                      <a:solidFill>
                        <a:schemeClr val="accent1"/>
                      </a:solidFill>
                      <a:latin typeface="Microsoft Sans Serif"/>
                      <a:cs typeface="Microsoft Sans Serif" panose="020B0604020202020204" pitchFamily="34" charset="0"/>
                    </a:rPr>
                    <a:t> “non-contiguous” slots</a:t>
                  </a:r>
                </a:p>
              </p:txBody>
            </p:sp>
          </mc:Choice>
          <mc:Fallback xmlns="">
            <p:sp>
              <p:nvSpPr>
                <p:cNvPr id="41" name="TextBox 40">
                  <a:extLst>
                    <a:ext uri="{FF2B5EF4-FFF2-40B4-BE49-F238E27FC236}">
                      <a16:creationId xmlns:a16="http://schemas.microsoft.com/office/drawing/2014/main" id="{87790CFB-19F0-0FE0-9ACE-810AA528B4DF}"/>
                    </a:ext>
                  </a:extLst>
                </p:cNvPr>
                <p:cNvSpPr txBox="1">
                  <a:spLocks noRot="1" noChangeAspect="1" noMove="1" noResize="1" noEditPoints="1" noAdjustHandles="1" noChangeArrowheads="1" noChangeShapeType="1" noTextEdit="1"/>
                </p:cNvSpPr>
                <p:nvPr/>
              </p:nvSpPr>
              <p:spPr>
                <a:xfrm>
                  <a:off x="2720044" y="2203354"/>
                  <a:ext cx="5863203" cy="177293"/>
                </a:xfrm>
                <a:prstGeom prst="rect">
                  <a:avLst/>
                </a:prstGeom>
                <a:blipFill>
                  <a:blip r:embed="rId8"/>
                  <a:stretch>
                    <a:fillRect t="-35714" b="-53571"/>
                  </a:stretch>
                </a:blipFill>
              </p:spPr>
              <p:txBody>
                <a:bodyPr/>
                <a:lstStyle/>
                <a:p>
                  <a:r>
                    <a:rPr lang="en-US">
                      <a:noFill/>
                    </a:rPr>
                    <a:t> </a:t>
                  </a:r>
                </a:p>
              </p:txBody>
            </p:sp>
          </mc:Fallback>
        </mc:AlternateContent>
      </p:grpSp>
      <p:sp>
        <p:nvSpPr>
          <p:cNvPr id="116" name="TextBox 115">
            <a:extLst>
              <a:ext uri="{FF2B5EF4-FFF2-40B4-BE49-F238E27FC236}">
                <a16:creationId xmlns:a16="http://schemas.microsoft.com/office/drawing/2014/main" id="{2D128CE9-33F9-970A-9D89-0FA8FF9FE178}"/>
              </a:ext>
            </a:extLst>
          </p:cNvPr>
          <p:cNvSpPr txBox="1"/>
          <p:nvPr/>
        </p:nvSpPr>
        <p:spPr>
          <a:xfrm>
            <a:off x="5769606" y="5971790"/>
            <a:ext cx="2965190" cy="484884"/>
          </a:xfrm>
          <a:prstGeom prst="rect">
            <a:avLst/>
          </a:prstGeom>
        </p:spPr>
        <p:txBody>
          <a:bodyPr wrap="square" lIns="0" tIns="0" rIns="0" bIns="0" rtlCol="0">
            <a:spAutoFit/>
          </a:bodyPr>
          <a:lstStyle/>
          <a:p>
            <a:pPr algn="ctr">
              <a:lnSpc>
                <a:spcPct val="96000"/>
              </a:lnSpc>
            </a:pPr>
            <a:r>
              <a:rPr lang="en-US" sz="1200" dirty="0">
                <a:solidFill>
                  <a:schemeClr val="tx2"/>
                </a:solidFill>
                <a:latin typeface="Microsoft Sans Serif"/>
                <a:cs typeface="Microsoft Sans Serif" panose="020B0604020202020204" pitchFamily="34" charset="0"/>
              </a:rPr>
              <a:t>Example circular buffer (for a </a:t>
            </a:r>
            <a:r>
              <a:rPr lang="en-US" sz="1200" dirty="0" err="1">
                <a:solidFill>
                  <a:schemeClr val="tx2"/>
                </a:solidFill>
                <a:latin typeface="Microsoft Sans Serif"/>
                <a:cs typeface="Microsoft Sans Serif" panose="020B0604020202020204" pitchFamily="34" charset="0"/>
              </a:rPr>
              <a:t>codeblock</a:t>
            </a:r>
            <a:r>
              <a:rPr lang="en-US" sz="1200" dirty="0">
                <a:solidFill>
                  <a:schemeClr val="tx2"/>
                </a:solidFill>
                <a:latin typeface="Microsoft Sans Serif"/>
                <a:cs typeface="Microsoft Sans Serif" panose="020B0604020202020204" pitchFamily="34" charset="0"/>
              </a:rPr>
              <a:t> of a scaled TB) for incremental redundancy using </a:t>
            </a:r>
            <a:r>
              <a:rPr lang="en-US" sz="1200" b="1" u="sng" dirty="0">
                <a:solidFill>
                  <a:srgbClr val="FF0000"/>
                </a:solidFill>
                <a:latin typeface="Microsoft Sans Serif"/>
                <a:cs typeface="Microsoft Sans Serif" panose="020B0604020202020204" pitchFamily="34" charset="0"/>
              </a:rPr>
              <a:t>“legacy” RV starting pointers</a:t>
            </a:r>
          </a:p>
        </p:txBody>
      </p:sp>
      <p:grpSp>
        <p:nvGrpSpPr>
          <p:cNvPr id="117" name="Group 116">
            <a:extLst>
              <a:ext uri="{FF2B5EF4-FFF2-40B4-BE49-F238E27FC236}">
                <a16:creationId xmlns:a16="http://schemas.microsoft.com/office/drawing/2014/main" id="{2CE762E4-FD95-3383-A9C3-5FF160AE5BD2}"/>
              </a:ext>
            </a:extLst>
          </p:cNvPr>
          <p:cNvGrpSpPr/>
          <p:nvPr/>
        </p:nvGrpSpPr>
        <p:grpSpPr>
          <a:xfrm>
            <a:off x="6111394" y="3429150"/>
            <a:ext cx="2867417" cy="2365901"/>
            <a:chOff x="1136948" y="1609170"/>
            <a:chExt cx="4604887" cy="3778623"/>
          </a:xfrm>
        </p:grpSpPr>
        <p:sp>
          <p:nvSpPr>
            <p:cNvPr id="141" name="Circle: Hollow 140">
              <a:extLst>
                <a:ext uri="{FF2B5EF4-FFF2-40B4-BE49-F238E27FC236}">
                  <a16:creationId xmlns:a16="http://schemas.microsoft.com/office/drawing/2014/main" id="{460131DE-ABA2-558B-2FF4-91972C15DD10}"/>
                </a:ext>
              </a:extLst>
            </p:cNvPr>
            <p:cNvSpPr/>
            <p:nvPr/>
          </p:nvSpPr>
          <p:spPr>
            <a:xfrm>
              <a:off x="1427747" y="2032870"/>
              <a:ext cx="2935706" cy="2919664"/>
            </a:xfrm>
            <a:prstGeom prst="donut">
              <a:avLst>
                <a:gd name="adj" fmla="val 798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42" name="Block Arc 141">
              <a:extLst>
                <a:ext uri="{FF2B5EF4-FFF2-40B4-BE49-F238E27FC236}">
                  <a16:creationId xmlns:a16="http://schemas.microsoft.com/office/drawing/2014/main" id="{D193EE52-8378-6CAC-CBC0-CCDB8813875E}"/>
                </a:ext>
              </a:extLst>
            </p:cNvPr>
            <p:cNvSpPr/>
            <p:nvPr/>
          </p:nvSpPr>
          <p:spPr>
            <a:xfrm>
              <a:off x="1427747" y="2086658"/>
              <a:ext cx="2826124" cy="2514600"/>
            </a:xfrm>
            <a:prstGeom prst="blockArc">
              <a:avLst>
                <a:gd name="adj1" fmla="val 16246204"/>
                <a:gd name="adj2" fmla="val 19207162"/>
                <a:gd name="adj3" fmla="val 393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43" name="Block Arc 142">
              <a:extLst>
                <a:ext uri="{FF2B5EF4-FFF2-40B4-BE49-F238E27FC236}">
                  <a16:creationId xmlns:a16="http://schemas.microsoft.com/office/drawing/2014/main" id="{E6356EB6-1F94-CF4F-434C-427A6D8CF398}"/>
                </a:ext>
              </a:extLst>
            </p:cNvPr>
            <p:cNvSpPr/>
            <p:nvPr/>
          </p:nvSpPr>
          <p:spPr>
            <a:xfrm rot="5400000">
              <a:off x="1747513" y="2230950"/>
              <a:ext cx="2705441" cy="2416857"/>
            </a:xfrm>
            <a:prstGeom prst="blockArc">
              <a:avLst>
                <a:gd name="adj1" fmla="val 16246204"/>
                <a:gd name="adj2" fmla="val 19207161"/>
                <a:gd name="adj3" fmla="val 393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44" name="Block Arc 143">
              <a:extLst>
                <a:ext uri="{FF2B5EF4-FFF2-40B4-BE49-F238E27FC236}">
                  <a16:creationId xmlns:a16="http://schemas.microsoft.com/office/drawing/2014/main" id="{93B77B4C-794A-83AD-D179-FBAB486DC753}"/>
                </a:ext>
              </a:extLst>
            </p:cNvPr>
            <p:cNvSpPr/>
            <p:nvPr/>
          </p:nvSpPr>
          <p:spPr>
            <a:xfrm rot="10800000">
              <a:off x="1539676" y="2455340"/>
              <a:ext cx="2705441" cy="2416857"/>
            </a:xfrm>
            <a:prstGeom prst="blockArc">
              <a:avLst>
                <a:gd name="adj1" fmla="val 16246204"/>
                <a:gd name="adj2" fmla="val 19207161"/>
                <a:gd name="adj3" fmla="val 39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45" name="Block Arc 144">
              <a:extLst>
                <a:ext uri="{FF2B5EF4-FFF2-40B4-BE49-F238E27FC236}">
                  <a16:creationId xmlns:a16="http://schemas.microsoft.com/office/drawing/2014/main" id="{E590207D-88C6-EEC1-5F41-C8293A9B9BE3}"/>
                </a:ext>
              </a:extLst>
            </p:cNvPr>
            <p:cNvSpPr/>
            <p:nvPr/>
          </p:nvSpPr>
          <p:spPr>
            <a:xfrm rot="18054393">
              <a:off x="1334543" y="2230950"/>
              <a:ext cx="2705441" cy="2416857"/>
            </a:xfrm>
            <a:prstGeom prst="blockArc">
              <a:avLst>
                <a:gd name="adj1" fmla="val 16246204"/>
                <a:gd name="adj2" fmla="val 19207161"/>
                <a:gd name="adj3" fmla="val 393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146" name="Straight Connector 145">
              <a:extLst>
                <a:ext uri="{FF2B5EF4-FFF2-40B4-BE49-F238E27FC236}">
                  <a16:creationId xmlns:a16="http://schemas.microsoft.com/office/drawing/2014/main" id="{1494BDFE-EAF4-53B5-3202-6312B7206D9F}"/>
                </a:ext>
              </a:extLst>
            </p:cNvPr>
            <p:cNvCxnSpPr/>
            <p:nvPr/>
          </p:nvCxnSpPr>
          <p:spPr>
            <a:xfrm flipV="1">
              <a:off x="2840809" y="1609170"/>
              <a:ext cx="0" cy="663388"/>
            </a:xfrm>
            <a:prstGeom prst="line">
              <a:avLst/>
            </a:prstGeom>
            <a:ln w="25400" cap="rnd">
              <a:solidFill>
                <a:schemeClr val="tx1"/>
              </a:solidFill>
              <a:prstDash val="dash"/>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056DE43C-F7DD-BC5B-888E-B61146BBAB26}"/>
                </a:ext>
              </a:extLst>
            </p:cNvPr>
            <p:cNvCxnSpPr/>
            <p:nvPr/>
          </p:nvCxnSpPr>
          <p:spPr>
            <a:xfrm flipV="1">
              <a:off x="2857736" y="4724405"/>
              <a:ext cx="0" cy="663388"/>
            </a:xfrm>
            <a:prstGeom prst="line">
              <a:avLst/>
            </a:prstGeom>
            <a:ln w="25400" cap="rnd">
              <a:solidFill>
                <a:schemeClr val="accent1"/>
              </a:solidFill>
              <a:prstDash val="dash"/>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5F62A46-AC4E-2C4C-1C0B-EACB2109B810}"/>
                </a:ext>
              </a:extLst>
            </p:cNvPr>
            <p:cNvCxnSpPr>
              <a:cxnSpLocks/>
            </p:cNvCxnSpPr>
            <p:nvPr/>
          </p:nvCxnSpPr>
          <p:spPr>
            <a:xfrm>
              <a:off x="4145174" y="3439378"/>
              <a:ext cx="745073" cy="0"/>
            </a:xfrm>
            <a:prstGeom prst="line">
              <a:avLst/>
            </a:prstGeom>
            <a:ln w="25400" cap="rnd">
              <a:solidFill>
                <a:srgbClr val="FF0000"/>
              </a:solidFill>
              <a:prstDash val="dash"/>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0E7C154-BAF6-C4BD-8864-839D1024320B}"/>
                </a:ext>
              </a:extLst>
            </p:cNvPr>
            <p:cNvCxnSpPr>
              <a:cxnSpLocks/>
            </p:cNvCxnSpPr>
            <p:nvPr/>
          </p:nvCxnSpPr>
          <p:spPr>
            <a:xfrm flipH="1" flipV="1">
              <a:off x="1136948" y="2541499"/>
              <a:ext cx="653421" cy="331694"/>
            </a:xfrm>
            <a:prstGeom prst="line">
              <a:avLst/>
            </a:prstGeom>
            <a:ln w="25400" cap="rnd">
              <a:solidFill>
                <a:srgbClr val="00B050"/>
              </a:solidFill>
              <a:prstDash val="dash"/>
              <a:round/>
              <a:headEnd type="none" w="sm" len="sm"/>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0" name="TextBox 149">
                  <a:extLst>
                    <a:ext uri="{FF2B5EF4-FFF2-40B4-BE49-F238E27FC236}">
                      <a16:creationId xmlns:a16="http://schemas.microsoft.com/office/drawing/2014/main" id="{6A46BB96-4DA8-B3D5-EA62-30FB85B2A869}"/>
                    </a:ext>
                  </a:extLst>
                </p:cNvPr>
                <p:cNvSpPr txBox="1"/>
                <p:nvPr/>
              </p:nvSpPr>
              <p:spPr>
                <a:xfrm>
                  <a:off x="2840809" y="1740075"/>
                  <a:ext cx="1044929" cy="258789"/>
                </a:xfrm>
                <a:prstGeom prst="rect">
                  <a:avLst/>
                </a:prstGeom>
              </p:spPr>
              <p:txBody>
                <a:bodyPr wrap="square" lIns="0" tIns="0" rIns="0" bIns="0" rtlCol="0">
                  <a:spAutoFit/>
                </a:bodyPr>
                <a:lstStyle/>
                <a:p>
                  <a:pPr algn="l">
                    <a:lnSpc>
                      <a:spcPct val="96000"/>
                    </a:lnSpc>
                  </a:pPr>
                  <a14:m>
                    <m:oMathPara xmlns:m="http://schemas.openxmlformats.org/officeDocument/2006/math">
                      <m:oMathParaPr>
                        <m:jc m:val="centerGroup"/>
                      </m:oMathParaPr>
                      <m:oMath xmlns:m="http://schemas.openxmlformats.org/officeDocument/2006/math">
                        <m:r>
                          <a:rPr lang="en-US" sz="1600" b="1" i="1" smtClean="0">
                            <a:solidFill>
                              <a:schemeClr val="tx2"/>
                            </a:solidFill>
                            <a:latin typeface="Cambria Math" panose="02040503050406030204" pitchFamily="18" charset="0"/>
                            <a:cs typeface="Microsoft Sans Serif" panose="020B0604020202020204" pitchFamily="34" charset="0"/>
                          </a:rPr>
                          <m:t>𝑹</m:t>
                        </m:r>
                        <m:sSub>
                          <m:sSubPr>
                            <m:ctrlPr>
                              <a:rPr lang="en-US" sz="1600" b="1" i="1" smtClean="0">
                                <a:solidFill>
                                  <a:schemeClr val="tx2"/>
                                </a:solidFill>
                                <a:latin typeface="Cambria Math" panose="02040503050406030204" pitchFamily="18" charset="0"/>
                                <a:cs typeface="Microsoft Sans Serif" panose="020B0604020202020204" pitchFamily="34" charset="0"/>
                              </a:rPr>
                            </m:ctrlPr>
                          </m:sSubPr>
                          <m:e>
                            <m:r>
                              <a:rPr lang="en-US" sz="1600" b="1" i="1" smtClean="0">
                                <a:solidFill>
                                  <a:schemeClr val="tx2"/>
                                </a:solidFill>
                                <a:latin typeface="Cambria Math" panose="02040503050406030204" pitchFamily="18" charset="0"/>
                                <a:cs typeface="Microsoft Sans Serif" panose="020B0604020202020204" pitchFamily="34" charset="0"/>
                              </a:rPr>
                              <m:t>𝑽</m:t>
                            </m:r>
                          </m:e>
                          <m:sub>
                            <m:r>
                              <a:rPr lang="en-US" sz="1600" b="1" i="1" smtClean="0">
                                <a:solidFill>
                                  <a:schemeClr val="tx2"/>
                                </a:solidFill>
                                <a:latin typeface="Cambria Math" panose="02040503050406030204" pitchFamily="18" charset="0"/>
                                <a:cs typeface="Microsoft Sans Serif" panose="020B0604020202020204" pitchFamily="34" charset="0"/>
                              </a:rPr>
                              <m:t>𝟎</m:t>
                            </m:r>
                            <m:r>
                              <a:rPr lang="en-US" sz="1600" b="1" i="1" smtClean="0">
                                <a:solidFill>
                                  <a:schemeClr val="tx2"/>
                                </a:solidFill>
                                <a:latin typeface="Cambria Math" panose="02040503050406030204" pitchFamily="18" charset="0"/>
                                <a:cs typeface="Microsoft Sans Serif" panose="020B0604020202020204" pitchFamily="34" charset="0"/>
                              </a:rPr>
                              <m:t>,</m:t>
                            </m:r>
                            <m:r>
                              <a:rPr lang="en-US" sz="1600" b="1" i="1" smtClean="0">
                                <a:solidFill>
                                  <a:schemeClr val="tx2"/>
                                </a:solidFill>
                                <a:latin typeface="Cambria Math" panose="02040503050406030204" pitchFamily="18" charset="0"/>
                                <a:cs typeface="Microsoft Sans Serif" panose="020B0604020202020204" pitchFamily="34" charset="0"/>
                              </a:rPr>
                              <m:t>𝑳𝒆𝒈𝒂𝒄𝒚</m:t>
                            </m:r>
                          </m:sub>
                        </m:sSub>
                      </m:oMath>
                    </m:oMathPara>
                  </a14:m>
                  <a:endParaRPr lang="en-US" sz="1600" b="1" dirty="0">
                    <a:solidFill>
                      <a:schemeClr val="tx2"/>
                    </a:solidFill>
                    <a:latin typeface="Microsoft Sans Serif"/>
                    <a:cs typeface="Microsoft Sans Serif" panose="020B0604020202020204" pitchFamily="34" charset="0"/>
                  </a:endParaRPr>
                </a:p>
              </p:txBody>
            </p:sp>
          </mc:Choice>
          <mc:Fallback xmlns="">
            <p:sp>
              <p:nvSpPr>
                <p:cNvPr id="150" name="TextBox 149">
                  <a:extLst>
                    <a:ext uri="{FF2B5EF4-FFF2-40B4-BE49-F238E27FC236}">
                      <a16:creationId xmlns:a16="http://schemas.microsoft.com/office/drawing/2014/main" id="{6A46BB96-4DA8-B3D5-EA62-30FB85B2A869}"/>
                    </a:ext>
                  </a:extLst>
                </p:cNvPr>
                <p:cNvSpPr txBox="1">
                  <a:spLocks noRot="1" noChangeAspect="1" noMove="1" noResize="1" noEditPoints="1" noAdjustHandles="1" noChangeArrowheads="1" noChangeShapeType="1" noTextEdit="1"/>
                </p:cNvSpPr>
                <p:nvPr/>
              </p:nvSpPr>
              <p:spPr>
                <a:xfrm>
                  <a:off x="2840809" y="1740075"/>
                  <a:ext cx="1044929" cy="258789"/>
                </a:xfrm>
                <a:prstGeom prst="rect">
                  <a:avLst/>
                </a:prstGeom>
                <a:blipFill>
                  <a:blip r:embed="rId9"/>
                  <a:stretch>
                    <a:fillRect l="-11321" r="-50943" b="-1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a:extLst>
                    <a:ext uri="{FF2B5EF4-FFF2-40B4-BE49-F238E27FC236}">
                      <a16:creationId xmlns:a16="http://schemas.microsoft.com/office/drawing/2014/main" id="{C9A493C8-B364-B747-3BBE-D2B6C2C39049}"/>
                    </a:ext>
                  </a:extLst>
                </p:cNvPr>
                <p:cNvSpPr txBox="1"/>
                <p:nvPr/>
              </p:nvSpPr>
              <p:spPr>
                <a:xfrm>
                  <a:off x="4380197" y="3462863"/>
                  <a:ext cx="1044928" cy="258789"/>
                </a:xfrm>
                <a:prstGeom prst="rect">
                  <a:avLst/>
                </a:prstGeom>
              </p:spPr>
              <p:txBody>
                <a:bodyPr wrap="square" lIns="0" tIns="0" rIns="0" bIns="0" rtlCol="0">
                  <a:spAutoFit/>
                </a:bodyPr>
                <a:lstStyle/>
                <a:p>
                  <a:pPr algn="l">
                    <a:lnSpc>
                      <a:spcPct val="96000"/>
                    </a:lnSpc>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panose="02040503050406030204" pitchFamily="18" charset="0"/>
                            <a:cs typeface="Microsoft Sans Serif" panose="020B0604020202020204" pitchFamily="34" charset="0"/>
                          </a:rPr>
                          <m:t>𝑹</m:t>
                        </m:r>
                        <m:sSub>
                          <m:sSubPr>
                            <m:ctrlPr>
                              <a:rPr lang="en-US" sz="1600" b="1" i="1" smtClean="0">
                                <a:solidFill>
                                  <a:srgbClr val="FF0000"/>
                                </a:solidFill>
                                <a:latin typeface="Cambria Math" panose="02040503050406030204" pitchFamily="18" charset="0"/>
                                <a:cs typeface="Microsoft Sans Serif" panose="020B0604020202020204" pitchFamily="34" charset="0"/>
                              </a:rPr>
                            </m:ctrlPr>
                          </m:sSubPr>
                          <m:e>
                            <m:r>
                              <a:rPr lang="en-US" sz="1600" b="1" i="1" smtClean="0">
                                <a:solidFill>
                                  <a:srgbClr val="FF0000"/>
                                </a:solidFill>
                                <a:latin typeface="Cambria Math" panose="02040503050406030204" pitchFamily="18" charset="0"/>
                                <a:cs typeface="Microsoft Sans Serif" panose="020B0604020202020204" pitchFamily="34" charset="0"/>
                              </a:rPr>
                              <m:t>𝑽</m:t>
                            </m:r>
                          </m:e>
                          <m:sub>
                            <m:r>
                              <a:rPr lang="en-US" sz="1600" b="1" i="1" smtClean="0">
                                <a:solidFill>
                                  <a:srgbClr val="FF0000"/>
                                </a:solidFill>
                                <a:latin typeface="Cambria Math" panose="02040503050406030204" pitchFamily="18" charset="0"/>
                                <a:cs typeface="Microsoft Sans Serif" panose="020B0604020202020204" pitchFamily="34" charset="0"/>
                              </a:rPr>
                              <m:t>𝟏</m:t>
                            </m:r>
                            <m:r>
                              <a:rPr lang="en-US" sz="1600" b="1" i="1" smtClean="0">
                                <a:solidFill>
                                  <a:srgbClr val="FF0000"/>
                                </a:solidFill>
                                <a:latin typeface="Cambria Math" panose="02040503050406030204" pitchFamily="18" charset="0"/>
                                <a:cs typeface="Microsoft Sans Serif" panose="020B0604020202020204" pitchFamily="34" charset="0"/>
                              </a:rPr>
                              <m:t>,</m:t>
                            </m:r>
                            <m:r>
                              <a:rPr lang="en-US" sz="1600" b="1" i="1" smtClean="0">
                                <a:solidFill>
                                  <a:srgbClr val="FF0000"/>
                                </a:solidFill>
                                <a:latin typeface="Cambria Math" panose="02040503050406030204" pitchFamily="18" charset="0"/>
                                <a:cs typeface="Microsoft Sans Serif" panose="020B0604020202020204" pitchFamily="34" charset="0"/>
                              </a:rPr>
                              <m:t>𝑳𝒆𝒈𝒂𝒄𝒚</m:t>
                            </m:r>
                          </m:sub>
                        </m:sSub>
                      </m:oMath>
                    </m:oMathPara>
                  </a14:m>
                  <a:endParaRPr lang="en-US" sz="1600" b="1" dirty="0">
                    <a:solidFill>
                      <a:srgbClr val="FF0000"/>
                    </a:solidFill>
                    <a:latin typeface="Microsoft Sans Serif"/>
                    <a:cs typeface="Microsoft Sans Serif" panose="020B0604020202020204" pitchFamily="34" charset="0"/>
                  </a:endParaRPr>
                </a:p>
              </p:txBody>
            </p:sp>
          </mc:Choice>
          <mc:Fallback xmlns="">
            <p:sp>
              <p:nvSpPr>
                <p:cNvPr id="151" name="TextBox 150">
                  <a:extLst>
                    <a:ext uri="{FF2B5EF4-FFF2-40B4-BE49-F238E27FC236}">
                      <a16:creationId xmlns:a16="http://schemas.microsoft.com/office/drawing/2014/main" id="{C9A493C8-B364-B747-3BBE-D2B6C2C39049}"/>
                    </a:ext>
                  </a:extLst>
                </p:cNvPr>
                <p:cNvSpPr txBox="1">
                  <a:spLocks noRot="1" noChangeAspect="1" noMove="1" noResize="1" noEditPoints="1" noAdjustHandles="1" noChangeArrowheads="1" noChangeShapeType="1" noTextEdit="1"/>
                </p:cNvSpPr>
                <p:nvPr/>
              </p:nvSpPr>
              <p:spPr>
                <a:xfrm>
                  <a:off x="4380197" y="3462863"/>
                  <a:ext cx="1044928" cy="258789"/>
                </a:xfrm>
                <a:prstGeom prst="rect">
                  <a:avLst/>
                </a:prstGeom>
                <a:blipFill>
                  <a:blip r:embed="rId10"/>
                  <a:stretch>
                    <a:fillRect l="-11215" r="-49533" b="-1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69C40C15-FF0C-A2BC-524A-7ED424BF3E23}"/>
                    </a:ext>
                  </a:extLst>
                </p:cNvPr>
                <p:cNvSpPr txBox="1"/>
                <p:nvPr/>
              </p:nvSpPr>
              <p:spPr>
                <a:xfrm>
                  <a:off x="1413658" y="4791286"/>
                  <a:ext cx="1044928" cy="258789"/>
                </a:xfrm>
                <a:prstGeom prst="rect">
                  <a:avLst/>
                </a:prstGeom>
              </p:spPr>
              <p:txBody>
                <a:bodyPr wrap="square" lIns="0" tIns="0" rIns="0" bIns="0" rtlCol="0">
                  <a:spAutoFit/>
                </a:bodyPr>
                <a:lstStyle/>
                <a:p>
                  <a:pPr algn="l">
                    <a:lnSpc>
                      <a:spcPct val="96000"/>
                    </a:lnSpc>
                  </a:pPr>
                  <a14:m>
                    <m:oMathPara xmlns:m="http://schemas.openxmlformats.org/officeDocument/2006/math">
                      <m:oMathParaPr>
                        <m:jc m:val="centerGroup"/>
                      </m:oMathParaPr>
                      <m:oMath xmlns:m="http://schemas.openxmlformats.org/officeDocument/2006/math">
                        <m:r>
                          <a:rPr lang="en-US" sz="1600" b="1" i="1" smtClean="0">
                            <a:solidFill>
                              <a:schemeClr val="accent1"/>
                            </a:solidFill>
                            <a:latin typeface="Cambria Math" panose="02040503050406030204" pitchFamily="18" charset="0"/>
                            <a:cs typeface="Microsoft Sans Serif" panose="020B0604020202020204" pitchFamily="34" charset="0"/>
                          </a:rPr>
                          <m:t>𝑹</m:t>
                        </m:r>
                        <m:sSub>
                          <m:sSubPr>
                            <m:ctrlPr>
                              <a:rPr lang="en-US" sz="1600" b="1" i="1" smtClean="0">
                                <a:solidFill>
                                  <a:schemeClr val="accent1"/>
                                </a:solidFill>
                                <a:latin typeface="Cambria Math" panose="02040503050406030204" pitchFamily="18" charset="0"/>
                                <a:cs typeface="Microsoft Sans Serif" panose="020B0604020202020204" pitchFamily="34" charset="0"/>
                              </a:rPr>
                            </m:ctrlPr>
                          </m:sSubPr>
                          <m:e>
                            <m:r>
                              <a:rPr lang="en-US" sz="1600" b="1" i="1" smtClean="0">
                                <a:solidFill>
                                  <a:schemeClr val="accent1"/>
                                </a:solidFill>
                                <a:latin typeface="Cambria Math" panose="02040503050406030204" pitchFamily="18" charset="0"/>
                                <a:cs typeface="Microsoft Sans Serif" panose="020B0604020202020204" pitchFamily="34" charset="0"/>
                              </a:rPr>
                              <m:t>𝑽</m:t>
                            </m:r>
                          </m:e>
                          <m:sub>
                            <m:r>
                              <a:rPr lang="en-US" sz="1600" b="1" i="1" smtClean="0">
                                <a:solidFill>
                                  <a:schemeClr val="accent1"/>
                                </a:solidFill>
                                <a:latin typeface="Cambria Math" panose="02040503050406030204" pitchFamily="18" charset="0"/>
                                <a:cs typeface="Microsoft Sans Serif" panose="020B0604020202020204" pitchFamily="34" charset="0"/>
                              </a:rPr>
                              <m:t>𝟐</m:t>
                            </m:r>
                            <m:r>
                              <a:rPr lang="en-US" sz="1600" b="1" i="1" smtClean="0">
                                <a:solidFill>
                                  <a:schemeClr val="accent1"/>
                                </a:solidFill>
                                <a:latin typeface="Cambria Math" panose="02040503050406030204" pitchFamily="18" charset="0"/>
                                <a:cs typeface="Microsoft Sans Serif" panose="020B0604020202020204" pitchFamily="34" charset="0"/>
                              </a:rPr>
                              <m:t>,</m:t>
                            </m:r>
                            <m:r>
                              <a:rPr lang="en-US" sz="1600" b="1" i="1" smtClean="0">
                                <a:solidFill>
                                  <a:schemeClr val="accent1"/>
                                </a:solidFill>
                                <a:latin typeface="Cambria Math" panose="02040503050406030204" pitchFamily="18" charset="0"/>
                                <a:cs typeface="Microsoft Sans Serif" panose="020B0604020202020204" pitchFamily="34" charset="0"/>
                              </a:rPr>
                              <m:t>𝑳𝒆𝒈𝒂𝒄𝒚</m:t>
                            </m:r>
                          </m:sub>
                        </m:sSub>
                      </m:oMath>
                    </m:oMathPara>
                  </a14:m>
                  <a:endParaRPr lang="en-US" sz="1600" b="1" dirty="0">
                    <a:solidFill>
                      <a:schemeClr val="accent1"/>
                    </a:solidFill>
                    <a:latin typeface="Microsoft Sans Serif"/>
                    <a:cs typeface="Microsoft Sans Serif" panose="020B0604020202020204" pitchFamily="34" charset="0"/>
                  </a:endParaRPr>
                </a:p>
              </p:txBody>
            </p:sp>
          </mc:Choice>
          <mc:Fallback xmlns="">
            <p:sp>
              <p:nvSpPr>
                <p:cNvPr id="152" name="TextBox 151">
                  <a:extLst>
                    <a:ext uri="{FF2B5EF4-FFF2-40B4-BE49-F238E27FC236}">
                      <a16:creationId xmlns:a16="http://schemas.microsoft.com/office/drawing/2014/main" id="{69C40C15-FF0C-A2BC-524A-7ED424BF3E23}"/>
                    </a:ext>
                  </a:extLst>
                </p:cNvPr>
                <p:cNvSpPr txBox="1">
                  <a:spLocks noRot="1" noChangeAspect="1" noMove="1" noResize="1" noEditPoints="1" noAdjustHandles="1" noChangeArrowheads="1" noChangeShapeType="1" noTextEdit="1"/>
                </p:cNvSpPr>
                <p:nvPr/>
              </p:nvSpPr>
              <p:spPr>
                <a:xfrm>
                  <a:off x="1413658" y="4791286"/>
                  <a:ext cx="1044928" cy="258789"/>
                </a:xfrm>
                <a:prstGeom prst="rect">
                  <a:avLst/>
                </a:prstGeom>
                <a:blipFill>
                  <a:blip r:embed="rId11"/>
                  <a:stretch>
                    <a:fillRect l="-11215" r="-49533" b="-1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97FF70CC-FC0C-95A6-6665-4F5C45C627F5}"/>
                    </a:ext>
                  </a:extLst>
                </p:cNvPr>
                <p:cNvSpPr txBox="1"/>
                <p:nvPr/>
              </p:nvSpPr>
              <p:spPr>
                <a:xfrm rot="18628134">
                  <a:off x="1234512" y="2071758"/>
                  <a:ext cx="1044929" cy="258788"/>
                </a:xfrm>
                <a:prstGeom prst="rect">
                  <a:avLst/>
                </a:prstGeom>
              </p:spPr>
              <p:txBody>
                <a:bodyPr wrap="square" lIns="0" tIns="0" rIns="0" bIns="0" rtlCol="0">
                  <a:spAutoFit/>
                </a:bodyPr>
                <a:lstStyle/>
                <a:p>
                  <a:pPr algn="l">
                    <a:lnSpc>
                      <a:spcPct val="96000"/>
                    </a:lnSpc>
                  </a:pPr>
                  <a14:m>
                    <m:oMathPara xmlns:m="http://schemas.openxmlformats.org/officeDocument/2006/math">
                      <m:oMathParaPr>
                        <m:jc m:val="centerGroup"/>
                      </m:oMathParaPr>
                      <m:oMath xmlns:m="http://schemas.openxmlformats.org/officeDocument/2006/math">
                        <m:r>
                          <a:rPr lang="en-US" sz="1600" b="1" i="1" smtClean="0">
                            <a:solidFill>
                              <a:srgbClr val="00B050"/>
                            </a:solidFill>
                            <a:latin typeface="Cambria Math" panose="02040503050406030204" pitchFamily="18" charset="0"/>
                            <a:cs typeface="Microsoft Sans Serif" panose="020B0604020202020204" pitchFamily="34" charset="0"/>
                          </a:rPr>
                          <m:t>𝑹</m:t>
                        </m:r>
                        <m:sSub>
                          <m:sSubPr>
                            <m:ctrlPr>
                              <a:rPr lang="en-US" sz="1600" b="1" i="1" smtClean="0">
                                <a:solidFill>
                                  <a:srgbClr val="00B050"/>
                                </a:solidFill>
                                <a:latin typeface="Cambria Math" panose="02040503050406030204" pitchFamily="18" charset="0"/>
                                <a:cs typeface="Microsoft Sans Serif" panose="020B0604020202020204" pitchFamily="34" charset="0"/>
                              </a:rPr>
                            </m:ctrlPr>
                          </m:sSubPr>
                          <m:e>
                            <m:r>
                              <a:rPr lang="en-US" sz="1600" b="1" i="1" smtClean="0">
                                <a:solidFill>
                                  <a:srgbClr val="00B050"/>
                                </a:solidFill>
                                <a:latin typeface="Cambria Math" panose="02040503050406030204" pitchFamily="18" charset="0"/>
                                <a:cs typeface="Microsoft Sans Serif" panose="020B0604020202020204" pitchFamily="34" charset="0"/>
                              </a:rPr>
                              <m:t>𝑽</m:t>
                            </m:r>
                          </m:e>
                          <m:sub>
                            <m:r>
                              <a:rPr lang="en-US" sz="1600" b="1" i="1" smtClean="0">
                                <a:solidFill>
                                  <a:srgbClr val="00B050"/>
                                </a:solidFill>
                                <a:latin typeface="Cambria Math" panose="02040503050406030204" pitchFamily="18" charset="0"/>
                                <a:cs typeface="Microsoft Sans Serif" panose="020B0604020202020204" pitchFamily="34" charset="0"/>
                              </a:rPr>
                              <m:t>𝟑</m:t>
                            </m:r>
                            <m:r>
                              <a:rPr lang="en-US" sz="1600" b="1" i="1" smtClean="0">
                                <a:solidFill>
                                  <a:srgbClr val="00B050"/>
                                </a:solidFill>
                                <a:latin typeface="Cambria Math" panose="02040503050406030204" pitchFamily="18" charset="0"/>
                                <a:cs typeface="Microsoft Sans Serif" panose="020B0604020202020204" pitchFamily="34" charset="0"/>
                              </a:rPr>
                              <m:t>,</m:t>
                            </m:r>
                            <m:r>
                              <a:rPr lang="en-US" sz="1600" b="1" i="1" smtClean="0">
                                <a:solidFill>
                                  <a:srgbClr val="00B050"/>
                                </a:solidFill>
                                <a:latin typeface="Cambria Math" panose="02040503050406030204" pitchFamily="18" charset="0"/>
                                <a:cs typeface="Microsoft Sans Serif" panose="020B0604020202020204" pitchFamily="34" charset="0"/>
                              </a:rPr>
                              <m:t>𝑳𝒆𝒈𝒂𝒄𝒚</m:t>
                            </m:r>
                          </m:sub>
                        </m:sSub>
                      </m:oMath>
                    </m:oMathPara>
                  </a14:m>
                  <a:endParaRPr lang="en-US" sz="1600" b="1" dirty="0">
                    <a:solidFill>
                      <a:srgbClr val="00B050"/>
                    </a:solidFill>
                    <a:latin typeface="Microsoft Sans Serif"/>
                    <a:cs typeface="Microsoft Sans Serif" panose="020B0604020202020204" pitchFamily="34" charset="0"/>
                  </a:endParaRPr>
                </a:p>
              </p:txBody>
            </p:sp>
          </mc:Choice>
          <mc:Fallback xmlns="">
            <p:sp>
              <p:nvSpPr>
                <p:cNvPr id="153" name="TextBox 152">
                  <a:extLst>
                    <a:ext uri="{FF2B5EF4-FFF2-40B4-BE49-F238E27FC236}">
                      <a16:creationId xmlns:a16="http://schemas.microsoft.com/office/drawing/2014/main" id="{97FF70CC-FC0C-95A6-6665-4F5C45C627F5}"/>
                    </a:ext>
                  </a:extLst>
                </p:cNvPr>
                <p:cNvSpPr txBox="1">
                  <a:spLocks noRot="1" noChangeAspect="1" noMove="1" noResize="1" noEditPoints="1" noAdjustHandles="1" noChangeArrowheads="1" noChangeShapeType="1" noTextEdit="1"/>
                </p:cNvSpPr>
                <p:nvPr/>
              </p:nvSpPr>
              <p:spPr>
                <a:xfrm rot="18628134">
                  <a:off x="1234512" y="2071758"/>
                  <a:ext cx="1044929" cy="258788"/>
                </a:xfrm>
                <a:prstGeom prst="rect">
                  <a:avLst/>
                </a:prstGeom>
                <a:blipFill>
                  <a:blip r:embed="rId12"/>
                  <a:stretch>
                    <a:fillRect l="-4396" t="-28000" r="-60440" b="-19000"/>
                  </a:stretch>
                </a:blipFill>
              </p:spPr>
              <p:txBody>
                <a:bodyPr/>
                <a:lstStyle/>
                <a:p>
                  <a:r>
                    <a:rPr lang="en-US">
                      <a:noFill/>
                    </a:rPr>
                    <a:t> </a:t>
                  </a:r>
                </a:p>
              </p:txBody>
            </p:sp>
          </mc:Fallback>
        </mc:AlternateContent>
        <p:sp>
          <p:nvSpPr>
            <p:cNvPr id="154" name="Block Arc 153">
              <a:extLst>
                <a:ext uri="{FF2B5EF4-FFF2-40B4-BE49-F238E27FC236}">
                  <a16:creationId xmlns:a16="http://schemas.microsoft.com/office/drawing/2014/main" id="{F7662930-217A-5B8A-C8A1-DDE798CFD238}"/>
                </a:ext>
              </a:extLst>
            </p:cNvPr>
            <p:cNvSpPr/>
            <p:nvPr/>
          </p:nvSpPr>
          <p:spPr>
            <a:xfrm rot="2813002">
              <a:off x="1534337" y="2103739"/>
              <a:ext cx="2826124" cy="2514600"/>
            </a:xfrm>
            <a:prstGeom prst="blockArc">
              <a:avLst>
                <a:gd name="adj1" fmla="val 16246204"/>
                <a:gd name="adj2" fmla="val 18334133"/>
                <a:gd name="adj3" fmla="val 2922"/>
              </a:avLst>
            </a:prstGeom>
            <a:pattFill prst="plaid">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55" name="TextBox 154">
              <a:extLst>
                <a:ext uri="{FF2B5EF4-FFF2-40B4-BE49-F238E27FC236}">
                  <a16:creationId xmlns:a16="http://schemas.microsoft.com/office/drawing/2014/main" id="{3F747981-137B-6F51-DAE2-D661E29DC0B2}"/>
                </a:ext>
              </a:extLst>
            </p:cNvPr>
            <p:cNvSpPr txBox="1"/>
            <p:nvPr/>
          </p:nvSpPr>
          <p:spPr>
            <a:xfrm>
              <a:off x="4343341" y="2249796"/>
              <a:ext cx="1398494" cy="531877"/>
            </a:xfrm>
            <a:prstGeom prst="rect">
              <a:avLst/>
            </a:prstGeom>
          </p:spPr>
          <p:txBody>
            <a:bodyPr wrap="square" lIns="0" tIns="0" rIns="0" bIns="0" rtlCol="0">
              <a:spAutoFit/>
            </a:bodyPr>
            <a:lstStyle/>
            <a:p>
              <a:pPr algn="ctr">
                <a:lnSpc>
                  <a:spcPct val="96000"/>
                </a:lnSpc>
              </a:pPr>
              <a:r>
                <a:rPr lang="en-US" sz="1200" dirty="0">
                  <a:solidFill>
                    <a:srgbClr val="7030A0"/>
                  </a:solidFill>
                  <a:latin typeface="Microsoft Sans Serif"/>
                  <a:cs typeface="Microsoft Sans Serif" panose="020B0604020202020204" pitchFamily="34" charset="0"/>
                </a:rPr>
                <a:t>(Potentially) punctured systematic bits</a:t>
              </a:r>
            </a:p>
          </p:txBody>
        </p:sp>
        <p:cxnSp>
          <p:nvCxnSpPr>
            <p:cNvPr id="156" name="Straight Arrow Connector 155">
              <a:extLst>
                <a:ext uri="{FF2B5EF4-FFF2-40B4-BE49-F238E27FC236}">
                  <a16:creationId xmlns:a16="http://schemas.microsoft.com/office/drawing/2014/main" id="{E5DB6F90-7E90-7CD9-4F10-817A338EEC38}"/>
                </a:ext>
              </a:extLst>
            </p:cNvPr>
            <p:cNvCxnSpPr>
              <a:stCxn id="155" idx="1"/>
            </p:cNvCxnSpPr>
            <p:nvPr/>
          </p:nvCxnSpPr>
          <p:spPr>
            <a:xfrm flipH="1">
              <a:off x="4026119" y="2515735"/>
              <a:ext cx="317222" cy="191611"/>
            </a:xfrm>
            <a:prstGeom prst="straightConnector1">
              <a:avLst/>
            </a:prstGeom>
            <a:ln w="12700" cap="rnd">
              <a:solidFill>
                <a:srgbClr val="7030A0"/>
              </a:solidFill>
              <a:round/>
              <a:headEnd type="none" w="sm" len="sm"/>
              <a:tailEnd type="triangle"/>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54605D42-E173-0FB0-002F-A8DD03DAA5C7}"/>
              </a:ext>
            </a:extLst>
          </p:cNvPr>
          <p:cNvGrpSpPr/>
          <p:nvPr/>
        </p:nvGrpSpPr>
        <p:grpSpPr>
          <a:xfrm>
            <a:off x="9199464" y="3468512"/>
            <a:ext cx="2491482" cy="2387010"/>
            <a:chOff x="1427747" y="1609170"/>
            <a:chExt cx="4001159" cy="3812337"/>
          </a:xfrm>
        </p:grpSpPr>
        <p:sp>
          <p:nvSpPr>
            <p:cNvPr id="129" name="Circle: Hollow 128">
              <a:extLst>
                <a:ext uri="{FF2B5EF4-FFF2-40B4-BE49-F238E27FC236}">
                  <a16:creationId xmlns:a16="http://schemas.microsoft.com/office/drawing/2014/main" id="{C8987F35-1EA3-FA7F-162C-E350A52D595C}"/>
                </a:ext>
              </a:extLst>
            </p:cNvPr>
            <p:cNvSpPr/>
            <p:nvPr/>
          </p:nvSpPr>
          <p:spPr>
            <a:xfrm>
              <a:off x="1427747" y="2032870"/>
              <a:ext cx="2935706" cy="2919664"/>
            </a:xfrm>
            <a:prstGeom prst="donut">
              <a:avLst>
                <a:gd name="adj" fmla="val 798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30" name="Block Arc 129">
              <a:extLst>
                <a:ext uri="{FF2B5EF4-FFF2-40B4-BE49-F238E27FC236}">
                  <a16:creationId xmlns:a16="http://schemas.microsoft.com/office/drawing/2014/main" id="{70DAD084-521E-0F3C-F074-D2ACB438C1FE}"/>
                </a:ext>
              </a:extLst>
            </p:cNvPr>
            <p:cNvSpPr/>
            <p:nvPr/>
          </p:nvSpPr>
          <p:spPr>
            <a:xfrm>
              <a:off x="1427747" y="2086658"/>
              <a:ext cx="2826124" cy="2514600"/>
            </a:xfrm>
            <a:prstGeom prst="blockArc">
              <a:avLst>
                <a:gd name="adj1" fmla="val 16246204"/>
                <a:gd name="adj2" fmla="val 19207162"/>
                <a:gd name="adj3" fmla="val 393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31" name="Block Arc 130">
              <a:extLst>
                <a:ext uri="{FF2B5EF4-FFF2-40B4-BE49-F238E27FC236}">
                  <a16:creationId xmlns:a16="http://schemas.microsoft.com/office/drawing/2014/main" id="{B779F3AE-A200-1C82-3B55-F42F602713F7}"/>
                </a:ext>
              </a:extLst>
            </p:cNvPr>
            <p:cNvSpPr/>
            <p:nvPr/>
          </p:nvSpPr>
          <p:spPr>
            <a:xfrm rot="5400000">
              <a:off x="1729984" y="2239517"/>
              <a:ext cx="2705441" cy="2416857"/>
            </a:xfrm>
            <a:prstGeom prst="blockArc">
              <a:avLst>
                <a:gd name="adj1" fmla="val 16296661"/>
                <a:gd name="adj2" fmla="val 19159540"/>
                <a:gd name="adj3" fmla="val 359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32" name="Block Arc 131">
              <a:extLst>
                <a:ext uri="{FF2B5EF4-FFF2-40B4-BE49-F238E27FC236}">
                  <a16:creationId xmlns:a16="http://schemas.microsoft.com/office/drawing/2014/main" id="{FF124FAE-B606-32EE-CAEC-47CC5C538952}"/>
                </a:ext>
              </a:extLst>
            </p:cNvPr>
            <p:cNvSpPr/>
            <p:nvPr/>
          </p:nvSpPr>
          <p:spPr>
            <a:xfrm rot="8149210">
              <a:off x="1727574" y="2372144"/>
              <a:ext cx="2705441" cy="2416857"/>
            </a:xfrm>
            <a:prstGeom prst="blockArc">
              <a:avLst>
                <a:gd name="adj1" fmla="val 16246204"/>
                <a:gd name="adj2" fmla="val 19207161"/>
                <a:gd name="adj3" fmla="val 393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33" name="Block Arc 132">
              <a:extLst>
                <a:ext uri="{FF2B5EF4-FFF2-40B4-BE49-F238E27FC236}">
                  <a16:creationId xmlns:a16="http://schemas.microsoft.com/office/drawing/2014/main" id="{136947B0-E17E-EFD7-2439-A243076FDA99}"/>
                </a:ext>
              </a:extLst>
            </p:cNvPr>
            <p:cNvSpPr/>
            <p:nvPr/>
          </p:nvSpPr>
          <p:spPr>
            <a:xfrm rot="10974908">
              <a:off x="1585992" y="2487900"/>
              <a:ext cx="2681615" cy="2385596"/>
            </a:xfrm>
            <a:prstGeom prst="blockArc">
              <a:avLst>
                <a:gd name="adj1" fmla="val 16246204"/>
                <a:gd name="adj2" fmla="val 19175182"/>
                <a:gd name="adj3" fmla="val 329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cxnSp>
          <p:nvCxnSpPr>
            <p:cNvPr id="134" name="Straight Connector 133">
              <a:extLst>
                <a:ext uri="{FF2B5EF4-FFF2-40B4-BE49-F238E27FC236}">
                  <a16:creationId xmlns:a16="http://schemas.microsoft.com/office/drawing/2014/main" id="{63B31079-7F3D-A60E-FBD1-5CDF48BD6A64}"/>
                </a:ext>
              </a:extLst>
            </p:cNvPr>
            <p:cNvCxnSpPr/>
            <p:nvPr/>
          </p:nvCxnSpPr>
          <p:spPr>
            <a:xfrm flipV="1">
              <a:off x="2840809" y="1609170"/>
              <a:ext cx="0" cy="663388"/>
            </a:xfrm>
            <a:prstGeom prst="line">
              <a:avLst/>
            </a:prstGeom>
            <a:ln w="25400" cap="rnd">
              <a:solidFill>
                <a:schemeClr val="tx1"/>
              </a:solidFill>
              <a:prstDash val="dash"/>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7D887BE-4280-3E4D-9A1B-40EE62AD8721}"/>
                </a:ext>
              </a:extLst>
            </p:cNvPr>
            <p:cNvCxnSpPr/>
            <p:nvPr/>
          </p:nvCxnSpPr>
          <p:spPr>
            <a:xfrm flipV="1">
              <a:off x="2902886" y="4758119"/>
              <a:ext cx="0" cy="663388"/>
            </a:xfrm>
            <a:prstGeom prst="line">
              <a:avLst/>
            </a:prstGeom>
            <a:ln w="25400" cap="rnd">
              <a:solidFill>
                <a:srgbClr val="FFC000"/>
              </a:solidFill>
              <a:prstDash val="dash"/>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B0F7FD1-3E2B-B163-9942-6A1BE92648AC}"/>
                </a:ext>
              </a:extLst>
            </p:cNvPr>
            <p:cNvCxnSpPr>
              <a:cxnSpLocks/>
            </p:cNvCxnSpPr>
            <p:nvPr/>
          </p:nvCxnSpPr>
          <p:spPr>
            <a:xfrm>
              <a:off x="4145174" y="3439378"/>
              <a:ext cx="745073" cy="0"/>
            </a:xfrm>
            <a:prstGeom prst="line">
              <a:avLst/>
            </a:prstGeom>
            <a:ln w="25400" cap="rnd">
              <a:solidFill>
                <a:schemeClr val="accent1"/>
              </a:solidFill>
              <a:prstDash val="dash"/>
              <a:round/>
              <a:headEnd type="none" w="sm" len="sm"/>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5601B21B-48F6-BEB7-0A42-6C4850C5F601}"/>
                    </a:ext>
                  </a:extLst>
                </p:cNvPr>
                <p:cNvSpPr txBox="1"/>
                <p:nvPr/>
              </p:nvSpPr>
              <p:spPr>
                <a:xfrm>
                  <a:off x="2872183" y="1740075"/>
                  <a:ext cx="1044929" cy="413317"/>
                </a:xfrm>
                <a:prstGeom prst="rect">
                  <a:avLst/>
                </a:prstGeom>
              </p:spPr>
              <p:txBody>
                <a:bodyPr wrap="square" lIns="0" tIns="0" rIns="0" bIns="0" rtlCol="0">
                  <a:spAutoFit/>
                </a:bodyPr>
                <a:lstStyle/>
                <a:p>
                  <a:pPr algn="l">
                    <a:lnSpc>
                      <a:spcPct val="96000"/>
                    </a:lnSpc>
                  </a:pPr>
                  <a14:m>
                    <m:oMathPara xmlns:m="http://schemas.openxmlformats.org/officeDocument/2006/math">
                      <m:oMathParaPr>
                        <m:jc m:val="centerGroup"/>
                      </m:oMathParaPr>
                      <m:oMath xmlns:m="http://schemas.openxmlformats.org/officeDocument/2006/math">
                        <m:r>
                          <a:rPr lang="en-US" sz="1600" b="1" i="1" smtClean="0">
                            <a:solidFill>
                              <a:schemeClr val="tx2"/>
                            </a:solidFill>
                            <a:latin typeface="Cambria Math" panose="02040503050406030204" pitchFamily="18" charset="0"/>
                            <a:cs typeface="Microsoft Sans Serif" panose="020B0604020202020204" pitchFamily="34" charset="0"/>
                          </a:rPr>
                          <m:t>𝑹</m:t>
                        </m:r>
                        <m:sSub>
                          <m:sSubPr>
                            <m:ctrlPr>
                              <a:rPr lang="en-US" sz="1600" b="1" i="1" smtClean="0">
                                <a:solidFill>
                                  <a:schemeClr val="tx2"/>
                                </a:solidFill>
                                <a:latin typeface="Cambria Math" panose="02040503050406030204" pitchFamily="18" charset="0"/>
                                <a:cs typeface="Microsoft Sans Serif" panose="020B0604020202020204" pitchFamily="34" charset="0"/>
                              </a:rPr>
                            </m:ctrlPr>
                          </m:sSubPr>
                          <m:e>
                            <m:r>
                              <a:rPr lang="en-US" sz="1600" b="1" i="1" smtClean="0">
                                <a:solidFill>
                                  <a:schemeClr val="tx2"/>
                                </a:solidFill>
                                <a:latin typeface="Cambria Math" panose="02040503050406030204" pitchFamily="18" charset="0"/>
                                <a:cs typeface="Microsoft Sans Serif" panose="020B0604020202020204" pitchFamily="34" charset="0"/>
                              </a:rPr>
                              <m:t>𝑽</m:t>
                            </m:r>
                          </m:e>
                          <m:sub>
                            <m:r>
                              <a:rPr lang="en-US" sz="1600" b="1" i="1" smtClean="0">
                                <a:solidFill>
                                  <a:schemeClr val="tx2"/>
                                </a:solidFill>
                                <a:latin typeface="Cambria Math" panose="02040503050406030204" pitchFamily="18" charset="0"/>
                                <a:cs typeface="Microsoft Sans Serif" panose="020B0604020202020204" pitchFamily="34" charset="0"/>
                              </a:rPr>
                              <m:t>𝟎</m:t>
                            </m:r>
                            <m:r>
                              <a:rPr lang="en-US" sz="1600" b="1" i="1" smtClean="0">
                                <a:solidFill>
                                  <a:schemeClr val="tx2"/>
                                </a:solidFill>
                                <a:latin typeface="Cambria Math" panose="02040503050406030204" pitchFamily="18" charset="0"/>
                                <a:cs typeface="Microsoft Sans Serif" panose="020B0604020202020204" pitchFamily="34" charset="0"/>
                              </a:rPr>
                              <m:t>,</m:t>
                            </m:r>
                            <m:r>
                              <a:rPr lang="en-US" sz="1600" b="1" i="1" smtClean="0">
                                <a:solidFill>
                                  <a:schemeClr val="tx2"/>
                                </a:solidFill>
                                <a:latin typeface="Cambria Math" panose="02040503050406030204" pitchFamily="18" charset="0"/>
                                <a:cs typeface="Microsoft Sans Serif" panose="020B0604020202020204" pitchFamily="34" charset="0"/>
                              </a:rPr>
                              <m:t>𝑴𝒐𝒅𝒊𝒇𝒊𝒆𝒅</m:t>
                            </m:r>
                          </m:sub>
                        </m:sSub>
                      </m:oMath>
                    </m:oMathPara>
                  </a14:m>
                  <a:endParaRPr lang="en-US" sz="1600" b="1" dirty="0">
                    <a:solidFill>
                      <a:schemeClr val="tx2"/>
                    </a:solidFill>
                    <a:latin typeface="Microsoft Sans Serif"/>
                    <a:cs typeface="Microsoft Sans Serif" panose="020B0604020202020204" pitchFamily="34" charset="0"/>
                  </a:endParaRPr>
                </a:p>
              </p:txBody>
            </p:sp>
          </mc:Choice>
          <mc:Fallback xmlns="">
            <p:sp>
              <p:nvSpPr>
                <p:cNvPr id="137" name="TextBox 136">
                  <a:extLst>
                    <a:ext uri="{FF2B5EF4-FFF2-40B4-BE49-F238E27FC236}">
                      <a16:creationId xmlns:a16="http://schemas.microsoft.com/office/drawing/2014/main" id="{5601B21B-48F6-BEB7-0A42-6C4850C5F601}"/>
                    </a:ext>
                  </a:extLst>
                </p:cNvPr>
                <p:cNvSpPr txBox="1">
                  <a:spLocks noRot="1" noChangeAspect="1" noMove="1" noResize="1" noEditPoints="1" noAdjustHandles="1" noChangeArrowheads="1" noChangeShapeType="1" noTextEdit="1"/>
                </p:cNvSpPr>
                <p:nvPr/>
              </p:nvSpPr>
              <p:spPr>
                <a:xfrm>
                  <a:off x="2872183" y="1740075"/>
                  <a:ext cx="1044929" cy="413317"/>
                </a:xfrm>
                <a:prstGeom prst="rect">
                  <a:avLst/>
                </a:prstGeom>
                <a:blipFill>
                  <a:blip r:embed="rId13"/>
                  <a:stretch>
                    <a:fillRect l="-11321" r="-74528"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FA69042A-0845-8746-5AF1-E62A5C394AD0}"/>
                    </a:ext>
                  </a:extLst>
                </p:cNvPr>
                <p:cNvSpPr txBox="1"/>
                <p:nvPr/>
              </p:nvSpPr>
              <p:spPr>
                <a:xfrm>
                  <a:off x="4383977" y="3454757"/>
                  <a:ext cx="1044929" cy="413317"/>
                </a:xfrm>
                <a:prstGeom prst="rect">
                  <a:avLst/>
                </a:prstGeom>
              </p:spPr>
              <p:txBody>
                <a:bodyPr wrap="square" lIns="0" tIns="0" rIns="0" bIns="0" rtlCol="0">
                  <a:spAutoFit/>
                </a:bodyPr>
                <a:lstStyle/>
                <a:p>
                  <a:pPr>
                    <a:lnSpc>
                      <a:spcPct val="96000"/>
                    </a:lnSpc>
                  </a:pPr>
                  <a14:m>
                    <m:oMathPara xmlns:m="http://schemas.openxmlformats.org/officeDocument/2006/math">
                      <m:oMathParaPr>
                        <m:jc m:val="centerGroup"/>
                      </m:oMathParaPr>
                      <m:oMath xmlns:m="http://schemas.openxmlformats.org/officeDocument/2006/math">
                        <m:r>
                          <a:rPr lang="en-US" sz="1600" b="1" i="1" smtClean="0">
                            <a:solidFill>
                              <a:schemeClr val="accent1"/>
                            </a:solidFill>
                            <a:latin typeface="Cambria Math" panose="02040503050406030204" pitchFamily="18" charset="0"/>
                            <a:cs typeface="Microsoft Sans Serif" panose="020B0604020202020204" pitchFamily="34" charset="0"/>
                          </a:rPr>
                          <m:t>𝑹</m:t>
                        </m:r>
                        <m:sSub>
                          <m:sSubPr>
                            <m:ctrlPr>
                              <a:rPr lang="en-US" sz="1600" b="1" i="1" smtClean="0">
                                <a:solidFill>
                                  <a:schemeClr val="accent1"/>
                                </a:solidFill>
                                <a:latin typeface="Cambria Math" panose="02040503050406030204" pitchFamily="18" charset="0"/>
                                <a:cs typeface="Microsoft Sans Serif" panose="020B0604020202020204" pitchFamily="34" charset="0"/>
                              </a:rPr>
                            </m:ctrlPr>
                          </m:sSubPr>
                          <m:e>
                            <m:r>
                              <a:rPr lang="en-US" sz="1600" b="1" i="1" smtClean="0">
                                <a:solidFill>
                                  <a:schemeClr val="accent1"/>
                                </a:solidFill>
                                <a:latin typeface="Cambria Math" panose="02040503050406030204" pitchFamily="18" charset="0"/>
                                <a:cs typeface="Microsoft Sans Serif" panose="020B0604020202020204" pitchFamily="34" charset="0"/>
                              </a:rPr>
                              <m:t>𝑽</m:t>
                            </m:r>
                          </m:e>
                          <m:sub>
                            <m:r>
                              <a:rPr lang="en-US" sz="1600" b="1" i="1" smtClean="0">
                                <a:solidFill>
                                  <a:schemeClr val="accent1"/>
                                </a:solidFill>
                                <a:latin typeface="Cambria Math" panose="02040503050406030204" pitchFamily="18" charset="0"/>
                                <a:cs typeface="Microsoft Sans Serif" panose="020B0604020202020204" pitchFamily="34" charset="0"/>
                              </a:rPr>
                              <m:t>𝟐</m:t>
                            </m:r>
                            <m:r>
                              <a:rPr lang="en-US" sz="1600" b="1" i="1" smtClean="0">
                                <a:solidFill>
                                  <a:schemeClr val="accent1"/>
                                </a:solidFill>
                                <a:latin typeface="Cambria Math" panose="02040503050406030204" pitchFamily="18" charset="0"/>
                                <a:cs typeface="Microsoft Sans Serif" panose="020B0604020202020204" pitchFamily="34" charset="0"/>
                              </a:rPr>
                              <m:t>,</m:t>
                            </m:r>
                            <m:r>
                              <a:rPr lang="en-US" sz="1600" b="1" i="1" smtClean="0">
                                <a:solidFill>
                                  <a:schemeClr val="accent1"/>
                                </a:solidFill>
                                <a:latin typeface="Cambria Math" panose="02040503050406030204" pitchFamily="18" charset="0"/>
                                <a:cs typeface="Microsoft Sans Serif" panose="020B0604020202020204" pitchFamily="34" charset="0"/>
                              </a:rPr>
                              <m:t>𝑴𝒐𝒅𝒊𝒇𝒊𝒆𝒅</m:t>
                            </m:r>
                          </m:sub>
                        </m:sSub>
                      </m:oMath>
                    </m:oMathPara>
                  </a14:m>
                  <a:endParaRPr lang="en-US" sz="1600" b="1" dirty="0">
                    <a:solidFill>
                      <a:schemeClr val="accent1"/>
                    </a:solidFill>
                    <a:latin typeface="Microsoft Sans Serif"/>
                    <a:cs typeface="Microsoft Sans Serif" panose="020B0604020202020204" pitchFamily="34" charset="0"/>
                  </a:endParaRPr>
                </a:p>
              </p:txBody>
            </p:sp>
          </mc:Choice>
          <mc:Fallback xmlns="">
            <p:sp>
              <p:nvSpPr>
                <p:cNvPr id="138" name="TextBox 137">
                  <a:extLst>
                    <a:ext uri="{FF2B5EF4-FFF2-40B4-BE49-F238E27FC236}">
                      <a16:creationId xmlns:a16="http://schemas.microsoft.com/office/drawing/2014/main" id="{FA69042A-0845-8746-5AF1-E62A5C394AD0}"/>
                    </a:ext>
                  </a:extLst>
                </p:cNvPr>
                <p:cNvSpPr txBox="1">
                  <a:spLocks noRot="1" noChangeAspect="1" noMove="1" noResize="1" noEditPoints="1" noAdjustHandles="1" noChangeArrowheads="1" noChangeShapeType="1" noTextEdit="1"/>
                </p:cNvSpPr>
                <p:nvPr/>
              </p:nvSpPr>
              <p:spPr>
                <a:xfrm>
                  <a:off x="4383977" y="3454757"/>
                  <a:ext cx="1044929" cy="413317"/>
                </a:xfrm>
                <a:prstGeom prst="rect">
                  <a:avLst/>
                </a:prstGeom>
                <a:blipFill>
                  <a:blip r:embed="rId14"/>
                  <a:stretch>
                    <a:fillRect l="-10280" r="-73832"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67414DEB-8D69-9496-4AFD-19B85F7A924D}"/>
                    </a:ext>
                  </a:extLst>
                </p:cNvPr>
                <p:cNvSpPr txBox="1"/>
                <p:nvPr/>
              </p:nvSpPr>
              <p:spPr>
                <a:xfrm>
                  <a:off x="1802230" y="4892878"/>
                  <a:ext cx="1044929" cy="413317"/>
                </a:xfrm>
                <a:prstGeom prst="rect">
                  <a:avLst/>
                </a:prstGeom>
              </p:spPr>
              <p:txBody>
                <a:bodyPr wrap="square" lIns="0" tIns="0" rIns="0" bIns="0" rtlCol="0">
                  <a:spAutoFit/>
                </a:bodyPr>
                <a:lstStyle/>
                <a:p>
                  <a:pPr>
                    <a:lnSpc>
                      <a:spcPct val="96000"/>
                    </a:lnSpc>
                  </a:pPr>
                  <a14:m>
                    <m:oMathPara xmlns:m="http://schemas.openxmlformats.org/officeDocument/2006/math">
                      <m:oMathParaPr>
                        <m:jc m:val="centerGroup"/>
                      </m:oMathParaPr>
                      <m:oMath xmlns:m="http://schemas.openxmlformats.org/officeDocument/2006/math">
                        <m:r>
                          <a:rPr lang="en-US" sz="1600" b="1" i="1" smtClean="0">
                            <a:solidFill>
                              <a:srgbClr val="FFC000"/>
                            </a:solidFill>
                            <a:latin typeface="Cambria Math" panose="02040503050406030204" pitchFamily="18" charset="0"/>
                            <a:cs typeface="Microsoft Sans Serif" panose="020B0604020202020204" pitchFamily="34" charset="0"/>
                          </a:rPr>
                          <m:t>𝑹</m:t>
                        </m:r>
                        <m:sSub>
                          <m:sSubPr>
                            <m:ctrlPr>
                              <a:rPr lang="en-US" sz="1600" b="1" i="1" smtClean="0">
                                <a:solidFill>
                                  <a:srgbClr val="FFC000"/>
                                </a:solidFill>
                                <a:latin typeface="Cambria Math" panose="02040503050406030204" pitchFamily="18" charset="0"/>
                                <a:cs typeface="Microsoft Sans Serif" panose="020B0604020202020204" pitchFamily="34" charset="0"/>
                              </a:rPr>
                            </m:ctrlPr>
                          </m:sSubPr>
                          <m:e>
                            <m:r>
                              <a:rPr lang="en-US" sz="1600" b="1" i="1" smtClean="0">
                                <a:solidFill>
                                  <a:srgbClr val="FFC000"/>
                                </a:solidFill>
                                <a:latin typeface="Cambria Math" panose="02040503050406030204" pitchFamily="18" charset="0"/>
                                <a:cs typeface="Microsoft Sans Serif" panose="020B0604020202020204" pitchFamily="34" charset="0"/>
                              </a:rPr>
                              <m:t>𝑽</m:t>
                            </m:r>
                          </m:e>
                          <m:sub>
                            <m:r>
                              <a:rPr lang="en-US" sz="1600" b="1" i="1" smtClean="0">
                                <a:solidFill>
                                  <a:srgbClr val="FFC000"/>
                                </a:solidFill>
                                <a:latin typeface="Cambria Math" panose="02040503050406030204" pitchFamily="18" charset="0"/>
                                <a:cs typeface="Microsoft Sans Serif" panose="020B0604020202020204" pitchFamily="34" charset="0"/>
                              </a:rPr>
                              <m:t>𝟒</m:t>
                            </m:r>
                            <m:r>
                              <a:rPr lang="en-US" sz="1600" b="1" i="1" smtClean="0">
                                <a:solidFill>
                                  <a:srgbClr val="FFC000"/>
                                </a:solidFill>
                                <a:latin typeface="Cambria Math" panose="02040503050406030204" pitchFamily="18" charset="0"/>
                                <a:cs typeface="Microsoft Sans Serif" panose="020B0604020202020204" pitchFamily="34" charset="0"/>
                              </a:rPr>
                              <m:t>,</m:t>
                            </m:r>
                            <m:r>
                              <a:rPr lang="en-US" sz="1600" b="1" i="1" smtClean="0">
                                <a:solidFill>
                                  <a:srgbClr val="FFC000"/>
                                </a:solidFill>
                                <a:latin typeface="Cambria Math" panose="02040503050406030204" pitchFamily="18" charset="0"/>
                                <a:cs typeface="Microsoft Sans Serif" panose="020B0604020202020204" pitchFamily="34" charset="0"/>
                              </a:rPr>
                              <m:t>𝑴𝒐𝒅𝒊𝒇𝒊𝒆𝒅</m:t>
                            </m:r>
                          </m:sub>
                        </m:sSub>
                      </m:oMath>
                    </m:oMathPara>
                  </a14:m>
                  <a:endParaRPr lang="en-US" sz="1600" b="1" dirty="0">
                    <a:solidFill>
                      <a:srgbClr val="FFC000"/>
                    </a:solidFill>
                    <a:latin typeface="Microsoft Sans Serif"/>
                    <a:cs typeface="Microsoft Sans Serif" panose="020B0604020202020204" pitchFamily="34" charset="0"/>
                  </a:endParaRPr>
                </a:p>
              </p:txBody>
            </p:sp>
          </mc:Choice>
          <mc:Fallback xmlns="">
            <p:sp>
              <p:nvSpPr>
                <p:cNvPr id="139" name="TextBox 138">
                  <a:extLst>
                    <a:ext uri="{FF2B5EF4-FFF2-40B4-BE49-F238E27FC236}">
                      <a16:creationId xmlns:a16="http://schemas.microsoft.com/office/drawing/2014/main" id="{67414DEB-8D69-9496-4AFD-19B85F7A924D}"/>
                    </a:ext>
                  </a:extLst>
                </p:cNvPr>
                <p:cNvSpPr txBox="1">
                  <a:spLocks noRot="1" noChangeAspect="1" noMove="1" noResize="1" noEditPoints="1" noAdjustHandles="1" noChangeArrowheads="1" noChangeShapeType="1" noTextEdit="1"/>
                </p:cNvSpPr>
                <p:nvPr/>
              </p:nvSpPr>
              <p:spPr>
                <a:xfrm>
                  <a:off x="1802230" y="4892878"/>
                  <a:ext cx="1044929" cy="413317"/>
                </a:xfrm>
                <a:prstGeom prst="rect">
                  <a:avLst/>
                </a:prstGeom>
                <a:blipFill>
                  <a:blip r:embed="rId15"/>
                  <a:stretch>
                    <a:fillRect l="-10280" r="-73832" b="-27907"/>
                  </a:stretch>
                </a:blipFill>
              </p:spPr>
              <p:txBody>
                <a:bodyPr/>
                <a:lstStyle/>
                <a:p>
                  <a:r>
                    <a:rPr lang="en-US">
                      <a:noFill/>
                    </a:rPr>
                    <a:t> </a:t>
                  </a:r>
                </a:p>
              </p:txBody>
            </p:sp>
          </mc:Fallback>
        </mc:AlternateContent>
        <p:sp>
          <p:nvSpPr>
            <p:cNvPr id="140" name="Block Arc 139">
              <a:extLst>
                <a:ext uri="{FF2B5EF4-FFF2-40B4-BE49-F238E27FC236}">
                  <a16:creationId xmlns:a16="http://schemas.microsoft.com/office/drawing/2014/main" id="{44B2A6C6-46AC-A8CA-9400-97898DF48FC9}"/>
                </a:ext>
              </a:extLst>
            </p:cNvPr>
            <p:cNvSpPr/>
            <p:nvPr/>
          </p:nvSpPr>
          <p:spPr>
            <a:xfrm rot="2813002">
              <a:off x="1537867" y="2094005"/>
              <a:ext cx="2826124" cy="2514600"/>
            </a:xfrm>
            <a:prstGeom prst="blockArc">
              <a:avLst>
                <a:gd name="adj1" fmla="val 16246204"/>
                <a:gd name="adj2" fmla="val 18962868"/>
                <a:gd name="adj3" fmla="val 34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cxnSp>
        <p:nvCxnSpPr>
          <p:cNvPr id="119" name="Straight Connector 118">
            <a:extLst>
              <a:ext uri="{FF2B5EF4-FFF2-40B4-BE49-F238E27FC236}">
                <a16:creationId xmlns:a16="http://schemas.microsoft.com/office/drawing/2014/main" id="{57E5DAAD-CD02-D55F-D882-4482563C6232}"/>
              </a:ext>
            </a:extLst>
          </p:cNvPr>
          <p:cNvCxnSpPr>
            <a:cxnSpLocks/>
          </p:cNvCxnSpPr>
          <p:nvPr/>
        </p:nvCxnSpPr>
        <p:spPr>
          <a:xfrm flipV="1">
            <a:off x="10704113" y="3823093"/>
            <a:ext cx="273583" cy="275270"/>
          </a:xfrm>
          <a:prstGeom prst="line">
            <a:avLst/>
          </a:prstGeom>
          <a:ln w="25400" cap="rnd">
            <a:solidFill>
              <a:srgbClr val="FF0000"/>
            </a:solidFill>
            <a:prstDash val="dash"/>
            <a:round/>
            <a:headEnd type="none" w="sm" len="sm"/>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C4F49A97-1829-ADA6-4AE5-10A62E975614}"/>
                  </a:ext>
                </a:extLst>
              </p:cNvPr>
              <p:cNvSpPr txBox="1"/>
              <p:nvPr/>
            </p:nvSpPr>
            <p:spPr>
              <a:xfrm rot="18767064">
                <a:off x="10719025" y="3728086"/>
                <a:ext cx="654259" cy="258789"/>
              </a:xfrm>
              <a:prstGeom prst="rect">
                <a:avLst/>
              </a:prstGeom>
            </p:spPr>
            <p:txBody>
              <a:bodyPr wrap="square" lIns="0" tIns="0" rIns="0" bIns="0" rtlCol="0">
                <a:spAutoFit/>
              </a:bodyPr>
              <a:lstStyle/>
              <a:p>
                <a:pPr>
                  <a:lnSpc>
                    <a:spcPct val="96000"/>
                  </a:lnSpc>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panose="02040503050406030204" pitchFamily="18" charset="0"/>
                          <a:cs typeface="Microsoft Sans Serif" panose="020B0604020202020204" pitchFamily="34" charset="0"/>
                        </a:rPr>
                        <m:t>𝑹</m:t>
                      </m:r>
                      <m:sSub>
                        <m:sSubPr>
                          <m:ctrlPr>
                            <a:rPr lang="en-US" sz="1600" b="1" i="1" smtClean="0">
                              <a:solidFill>
                                <a:srgbClr val="FF0000"/>
                              </a:solidFill>
                              <a:latin typeface="Cambria Math" panose="02040503050406030204" pitchFamily="18" charset="0"/>
                              <a:cs typeface="Microsoft Sans Serif" panose="020B0604020202020204" pitchFamily="34" charset="0"/>
                            </a:rPr>
                          </m:ctrlPr>
                        </m:sSubPr>
                        <m:e>
                          <m:r>
                            <a:rPr lang="en-US" sz="1600" b="1" i="1" smtClean="0">
                              <a:solidFill>
                                <a:srgbClr val="FF0000"/>
                              </a:solidFill>
                              <a:latin typeface="Cambria Math" panose="02040503050406030204" pitchFamily="18" charset="0"/>
                              <a:cs typeface="Microsoft Sans Serif" panose="020B0604020202020204" pitchFamily="34" charset="0"/>
                            </a:rPr>
                            <m:t>𝑽</m:t>
                          </m:r>
                        </m:e>
                        <m:sub>
                          <m:r>
                            <a:rPr lang="en-US" sz="1600" b="1" i="1" smtClean="0">
                              <a:solidFill>
                                <a:srgbClr val="FF0000"/>
                              </a:solidFill>
                              <a:latin typeface="Cambria Math" panose="02040503050406030204" pitchFamily="18" charset="0"/>
                              <a:cs typeface="Microsoft Sans Serif" panose="020B0604020202020204" pitchFamily="34" charset="0"/>
                            </a:rPr>
                            <m:t>𝟏</m:t>
                          </m:r>
                          <m:r>
                            <a:rPr lang="en-US" sz="1600" b="1" i="1" smtClean="0">
                              <a:solidFill>
                                <a:srgbClr val="FF0000"/>
                              </a:solidFill>
                              <a:latin typeface="Cambria Math" panose="02040503050406030204" pitchFamily="18" charset="0"/>
                              <a:cs typeface="Microsoft Sans Serif" panose="020B0604020202020204" pitchFamily="34" charset="0"/>
                            </a:rPr>
                            <m:t>,</m:t>
                          </m:r>
                          <m:r>
                            <a:rPr lang="en-US" sz="1600" b="1" i="1" smtClean="0">
                              <a:solidFill>
                                <a:srgbClr val="FF0000"/>
                              </a:solidFill>
                              <a:latin typeface="Cambria Math" panose="02040503050406030204" pitchFamily="18" charset="0"/>
                              <a:cs typeface="Microsoft Sans Serif" panose="020B0604020202020204" pitchFamily="34" charset="0"/>
                            </a:rPr>
                            <m:t>𝑴𝒐𝒅𝒊𝒇𝒊𝒆𝒅</m:t>
                          </m:r>
                        </m:sub>
                      </m:sSub>
                    </m:oMath>
                  </m:oMathPara>
                </a14:m>
                <a:endParaRPr lang="en-US" sz="1600" b="1" dirty="0">
                  <a:solidFill>
                    <a:srgbClr val="FF0000"/>
                  </a:solidFill>
                  <a:latin typeface="Microsoft Sans Serif"/>
                  <a:cs typeface="Microsoft Sans Serif" panose="020B0604020202020204" pitchFamily="34" charset="0"/>
                </a:endParaRPr>
              </a:p>
            </p:txBody>
          </p:sp>
        </mc:Choice>
        <mc:Fallback xmlns="">
          <p:sp>
            <p:nvSpPr>
              <p:cNvPr id="120" name="TextBox 119">
                <a:extLst>
                  <a:ext uri="{FF2B5EF4-FFF2-40B4-BE49-F238E27FC236}">
                    <a16:creationId xmlns:a16="http://schemas.microsoft.com/office/drawing/2014/main" id="{C4F49A97-1829-ADA6-4AE5-10A62E975614}"/>
                  </a:ext>
                </a:extLst>
              </p:cNvPr>
              <p:cNvSpPr txBox="1">
                <a:spLocks noRot="1" noChangeAspect="1" noMove="1" noResize="1" noEditPoints="1" noAdjustHandles="1" noChangeArrowheads="1" noChangeShapeType="1" noTextEdit="1"/>
              </p:cNvSpPr>
              <p:nvPr/>
            </p:nvSpPr>
            <p:spPr>
              <a:xfrm rot="18767064">
                <a:off x="10719025" y="3728086"/>
                <a:ext cx="654259" cy="258789"/>
              </a:xfrm>
              <a:prstGeom prst="rect">
                <a:avLst/>
              </a:prstGeom>
              <a:blipFill>
                <a:blip r:embed="rId16"/>
                <a:stretch>
                  <a:fillRect l="-4762" t="-42202" r="-53333" b="-7339"/>
                </a:stretch>
              </a:blipFill>
            </p:spPr>
            <p:txBody>
              <a:bodyPr/>
              <a:lstStyle/>
              <a:p>
                <a:r>
                  <a:rPr lang="en-US">
                    <a:noFill/>
                  </a:rPr>
                  <a:t> </a:t>
                </a:r>
              </a:p>
            </p:txBody>
          </p:sp>
        </mc:Fallback>
      </mc:AlternateContent>
      <p:cxnSp>
        <p:nvCxnSpPr>
          <p:cNvPr id="121" name="Straight Connector 120">
            <a:extLst>
              <a:ext uri="{FF2B5EF4-FFF2-40B4-BE49-F238E27FC236}">
                <a16:creationId xmlns:a16="http://schemas.microsoft.com/office/drawing/2014/main" id="{3AA72C30-D317-C469-726F-A8ABC9C66BB1}"/>
              </a:ext>
            </a:extLst>
          </p:cNvPr>
          <p:cNvCxnSpPr>
            <a:cxnSpLocks/>
          </p:cNvCxnSpPr>
          <p:nvPr/>
        </p:nvCxnSpPr>
        <p:spPr>
          <a:xfrm flipH="1" flipV="1">
            <a:off x="10730986" y="5253203"/>
            <a:ext cx="332213" cy="341814"/>
          </a:xfrm>
          <a:prstGeom prst="line">
            <a:avLst/>
          </a:prstGeom>
          <a:ln w="25400" cap="rnd">
            <a:solidFill>
              <a:srgbClr val="00B050"/>
            </a:solidFill>
            <a:prstDash val="dash"/>
            <a:round/>
            <a:headEnd type="none" w="sm" len="sm"/>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AB2A6961-22B5-9D97-8BBC-62597B74A9ED}"/>
                  </a:ext>
                </a:extLst>
              </p:cNvPr>
              <p:cNvSpPr txBox="1"/>
              <p:nvPr/>
            </p:nvSpPr>
            <p:spPr>
              <a:xfrm rot="2672159">
                <a:off x="10642001" y="5490715"/>
                <a:ext cx="650666" cy="258789"/>
              </a:xfrm>
              <a:prstGeom prst="rect">
                <a:avLst/>
              </a:prstGeom>
            </p:spPr>
            <p:txBody>
              <a:bodyPr wrap="square" lIns="0" tIns="0" rIns="0" bIns="0" rtlCol="0">
                <a:spAutoFit/>
              </a:bodyPr>
              <a:lstStyle/>
              <a:p>
                <a:pPr>
                  <a:lnSpc>
                    <a:spcPct val="96000"/>
                  </a:lnSpc>
                </a:pPr>
                <a14:m>
                  <m:oMathPara xmlns:m="http://schemas.openxmlformats.org/officeDocument/2006/math">
                    <m:oMathParaPr>
                      <m:jc m:val="centerGroup"/>
                    </m:oMathParaPr>
                    <m:oMath xmlns:m="http://schemas.openxmlformats.org/officeDocument/2006/math">
                      <m:r>
                        <a:rPr lang="en-US" sz="1600" b="1" i="1" smtClean="0">
                          <a:solidFill>
                            <a:srgbClr val="00B050"/>
                          </a:solidFill>
                          <a:latin typeface="Cambria Math" panose="02040503050406030204" pitchFamily="18" charset="0"/>
                          <a:cs typeface="Microsoft Sans Serif" panose="020B0604020202020204" pitchFamily="34" charset="0"/>
                        </a:rPr>
                        <m:t>𝑹</m:t>
                      </m:r>
                      <m:sSub>
                        <m:sSubPr>
                          <m:ctrlPr>
                            <a:rPr lang="en-US" sz="1600" b="1" i="1" smtClean="0">
                              <a:solidFill>
                                <a:srgbClr val="00B050"/>
                              </a:solidFill>
                              <a:latin typeface="Cambria Math" panose="02040503050406030204" pitchFamily="18" charset="0"/>
                              <a:cs typeface="Microsoft Sans Serif" panose="020B0604020202020204" pitchFamily="34" charset="0"/>
                            </a:rPr>
                          </m:ctrlPr>
                        </m:sSubPr>
                        <m:e>
                          <m:r>
                            <a:rPr lang="en-US" sz="1600" b="1" i="1" smtClean="0">
                              <a:solidFill>
                                <a:srgbClr val="00B050"/>
                              </a:solidFill>
                              <a:latin typeface="Cambria Math" panose="02040503050406030204" pitchFamily="18" charset="0"/>
                              <a:cs typeface="Microsoft Sans Serif" panose="020B0604020202020204" pitchFamily="34" charset="0"/>
                            </a:rPr>
                            <m:t>𝑽</m:t>
                          </m:r>
                        </m:e>
                        <m:sub>
                          <m:r>
                            <a:rPr lang="en-US" sz="1600" b="1" i="1" smtClean="0">
                              <a:solidFill>
                                <a:srgbClr val="00B050"/>
                              </a:solidFill>
                              <a:latin typeface="Cambria Math" panose="02040503050406030204" pitchFamily="18" charset="0"/>
                              <a:cs typeface="Microsoft Sans Serif" panose="020B0604020202020204" pitchFamily="34" charset="0"/>
                            </a:rPr>
                            <m:t>𝟑</m:t>
                          </m:r>
                          <m:r>
                            <a:rPr lang="en-US" sz="1600" b="1" i="1" smtClean="0">
                              <a:solidFill>
                                <a:srgbClr val="00B050"/>
                              </a:solidFill>
                              <a:latin typeface="Cambria Math" panose="02040503050406030204" pitchFamily="18" charset="0"/>
                              <a:cs typeface="Microsoft Sans Serif" panose="020B0604020202020204" pitchFamily="34" charset="0"/>
                            </a:rPr>
                            <m:t>,</m:t>
                          </m:r>
                          <m:r>
                            <a:rPr lang="en-US" sz="1600" b="1" i="1" smtClean="0">
                              <a:solidFill>
                                <a:srgbClr val="00B050"/>
                              </a:solidFill>
                              <a:latin typeface="Cambria Math" panose="02040503050406030204" pitchFamily="18" charset="0"/>
                              <a:cs typeface="Microsoft Sans Serif" panose="020B0604020202020204" pitchFamily="34" charset="0"/>
                            </a:rPr>
                            <m:t>𝑴𝒐𝒅𝒊𝒇𝒊𝒊𝒆𝒅</m:t>
                          </m:r>
                        </m:sub>
                      </m:sSub>
                    </m:oMath>
                  </m:oMathPara>
                </a14:m>
                <a:endParaRPr lang="en-US" sz="1600" b="1" dirty="0">
                  <a:solidFill>
                    <a:srgbClr val="00B050"/>
                  </a:solidFill>
                  <a:latin typeface="Microsoft Sans Serif"/>
                  <a:cs typeface="Microsoft Sans Serif" panose="020B0604020202020204" pitchFamily="34" charset="0"/>
                </a:endParaRPr>
              </a:p>
            </p:txBody>
          </p:sp>
        </mc:Choice>
        <mc:Fallback xmlns="">
          <p:sp>
            <p:nvSpPr>
              <p:cNvPr id="122" name="TextBox 121">
                <a:extLst>
                  <a:ext uri="{FF2B5EF4-FFF2-40B4-BE49-F238E27FC236}">
                    <a16:creationId xmlns:a16="http://schemas.microsoft.com/office/drawing/2014/main" id="{AB2A6961-22B5-9D97-8BBC-62597B74A9ED}"/>
                  </a:ext>
                </a:extLst>
              </p:cNvPr>
              <p:cNvSpPr txBox="1">
                <a:spLocks noRot="1" noChangeAspect="1" noMove="1" noResize="1" noEditPoints="1" noAdjustHandles="1" noChangeArrowheads="1" noChangeShapeType="1" noTextEdit="1"/>
              </p:cNvSpPr>
              <p:nvPr/>
            </p:nvSpPr>
            <p:spPr>
              <a:xfrm rot="2672159">
                <a:off x="10642001" y="5490715"/>
                <a:ext cx="650666" cy="258789"/>
              </a:xfrm>
              <a:prstGeom prst="rect">
                <a:avLst/>
              </a:prstGeom>
              <a:blipFill>
                <a:blip r:embed="rId17"/>
                <a:stretch>
                  <a:fillRect l="-7477" t="-4717" r="-50467" b="-67925"/>
                </a:stretch>
              </a:blipFill>
            </p:spPr>
            <p:txBody>
              <a:bodyPr/>
              <a:lstStyle/>
              <a:p>
                <a:r>
                  <a:rPr lang="en-US">
                    <a:noFill/>
                  </a:rPr>
                  <a:t> </a:t>
                </a:r>
              </a:p>
            </p:txBody>
          </p:sp>
        </mc:Fallback>
      </mc:AlternateContent>
      <p:sp>
        <p:nvSpPr>
          <p:cNvPr id="123" name="TextBox 122">
            <a:extLst>
              <a:ext uri="{FF2B5EF4-FFF2-40B4-BE49-F238E27FC236}">
                <a16:creationId xmlns:a16="http://schemas.microsoft.com/office/drawing/2014/main" id="{3C53EA90-F03A-A741-9CDF-577B9D9F64A1}"/>
              </a:ext>
            </a:extLst>
          </p:cNvPr>
          <p:cNvSpPr txBox="1"/>
          <p:nvPr/>
        </p:nvSpPr>
        <p:spPr>
          <a:xfrm>
            <a:off x="8803862" y="5959857"/>
            <a:ext cx="2965189" cy="222015"/>
          </a:xfrm>
          <a:prstGeom prst="rect">
            <a:avLst/>
          </a:prstGeom>
        </p:spPr>
        <p:txBody>
          <a:bodyPr wrap="square" lIns="0" tIns="0" rIns="0" bIns="0" rtlCol="0">
            <a:spAutoFit/>
          </a:bodyPr>
          <a:lstStyle/>
          <a:p>
            <a:pPr algn="ctr">
              <a:lnSpc>
                <a:spcPct val="96000"/>
              </a:lnSpc>
            </a:pPr>
            <a:r>
              <a:rPr lang="en-US" sz="1200" dirty="0">
                <a:solidFill>
                  <a:schemeClr val="tx2"/>
                </a:solidFill>
                <a:latin typeface="Microsoft Sans Serif"/>
                <a:cs typeface="Microsoft Sans Serif" panose="020B0604020202020204" pitchFamily="34" charset="0"/>
              </a:rPr>
              <a:t>Example circular buffer </a:t>
            </a:r>
            <a:r>
              <a:rPr lang="en-US" sz="1200" dirty="0">
                <a:solidFill>
                  <a:schemeClr val="tx2"/>
                </a:solidFill>
                <a:cs typeface="Microsoft Sans Serif" panose="020B0604020202020204" pitchFamily="34" charset="0"/>
              </a:rPr>
              <a:t>(for a </a:t>
            </a:r>
            <a:r>
              <a:rPr lang="en-US" sz="1200" dirty="0" err="1">
                <a:solidFill>
                  <a:schemeClr val="tx2"/>
                </a:solidFill>
                <a:cs typeface="Microsoft Sans Serif" panose="020B0604020202020204" pitchFamily="34" charset="0"/>
              </a:rPr>
              <a:t>codeblock</a:t>
            </a:r>
            <a:r>
              <a:rPr lang="en-US" sz="1200" dirty="0">
                <a:solidFill>
                  <a:schemeClr val="tx2"/>
                </a:solidFill>
                <a:cs typeface="Microsoft Sans Serif" panose="020B0604020202020204" pitchFamily="34" charset="0"/>
              </a:rPr>
              <a:t> of a scaled TB) for </a:t>
            </a:r>
            <a:r>
              <a:rPr lang="en-US" sz="1200" dirty="0">
                <a:solidFill>
                  <a:schemeClr val="tx2"/>
                </a:solidFill>
                <a:latin typeface="Microsoft Sans Serif"/>
                <a:cs typeface="Microsoft Sans Serif" panose="020B0604020202020204" pitchFamily="34" charset="0"/>
              </a:rPr>
              <a:t>incremental redundancy using </a:t>
            </a:r>
            <a:r>
              <a:rPr lang="en-US" sz="1200" b="1" u="sng" dirty="0">
                <a:solidFill>
                  <a:srgbClr val="FF0000"/>
                </a:solidFill>
                <a:latin typeface="Microsoft Sans Serif"/>
                <a:cs typeface="Microsoft Sans Serif" panose="020B0604020202020204" pitchFamily="34" charset="0"/>
              </a:rPr>
              <a:t>“modified” RV starting pointers</a:t>
            </a:r>
          </a:p>
        </p:txBody>
      </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13BEAA6D-97E1-0698-BBE5-CE6EC100CCEE}"/>
                  </a:ext>
                </a:extLst>
              </p:cNvPr>
              <p:cNvSpPr txBox="1"/>
              <p:nvPr/>
            </p:nvSpPr>
            <p:spPr>
              <a:xfrm>
                <a:off x="9362690" y="4997797"/>
                <a:ext cx="220535" cy="296007"/>
              </a:xfrm>
              <a:prstGeom prst="rect">
                <a:avLst/>
              </a:prstGeom>
            </p:spPr>
            <p:txBody>
              <a:bodyPr wrap="square" lIns="0" tIns="0" rIns="0" bIns="0" rtlCol="0">
                <a:spAutoFit/>
              </a:bodyPr>
              <a:lstStyle/>
              <a:p>
                <a:pPr algn="l">
                  <a:lnSpc>
                    <a:spcPct val="96000"/>
                  </a:lnSpc>
                </a:pPr>
                <a14:m>
                  <m:oMathPara xmlns:m="http://schemas.openxmlformats.org/officeDocument/2006/math">
                    <m:oMathParaPr>
                      <m:jc m:val="centerGroup"/>
                    </m:oMathParaPr>
                    <m:oMath xmlns:m="http://schemas.openxmlformats.org/officeDocument/2006/math">
                      <m:r>
                        <a:rPr lang="en-US" sz="3200" b="0" i="1" smtClean="0">
                          <a:solidFill>
                            <a:schemeClr val="tx2"/>
                          </a:solidFill>
                          <a:latin typeface="Cambria Math" panose="02040503050406030204" pitchFamily="18" charset="0"/>
                          <a:cs typeface="Microsoft Sans Serif" panose="020B0604020202020204" pitchFamily="34" charset="0"/>
                        </a:rPr>
                        <m:t>.</m:t>
                      </m:r>
                    </m:oMath>
                  </m:oMathPara>
                </a14:m>
                <a:endParaRPr lang="en-US" sz="3200" dirty="0">
                  <a:solidFill>
                    <a:schemeClr val="tx2"/>
                  </a:solidFill>
                  <a:latin typeface="Microsoft Sans Serif"/>
                  <a:cs typeface="Microsoft Sans Serif" panose="020B0604020202020204" pitchFamily="34" charset="0"/>
                </a:endParaRPr>
              </a:p>
            </p:txBody>
          </p:sp>
        </mc:Choice>
        <mc:Fallback xmlns="">
          <p:sp>
            <p:nvSpPr>
              <p:cNvPr id="124" name="TextBox 123">
                <a:extLst>
                  <a:ext uri="{FF2B5EF4-FFF2-40B4-BE49-F238E27FC236}">
                    <a16:creationId xmlns:a16="http://schemas.microsoft.com/office/drawing/2014/main" id="{13BEAA6D-97E1-0698-BBE5-CE6EC100CCEE}"/>
                  </a:ext>
                </a:extLst>
              </p:cNvPr>
              <p:cNvSpPr txBox="1">
                <a:spLocks noRot="1" noChangeAspect="1" noMove="1" noResize="1" noEditPoints="1" noAdjustHandles="1" noChangeArrowheads="1" noChangeShapeType="1" noTextEdit="1"/>
              </p:cNvSpPr>
              <p:nvPr/>
            </p:nvSpPr>
            <p:spPr>
              <a:xfrm>
                <a:off x="9362690" y="4997797"/>
                <a:ext cx="220535" cy="296007"/>
              </a:xfrm>
              <a:prstGeom prst="rect">
                <a:avLst/>
              </a:prstGeom>
              <a:blipFill>
                <a:blip r:embed="rId18"/>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98C3CD05-3F4B-A89B-CE2D-DBBEF50C3AE5}"/>
                  </a:ext>
                </a:extLst>
              </p:cNvPr>
              <p:cNvSpPr txBox="1"/>
              <p:nvPr/>
            </p:nvSpPr>
            <p:spPr>
              <a:xfrm>
                <a:off x="9294454" y="4893458"/>
                <a:ext cx="220535" cy="296007"/>
              </a:xfrm>
              <a:prstGeom prst="rect">
                <a:avLst/>
              </a:prstGeom>
            </p:spPr>
            <p:txBody>
              <a:bodyPr wrap="square" lIns="0" tIns="0" rIns="0" bIns="0" rtlCol="0">
                <a:spAutoFit/>
              </a:bodyPr>
              <a:lstStyle/>
              <a:p>
                <a:pPr algn="l">
                  <a:lnSpc>
                    <a:spcPct val="96000"/>
                  </a:lnSpc>
                </a:pPr>
                <a14:m>
                  <m:oMathPara xmlns:m="http://schemas.openxmlformats.org/officeDocument/2006/math">
                    <m:oMathParaPr>
                      <m:jc m:val="centerGroup"/>
                    </m:oMathParaPr>
                    <m:oMath xmlns:m="http://schemas.openxmlformats.org/officeDocument/2006/math">
                      <m:r>
                        <a:rPr lang="en-US" sz="3200" b="0" i="1" smtClean="0">
                          <a:solidFill>
                            <a:schemeClr val="tx2"/>
                          </a:solidFill>
                          <a:latin typeface="Cambria Math" panose="02040503050406030204" pitchFamily="18" charset="0"/>
                          <a:cs typeface="Microsoft Sans Serif" panose="020B0604020202020204" pitchFamily="34" charset="0"/>
                        </a:rPr>
                        <m:t>.</m:t>
                      </m:r>
                    </m:oMath>
                  </m:oMathPara>
                </a14:m>
                <a:endParaRPr lang="en-US" sz="3200" dirty="0">
                  <a:solidFill>
                    <a:schemeClr val="tx2"/>
                  </a:solidFill>
                  <a:latin typeface="Microsoft Sans Serif"/>
                  <a:cs typeface="Microsoft Sans Serif" panose="020B0604020202020204" pitchFamily="34" charset="0"/>
                </a:endParaRPr>
              </a:p>
            </p:txBody>
          </p:sp>
        </mc:Choice>
        <mc:Fallback xmlns="">
          <p:sp>
            <p:nvSpPr>
              <p:cNvPr id="125" name="TextBox 124">
                <a:extLst>
                  <a:ext uri="{FF2B5EF4-FFF2-40B4-BE49-F238E27FC236}">
                    <a16:creationId xmlns:a16="http://schemas.microsoft.com/office/drawing/2014/main" id="{98C3CD05-3F4B-A89B-CE2D-DBBEF50C3AE5}"/>
                  </a:ext>
                </a:extLst>
              </p:cNvPr>
              <p:cNvSpPr txBox="1">
                <a:spLocks noRot="1" noChangeAspect="1" noMove="1" noResize="1" noEditPoints="1" noAdjustHandles="1" noChangeArrowheads="1" noChangeShapeType="1" noTextEdit="1"/>
              </p:cNvSpPr>
              <p:nvPr/>
            </p:nvSpPr>
            <p:spPr>
              <a:xfrm>
                <a:off x="9294454" y="4893458"/>
                <a:ext cx="220535" cy="296007"/>
              </a:xfrm>
              <a:prstGeom prst="rect">
                <a:avLst/>
              </a:prstGeom>
              <a:blipFill>
                <a:blip r:embed="rId19"/>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C5FC454F-F446-CF08-45B5-07A1EE93DEF3}"/>
                  </a:ext>
                </a:extLst>
              </p:cNvPr>
              <p:cNvSpPr txBox="1"/>
              <p:nvPr/>
            </p:nvSpPr>
            <p:spPr>
              <a:xfrm>
                <a:off x="9227364" y="4767877"/>
                <a:ext cx="220535" cy="296007"/>
              </a:xfrm>
              <a:prstGeom prst="rect">
                <a:avLst/>
              </a:prstGeom>
            </p:spPr>
            <p:txBody>
              <a:bodyPr wrap="square" lIns="0" tIns="0" rIns="0" bIns="0" rtlCol="0">
                <a:spAutoFit/>
              </a:bodyPr>
              <a:lstStyle/>
              <a:p>
                <a:pPr algn="l">
                  <a:lnSpc>
                    <a:spcPct val="96000"/>
                  </a:lnSpc>
                </a:pPr>
                <a14:m>
                  <m:oMathPara xmlns:m="http://schemas.openxmlformats.org/officeDocument/2006/math">
                    <m:oMathParaPr>
                      <m:jc m:val="centerGroup"/>
                    </m:oMathParaPr>
                    <m:oMath xmlns:m="http://schemas.openxmlformats.org/officeDocument/2006/math">
                      <m:r>
                        <a:rPr lang="en-US" sz="3200" b="0" i="1" smtClean="0">
                          <a:solidFill>
                            <a:schemeClr val="tx2"/>
                          </a:solidFill>
                          <a:latin typeface="Cambria Math" panose="02040503050406030204" pitchFamily="18" charset="0"/>
                          <a:cs typeface="Microsoft Sans Serif" panose="020B0604020202020204" pitchFamily="34" charset="0"/>
                        </a:rPr>
                        <m:t>.</m:t>
                      </m:r>
                    </m:oMath>
                  </m:oMathPara>
                </a14:m>
                <a:endParaRPr lang="en-US" sz="3200" dirty="0">
                  <a:solidFill>
                    <a:schemeClr val="tx2"/>
                  </a:solidFill>
                  <a:latin typeface="Microsoft Sans Serif"/>
                  <a:cs typeface="Microsoft Sans Serif" panose="020B0604020202020204" pitchFamily="34" charset="0"/>
                </a:endParaRPr>
              </a:p>
            </p:txBody>
          </p:sp>
        </mc:Choice>
        <mc:Fallback xmlns="">
          <p:sp>
            <p:nvSpPr>
              <p:cNvPr id="126" name="TextBox 125">
                <a:extLst>
                  <a:ext uri="{FF2B5EF4-FFF2-40B4-BE49-F238E27FC236}">
                    <a16:creationId xmlns:a16="http://schemas.microsoft.com/office/drawing/2014/main" id="{C5FC454F-F446-CF08-45B5-07A1EE93DEF3}"/>
                  </a:ext>
                </a:extLst>
              </p:cNvPr>
              <p:cNvSpPr txBox="1">
                <a:spLocks noRot="1" noChangeAspect="1" noMove="1" noResize="1" noEditPoints="1" noAdjustHandles="1" noChangeArrowheads="1" noChangeShapeType="1" noTextEdit="1"/>
              </p:cNvSpPr>
              <p:nvPr/>
            </p:nvSpPr>
            <p:spPr>
              <a:xfrm>
                <a:off x="9227364" y="4767877"/>
                <a:ext cx="220535" cy="296007"/>
              </a:xfrm>
              <a:prstGeom prst="rect">
                <a:avLst/>
              </a:prstGeom>
              <a:blipFill>
                <a:blip r:embed="rId20"/>
                <a:stretch>
                  <a:fillRect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9CB13204-4B25-1039-0D5A-F5356B63AC19}"/>
                  </a:ext>
                </a:extLst>
              </p:cNvPr>
              <p:cNvSpPr txBox="1"/>
              <p:nvPr/>
            </p:nvSpPr>
            <p:spPr>
              <a:xfrm>
                <a:off x="9175864" y="4629759"/>
                <a:ext cx="220535" cy="296007"/>
              </a:xfrm>
              <a:prstGeom prst="rect">
                <a:avLst/>
              </a:prstGeom>
            </p:spPr>
            <p:txBody>
              <a:bodyPr wrap="square" lIns="0" tIns="0" rIns="0" bIns="0" rtlCol="0">
                <a:spAutoFit/>
              </a:bodyPr>
              <a:lstStyle/>
              <a:p>
                <a:pPr algn="l">
                  <a:lnSpc>
                    <a:spcPct val="96000"/>
                  </a:lnSpc>
                </a:pPr>
                <a14:m>
                  <m:oMathPara xmlns:m="http://schemas.openxmlformats.org/officeDocument/2006/math">
                    <m:oMathParaPr>
                      <m:jc m:val="centerGroup"/>
                    </m:oMathParaPr>
                    <m:oMath xmlns:m="http://schemas.openxmlformats.org/officeDocument/2006/math">
                      <m:r>
                        <a:rPr lang="en-US" sz="3200" b="0" i="1" smtClean="0">
                          <a:solidFill>
                            <a:schemeClr val="tx2"/>
                          </a:solidFill>
                          <a:latin typeface="Cambria Math" panose="02040503050406030204" pitchFamily="18" charset="0"/>
                          <a:cs typeface="Microsoft Sans Serif" panose="020B0604020202020204" pitchFamily="34" charset="0"/>
                        </a:rPr>
                        <m:t>.</m:t>
                      </m:r>
                    </m:oMath>
                  </m:oMathPara>
                </a14:m>
                <a:endParaRPr lang="en-US" sz="3200" dirty="0">
                  <a:solidFill>
                    <a:schemeClr val="tx2"/>
                  </a:solidFill>
                  <a:latin typeface="Microsoft Sans Serif"/>
                  <a:cs typeface="Microsoft Sans Serif" panose="020B0604020202020204" pitchFamily="34" charset="0"/>
                </a:endParaRPr>
              </a:p>
            </p:txBody>
          </p:sp>
        </mc:Choice>
        <mc:Fallback xmlns="">
          <p:sp>
            <p:nvSpPr>
              <p:cNvPr id="127" name="TextBox 126">
                <a:extLst>
                  <a:ext uri="{FF2B5EF4-FFF2-40B4-BE49-F238E27FC236}">
                    <a16:creationId xmlns:a16="http://schemas.microsoft.com/office/drawing/2014/main" id="{9CB13204-4B25-1039-0D5A-F5356B63AC19}"/>
                  </a:ext>
                </a:extLst>
              </p:cNvPr>
              <p:cNvSpPr txBox="1">
                <a:spLocks noRot="1" noChangeAspect="1" noMove="1" noResize="1" noEditPoints="1" noAdjustHandles="1" noChangeArrowheads="1" noChangeShapeType="1" noTextEdit="1"/>
              </p:cNvSpPr>
              <p:nvPr/>
            </p:nvSpPr>
            <p:spPr>
              <a:xfrm>
                <a:off x="9175864" y="4629759"/>
                <a:ext cx="220535" cy="296007"/>
              </a:xfrm>
              <a:prstGeom prst="rect">
                <a:avLst/>
              </a:prstGeom>
              <a:blipFill>
                <a:blip r:embed="rId21"/>
                <a:stretch>
                  <a:fillRect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AD7D242F-834C-DDA3-0AF3-1B5E8AD5E0FC}"/>
                  </a:ext>
                </a:extLst>
              </p:cNvPr>
              <p:cNvSpPr txBox="1"/>
              <p:nvPr/>
            </p:nvSpPr>
            <p:spPr>
              <a:xfrm>
                <a:off x="9440327" y="4618069"/>
                <a:ext cx="1452416" cy="494238"/>
              </a:xfrm>
              <a:prstGeom prst="rect">
                <a:avLst/>
              </a:prstGeom>
            </p:spPr>
            <p:txBody>
              <a:bodyPr wrap="square" lIns="0" tIns="0" rIns="0" bIns="0" rtlCol="0">
                <a:spAutoFit/>
              </a:bodyPr>
              <a:lstStyle/>
              <a:p>
                <a:pPr algn="l">
                  <a:lnSpc>
                    <a:spcPct val="96000"/>
                  </a:lnSpc>
                </a:pPr>
                <a14:m>
                  <m:oMathPara xmlns:m="http://schemas.openxmlformats.org/officeDocument/2006/math">
                    <m:oMathParaPr>
                      <m:jc m:val="centerGroup"/>
                    </m:oMathParaPr>
                    <m:oMath xmlns:m="http://schemas.openxmlformats.org/officeDocument/2006/math">
                      <m:r>
                        <a:rPr lang="en-US" sz="1400" b="1" i="1" smtClean="0">
                          <a:solidFill>
                            <a:schemeClr val="accent3"/>
                          </a:solidFill>
                          <a:latin typeface="Cambria Math" panose="02040503050406030204" pitchFamily="18" charset="0"/>
                          <a:cs typeface="Microsoft Sans Serif" panose="020B0604020202020204" pitchFamily="34" charset="0"/>
                        </a:rPr>
                        <m:t>𝑺𝒕𝒂𝒓</m:t>
                      </m:r>
                      <m:sSub>
                        <m:sSubPr>
                          <m:ctrlPr>
                            <a:rPr lang="en-US" sz="1400" b="1" i="1" smtClean="0">
                              <a:solidFill>
                                <a:schemeClr val="accent3"/>
                              </a:solidFill>
                              <a:latin typeface="Cambria Math" panose="02040503050406030204" pitchFamily="18" charset="0"/>
                              <a:cs typeface="Microsoft Sans Serif" panose="020B0604020202020204" pitchFamily="34" charset="0"/>
                            </a:rPr>
                          </m:ctrlPr>
                        </m:sSubPr>
                        <m:e>
                          <m:r>
                            <a:rPr lang="en-US" sz="1400" b="1" i="1" smtClean="0">
                              <a:solidFill>
                                <a:schemeClr val="accent3"/>
                              </a:solidFill>
                              <a:latin typeface="Cambria Math" panose="02040503050406030204" pitchFamily="18" charset="0"/>
                              <a:cs typeface="Microsoft Sans Serif" panose="020B0604020202020204" pitchFamily="34" charset="0"/>
                            </a:rPr>
                            <m:t>𝒕</m:t>
                          </m:r>
                        </m:e>
                        <m:sub>
                          <m:r>
                            <a:rPr lang="en-US" sz="1400" b="1" i="1" smtClean="0">
                              <a:solidFill>
                                <a:schemeClr val="accent3"/>
                              </a:solidFill>
                              <a:latin typeface="Cambria Math" panose="02040503050406030204" pitchFamily="18" charset="0"/>
                              <a:cs typeface="Microsoft Sans Serif" panose="020B0604020202020204" pitchFamily="34" charset="0"/>
                            </a:rPr>
                            <m:t>𝑹</m:t>
                          </m:r>
                          <m:sSub>
                            <m:sSubPr>
                              <m:ctrlPr>
                                <a:rPr lang="en-US" sz="1400" b="1" i="1" smtClean="0">
                                  <a:solidFill>
                                    <a:schemeClr val="accent3"/>
                                  </a:solidFill>
                                  <a:latin typeface="Cambria Math" panose="02040503050406030204" pitchFamily="18" charset="0"/>
                                  <a:cs typeface="Microsoft Sans Serif" panose="020B0604020202020204" pitchFamily="34" charset="0"/>
                                </a:rPr>
                              </m:ctrlPr>
                            </m:sSubPr>
                            <m:e>
                              <m:r>
                                <a:rPr lang="en-US" sz="1400" b="1" i="1" smtClean="0">
                                  <a:solidFill>
                                    <a:schemeClr val="accent3"/>
                                  </a:solidFill>
                                  <a:latin typeface="Cambria Math" panose="02040503050406030204" pitchFamily="18" charset="0"/>
                                  <a:cs typeface="Microsoft Sans Serif" panose="020B0604020202020204" pitchFamily="34" charset="0"/>
                                </a:rPr>
                                <m:t>𝑽</m:t>
                              </m:r>
                            </m:e>
                            <m:sub>
                              <m:r>
                                <a:rPr lang="en-US" sz="1400" b="1" i="1" smtClean="0">
                                  <a:solidFill>
                                    <a:schemeClr val="accent3"/>
                                  </a:solidFill>
                                  <a:latin typeface="Cambria Math" panose="02040503050406030204" pitchFamily="18" charset="0"/>
                                  <a:cs typeface="Microsoft Sans Serif" panose="020B0604020202020204" pitchFamily="34" charset="0"/>
                                </a:rPr>
                                <m:t>𝒋</m:t>
                              </m:r>
                            </m:sub>
                          </m:sSub>
                        </m:sub>
                      </m:sSub>
                      <m:r>
                        <a:rPr lang="en-US" sz="1400" b="1" i="1" smtClean="0">
                          <a:solidFill>
                            <a:schemeClr val="accent3"/>
                          </a:solidFill>
                          <a:latin typeface="Cambria Math" panose="02040503050406030204" pitchFamily="18" charset="0"/>
                          <a:cs typeface="Microsoft Sans Serif" panose="020B0604020202020204" pitchFamily="34" charset="0"/>
                        </a:rPr>
                        <m:t>=</m:t>
                      </m:r>
                      <m:r>
                        <a:rPr lang="en-US" sz="1400" b="1" i="1" smtClean="0">
                          <a:solidFill>
                            <a:schemeClr val="accent3"/>
                          </a:solidFill>
                          <a:latin typeface="Cambria Math" panose="02040503050406030204" pitchFamily="18" charset="0"/>
                          <a:cs typeface="Microsoft Sans Serif" panose="020B0604020202020204" pitchFamily="34" charset="0"/>
                        </a:rPr>
                        <m:t>𝑬𝒏</m:t>
                      </m:r>
                      <m:sSub>
                        <m:sSubPr>
                          <m:ctrlPr>
                            <a:rPr lang="en-US" sz="1400" b="1" i="1" smtClean="0">
                              <a:solidFill>
                                <a:schemeClr val="accent3"/>
                              </a:solidFill>
                              <a:latin typeface="Cambria Math" panose="02040503050406030204" pitchFamily="18" charset="0"/>
                              <a:cs typeface="Microsoft Sans Serif" panose="020B0604020202020204" pitchFamily="34" charset="0"/>
                            </a:rPr>
                          </m:ctrlPr>
                        </m:sSubPr>
                        <m:e>
                          <m:r>
                            <a:rPr lang="en-US" sz="1400" b="1" i="1" smtClean="0">
                              <a:solidFill>
                                <a:schemeClr val="accent3"/>
                              </a:solidFill>
                              <a:latin typeface="Cambria Math" panose="02040503050406030204" pitchFamily="18" charset="0"/>
                              <a:cs typeface="Microsoft Sans Serif" panose="020B0604020202020204" pitchFamily="34" charset="0"/>
                            </a:rPr>
                            <m:t>𝒅</m:t>
                          </m:r>
                        </m:e>
                        <m:sub>
                          <m:r>
                            <a:rPr lang="en-US" sz="1400" b="1" i="1" smtClean="0">
                              <a:solidFill>
                                <a:schemeClr val="accent3"/>
                              </a:solidFill>
                              <a:latin typeface="Cambria Math" panose="02040503050406030204" pitchFamily="18" charset="0"/>
                              <a:cs typeface="Microsoft Sans Serif" panose="020B0604020202020204" pitchFamily="34" charset="0"/>
                            </a:rPr>
                            <m:t>𝑹</m:t>
                          </m:r>
                          <m:sSub>
                            <m:sSubPr>
                              <m:ctrlPr>
                                <a:rPr lang="en-US" sz="1400" b="1" i="1" smtClean="0">
                                  <a:solidFill>
                                    <a:schemeClr val="accent3"/>
                                  </a:solidFill>
                                  <a:latin typeface="Cambria Math" panose="02040503050406030204" pitchFamily="18" charset="0"/>
                                  <a:cs typeface="Microsoft Sans Serif" panose="020B0604020202020204" pitchFamily="34" charset="0"/>
                                </a:rPr>
                              </m:ctrlPr>
                            </m:sSubPr>
                            <m:e>
                              <m:r>
                                <a:rPr lang="en-US" sz="1400" b="1" i="1" smtClean="0">
                                  <a:solidFill>
                                    <a:schemeClr val="accent3"/>
                                  </a:solidFill>
                                  <a:latin typeface="Cambria Math" panose="02040503050406030204" pitchFamily="18" charset="0"/>
                                  <a:cs typeface="Microsoft Sans Serif" panose="020B0604020202020204" pitchFamily="34" charset="0"/>
                                </a:rPr>
                                <m:t>𝑽</m:t>
                              </m:r>
                            </m:e>
                            <m:sub>
                              <m:r>
                                <a:rPr lang="en-US" sz="1400" b="1" i="1" smtClean="0">
                                  <a:solidFill>
                                    <a:schemeClr val="accent3"/>
                                  </a:solidFill>
                                  <a:latin typeface="Cambria Math" panose="02040503050406030204" pitchFamily="18" charset="0"/>
                                  <a:cs typeface="Microsoft Sans Serif" panose="020B0604020202020204" pitchFamily="34" charset="0"/>
                                </a:rPr>
                                <m:t>𝒋</m:t>
                              </m:r>
                              <m:r>
                                <a:rPr lang="en-US" sz="1400" b="1" i="1" smtClean="0">
                                  <a:solidFill>
                                    <a:schemeClr val="accent3"/>
                                  </a:solidFill>
                                  <a:latin typeface="Cambria Math" panose="02040503050406030204" pitchFamily="18" charset="0"/>
                                  <a:cs typeface="Microsoft Sans Serif" panose="020B0604020202020204" pitchFamily="34" charset="0"/>
                                </a:rPr>
                                <m:t>−</m:t>
                              </m:r>
                              <m:r>
                                <a:rPr lang="en-US" sz="1400" b="1" i="1" smtClean="0">
                                  <a:solidFill>
                                    <a:schemeClr val="accent3"/>
                                  </a:solidFill>
                                  <a:latin typeface="Cambria Math" panose="02040503050406030204" pitchFamily="18" charset="0"/>
                                  <a:cs typeface="Microsoft Sans Serif" panose="020B0604020202020204" pitchFamily="34" charset="0"/>
                                </a:rPr>
                                <m:t>𝟏</m:t>
                              </m:r>
                            </m:sub>
                          </m:sSub>
                        </m:sub>
                      </m:sSub>
                      <m:r>
                        <a:rPr lang="en-US" sz="1400" b="1" i="1" smtClean="0">
                          <a:solidFill>
                            <a:schemeClr val="accent3"/>
                          </a:solidFill>
                          <a:latin typeface="Cambria Math" panose="02040503050406030204" pitchFamily="18" charset="0"/>
                          <a:cs typeface="Microsoft Sans Serif" panose="020B0604020202020204" pitchFamily="34" charset="0"/>
                        </a:rPr>
                        <m:t>+</m:t>
                      </m:r>
                      <m:r>
                        <a:rPr lang="en-US" sz="1400" b="1" i="1" smtClean="0">
                          <a:solidFill>
                            <a:schemeClr val="accent3"/>
                          </a:solidFill>
                          <a:latin typeface="Cambria Math" panose="02040503050406030204" pitchFamily="18" charset="0"/>
                          <a:cs typeface="Microsoft Sans Serif" panose="020B0604020202020204" pitchFamily="34" charset="0"/>
                        </a:rPr>
                        <m:t>𝟏</m:t>
                      </m:r>
                      <m:r>
                        <a:rPr lang="en-US" sz="1400" b="1" i="1" smtClean="0">
                          <a:solidFill>
                            <a:schemeClr val="accent3"/>
                          </a:solidFill>
                          <a:latin typeface="Cambria Math" panose="02040503050406030204" pitchFamily="18" charset="0"/>
                          <a:cs typeface="Microsoft Sans Serif" panose="020B0604020202020204" pitchFamily="34" charset="0"/>
                        </a:rPr>
                        <m:t> </m:t>
                      </m:r>
                    </m:oMath>
                  </m:oMathPara>
                </a14:m>
                <a:endParaRPr lang="en-US" sz="1400" b="1" dirty="0">
                  <a:solidFill>
                    <a:schemeClr val="accent3"/>
                  </a:solidFill>
                  <a:latin typeface="Microsoft Sans Serif"/>
                  <a:cs typeface="Microsoft Sans Serif" panose="020B0604020202020204" pitchFamily="34" charset="0"/>
                </a:endParaRPr>
              </a:p>
            </p:txBody>
          </p:sp>
        </mc:Choice>
        <mc:Fallback xmlns="">
          <p:sp>
            <p:nvSpPr>
              <p:cNvPr id="128" name="TextBox 127">
                <a:extLst>
                  <a:ext uri="{FF2B5EF4-FFF2-40B4-BE49-F238E27FC236}">
                    <a16:creationId xmlns:a16="http://schemas.microsoft.com/office/drawing/2014/main" id="{AD7D242F-834C-DDA3-0AF3-1B5E8AD5E0FC}"/>
                  </a:ext>
                </a:extLst>
              </p:cNvPr>
              <p:cNvSpPr txBox="1">
                <a:spLocks noRot="1" noChangeAspect="1" noMove="1" noResize="1" noEditPoints="1" noAdjustHandles="1" noChangeArrowheads="1" noChangeShapeType="1" noTextEdit="1"/>
              </p:cNvSpPr>
              <p:nvPr/>
            </p:nvSpPr>
            <p:spPr>
              <a:xfrm>
                <a:off x="9440327" y="4618069"/>
                <a:ext cx="1452416" cy="494238"/>
              </a:xfrm>
              <a:prstGeom prst="rect">
                <a:avLst/>
              </a:prstGeom>
              <a:blipFill>
                <a:blip r:embed="rId22"/>
                <a:stretch>
                  <a:fillRect b="-9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645EDC8-50D8-4730-F94E-68158540D16B}"/>
                  </a:ext>
                </a:extLst>
              </p:cNvPr>
              <p:cNvSpPr txBox="1"/>
              <p:nvPr/>
            </p:nvSpPr>
            <p:spPr>
              <a:xfrm>
                <a:off x="6952384" y="1317037"/>
                <a:ext cx="4664113" cy="1483419"/>
              </a:xfrm>
              <a:prstGeom prst="rect">
                <a:avLst/>
              </a:prstGeom>
              <a:solidFill>
                <a:schemeClr val="accent1">
                  <a:lumMod val="20000"/>
                  <a:lumOff val="80000"/>
                </a:schemeClr>
              </a:solidFill>
              <a:scene3d>
                <a:camera prst="obliqueBottomLeft"/>
                <a:lightRig rig="threePt" dir="t"/>
              </a:scene3d>
            </p:spPr>
            <p:txBody>
              <a:bodyPr wrap="square" lIns="0" tIns="0" rIns="0" bIns="0" rtlCol="0">
                <a:spAutoFit/>
              </a:bodyPr>
              <a:lstStyle/>
              <a:p>
                <a:pPr algn="l">
                  <a:lnSpc>
                    <a:spcPct val="96000"/>
                  </a:lnSpc>
                  <a:spcAft>
                    <a:spcPts val="600"/>
                  </a:spcAft>
                </a:pPr>
                <a:r>
                  <a:rPr lang="en-GB" dirty="0">
                    <a:solidFill>
                      <a:schemeClr val="tx2"/>
                    </a:solidFill>
                    <a:latin typeface="Microsoft Sans Serif"/>
                    <a:cs typeface="Microsoft Sans Serif" panose="020B0604020202020204" pitchFamily="34" charset="0"/>
                  </a:rPr>
                  <a:t>Updated design</a:t>
                </a:r>
              </a:p>
              <a:p>
                <a:pPr marL="285750" indent="-285750" algn="l">
                  <a:lnSpc>
                    <a:spcPct val="96000"/>
                  </a:lnSpc>
                  <a:spcAft>
                    <a:spcPts val="600"/>
                  </a:spcAft>
                  <a:buFont typeface="Arial" panose="020B0604020202020204" pitchFamily="34" charset="0"/>
                  <a:buChar char="•"/>
                </a:pPr>
                <a:r>
                  <a:rPr lang="de-DE" dirty="0">
                    <a:solidFill>
                      <a:schemeClr val="tx2"/>
                    </a:solidFill>
                    <a:latin typeface="Microsoft Sans Serif"/>
                    <a:cs typeface="Microsoft Sans Serif" panose="020B0604020202020204" pitchFamily="34" charset="0"/>
                  </a:rPr>
                  <a:t>Rate &gt; 1 for "initial" transmission permitted </a:t>
                </a:r>
              </a:p>
              <a:p>
                <a:pPr marL="285750" indent="-285750">
                  <a:lnSpc>
                    <a:spcPct val="96000"/>
                  </a:lnSpc>
                  <a:spcAft>
                    <a:spcPts val="600"/>
                  </a:spcAft>
                  <a:buFont typeface="Arial" panose="020B0604020202020204" pitchFamily="34" charset="0"/>
                  <a:buChar char="•"/>
                </a:pPr>
                <a:r>
                  <a:rPr lang="en-GB" dirty="0">
                    <a:solidFill>
                      <a:schemeClr val="tx2"/>
                    </a:solidFill>
                    <a:latin typeface="Microsoft Sans Serif"/>
                    <a:cs typeface="Microsoft Sans Serif" panose="020B0604020202020204" pitchFamily="34" charset="0"/>
                  </a:rPr>
                  <a:t>“modified” RVs ensure that the coded bits for </a:t>
                </a:r>
                <a14:m>
                  <m:oMath xmlns:m="http://schemas.openxmlformats.org/officeDocument/2006/math">
                    <m:r>
                      <a:rPr lang="en-GB">
                        <a:solidFill>
                          <a:schemeClr val="tx2"/>
                        </a:solidFill>
                        <a:latin typeface="Cambria Math" panose="02040503050406030204" pitchFamily="18" charset="0"/>
                        <a:cs typeface="Microsoft Sans Serif" panose="020B0604020202020204" pitchFamily="34" charset="0"/>
                      </a:rPr>
                      <m:t>𝑅</m:t>
                    </m:r>
                    <m:sSub>
                      <m:sSubPr>
                        <m:ctrlPr>
                          <a:rPr lang="en-US" i="1">
                            <a:solidFill>
                              <a:schemeClr val="tx2"/>
                            </a:solidFill>
                            <a:latin typeface="Cambria Math" panose="02040503050406030204" pitchFamily="18" charset="0"/>
                            <a:cs typeface="Microsoft Sans Serif" panose="020B0604020202020204" pitchFamily="34" charset="0"/>
                          </a:rPr>
                        </m:ctrlPr>
                      </m:sSubPr>
                      <m:e>
                        <m:r>
                          <a:rPr lang="en-GB">
                            <a:solidFill>
                              <a:schemeClr val="tx2"/>
                            </a:solidFill>
                            <a:latin typeface="Cambria Math" panose="02040503050406030204" pitchFamily="18" charset="0"/>
                            <a:cs typeface="Microsoft Sans Serif" panose="020B0604020202020204" pitchFamily="34" charset="0"/>
                          </a:rPr>
                          <m:t>𝑉</m:t>
                        </m:r>
                      </m:e>
                      <m:sub>
                        <m:r>
                          <a:rPr lang="en-GB">
                            <a:solidFill>
                              <a:schemeClr val="tx2"/>
                            </a:solidFill>
                            <a:latin typeface="Cambria Math" panose="02040503050406030204" pitchFamily="18" charset="0"/>
                            <a:cs typeface="Microsoft Sans Serif" panose="020B0604020202020204" pitchFamily="34" charset="0"/>
                          </a:rPr>
                          <m:t>𝑖</m:t>
                        </m:r>
                      </m:sub>
                    </m:sSub>
                  </m:oMath>
                </a14:m>
                <a:r>
                  <a:rPr lang="en-GB" dirty="0">
                    <a:solidFill>
                      <a:schemeClr val="tx2"/>
                    </a:solidFill>
                    <a:latin typeface="Microsoft Sans Serif"/>
                    <a:cs typeface="Microsoft Sans Serif" panose="020B0604020202020204" pitchFamily="34" charset="0"/>
                  </a:rPr>
                  <a:t> start right after those for </a:t>
                </a:r>
                <a14:m>
                  <m:oMath xmlns:m="http://schemas.openxmlformats.org/officeDocument/2006/math">
                    <m:r>
                      <a:rPr lang="en-GB">
                        <a:solidFill>
                          <a:schemeClr val="tx2"/>
                        </a:solidFill>
                        <a:latin typeface="Cambria Math" panose="02040503050406030204" pitchFamily="18" charset="0"/>
                        <a:cs typeface="Microsoft Sans Serif" panose="020B0604020202020204" pitchFamily="34" charset="0"/>
                      </a:rPr>
                      <m:t>𝑅</m:t>
                    </m:r>
                    <m:sSub>
                      <m:sSubPr>
                        <m:ctrlPr>
                          <a:rPr lang="en-US" i="1">
                            <a:solidFill>
                              <a:schemeClr val="tx2"/>
                            </a:solidFill>
                            <a:latin typeface="Cambria Math" panose="02040503050406030204" pitchFamily="18" charset="0"/>
                            <a:cs typeface="Microsoft Sans Serif" panose="020B0604020202020204" pitchFamily="34" charset="0"/>
                          </a:rPr>
                        </m:ctrlPr>
                      </m:sSubPr>
                      <m:e>
                        <m:r>
                          <a:rPr lang="en-GB">
                            <a:solidFill>
                              <a:schemeClr val="tx2"/>
                            </a:solidFill>
                            <a:latin typeface="Cambria Math" panose="02040503050406030204" pitchFamily="18" charset="0"/>
                            <a:cs typeface="Microsoft Sans Serif" panose="020B0604020202020204" pitchFamily="34" charset="0"/>
                          </a:rPr>
                          <m:t>𝑉</m:t>
                        </m:r>
                      </m:e>
                      <m:sub>
                        <m:r>
                          <a:rPr lang="en-GB">
                            <a:solidFill>
                              <a:schemeClr val="tx2"/>
                            </a:solidFill>
                            <a:latin typeface="Cambria Math" panose="02040503050406030204" pitchFamily="18" charset="0"/>
                            <a:cs typeface="Microsoft Sans Serif" panose="020B0604020202020204" pitchFamily="34" charset="0"/>
                          </a:rPr>
                          <m:t>𝑖</m:t>
                        </m:r>
                        <m:r>
                          <a:rPr lang="en-GB">
                            <a:solidFill>
                              <a:schemeClr val="tx2"/>
                            </a:solidFill>
                            <a:latin typeface="Cambria Math" panose="02040503050406030204" pitchFamily="18" charset="0"/>
                            <a:cs typeface="Microsoft Sans Serif" panose="020B0604020202020204" pitchFamily="34" charset="0"/>
                          </a:rPr>
                          <m:t>−1</m:t>
                        </m:r>
                      </m:sub>
                    </m:sSub>
                  </m:oMath>
                </a14:m>
                <a:r>
                  <a:rPr lang="en-GB" dirty="0">
                    <a:solidFill>
                      <a:schemeClr val="tx2"/>
                    </a:solidFill>
                    <a:latin typeface="Microsoft Sans Serif"/>
                    <a:cs typeface="Microsoft Sans Serif" panose="020B0604020202020204" pitchFamily="34" charset="0"/>
                  </a:rPr>
                  <a:t>, and we are not restricted to 4 RVs</a:t>
                </a:r>
                <a:endParaRPr lang="de-DE" dirty="0">
                  <a:solidFill>
                    <a:schemeClr val="tx2"/>
                  </a:solidFill>
                  <a:latin typeface="Microsoft Sans Serif"/>
                  <a:cs typeface="Microsoft Sans Serif" panose="020B0604020202020204" pitchFamily="34" charset="0"/>
                </a:endParaRPr>
              </a:p>
            </p:txBody>
          </p:sp>
        </mc:Choice>
        <mc:Fallback xmlns="">
          <p:sp>
            <p:nvSpPr>
              <p:cNvPr id="2" name="TextBox 1">
                <a:extLst>
                  <a:ext uri="{FF2B5EF4-FFF2-40B4-BE49-F238E27FC236}">
                    <a16:creationId xmlns:a16="http://schemas.microsoft.com/office/drawing/2014/main" id="{1645EDC8-50D8-4730-F94E-68158540D16B}"/>
                  </a:ext>
                </a:extLst>
              </p:cNvPr>
              <p:cNvSpPr txBox="1">
                <a:spLocks noRot="1" noChangeAspect="1" noMove="1" noResize="1" noEditPoints="1" noAdjustHandles="1" noChangeArrowheads="1" noChangeShapeType="1" noTextEdit="1"/>
              </p:cNvSpPr>
              <p:nvPr/>
            </p:nvSpPr>
            <p:spPr>
              <a:xfrm>
                <a:off x="6952384" y="1317037"/>
                <a:ext cx="4664113" cy="1483419"/>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B8FED73-3A3D-55BD-8331-49062B2F7D14}"/>
                  </a:ext>
                </a:extLst>
              </p:cNvPr>
              <p:cNvSpPr txBox="1"/>
              <p:nvPr/>
            </p:nvSpPr>
            <p:spPr>
              <a:xfrm>
                <a:off x="134229" y="4910248"/>
                <a:ext cx="5509074" cy="1538883"/>
              </a:xfrm>
              <a:prstGeom prst="rect">
                <a:avLst/>
              </a:prstGeom>
              <a:solidFill>
                <a:schemeClr val="accent1">
                  <a:lumMod val="20000"/>
                  <a:lumOff val="80000"/>
                </a:schemeClr>
              </a:solidFill>
            </p:spPr>
            <p:txBody>
              <a:bodyPr wrap="square" lIns="0" tIns="0" rIns="0" bIns="0" rtlCol="0">
                <a:spAutoFit/>
              </a:bodyPr>
              <a:lstStyle/>
              <a:p>
                <a:pPr marR="0">
                  <a:spcBef>
                    <a:spcPts val="0"/>
                  </a:spcBef>
                  <a:spcAft>
                    <a:spcPts val="600"/>
                  </a:spcAft>
                </a:pPr>
                <a:r>
                  <a:rPr lang="en-GB" sz="1800" dirty="0">
                    <a:effectLst/>
                    <a:latin typeface="Arial" panose="020B0604020202020204" pitchFamily="34" charset="0"/>
                    <a:ea typeface="SimSun" panose="02010600030101010101" pitchFamily="2" charset="-122"/>
                    <a:cs typeface="Arial" panose="020B0604020202020204" pitchFamily="34" charset="0"/>
                  </a:rPr>
                  <a:t>To spread out the systematic bits of </a:t>
                </a:r>
                <a:r>
                  <a:rPr lang="en-GB" dirty="0">
                    <a:solidFill>
                      <a:schemeClr val="tx2"/>
                    </a:solidFill>
                    <a:latin typeface="Microsoft Sans Serif"/>
                    <a:cs typeface="Microsoft Sans Serif" panose="020B0604020202020204" pitchFamily="34" charset="0"/>
                  </a:rPr>
                  <a:t>each</a:t>
                </a:r>
                <a:r>
                  <a:rPr lang="en-GB" sz="1800" dirty="0">
                    <a:effectLst/>
                    <a:latin typeface="Arial" panose="020B0604020202020204" pitchFamily="34" charset="0"/>
                    <a:ea typeface="SimSun" panose="02010600030101010101" pitchFamily="2" charset="-122"/>
                    <a:cs typeface="Arial" panose="020B0604020202020204" pitchFamily="34" charset="0"/>
                  </a:rPr>
                  <a:t> </a:t>
                </a:r>
                <a:r>
                  <a:rPr lang="en-GB" sz="1800" dirty="0" err="1">
                    <a:effectLst/>
                    <a:latin typeface="Arial" panose="020B0604020202020204" pitchFamily="34" charset="0"/>
                    <a:ea typeface="SimSun" panose="02010600030101010101" pitchFamily="2" charset="-122"/>
                    <a:cs typeface="Arial" panose="020B0604020202020204" pitchFamily="34" charset="0"/>
                  </a:rPr>
                  <a:t>codeblock</a:t>
                </a:r>
                <a:r>
                  <a:rPr lang="en-GB" sz="1800" dirty="0">
                    <a:effectLst/>
                    <a:latin typeface="Arial" panose="020B0604020202020204" pitchFamily="34" charset="0"/>
                    <a:ea typeface="SimSun" panose="02010600030101010101" pitchFamily="2" charset="-122"/>
                    <a:cs typeface="Arial" panose="020B0604020202020204" pitchFamily="34" charset="0"/>
                  </a:rPr>
                  <a:t> (carried by the lower-indexed RVs) within the TB as far apart in time as possible, </a:t>
                </a:r>
              </a:p>
              <a:p>
                <a:pPr marL="285750" marR="0" indent="-285750">
                  <a:spcBef>
                    <a:spcPts val="0"/>
                  </a:spcBef>
                  <a:spcAft>
                    <a:spcPts val="600"/>
                  </a:spcAft>
                  <a:buFont typeface="Arial" panose="020B0604020202020204" pitchFamily="34" charset="0"/>
                  <a:buChar char="•"/>
                </a:pPr>
                <a:r>
                  <a:rPr lang="en-GB" sz="1800" dirty="0">
                    <a:effectLst/>
                    <a:latin typeface="Arial" panose="020B0604020202020204" pitchFamily="34" charset="0"/>
                    <a:ea typeface="SimSun" panose="02010600030101010101" pitchFamily="2" charset="-122"/>
                    <a:cs typeface="Arial" panose="020B0604020202020204" pitchFamily="34" charset="0"/>
                  </a:rPr>
                  <a:t>for</a:t>
                </a:r>
                <a:r>
                  <a:rPr lang="en-GB" sz="1800" b="1" dirty="0">
                    <a:effectLst/>
                    <a:latin typeface="Arial" panose="020B0604020202020204" pitchFamily="34" charset="0"/>
                    <a:ea typeface="SimSun" panose="02010600030101010101" pitchFamily="2" charset="-122"/>
                    <a:cs typeface="Arial" panose="020B0604020202020204" pitchFamily="34" charset="0"/>
                  </a:rPr>
                  <a:t> </a:t>
                </a:r>
                <a14:m>
                  <m:oMath xmlns:m="http://schemas.openxmlformats.org/officeDocument/2006/math">
                    <m:r>
                      <a:rPr lang="en-GB" sz="1800" i="1">
                        <a:effectLst/>
                        <a:latin typeface="Cambria Math" panose="02040503050406030204" pitchFamily="18" charset="0"/>
                        <a:ea typeface="SimSun" panose="02010600030101010101" pitchFamily="2" charset="-122"/>
                        <a:cs typeface="Arial" panose="020B0604020202020204" pitchFamily="34" charset="0"/>
                      </a:rPr>
                      <m:t>𝑛</m:t>
                    </m:r>
                    <m:r>
                      <a:rPr lang="en-GB" sz="1800" i="1">
                        <a:effectLst/>
                        <a:latin typeface="Cambria Math" panose="02040503050406030204" pitchFamily="18" charset="0"/>
                        <a:ea typeface="SimSun" panose="02010600030101010101" pitchFamily="2" charset="-122"/>
                        <a:cs typeface="Arial" panose="020B0604020202020204" pitchFamily="34" charset="0"/>
                      </a:rPr>
                      <m:t>=4</m:t>
                    </m:r>
                  </m:oMath>
                </a14:m>
                <a:r>
                  <a:rPr lang="en-GB" sz="1800" dirty="0">
                    <a:effectLst/>
                    <a:latin typeface="Arial" panose="020B0604020202020204" pitchFamily="34" charset="0"/>
                    <a:ea typeface="SimSun" panose="02010600030101010101" pitchFamily="2" charset="-122"/>
                    <a:cs typeface="Arial" panose="020B0604020202020204" pitchFamily="34" charset="0"/>
                  </a:rPr>
                  <a:t>, we use </a:t>
                </a:r>
                <a14:m>
                  <m:oMath xmlns:m="http://schemas.openxmlformats.org/officeDocument/2006/math">
                    <m:d>
                      <m:dPr>
                        <m:begChr m:val="{"/>
                        <m:endChr m:val="}"/>
                        <m:ctrlPr>
                          <a:rPr lang="en-US" sz="1800" i="1">
                            <a:effectLst/>
                            <a:latin typeface="Cambria Math" panose="02040503050406030204" pitchFamily="18" charset="0"/>
                            <a:ea typeface="SimSun" panose="02010600030101010101" pitchFamily="2" charset="-122"/>
                            <a:cs typeface="Arial" panose="020B0604020202020204" pitchFamily="34" charset="0"/>
                          </a:rPr>
                        </m:ctrlPr>
                      </m:dPr>
                      <m:e>
                        <m:r>
                          <a:rPr lang="en-GB" sz="1800" i="1">
                            <a:effectLst/>
                            <a:latin typeface="Cambria Math" panose="02040503050406030204" pitchFamily="18" charset="0"/>
                            <a:ea typeface="SimSun" panose="02010600030101010101" pitchFamily="2" charset="-122"/>
                            <a:cs typeface="Arial" panose="020B0604020202020204" pitchFamily="34" charset="0"/>
                          </a:rPr>
                          <m:t>𝑅</m:t>
                        </m:r>
                        <m:sSub>
                          <m:sSubPr>
                            <m:ctrlPr>
                              <a:rPr lang="en-US" sz="1800" i="1">
                                <a:effectLst/>
                                <a:latin typeface="Cambria Math" panose="02040503050406030204" pitchFamily="18" charset="0"/>
                                <a:ea typeface="SimSun" panose="02010600030101010101" pitchFamily="2" charset="-122"/>
                                <a:cs typeface="Arial" panose="020B0604020202020204" pitchFamily="34" charset="0"/>
                              </a:rPr>
                            </m:ctrlPr>
                          </m:sSubPr>
                          <m:e>
                            <m:r>
                              <a:rPr lang="en-GB" sz="1800" i="1">
                                <a:effectLst/>
                                <a:latin typeface="Cambria Math" panose="02040503050406030204" pitchFamily="18" charset="0"/>
                                <a:ea typeface="SimSun" panose="02010600030101010101" pitchFamily="2" charset="-122"/>
                                <a:cs typeface="Arial" panose="020B0604020202020204" pitchFamily="34" charset="0"/>
                              </a:rPr>
                              <m:t>𝑉</m:t>
                            </m:r>
                          </m:e>
                          <m:sub>
                            <m:r>
                              <a:rPr lang="en-GB" sz="1800" i="1">
                                <a:effectLst/>
                                <a:latin typeface="Cambria Math" panose="02040503050406030204" pitchFamily="18" charset="0"/>
                                <a:ea typeface="SimSun" panose="02010600030101010101" pitchFamily="2" charset="-122"/>
                                <a:cs typeface="Arial" panose="020B0604020202020204" pitchFamily="34" charset="0"/>
                              </a:rPr>
                              <m:t>0</m:t>
                            </m:r>
                          </m:sub>
                        </m:sSub>
                        <m:r>
                          <a:rPr lang="en-GB" sz="1800" i="1">
                            <a:effectLst/>
                            <a:latin typeface="Cambria Math" panose="02040503050406030204" pitchFamily="18" charset="0"/>
                            <a:ea typeface="SimSun" panose="02010600030101010101" pitchFamily="2" charset="-122"/>
                            <a:cs typeface="Arial" panose="020B0604020202020204" pitchFamily="34" charset="0"/>
                          </a:rPr>
                          <m:t>,</m:t>
                        </m:r>
                        <m:r>
                          <a:rPr lang="en-GB" sz="1800" i="1">
                            <a:effectLst/>
                            <a:latin typeface="Cambria Math" panose="02040503050406030204" pitchFamily="18" charset="0"/>
                            <a:ea typeface="SimSun" panose="02010600030101010101" pitchFamily="2" charset="-122"/>
                            <a:cs typeface="Arial" panose="020B0604020202020204" pitchFamily="34" charset="0"/>
                          </a:rPr>
                          <m:t>𝑅</m:t>
                        </m:r>
                        <m:sSub>
                          <m:sSubPr>
                            <m:ctrlPr>
                              <a:rPr lang="en-US" sz="1800" i="1">
                                <a:effectLst/>
                                <a:latin typeface="Cambria Math" panose="02040503050406030204" pitchFamily="18" charset="0"/>
                                <a:ea typeface="SimSun" panose="02010600030101010101" pitchFamily="2" charset="-122"/>
                                <a:cs typeface="Arial" panose="020B0604020202020204" pitchFamily="34" charset="0"/>
                              </a:rPr>
                            </m:ctrlPr>
                          </m:sSubPr>
                          <m:e>
                            <m:r>
                              <a:rPr lang="en-GB" sz="1800" i="1">
                                <a:effectLst/>
                                <a:latin typeface="Cambria Math" panose="02040503050406030204" pitchFamily="18" charset="0"/>
                                <a:ea typeface="SimSun" panose="02010600030101010101" pitchFamily="2" charset="-122"/>
                                <a:cs typeface="Arial" panose="020B0604020202020204" pitchFamily="34" charset="0"/>
                              </a:rPr>
                              <m:t>𝑉</m:t>
                            </m:r>
                          </m:e>
                          <m:sub>
                            <m:r>
                              <a:rPr lang="en-GB" sz="1800" i="1">
                                <a:effectLst/>
                                <a:latin typeface="Cambria Math" panose="02040503050406030204" pitchFamily="18" charset="0"/>
                                <a:ea typeface="SimSun" panose="02010600030101010101" pitchFamily="2" charset="-122"/>
                                <a:cs typeface="Arial" panose="020B0604020202020204" pitchFamily="34" charset="0"/>
                              </a:rPr>
                              <m:t>2</m:t>
                            </m:r>
                          </m:sub>
                        </m:sSub>
                        <m:r>
                          <a:rPr lang="en-GB" sz="1800" i="1">
                            <a:effectLst/>
                            <a:latin typeface="Cambria Math" panose="02040503050406030204" pitchFamily="18" charset="0"/>
                            <a:ea typeface="SimSun" panose="02010600030101010101" pitchFamily="2" charset="-122"/>
                            <a:cs typeface="Arial" panose="020B0604020202020204" pitchFamily="34" charset="0"/>
                          </a:rPr>
                          <m:t>, </m:t>
                        </m:r>
                        <m:r>
                          <a:rPr lang="en-GB" sz="1800" i="1">
                            <a:effectLst/>
                            <a:latin typeface="Cambria Math" panose="02040503050406030204" pitchFamily="18" charset="0"/>
                            <a:ea typeface="SimSun" panose="02010600030101010101" pitchFamily="2" charset="-122"/>
                            <a:cs typeface="Arial" panose="020B0604020202020204" pitchFamily="34" charset="0"/>
                          </a:rPr>
                          <m:t>𝑅</m:t>
                        </m:r>
                        <m:sSub>
                          <m:sSubPr>
                            <m:ctrlPr>
                              <a:rPr lang="en-US" sz="1800" i="1">
                                <a:effectLst/>
                                <a:latin typeface="Cambria Math" panose="02040503050406030204" pitchFamily="18" charset="0"/>
                                <a:ea typeface="SimSun" panose="02010600030101010101" pitchFamily="2" charset="-122"/>
                                <a:cs typeface="Arial" panose="020B0604020202020204" pitchFamily="34" charset="0"/>
                              </a:rPr>
                            </m:ctrlPr>
                          </m:sSubPr>
                          <m:e>
                            <m:r>
                              <a:rPr lang="en-GB" sz="1800" i="1">
                                <a:effectLst/>
                                <a:latin typeface="Cambria Math" panose="02040503050406030204" pitchFamily="18" charset="0"/>
                                <a:ea typeface="SimSun" panose="02010600030101010101" pitchFamily="2" charset="-122"/>
                                <a:cs typeface="Arial" panose="020B0604020202020204" pitchFamily="34" charset="0"/>
                              </a:rPr>
                              <m:t>𝑉</m:t>
                            </m:r>
                          </m:e>
                          <m:sub>
                            <m:r>
                              <a:rPr lang="en-GB" sz="1800" i="1">
                                <a:effectLst/>
                                <a:latin typeface="Cambria Math" panose="02040503050406030204" pitchFamily="18" charset="0"/>
                                <a:ea typeface="SimSun" panose="02010600030101010101" pitchFamily="2" charset="-122"/>
                                <a:cs typeface="Arial" panose="020B0604020202020204" pitchFamily="34" charset="0"/>
                              </a:rPr>
                              <m:t>3</m:t>
                            </m:r>
                          </m:sub>
                        </m:sSub>
                        <m:r>
                          <a:rPr lang="en-GB" sz="1800" i="1">
                            <a:effectLst/>
                            <a:latin typeface="Cambria Math" panose="02040503050406030204" pitchFamily="18" charset="0"/>
                            <a:ea typeface="SimSun" panose="02010600030101010101" pitchFamily="2" charset="-122"/>
                            <a:cs typeface="Arial" panose="020B0604020202020204" pitchFamily="34" charset="0"/>
                          </a:rPr>
                          <m:t>,</m:t>
                        </m:r>
                        <m:r>
                          <a:rPr lang="en-GB" sz="1800" i="1">
                            <a:effectLst/>
                            <a:latin typeface="Cambria Math" panose="02040503050406030204" pitchFamily="18" charset="0"/>
                            <a:ea typeface="SimSun" panose="02010600030101010101" pitchFamily="2" charset="-122"/>
                            <a:cs typeface="Arial" panose="020B0604020202020204" pitchFamily="34" charset="0"/>
                          </a:rPr>
                          <m:t>𝑅</m:t>
                        </m:r>
                        <m:sSub>
                          <m:sSubPr>
                            <m:ctrlPr>
                              <a:rPr lang="en-US" sz="1800" i="1">
                                <a:effectLst/>
                                <a:latin typeface="Cambria Math" panose="02040503050406030204" pitchFamily="18" charset="0"/>
                                <a:ea typeface="SimSun" panose="02010600030101010101" pitchFamily="2" charset="-122"/>
                                <a:cs typeface="Arial" panose="020B0604020202020204" pitchFamily="34" charset="0"/>
                              </a:rPr>
                            </m:ctrlPr>
                          </m:sSubPr>
                          <m:e>
                            <m:r>
                              <a:rPr lang="en-GB" sz="1800" i="1">
                                <a:effectLst/>
                                <a:latin typeface="Cambria Math" panose="02040503050406030204" pitchFamily="18" charset="0"/>
                                <a:ea typeface="SimSun" panose="02010600030101010101" pitchFamily="2" charset="-122"/>
                                <a:cs typeface="Arial" panose="020B0604020202020204" pitchFamily="34" charset="0"/>
                              </a:rPr>
                              <m:t>𝑉</m:t>
                            </m:r>
                          </m:e>
                          <m:sub>
                            <m:r>
                              <a:rPr lang="en-GB" sz="1800" i="1">
                                <a:effectLst/>
                                <a:latin typeface="Cambria Math" panose="02040503050406030204" pitchFamily="18" charset="0"/>
                                <a:ea typeface="SimSun" panose="02010600030101010101" pitchFamily="2" charset="-122"/>
                                <a:cs typeface="Arial" panose="020B0604020202020204" pitchFamily="34" charset="0"/>
                              </a:rPr>
                              <m:t>1</m:t>
                            </m:r>
                          </m:sub>
                        </m:sSub>
                      </m:e>
                    </m:d>
                  </m:oMath>
                </a14:m>
                <a:endParaRPr lang="en-GB" dirty="0">
                  <a:latin typeface="Arial" panose="020B0604020202020204" pitchFamily="34" charset="0"/>
                  <a:ea typeface="SimSun" panose="02010600030101010101" pitchFamily="2" charset="-122"/>
                  <a:cs typeface="Arial" panose="020B0604020202020204" pitchFamily="34" charset="0"/>
                </a:endParaRPr>
              </a:p>
              <a:p>
                <a:pPr marL="285750" marR="0" indent="-285750">
                  <a:spcBef>
                    <a:spcPts val="0"/>
                  </a:spcBef>
                  <a:spcAft>
                    <a:spcPts val="600"/>
                  </a:spcAft>
                  <a:buFont typeface="Arial" panose="020B0604020202020204" pitchFamily="34" charset="0"/>
                  <a:buChar char="•"/>
                </a:pPr>
                <a:r>
                  <a:rPr lang="en-GB" sz="1800" dirty="0">
                    <a:effectLst/>
                    <a:latin typeface="Arial" panose="020B0604020202020204" pitchFamily="34" charset="0"/>
                    <a:ea typeface="SimSun" panose="02010600030101010101" pitchFamily="2" charset="-122"/>
                    <a:cs typeface="Arial" panose="020B0604020202020204" pitchFamily="34" charset="0"/>
                  </a:rPr>
                  <a:t>for </a:t>
                </a:r>
                <a14:m>
                  <m:oMath xmlns:m="http://schemas.openxmlformats.org/officeDocument/2006/math">
                    <m:r>
                      <a:rPr lang="en-GB" sz="1800" i="1">
                        <a:effectLst/>
                        <a:latin typeface="Cambria Math" panose="02040503050406030204" pitchFamily="18" charset="0"/>
                        <a:ea typeface="SimSun" panose="02010600030101010101" pitchFamily="2" charset="-122"/>
                        <a:cs typeface="Arial" panose="020B0604020202020204" pitchFamily="34" charset="0"/>
                      </a:rPr>
                      <m:t>𝑛</m:t>
                    </m:r>
                    <m:r>
                      <a:rPr lang="en-GB" sz="1800" i="1">
                        <a:effectLst/>
                        <a:latin typeface="Cambria Math" panose="02040503050406030204" pitchFamily="18" charset="0"/>
                        <a:ea typeface="SimSun" panose="02010600030101010101" pitchFamily="2" charset="-122"/>
                        <a:cs typeface="Arial" panose="020B0604020202020204" pitchFamily="34" charset="0"/>
                      </a:rPr>
                      <m:t>=8, {</m:t>
                    </m:r>
                    <m:r>
                      <a:rPr lang="en-GB" sz="1800" i="1">
                        <a:effectLst/>
                        <a:latin typeface="Cambria Math" panose="02040503050406030204" pitchFamily="18" charset="0"/>
                        <a:ea typeface="SimSun" panose="02010600030101010101" pitchFamily="2" charset="-122"/>
                        <a:cs typeface="Arial" panose="020B0604020202020204" pitchFamily="34" charset="0"/>
                      </a:rPr>
                      <m:t>𝑅</m:t>
                    </m:r>
                    <m:sSub>
                      <m:sSubPr>
                        <m:ctrlPr>
                          <a:rPr lang="en-US" sz="1800" i="1">
                            <a:effectLst/>
                            <a:latin typeface="Cambria Math" panose="02040503050406030204" pitchFamily="18" charset="0"/>
                            <a:ea typeface="SimSun" panose="02010600030101010101" pitchFamily="2" charset="-122"/>
                            <a:cs typeface="Arial" panose="020B0604020202020204" pitchFamily="34" charset="0"/>
                          </a:rPr>
                        </m:ctrlPr>
                      </m:sSubPr>
                      <m:e>
                        <m:r>
                          <a:rPr lang="en-GB" sz="1800" i="1">
                            <a:effectLst/>
                            <a:latin typeface="Cambria Math" panose="02040503050406030204" pitchFamily="18" charset="0"/>
                            <a:ea typeface="SimSun" panose="02010600030101010101" pitchFamily="2" charset="-122"/>
                            <a:cs typeface="Arial" panose="020B0604020202020204" pitchFamily="34" charset="0"/>
                          </a:rPr>
                          <m:t>𝑉</m:t>
                        </m:r>
                      </m:e>
                      <m:sub>
                        <m:r>
                          <a:rPr lang="en-GB" sz="1800" i="1">
                            <a:effectLst/>
                            <a:latin typeface="Cambria Math" panose="02040503050406030204" pitchFamily="18" charset="0"/>
                            <a:ea typeface="SimSun" panose="02010600030101010101" pitchFamily="2" charset="-122"/>
                            <a:cs typeface="Arial" panose="020B0604020202020204" pitchFamily="34" charset="0"/>
                          </a:rPr>
                          <m:t>0</m:t>
                        </m:r>
                      </m:sub>
                    </m:sSub>
                    <m:r>
                      <a:rPr lang="en-GB" sz="1800" i="1">
                        <a:effectLst/>
                        <a:latin typeface="Cambria Math" panose="02040503050406030204" pitchFamily="18" charset="0"/>
                        <a:ea typeface="SimSun" panose="02010600030101010101" pitchFamily="2" charset="-122"/>
                        <a:cs typeface="Arial" panose="020B0604020202020204" pitchFamily="34" charset="0"/>
                      </a:rPr>
                      <m:t>,</m:t>
                    </m:r>
                    <m:r>
                      <a:rPr lang="en-GB" sz="1800" i="1">
                        <a:effectLst/>
                        <a:latin typeface="Cambria Math" panose="02040503050406030204" pitchFamily="18" charset="0"/>
                        <a:ea typeface="SimSun" panose="02010600030101010101" pitchFamily="2" charset="-122"/>
                        <a:cs typeface="Arial" panose="020B0604020202020204" pitchFamily="34" charset="0"/>
                      </a:rPr>
                      <m:t>𝑅</m:t>
                    </m:r>
                    <m:sSub>
                      <m:sSubPr>
                        <m:ctrlPr>
                          <a:rPr lang="en-US" sz="1800" i="1">
                            <a:effectLst/>
                            <a:latin typeface="Cambria Math" panose="02040503050406030204" pitchFamily="18" charset="0"/>
                            <a:ea typeface="SimSun" panose="02010600030101010101" pitchFamily="2" charset="-122"/>
                            <a:cs typeface="Arial" panose="020B0604020202020204" pitchFamily="34" charset="0"/>
                          </a:rPr>
                        </m:ctrlPr>
                      </m:sSubPr>
                      <m:e>
                        <m:r>
                          <a:rPr lang="en-GB" sz="1800" i="1">
                            <a:effectLst/>
                            <a:latin typeface="Cambria Math" panose="02040503050406030204" pitchFamily="18" charset="0"/>
                            <a:ea typeface="SimSun" panose="02010600030101010101" pitchFamily="2" charset="-122"/>
                            <a:cs typeface="Arial" panose="020B0604020202020204" pitchFamily="34" charset="0"/>
                          </a:rPr>
                          <m:t>𝑉</m:t>
                        </m:r>
                      </m:e>
                      <m:sub>
                        <m:r>
                          <a:rPr lang="en-GB" sz="1800" i="1">
                            <a:effectLst/>
                            <a:latin typeface="Cambria Math" panose="02040503050406030204" pitchFamily="18" charset="0"/>
                            <a:ea typeface="SimSun" panose="02010600030101010101" pitchFamily="2" charset="-122"/>
                            <a:cs typeface="Arial" panose="020B0604020202020204" pitchFamily="34" charset="0"/>
                          </a:rPr>
                          <m:t>4</m:t>
                        </m:r>
                      </m:sub>
                    </m:sSub>
                    <m:r>
                      <a:rPr lang="en-GB" sz="1800" i="1">
                        <a:effectLst/>
                        <a:latin typeface="Cambria Math" panose="02040503050406030204" pitchFamily="18" charset="0"/>
                        <a:ea typeface="SimSun" panose="02010600030101010101" pitchFamily="2" charset="-122"/>
                        <a:cs typeface="Arial" panose="020B0604020202020204" pitchFamily="34" charset="0"/>
                      </a:rPr>
                      <m:t>,</m:t>
                    </m:r>
                    <m:r>
                      <a:rPr lang="en-GB" sz="1800" i="1">
                        <a:effectLst/>
                        <a:latin typeface="Cambria Math" panose="02040503050406030204" pitchFamily="18" charset="0"/>
                        <a:ea typeface="SimSun" panose="02010600030101010101" pitchFamily="2" charset="-122"/>
                        <a:cs typeface="Arial" panose="020B0604020202020204" pitchFamily="34" charset="0"/>
                      </a:rPr>
                      <m:t>𝑅</m:t>
                    </m:r>
                    <m:sSub>
                      <m:sSubPr>
                        <m:ctrlPr>
                          <a:rPr lang="en-US" sz="1800" i="1">
                            <a:effectLst/>
                            <a:latin typeface="Cambria Math" panose="02040503050406030204" pitchFamily="18" charset="0"/>
                            <a:ea typeface="SimSun" panose="02010600030101010101" pitchFamily="2" charset="-122"/>
                            <a:cs typeface="Arial" panose="020B0604020202020204" pitchFamily="34" charset="0"/>
                          </a:rPr>
                        </m:ctrlPr>
                      </m:sSubPr>
                      <m:e>
                        <m:r>
                          <a:rPr lang="en-GB" sz="1800" i="1">
                            <a:effectLst/>
                            <a:latin typeface="Cambria Math" panose="02040503050406030204" pitchFamily="18" charset="0"/>
                            <a:ea typeface="SimSun" panose="02010600030101010101" pitchFamily="2" charset="-122"/>
                            <a:cs typeface="Arial" panose="020B0604020202020204" pitchFamily="34" charset="0"/>
                          </a:rPr>
                          <m:t>𝑉</m:t>
                        </m:r>
                      </m:e>
                      <m:sub>
                        <m:r>
                          <a:rPr lang="en-GB" sz="1800" i="1">
                            <a:effectLst/>
                            <a:latin typeface="Cambria Math" panose="02040503050406030204" pitchFamily="18" charset="0"/>
                            <a:ea typeface="SimSun" panose="02010600030101010101" pitchFamily="2" charset="-122"/>
                            <a:cs typeface="Arial" panose="020B0604020202020204" pitchFamily="34" charset="0"/>
                          </a:rPr>
                          <m:t>6</m:t>
                        </m:r>
                      </m:sub>
                    </m:sSub>
                    <m:r>
                      <a:rPr lang="en-GB" sz="1800" i="1">
                        <a:effectLst/>
                        <a:latin typeface="Cambria Math" panose="02040503050406030204" pitchFamily="18" charset="0"/>
                        <a:ea typeface="SimSun" panose="02010600030101010101" pitchFamily="2" charset="-122"/>
                        <a:cs typeface="Arial" panose="020B0604020202020204" pitchFamily="34" charset="0"/>
                      </a:rPr>
                      <m:t>,</m:t>
                    </m:r>
                    <m:r>
                      <a:rPr lang="en-GB" sz="1800" i="1">
                        <a:effectLst/>
                        <a:latin typeface="Cambria Math" panose="02040503050406030204" pitchFamily="18" charset="0"/>
                        <a:ea typeface="SimSun" panose="02010600030101010101" pitchFamily="2" charset="-122"/>
                        <a:cs typeface="Arial" panose="020B0604020202020204" pitchFamily="34" charset="0"/>
                      </a:rPr>
                      <m:t>𝑅</m:t>
                    </m:r>
                    <m:sSub>
                      <m:sSubPr>
                        <m:ctrlPr>
                          <a:rPr lang="en-US" sz="1800" i="1">
                            <a:effectLst/>
                            <a:latin typeface="Cambria Math" panose="02040503050406030204" pitchFamily="18" charset="0"/>
                            <a:ea typeface="SimSun" panose="02010600030101010101" pitchFamily="2" charset="-122"/>
                            <a:cs typeface="Arial" panose="020B0604020202020204" pitchFamily="34" charset="0"/>
                          </a:rPr>
                        </m:ctrlPr>
                      </m:sSubPr>
                      <m:e>
                        <m:r>
                          <a:rPr lang="en-GB" sz="1800" i="1">
                            <a:effectLst/>
                            <a:latin typeface="Cambria Math" panose="02040503050406030204" pitchFamily="18" charset="0"/>
                            <a:ea typeface="SimSun" panose="02010600030101010101" pitchFamily="2" charset="-122"/>
                            <a:cs typeface="Arial" panose="020B0604020202020204" pitchFamily="34" charset="0"/>
                          </a:rPr>
                          <m:t>𝑉</m:t>
                        </m:r>
                      </m:e>
                      <m:sub>
                        <m:r>
                          <a:rPr lang="en-GB" sz="1800" i="1">
                            <a:effectLst/>
                            <a:latin typeface="Cambria Math" panose="02040503050406030204" pitchFamily="18" charset="0"/>
                            <a:ea typeface="SimSun" panose="02010600030101010101" pitchFamily="2" charset="-122"/>
                            <a:cs typeface="Arial" panose="020B0604020202020204" pitchFamily="34" charset="0"/>
                          </a:rPr>
                          <m:t>2</m:t>
                        </m:r>
                      </m:sub>
                    </m:sSub>
                    <m:r>
                      <a:rPr lang="en-GB" sz="1800" i="1">
                        <a:effectLst/>
                        <a:latin typeface="Cambria Math" panose="02040503050406030204" pitchFamily="18" charset="0"/>
                        <a:ea typeface="SimSun" panose="02010600030101010101" pitchFamily="2" charset="-122"/>
                        <a:cs typeface="Arial" panose="020B0604020202020204" pitchFamily="34" charset="0"/>
                      </a:rPr>
                      <m:t>,</m:t>
                    </m:r>
                    <m:r>
                      <a:rPr lang="en-GB" sz="1800" i="1">
                        <a:effectLst/>
                        <a:latin typeface="Cambria Math" panose="02040503050406030204" pitchFamily="18" charset="0"/>
                        <a:ea typeface="SimSun" panose="02010600030101010101" pitchFamily="2" charset="-122"/>
                        <a:cs typeface="Arial" panose="020B0604020202020204" pitchFamily="34" charset="0"/>
                      </a:rPr>
                      <m:t>𝑅</m:t>
                    </m:r>
                    <m:sSub>
                      <m:sSubPr>
                        <m:ctrlPr>
                          <a:rPr lang="en-US" sz="1800" i="1">
                            <a:effectLst/>
                            <a:latin typeface="Cambria Math" panose="02040503050406030204" pitchFamily="18" charset="0"/>
                            <a:ea typeface="SimSun" panose="02010600030101010101" pitchFamily="2" charset="-122"/>
                            <a:cs typeface="Arial" panose="020B0604020202020204" pitchFamily="34" charset="0"/>
                          </a:rPr>
                        </m:ctrlPr>
                      </m:sSubPr>
                      <m:e>
                        <m:r>
                          <a:rPr lang="en-GB" sz="1800" i="1">
                            <a:effectLst/>
                            <a:latin typeface="Cambria Math" panose="02040503050406030204" pitchFamily="18" charset="0"/>
                            <a:ea typeface="SimSun" panose="02010600030101010101" pitchFamily="2" charset="-122"/>
                            <a:cs typeface="Arial" panose="020B0604020202020204" pitchFamily="34" charset="0"/>
                          </a:rPr>
                          <m:t>𝑉</m:t>
                        </m:r>
                      </m:e>
                      <m:sub>
                        <m:r>
                          <a:rPr lang="en-GB" sz="1800" i="1">
                            <a:effectLst/>
                            <a:latin typeface="Cambria Math" panose="02040503050406030204" pitchFamily="18" charset="0"/>
                            <a:ea typeface="SimSun" panose="02010600030101010101" pitchFamily="2" charset="-122"/>
                            <a:cs typeface="Arial" panose="020B0604020202020204" pitchFamily="34" charset="0"/>
                          </a:rPr>
                          <m:t>7</m:t>
                        </m:r>
                      </m:sub>
                    </m:sSub>
                    <m:r>
                      <a:rPr lang="en-GB" sz="1800" i="1">
                        <a:effectLst/>
                        <a:latin typeface="Cambria Math" panose="02040503050406030204" pitchFamily="18" charset="0"/>
                        <a:ea typeface="SimSun" panose="02010600030101010101" pitchFamily="2" charset="-122"/>
                        <a:cs typeface="Arial" panose="020B0604020202020204" pitchFamily="34" charset="0"/>
                      </a:rPr>
                      <m:t>,</m:t>
                    </m:r>
                    <m:r>
                      <a:rPr lang="en-GB" sz="1800" i="1">
                        <a:effectLst/>
                        <a:latin typeface="Cambria Math" panose="02040503050406030204" pitchFamily="18" charset="0"/>
                        <a:ea typeface="SimSun" panose="02010600030101010101" pitchFamily="2" charset="-122"/>
                        <a:cs typeface="Arial" panose="020B0604020202020204" pitchFamily="34" charset="0"/>
                      </a:rPr>
                      <m:t>𝑅</m:t>
                    </m:r>
                    <m:sSub>
                      <m:sSubPr>
                        <m:ctrlPr>
                          <a:rPr lang="en-US" sz="1800" i="1">
                            <a:effectLst/>
                            <a:latin typeface="Cambria Math" panose="02040503050406030204" pitchFamily="18" charset="0"/>
                            <a:ea typeface="SimSun" panose="02010600030101010101" pitchFamily="2" charset="-122"/>
                            <a:cs typeface="Arial" panose="020B0604020202020204" pitchFamily="34" charset="0"/>
                          </a:rPr>
                        </m:ctrlPr>
                      </m:sSubPr>
                      <m:e>
                        <m:r>
                          <a:rPr lang="en-GB" sz="1800" i="1">
                            <a:effectLst/>
                            <a:latin typeface="Cambria Math" panose="02040503050406030204" pitchFamily="18" charset="0"/>
                            <a:ea typeface="SimSun" panose="02010600030101010101" pitchFamily="2" charset="-122"/>
                            <a:cs typeface="Arial" panose="020B0604020202020204" pitchFamily="34" charset="0"/>
                          </a:rPr>
                          <m:t>𝑉</m:t>
                        </m:r>
                      </m:e>
                      <m:sub>
                        <m:r>
                          <a:rPr lang="en-GB" sz="1800" i="1">
                            <a:effectLst/>
                            <a:latin typeface="Cambria Math" panose="02040503050406030204" pitchFamily="18" charset="0"/>
                            <a:ea typeface="SimSun" panose="02010600030101010101" pitchFamily="2" charset="-122"/>
                            <a:cs typeface="Arial" panose="020B0604020202020204" pitchFamily="34" charset="0"/>
                          </a:rPr>
                          <m:t>3</m:t>
                        </m:r>
                      </m:sub>
                    </m:sSub>
                    <m:r>
                      <a:rPr lang="en-GB" sz="1800" i="1">
                        <a:effectLst/>
                        <a:latin typeface="Cambria Math" panose="02040503050406030204" pitchFamily="18" charset="0"/>
                        <a:ea typeface="SimSun" panose="02010600030101010101" pitchFamily="2" charset="-122"/>
                        <a:cs typeface="Arial" panose="020B0604020202020204" pitchFamily="34" charset="0"/>
                      </a:rPr>
                      <m:t>,</m:t>
                    </m:r>
                    <m:r>
                      <a:rPr lang="en-GB" sz="1800" i="1">
                        <a:effectLst/>
                        <a:latin typeface="Cambria Math" panose="02040503050406030204" pitchFamily="18" charset="0"/>
                        <a:ea typeface="SimSun" panose="02010600030101010101" pitchFamily="2" charset="-122"/>
                        <a:cs typeface="Arial" panose="020B0604020202020204" pitchFamily="34" charset="0"/>
                      </a:rPr>
                      <m:t>𝑅</m:t>
                    </m:r>
                    <m:sSub>
                      <m:sSubPr>
                        <m:ctrlPr>
                          <a:rPr lang="en-US" sz="1800" i="1">
                            <a:effectLst/>
                            <a:latin typeface="Cambria Math" panose="02040503050406030204" pitchFamily="18" charset="0"/>
                            <a:ea typeface="SimSun" panose="02010600030101010101" pitchFamily="2" charset="-122"/>
                            <a:cs typeface="Arial" panose="020B0604020202020204" pitchFamily="34" charset="0"/>
                          </a:rPr>
                        </m:ctrlPr>
                      </m:sSubPr>
                      <m:e>
                        <m:r>
                          <a:rPr lang="en-GB" sz="1800" i="1">
                            <a:effectLst/>
                            <a:latin typeface="Cambria Math" panose="02040503050406030204" pitchFamily="18" charset="0"/>
                            <a:ea typeface="SimSun" panose="02010600030101010101" pitchFamily="2" charset="-122"/>
                            <a:cs typeface="Arial" panose="020B0604020202020204" pitchFamily="34" charset="0"/>
                          </a:rPr>
                          <m:t>𝑉</m:t>
                        </m:r>
                      </m:e>
                      <m:sub>
                        <m:r>
                          <a:rPr lang="en-GB" sz="1800" i="1">
                            <a:effectLst/>
                            <a:latin typeface="Cambria Math" panose="02040503050406030204" pitchFamily="18" charset="0"/>
                            <a:ea typeface="SimSun" panose="02010600030101010101" pitchFamily="2" charset="-122"/>
                            <a:cs typeface="Arial" panose="020B0604020202020204" pitchFamily="34" charset="0"/>
                          </a:rPr>
                          <m:t>5</m:t>
                        </m:r>
                      </m:sub>
                    </m:sSub>
                    <m:r>
                      <a:rPr lang="en-GB" sz="1800" i="1">
                        <a:effectLst/>
                        <a:latin typeface="Cambria Math" panose="02040503050406030204" pitchFamily="18" charset="0"/>
                        <a:ea typeface="SimSun" panose="02010600030101010101" pitchFamily="2" charset="-122"/>
                        <a:cs typeface="Arial" panose="020B0604020202020204" pitchFamily="34" charset="0"/>
                      </a:rPr>
                      <m:t>,</m:t>
                    </m:r>
                    <m:r>
                      <a:rPr lang="en-GB" sz="1800" i="1">
                        <a:effectLst/>
                        <a:latin typeface="Cambria Math" panose="02040503050406030204" pitchFamily="18" charset="0"/>
                        <a:ea typeface="SimSun" panose="02010600030101010101" pitchFamily="2" charset="-122"/>
                        <a:cs typeface="Arial" panose="020B0604020202020204" pitchFamily="34" charset="0"/>
                      </a:rPr>
                      <m:t>𝑅</m:t>
                    </m:r>
                    <m:sSub>
                      <m:sSubPr>
                        <m:ctrlPr>
                          <a:rPr lang="en-US" sz="1800" i="1">
                            <a:effectLst/>
                            <a:latin typeface="Cambria Math" panose="02040503050406030204" pitchFamily="18" charset="0"/>
                            <a:ea typeface="SimSun" panose="02010600030101010101" pitchFamily="2" charset="-122"/>
                            <a:cs typeface="Arial" panose="020B0604020202020204" pitchFamily="34" charset="0"/>
                          </a:rPr>
                        </m:ctrlPr>
                      </m:sSubPr>
                      <m:e>
                        <m:r>
                          <a:rPr lang="en-GB" sz="1800" i="1">
                            <a:effectLst/>
                            <a:latin typeface="Cambria Math" panose="02040503050406030204" pitchFamily="18" charset="0"/>
                            <a:ea typeface="SimSun" panose="02010600030101010101" pitchFamily="2" charset="-122"/>
                            <a:cs typeface="Arial" panose="020B0604020202020204" pitchFamily="34" charset="0"/>
                          </a:rPr>
                          <m:t>𝑉</m:t>
                        </m:r>
                      </m:e>
                      <m:sub>
                        <m:r>
                          <a:rPr lang="en-GB" sz="1800" i="1">
                            <a:effectLst/>
                            <a:latin typeface="Cambria Math" panose="02040503050406030204" pitchFamily="18" charset="0"/>
                            <a:ea typeface="SimSun" panose="02010600030101010101" pitchFamily="2" charset="-122"/>
                            <a:cs typeface="Arial" panose="020B0604020202020204" pitchFamily="34" charset="0"/>
                          </a:rPr>
                          <m:t>1</m:t>
                        </m:r>
                      </m:sub>
                    </m:sSub>
                    <m:r>
                      <a:rPr lang="en-GB" sz="1800" i="1">
                        <a:effectLst/>
                        <a:latin typeface="Cambria Math" panose="02040503050406030204" pitchFamily="18" charset="0"/>
                        <a:ea typeface="SimSun" panose="02010600030101010101" pitchFamily="2" charset="-122"/>
                        <a:cs typeface="Arial" panose="020B0604020202020204" pitchFamily="34" charset="0"/>
                      </a:rPr>
                      <m:t> }</m:t>
                    </m:r>
                  </m:oMath>
                </a14:m>
                <a:endParaRPr lang="en-US" sz="1800" dirty="0">
                  <a:effectLst/>
                  <a:latin typeface="Arial" panose="020B0604020202020204" pitchFamily="34" charset="0"/>
                  <a:ea typeface="SimSun" panose="02010600030101010101" pitchFamily="2" charset="-122"/>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EB8FED73-3A3D-55BD-8331-49062B2F7D14}"/>
                  </a:ext>
                </a:extLst>
              </p:cNvPr>
              <p:cNvSpPr txBox="1">
                <a:spLocks noRot="1" noChangeAspect="1" noMove="1" noResize="1" noEditPoints="1" noAdjustHandles="1" noChangeArrowheads="1" noChangeShapeType="1" noTextEdit="1"/>
              </p:cNvSpPr>
              <p:nvPr/>
            </p:nvSpPr>
            <p:spPr>
              <a:xfrm>
                <a:off x="134229" y="4910248"/>
                <a:ext cx="5509074" cy="1538883"/>
              </a:xfrm>
              <a:prstGeom prst="rect">
                <a:avLst/>
              </a:prstGeom>
              <a:blipFill>
                <a:blip r:embed="rId24"/>
                <a:stretch>
                  <a:fillRect l="-2544" t="-4743" b="-8300"/>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25B59FFE-CC99-C75D-1CF7-369D9F1F43A9}"/>
              </a:ext>
            </a:extLst>
          </p:cNvPr>
          <p:cNvSpPr>
            <a:spLocks noGrp="1"/>
          </p:cNvSpPr>
          <p:nvPr>
            <p:ph type="ftr" sz="quarter" idx="10"/>
          </p:nvPr>
        </p:nvSpPr>
        <p:spPr/>
        <p:txBody>
          <a:bodyPr/>
          <a:lstStyle/>
          <a:p>
            <a:r>
              <a:rPr lang="en-US"/>
              <a:t>IBC 2023</a:t>
            </a:r>
          </a:p>
        </p:txBody>
      </p:sp>
    </p:spTree>
    <p:extLst>
      <p:ext uri="{BB962C8B-B14F-4D97-AF65-F5344CB8AC3E}">
        <p14:creationId xmlns:p14="http://schemas.microsoft.com/office/powerpoint/2010/main" val="31305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D77DDB6E-315E-7A84-95EC-FF336B746D54}"/>
              </a:ext>
            </a:extLst>
          </p:cNvPr>
          <p:cNvSpPr>
            <a:spLocks noGrp="1"/>
          </p:cNvSpPr>
          <p:nvPr>
            <p:ph type="ftr" sz="quarter" idx="10"/>
          </p:nvPr>
        </p:nvSpPr>
        <p:spPr>
          <a:xfrm>
            <a:off x="495299" y="6534114"/>
            <a:ext cx="10489691" cy="116955"/>
          </a:xfrm>
        </p:spPr>
        <p:txBody>
          <a:bodyPr wrap="square" anchor="b">
            <a:normAutofit/>
          </a:bodyPr>
          <a:lstStyle/>
          <a:p>
            <a:r>
              <a:rPr lang="en-US" sz="700"/>
              <a:t>IBC 2023</a:t>
            </a:r>
          </a:p>
        </p:txBody>
      </p:sp>
      <p:sp>
        <p:nvSpPr>
          <p:cNvPr id="7" name="Title 6">
            <a:extLst>
              <a:ext uri="{FF2B5EF4-FFF2-40B4-BE49-F238E27FC236}">
                <a16:creationId xmlns:a16="http://schemas.microsoft.com/office/drawing/2014/main" id="{25D76246-F729-4B90-FB8D-AB1DBD693EA5}"/>
              </a:ext>
            </a:extLst>
          </p:cNvPr>
          <p:cNvSpPr>
            <a:spLocks noGrp="1"/>
          </p:cNvSpPr>
          <p:nvPr>
            <p:ph type="title"/>
          </p:nvPr>
        </p:nvSpPr>
        <p:spPr>
          <a:xfrm>
            <a:off x="495300" y="575576"/>
            <a:ext cx="11187112" cy="429028"/>
          </a:xfrm>
        </p:spPr>
        <p:txBody>
          <a:bodyPr wrap="square" anchor="b">
            <a:normAutofit/>
          </a:bodyPr>
          <a:lstStyle/>
          <a:p>
            <a:r>
              <a:rPr lang="en-US" sz="3100"/>
              <a:t>Frequency interleaving</a:t>
            </a:r>
          </a:p>
        </p:txBody>
      </p:sp>
      <p:sp>
        <p:nvSpPr>
          <p:cNvPr id="9" name="Content Placeholder 8">
            <a:extLst>
              <a:ext uri="{FF2B5EF4-FFF2-40B4-BE49-F238E27FC236}">
                <a16:creationId xmlns:a16="http://schemas.microsoft.com/office/drawing/2014/main" id="{0219C2EF-F078-FCDC-CA10-6811873C6F68}"/>
              </a:ext>
            </a:extLst>
          </p:cNvPr>
          <p:cNvSpPr>
            <a:spLocks noGrp="1"/>
          </p:cNvSpPr>
          <p:nvPr>
            <p:ph sz="quarter" idx="14"/>
          </p:nvPr>
        </p:nvSpPr>
        <p:spPr>
          <a:xfrm>
            <a:off x="495300" y="1719072"/>
            <a:ext cx="11187112" cy="4681727"/>
          </a:xfrm>
        </p:spPr>
        <p:txBody>
          <a:bodyPr>
            <a:normAutofit/>
          </a:bodyPr>
          <a:lstStyle/>
          <a:p>
            <a:pPr marR="0">
              <a:spcAft>
                <a:spcPts val="600"/>
              </a:spcAft>
            </a:pPr>
            <a:r>
              <a:rPr lang="en-GB"/>
              <a:t>With the scaled TB sizes, the number of codeblocks in a TB increases, thereby requiring frequency interleaving of the OFDM symbols. </a:t>
            </a:r>
            <a:endParaRPr lang="en-US"/>
          </a:p>
          <a:p>
            <a:pPr marR="0">
              <a:spcAft>
                <a:spcPts val="600"/>
              </a:spcAft>
            </a:pPr>
            <a:r>
              <a:rPr lang="en-GB"/>
              <a:t>The main principles behind the proposed frequency interleaver are:</a:t>
            </a:r>
            <a:endParaRPr lang="en-US"/>
          </a:p>
          <a:p>
            <a:pPr marL="731520" lvl="3" indent="-457200">
              <a:spcBef>
                <a:spcPts val="1200"/>
              </a:spcBef>
              <a:buClr>
                <a:schemeClr val="accent1"/>
              </a:buClr>
              <a:buFont typeface="+mj-lt"/>
              <a:buAutoNum type="arabicPeriod"/>
            </a:pPr>
            <a:r>
              <a:rPr lang="en-US" sz="2400"/>
              <a:t>The tones corresponding to the codeblocks are written row-wise.</a:t>
            </a:r>
          </a:p>
          <a:p>
            <a:pPr marL="731520" lvl="3" indent="-457200">
              <a:spcBef>
                <a:spcPts val="1200"/>
              </a:spcBef>
              <a:buClr>
                <a:schemeClr val="accent1"/>
              </a:buClr>
              <a:buFont typeface="+mj-lt"/>
              <a:buAutoNum type="arabicPeriod"/>
            </a:pPr>
            <a:r>
              <a:rPr lang="en-US" sz="2400"/>
              <a:t>Pseudo-random shifts are applied to the columns.</a:t>
            </a:r>
          </a:p>
          <a:p>
            <a:pPr marL="731520" lvl="3" indent="-457200">
              <a:spcBef>
                <a:spcPts val="1200"/>
              </a:spcBef>
              <a:buClr>
                <a:schemeClr val="accent1"/>
              </a:buClr>
              <a:buFont typeface="+mj-lt"/>
              <a:buAutoNum type="arabicPeriod"/>
            </a:pPr>
            <a:r>
              <a:rPr lang="en-US" sz="2400"/>
              <a:t>Elements are read column-wise.</a:t>
            </a:r>
          </a:p>
          <a:p>
            <a:pPr marR="0">
              <a:spcAft>
                <a:spcPts val="600"/>
              </a:spcAft>
            </a:pPr>
            <a:r>
              <a:rPr lang="en-GB"/>
              <a:t>For a detailed standards’ focused description on these aspects, see R1-1912692</a:t>
            </a:r>
            <a:endParaRPr lang="en-US" dirty="0"/>
          </a:p>
        </p:txBody>
      </p:sp>
      <p:sp>
        <p:nvSpPr>
          <p:cNvPr id="26" name="Subtitle 4">
            <a:extLst>
              <a:ext uri="{FF2B5EF4-FFF2-40B4-BE49-F238E27FC236}">
                <a16:creationId xmlns:a16="http://schemas.microsoft.com/office/drawing/2014/main" id="{379A9344-C7BB-F262-EEB6-26EF22AD0EA8}"/>
              </a:ext>
            </a:extLst>
          </p:cNvPr>
          <p:cNvSpPr>
            <a:spLocks noGrp="1"/>
          </p:cNvSpPr>
          <p:nvPr>
            <p:ph type="subTitle" idx="1"/>
          </p:nvPr>
        </p:nvSpPr>
        <p:spPr>
          <a:xfrm>
            <a:off x="494189" y="1088135"/>
            <a:ext cx="11188223" cy="274320"/>
          </a:xfrm>
        </p:spPr>
        <p:txBody>
          <a:bodyPr/>
          <a:lstStyle/>
          <a:p>
            <a:endParaRPr lang="en-US"/>
          </a:p>
        </p:txBody>
      </p:sp>
    </p:spTree>
    <p:extLst>
      <p:ext uri="{BB962C8B-B14F-4D97-AF65-F5344CB8AC3E}">
        <p14:creationId xmlns:p14="http://schemas.microsoft.com/office/powerpoint/2010/main" val="75814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8E1B49-9AF3-DFF7-F1B1-0504F887276C}"/>
              </a:ext>
            </a:extLst>
          </p:cNvPr>
          <p:cNvSpPr>
            <a:spLocks noGrp="1"/>
          </p:cNvSpPr>
          <p:nvPr>
            <p:ph type="ftr" sz="quarter" idx="10"/>
          </p:nvPr>
        </p:nvSpPr>
        <p:spPr/>
        <p:txBody>
          <a:bodyPr/>
          <a:lstStyle/>
          <a:p>
            <a:r>
              <a:rPr lang="en-US"/>
              <a:t>IBC 2023</a:t>
            </a:r>
          </a:p>
        </p:txBody>
      </p:sp>
      <p:sp>
        <p:nvSpPr>
          <p:cNvPr id="8" name="Title 7">
            <a:extLst>
              <a:ext uri="{FF2B5EF4-FFF2-40B4-BE49-F238E27FC236}">
                <a16:creationId xmlns:a16="http://schemas.microsoft.com/office/drawing/2014/main" id="{EDB24785-5154-E241-81EE-6A496E749A05}"/>
              </a:ext>
            </a:extLst>
          </p:cNvPr>
          <p:cNvSpPr>
            <a:spLocks noGrp="1"/>
          </p:cNvSpPr>
          <p:nvPr>
            <p:ph type="title"/>
          </p:nvPr>
        </p:nvSpPr>
        <p:spPr>
          <a:xfrm>
            <a:off x="495300" y="565125"/>
            <a:ext cx="11187112" cy="439479"/>
          </a:xfrm>
        </p:spPr>
        <p:txBody>
          <a:bodyPr/>
          <a:lstStyle/>
          <a:p>
            <a:r>
              <a:rPr lang="en-US">
                <a:ea typeface="Microsoft Sans Serif"/>
                <a:cs typeface="Microsoft Sans Serif"/>
              </a:rPr>
              <a:t>Evolution of SNR requirements with interleaving</a:t>
            </a:r>
            <a:endParaRPr lang="en-US"/>
          </a:p>
        </p:txBody>
      </p:sp>
      <p:graphicFrame>
        <p:nvGraphicFramePr>
          <p:cNvPr id="4" name="Content Placeholder 5">
            <a:extLst>
              <a:ext uri="{FF2B5EF4-FFF2-40B4-BE49-F238E27FC236}">
                <a16:creationId xmlns:a16="http://schemas.microsoft.com/office/drawing/2014/main" id="{273B060D-4341-0FB2-32F0-F48497AB38D7}"/>
              </a:ext>
            </a:extLst>
          </p:cNvPr>
          <p:cNvGraphicFramePr>
            <a:graphicFrameLocks/>
          </p:cNvGraphicFramePr>
          <p:nvPr/>
        </p:nvGraphicFramePr>
        <p:xfrm>
          <a:off x="323009" y="4183650"/>
          <a:ext cx="11545982" cy="1586912"/>
        </p:xfrm>
        <a:graphic>
          <a:graphicData uri="http://schemas.openxmlformats.org/drawingml/2006/table">
            <a:tbl>
              <a:tblPr firstRow="1" firstCol="1" bandRow="1"/>
              <a:tblGrid>
                <a:gridCol w="2290780">
                  <a:extLst>
                    <a:ext uri="{9D8B030D-6E8A-4147-A177-3AD203B41FA5}">
                      <a16:colId xmlns:a16="http://schemas.microsoft.com/office/drawing/2014/main" val="2767087079"/>
                    </a:ext>
                  </a:extLst>
                </a:gridCol>
                <a:gridCol w="2076120">
                  <a:extLst>
                    <a:ext uri="{9D8B030D-6E8A-4147-A177-3AD203B41FA5}">
                      <a16:colId xmlns:a16="http://schemas.microsoft.com/office/drawing/2014/main" val="870054748"/>
                    </a:ext>
                  </a:extLst>
                </a:gridCol>
                <a:gridCol w="2652827">
                  <a:extLst>
                    <a:ext uri="{9D8B030D-6E8A-4147-A177-3AD203B41FA5}">
                      <a16:colId xmlns:a16="http://schemas.microsoft.com/office/drawing/2014/main" val="3099798387"/>
                    </a:ext>
                  </a:extLst>
                </a:gridCol>
                <a:gridCol w="2445488">
                  <a:extLst>
                    <a:ext uri="{9D8B030D-6E8A-4147-A177-3AD203B41FA5}">
                      <a16:colId xmlns:a16="http://schemas.microsoft.com/office/drawing/2014/main" val="651771003"/>
                    </a:ext>
                  </a:extLst>
                </a:gridCol>
                <a:gridCol w="2080767">
                  <a:extLst>
                    <a:ext uri="{9D8B030D-6E8A-4147-A177-3AD203B41FA5}">
                      <a16:colId xmlns:a16="http://schemas.microsoft.com/office/drawing/2014/main" val="3283352239"/>
                    </a:ext>
                  </a:extLst>
                </a:gridCol>
              </a:tblGrid>
              <a:tr h="396728">
                <a:tc>
                  <a:txBody>
                    <a:bodyPr/>
                    <a:lstStyle/>
                    <a:p>
                      <a:pPr marL="0" marR="0" algn="ctr" fontAlgn="t">
                        <a:lnSpc>
                          <a:spcPts val="1400"/>
                        </a:lnSpc>
                        <a:spcBef>
                          <a:spcPts val="600"/>
                        </a:spcBef>
                        <a:spcAft>
                          <a:spcPts val="600"/>
                        </a:spcAft>
                      </a:pPr>
                      <a:endParaRPr lang="en-US" sz="3200" b="0" i="0" u="none" strike="noStrike">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lvl="0" algn="ctr">
                        <a:lnSpc>
                          <a:spcPts val="1400"/>
                        </a:lnSpc>
                        <a:spcBef>
                          <a:spcPts val="600"/>
                        </a:spcBef>
                        <a:spcAft>
                          <a:spcPts val="600"/>
                        </a:spcAft>
                        <a:buNone/>
                      </a:pPr>
                      <a:r>
                        <a:rPr lang="en-US" sz="1800" b="1" i="0" u="none" strike="noStrike">
                          <a:solidFill>
                            <a:srgbClr val="000000"/>
                          </a:solidFill>
                          <a:effectLst/>
                          <a:latin typeface="Arial"/>
                          <a:ea typeface="SimSun"/>
                          <a:cs typeface="Times New Roman"/>
                        </a:rPr>
                        <a:t>Baseline 5GB</a:t>
                      </a: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t">
                        <a:lnSpc>
                          <a:spcPts val="1400"/>
                        </a:lnSpc>
                        <a:spcBef>
                          <a:spcPts val="600"/>
                        </a:spcBef>
                        <a:spcAft>
                          <a:spcPts val="600"/>
                        </a:spcAft>
                      </a:pPr>
                      <a:r>
                        <a:rPr lang="de-DE" sz="1800" b="1" i="0" u="none" strike="noStrike">
                          <a:solidFill>
                            <a:srgbClr val="000000"/>
                          </a:solidFill>
                          <a:effectLst/>
                          <a:latin typeface="Arial"/>
                          <a:ea typeface="SimSun"/>
                          <a:cs typeface="Times New Roman"/>
                        </a:rPr>
                        <a:t>4 RV Time </a:t>
                      </a:r>
                      <a:r>
                        <a:rPr lang="de-DE" sz="1800" b="1" i="0" u="none" strike="noStrike" err="1">
                          <a:solidFill>
                            <a:srgbClr val="000000"/>
                          </a:solidFill>
                          <a:effectLst/>
                          <a:latin typeface="Arial"/>
                          <a:ea typeface="SimSun"/>
                          <a:cs typeface="Times New Roman"/>
                        </a:rPr>
                        <a:t>Intlv</a:t>
                      </a:r>
                      <a:r>
                        <a:rPr lang="de-DE" sz="1800" b="1" i="0" u="none" strike="noStrike">
                          <a:solidFill>
                            <a:srgbClr val="000000"/>
                          </a:solidFill>
                          <a:effectLst/>
                          <a:latin typeface="Arial"/>
                          <a:ea typeface="SimSun"/>
                          <a:cs typeface="Times New Roman"/>
                        </a:rPr>
                        <a:t>. </a:t>
                      </a:r>
                      <a:r>
                        <a:rPr lang="de-DE" sz="1800" b="1" i="0" u="none" strike="noStrike" err="1">
                          <a:solidFill>
                            <a:srgbClr val="000000"/>
                          </a:solidFill>
                          <a:effectLst/>
                          <a:latin typeface="Arial"/>
                          <a:ea typeface="SimSun"/>
                          <a:cs typeface="Times New Roman"/>
                        </a:rPr>
                        <a:t>only</a:t>
                      </a:r>
                      <a:endParaRPr lang="de-DE" sz="3200" b="0" i="0" u="none" strike="noStrike" err="1">
                        <a:effectLst/>
                        <a:latin typeface="Arial" panose="020B0604020202020204" pitchFamily="34" charset="0"/>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t">
                        <a:lnSpc>
                          <a:spcPts val="1400"/>
                        </a:lnSpc>
                        <a:spcBef>
                          <a:spcPts val="600"/>
                        </a:spcBef>
                        <a:spcAft>
                          <a:spcPts val="600"/>
                        </a:spcAft>
                      </a:pPr>
                      <a:r>
                        <a:rPr lang="en-US" sz="1800" b="1" i="0" u="none" strike="noStrike">
                          <a:solidFill>
                            <a:srgbClr val="000000"/>
                          </a:solidFill>
                          <a:effectLst/>
                          <a:latin typeface="Arial"/>
                          <a:ea typeface="SimSun"/>
                          <a:cs typeface="Times New Roman"/>
                        </a:rPr>
                        <a:t>4 RV T/F </a:t>
                      </a:r>
                      <a:r>
                        <a:rPr lang="en-US" sz="1800" b="1" i="0" u="none" strike="noStrike" err="1">
                          <a:solidFill>
                            <a:srgbClr val="000000"/>
                          </a:solidFill>
                          <a:effectLst/>
                          <a:latin typeface="Arial"/>
                          <a:ea typeface="SimSun"/>
                          <a:cs typeface="Times New Roman"/>
                        </a:rPr>
                        <a:t>Intlv</a:t>
                      </a:r>
                      <a:r>
                        <a:rPr lang="en-US" sz="1800" b="1" i="0" u="none" strike="noStrike">
                          <a:solidFill>
                            <a:srgbClr val="000000"/>
                          </a:solidFill>
                          <a:effectLst/>
                          <a:latin typeface="Arial"/>
                          <a:ea typeface="SimSun"/>
                          <a:cs typeface="Times New Roman"/>
                        </a:rPr>
                        <a:t>.</a:t>
                      </a:r>
                      <a:endParaRPr lang="en-US" sz="3200" b="0" i="0" u="none" strike="noStrike">
                        <a:effectLst/>
                        <a:latin typeface="Arial" panose="020B0604020202020204" pitchFamily="34" charset="0"/>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t">
                        <a:lnSpc>
                          <a:spcPts val="1400"/>
                        </a:lnSpc>
                        <a:spcBef>
                          <a:spcPts val="600"/>
                        </a:spcBef>
                        <a:spcAft>
                          <a:spcPts val="600"/>
                        </a:spcAft>
                      </a:pPr>
                      <a:r>
                        <a:rPr lang="de-DE" sz="1800" b="1" i="0" u="none" strike="noStrike">
                          <a:solidFill>
                            <a:srgbClr val="000000"/>
                          </a:solidFill>
                          <a:effectLst/>
                          <a:latin typeface="Arial"/>
                          <a:ea typeface="SimSun"/>
                          <a:cs typeface="Times New Roman"/>
                        </a:rPr>
                        <a:t>8 RV T/F </a:t>
                      </a:r>
                      <a:r>
                        <a:rPr lang="de-DE" sz="1800" b="1" i="0" u="none" strike="noStrike" err="1">
                          <a:solidFill>
                            <a:srgbClr val="000000"/>
                          </a:solidFill>
                          <a:effectLst/>
                          <a:latin typeface="Arial"/>
                          <a:ea typeface="SimSun"/>
                          <a:cs typeface="Times New Roman"/>
                        </a:rPr>
                        <a:t>Intlv</a:t>
                      </a:r>
                      <a:r>
                        <a:rPr lang="de-DE" sz="1800" b="1" i="0" u="none" strike="noStrike">
                          <a:solidFill>
                            <a:srgbClr val="000000"/>
                          </a:solidFill>
                          <a:effectLst/>
                          <a:latin typeface="Arial"/>
                          <a:ea typeface="SimSun"/>
                          <a:cs typeface="Times New Roman"/>
                        </a:rPr>
                        <a:t>.</a:t>
                      </a:r>
                      <a:endParaRPr lang="de-DE" sz="3200" b="0" i="0" u="none" strike="noStrike">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09631034"/>
                  </a:ext>
                </a:extLst>
              </a:tr>
              <a:tr h="396728">
                <a:tc>
                  <a:txBody>
                    <a:bodyPr/>
                    <a:lstStyle/>
                    <a:p>
                      <a:pPr marL="0" marR="0" algn="ctr" fontAlgn="t">
                        <a:lnSpc>
                          <a:spcPts val="1400"/>
                        </a:lnSpc>
                        <a:spcBef>
                          <a:spcPts val="600"/>
                        </a:spcBef>
                        <a:spcAft>
                          <a:spcPts val="600"/>
                        </a:spcAft>
                      </a:pPr>
                      <a:r>
                        <a:rPr lang="en-US" sz="1800" b="1" i="0" u="none" strike="noStrike">
                          <a:solidFill>
                            <a:srgbClr val="000000"/>
                          </a:solidFill>
                          <a:effectLst/>
                          <a:latin typeface="Arial"/>
                          <a:ea typeface="SimSun"/>
                          <a:cs typeface="Times New Roman"/>
                        </a:rPr>
                        <a:t>SNR for 3 kmph</a:t>
                      </a:r>
                      <a:endParaRPr lang="en-US" sz="3200" b="0" i="0" u="none" strike="noStrike">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t">
                        <a:lnSpc>
                          <a:spcPts val="1400"/>
                        </a:lnSpc>
                        <a:spcBef>
                          <a:spcPts val="600"/>
                        </a:spcBef>
                        <a:spcAft>
                          <a:spcPts val="600"/>
                        </a:spcAft>
                      </a:pPr>
                      <a:r>
                        <a:rPr lang="en-US" sz="1800" b="0" i="0" u="none" strike="noStrike">
                          <a:solidFill>
                            <a:srgbClr val="000000"/>
                          </a:solidFill>
                          <a:effectLst/>
                          <a:latin typeface="Arial"/>
                          <a:ea typeface="SimSun"/>
                          <a:cs typeface="Times New Roman"/>
                        </a:rPr>
                        <a:t>17.7 dB</a:t>
                      </a:r>
                      <a:endParaRPr lang="en-US" sz="3200" b="0" i="0" u="none" strike="noStrike">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fontAlgn="t">
                        <a:lnSpc>
                          <a:spcPts val="1400"/>
                        </a:lnSpc>
                        <a:spcBef>
                          <a:spcPts val="600"/>
                        </a:spcBef>
                        <a:spcAft>
                          <a:spcPts val="600"/>
                        </a:spcAft>
                      </a:pPr>
                      <a:r>
                        <a:rPr lang="en-US" sz="1800" b="0" i="0" u="none" strike="noStrike">
                          <a:solidFill>
                            <a:srgbClr val="000000"/>
                          </a:solidFill>
                          <a:effectLst/>
                          <a:latin typeface="Arial"/>
                          <a:ea typeface="SimSun"/>
                          <a:cs typeface="Times New Roman"/>
                        </a:rPr>
                        <a:t>17.5 dB </a:t>
                      </a:r>
                      <a:r>
                        <a:rPr lang="en-US" sz="1800" b="0" i="0" u="none" strike="noStrike">
                          <a:solidFill>
                            <a:srgbClr val="00B050"/>
                          </a:solidFill>
                          <a:effectLst/>
                          <a:latin typeface="Arial"/>
                          <a:ea typeface="SimSun"/>
                          <a:cs typeface="Times New Roman"/>
                        </a:rPr>
                        <a:t>(0.2 dB)</a:t>
                      </a:r>
                      <a:endParaRPr lang="en-US" sz="3200" b="0" i="0" u="none" strike="noStrike">
                        <a:solidFill>
                          <a:srgbClr val="00B050"/>
                        </a:solidFill>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fontAlgn="t">
                        <a:lnSpc>
                          <a:spcPts val="1400"/>
                        </a:lnSpc>
                        <a:spcBef>
                          <a:spcPts val="600"/>
                        </a:spcBef>
                        <a:spcAft>
                          <a:spcPts val="600"/>
                        </a:spcAft>
                      </a:pPr>
                      <a:r>
                        <a:rPr lang="en-US" sz="1800" b="0" i="0" u="none" strike="noStrike">
                          <a:solidFill>
                            <a:srgbClr val="000000"/>
                          </a:solidFill>
                          <a:effectLst/>
                          <a:latin typeface="Arial"/>
                          <a:ea typeface="SimSun"/>
                          <a:cs typeface="Times New Roman"/>
                        </a:rPr>
                        <a:t>16.3 dB </a:t>
                      </a:r>
                      <a:r>
                        <a:rPr lang="en-US" sz="1800" b="1" i="0" u="none" strike="noStrike">
                          <a:solidFill>
                            <a:srgbClr val="00B050"/>
                          </a:solidFill>
                          <a:effectLst/>
                          <a:latin typeface="Arial"/>
                          <a:ea typeface="SimSun"/>
                          <a:cs typeface="Times New Roman"/>
                        </a:rPr>
                        <a:t>(1.4 dB)</a:t>
                      </a:r>
                      <a:endParaRPr lang="en-US" sz="3200" b="1" i="0" u="none" strike="noStrike">
                        <a:solidFill>
                          <a:srgbClr val="00B050"/>
                        </a:solidFill>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fontAlgn="t">
                        <a:lnSpc>
                          <a:spcPts val="1400"/>
                        </a:lnSpc>
                        <a:spcBef>
                          <a:spcPts val="600"/>
                        </a:spcBef>
                        <a:spcAft>
                          <a:spcPts val="600"/>
                        </a:spcAft>
                      </a:pPr>
                      <a:r>
                        <a:rPr lang="en-US" sz="1800" b="0" i="0" u="none" strike="noStrike">
                          <a:solidFill>
                            <a:srgbClr val="000000"/>
                          </a:solidFill>
                          <a:effectLst/>
                          <a:latin typeface="Arial"/>
                          <a:ea typeface="SimSun"/>
                          <a:cs typeface="Times New Roman"/>
                        </a:rPr>
                        <a:t>15.6 dB </a:t>
                      </a:r>
                      <a:r>
                        <a:rPr lang="en-US" sz="1800" b="1" i="0" u="none" strike="noStrike">
                          <a:solidFill>
                            <a:srgbClr val="00B050"/>
                          </a:solidFill>
                          <a:effectLst/>
                          <a:latin typeface="Arial"/>
                          <a:ea typeface="SimSun"/>
                          <a:cs typeface="Times New Roman"/>
                        </a:rPr>
                        <a:t>(2.1 dB)</a:t>
                      </a:r>
                      <a:endParaRPr lang="en-US" sz="3200" b="1" i="0" u="none" strike="noStrike">
                        <a:solidFill>
                          <a:srgbClr val="00B050"/>
                        </a:solidFill>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050124702"/>
                  </a:ext>
                </a:extLst>
              </a:tr>
              <a:tr h="396728">
                <a:tc>
                  <a:txBody>
                    <a:bodyPr/>
                    <a:lstStyle/>
                    <a:p>
                      <a:pPr marL="0" marR="0" algn="ctr" fontAlgn="t">
                        <a:lnSpc>
                          <a:spcPts val="1400"/>
                        </a:lnSpc>
                        <a:spcBef>
                          <a:spcPts val="600"/>
                        </a:spcBef>
                        <a:spcAft>
                          <a:spcPts val="600"/>
                        </a:spcAft>
                      </a:pPr>
                      <a:r>
                        <a:rPr lang="en-US" sz="1800" b="1" i="0" u="none" strike="noStrike">
                          <a:solidFill>
                            <a:srgbClr val="000000"/>
                          </a:solidFill>
                          <a:effectLst/>
                          <a:latin typeface="Arial"/>
                          <a:ea typeface="SimSun"/>
                          <a:cs typeface="Times New Roman"/>
                        </a:rPr>
                        <a:t>SNR for 40 kmph</a:t>
                      </a:r>
                      <a:endParaRPr lang="en-US" sz="3200" b="0" i="0" u="none" strike="noStrike">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t">
                        <a:lnSpc>
                          <a:spcPts val="1400"/>
                        </a:lnSpc>
                        <a:spcBef>
                          <a:spcPts val="600"/>
                        </a:spcBef>
                        <a:spcAft>
                          <a:spcPts val="600"/>
                        </a:spcAft>
                      </a:pPr>
                      <a:r>
                        <a:rPr lang="en-US" sz="1800" b="0" i="0" u="none" strike="noStrike">
                          <a:solidFill>
                            <a:srgbClr val="000000"/>
                          </a:solidFill>
                          <a:effectLst/>
                          <a:latin typeface="Arial"/>
                          <a:ea typeface="SimSun"/>
                          <a:cs typeface="Times New Roman"/>
                        </a:rPr>
                        <a:t>17.7 dB</a:t>
                      </a:r>
                      <a:endParaRPr lang="en-US" sz="3200" b="0" i="0" u="none" strike="noStrike">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fontAlgn="t">
                        <a:lnSpc>
                          <a:spcPts val="1400"/>
                        </a:lnSpc>
                        <a:spcBef>
                          <a:spcPts val="600"/>
                        </a:spcBef>
                        <a:spcAft>
                          <a:spcPts val="600"/>
                        </a:spcAft>
                      </a:pPr>
                      <a:r>
                        <a:rPr lang="en-US" sz="1800" b="0" i="0" u="none" strike="noStrike">
                          <a:solidFill>
                            <a:srgbClr val="000000"/>
                          </a:solidFill>
                          <a:effectLst/>
                          <a:latin typeface="Arial"/>
                          <a:ea typeface="SimSun"/>
                          <a:cs typeface="Times New Roman"/>
                        </a:rPr>
                        <a:t>14.6 dB </a:t>
                      </a:r>
                      <a:r>
                        <a:rPr lang="en-US" sz="1800" b="0" i="0" u="none" strike="noStrike">
                          <a:solidFill>
                            <a:srgbClr val="00B050"/>
                          </a:solidFill>
                          <a:effectLst/>
                          <a:latin typeface="Arial"/>
                          <a:ea typeface="SimSun"/>
                          <a:cs typeface="Times New Roman"/>
                        </a:rPr>
                        <a:t>(3.1 dB)</a:t>
                      </a:r>
                      <a:endParaRPr lang="en-US" sz="3200" b="0" i="0" u="none" strike="noStrike">
                        <a:solidFill>
                          <a:srgbClr val="00B050"/>
                        </a:solidFill>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fontAlgn="t">
                        <a:lnSpc>
                          <a:spcPts val="1400"/>
                        </a:lnSpc>
                        <a:spcBef>
                          <a:spcPts val="600"/>
                        </a:spcBef>
                        <a:spcAft>
                          <a:spcPts val="600"/>
                        </a:spcAft>
                      </a:pPr>
                      <a:r>
                        <a:rPr lang="en-US" sz="1800" b="0" i="0" u="none" strike="noStrike">
                          <a:solidFill>
                            <a:srgbClr val="000000"/>
                          </a:solidFill>
                          <a:effectLst/>
                          <a:latin typeface="Arial"/>
                          <a:ea typeface="SimSun"/>
                          <a:cs typeface="Times New Roman"/>
                        </a:rPr>
                        <a:t>13.8 dB </a:t>
                      </a:r>
                      <a:r>
                        <a:rPr lang="en-US" sz="1800" b="1" i="0" u="none" strike="noStrike">
                          <a:solidFill>
                            <a:srgbClr val="00B050"/>
                          </a:solidFill>
                          <a:effectLst/>
                          <a:latin typeface="Arial"/>
                          <a:ea typeface="SimSun"/>
                          <a:cs typeface="Times New Roman"/>
                        </a:rPr>
                        <a:t>(3.9 dB)</a:t>
                      </a:r>
                      <a:endParaRPr lang="en-US" sz="3200" b="1" i="0" u="none" strike="noStrike">
                        <a:solidFill>
                          <a:srgbClr val="00B050"/>
                        </a:solidFill>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fontAlgn="t">
                        <a:lnSpc>
                          <a:spcPts val="1400"/>
                        </a:lnSpc>
                        <a:spcBef>
                          <a:spcPts val="600"/>
                        </a:spcBef>
                        <a:spcAft>
                          <a:spcPts val="600"/>
                        </a:spcAft>
                      </a:pPr>
                      <a:r>
                        <a:rPr lang="en-US" sz="1800" b="0" i="0" u="none" strike="noStrike">
                          <a:solidFill>
                            <a:srgbClr val="000000"/>
                          </a:solidFill>
                          <a:effectLst/>
                          <a:latin typeface="Arial"/>
                          <a:ea typeface="SimSun"/>
                          <a:cs typeface="Times New Roman"/>
                        </a:rPr>
                        <a:t>12.7 dB </a:t>
                      </a:r>
                      <a:r>
                        <a:rPr lang="en-US" sz="1800" b="1" i="0" u="none" strike="noStrike">
                          <a:solidFill>
                            <a:srgbClr val="00B050"/>
                          </a:solidFill>
                          <a:effectLst/>
                          <a:latin typeface="Arial"/>
                          <a:ea typeface="SimSun"/>
                          <a:cs typeface="Times New Roman"/>
                        </a:rPr>
                        <a:t>(5 dB)</a:t>
                      </a:r>
                      <a:endParaRPr lang="en-US" sz="3200" b="1" i="0" u="none" strike="noStrike">
                        <a:solidFill>
                          <a:srgbClr val="00B050"/>
                        </a:solidFill>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036883196"/>
                  </a:ext>
                </a:extLst>
              </a:tr>
              <a:tr h="396728">
                <a:tc>
                  <a:txBody>
                    <a:bodyPr/>
                    <a:lstStyle/>
                    <a:p>
                      <a:pPr marL="0" marR="0" algn="ctr" fontAlgn="t">
                        <a:lnSpc>
                          <a:spcPts val="1400"/>
                        </a:lnSpc>
                        <a:spcBef>
                          <a:spcPts val="600"/>
                        </a:spcBef>
                        <a:spcAft>
                          <a:spcPts val="600"/>
                        </a:spcAft>
                      </a:pPr>
                      <a:r>
                        <a:rPr lang="en-US" sz="1800" b="1" i="0" u="none" strike="noStrike">
                          <a:solidFill>
                            <a:srgbClr val="000000"/>
                          </a:solidFill>
                          <a:effectLst/>
                          <a:latin typeface="Arial"/>
                          <a:ea typeface="SimSun"/>
                          <a:cs typeface="Times New Roman"/>
                        </a:rPr>
                        <a:t>SNR for 120 kmph</a:t>
                      </a:r>
                      <a:endParaRPr lang="en-US" sz="3200" b="0" i="0" u="none" strike="noStrike">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fontAlgn="t">
                        <a:lnSpc>
                          <a:spcPts val="1400"/>
                        </a:lnSpc>
                        <a:spcBef>
                          <a:spcPts val="600"/>
                        </a:spcBef>
                        <a:spcAft>
                          <a:spcPts val="600"/>
                        </a:spcAft>
                      </a:pPr>
                      <a:r>
                        <a:rPr lang="en-US" sz="1800" b="0" i="0" u="none" strike="noStrike" dirty="0">
                          <a:solidFill>
                            <a:srgbClr val="000000"/>
                          </a:solidFill>
                          <a:effectLst/>
                          <a:latin typeface="Arial"/>
                          <a:ea typeface="SimSun"/>
                          <a:cs typeface="Times New Roman"/>
                        </a:rPr>
                        <a:t>18.3 dB</a:t>
                      </a:r>
                      <a:endParaRPr lang="en-US" sz="3200" b="0" i="0" u="none" strike="noStrike" dirty="0">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fontAlgn="t">
                        <a:lnSpc>
                          <a:spcPts val="1400"/>
                        </a:lnSpc>
                        <a:spcBef>
                          <a:spcPts val="600"/>
                        </a:spcBef>
                        <a:spcAft>
                          <a:spcPts val="600"/>
                        </a:spcAft>
                      </a:pPr>
                      <a:r>
                        <a:rPr lang="en-US" sz="1800" b="0" i="0" u="none" strike="noStrike">
                          <a:solidFill>
                            <a:srgbClr val="000000"/>
                          </a:solidFill>
                          <a:effectLst/>
                          <a:latin typeface="Arial"/>
                          <a:ea typeface="SimSun"/>
                          <a:cs typeface="Times New Roman"/>
                        </a:rPr>
                        <a:t>14.7 dB </a:t>
                      </a:r>
                      <a:r>
                        <a:rPr lang="en-US" sz="1800" b="0" i="0" u="none" strike="noStrike">
                          <a:solidFill>
                            <a:srgbClr val="00B050"/>
                          </a:solidFill>
                          <a:effectLst/>
                          <a:latin typeface="Arial"/>
                          <a:ea typeface="SimSun"/>
                          <a:cs typeface="Times New Roman"/>
                        </a:rPr>
                        <a:t>(3.6 dB)</a:t>
                      </a:r>
                      <a:endParaRPr lang="en-US" sz="3200" b="0" i="0" u="none" strike="noStrike">
                        <a:solidFill>
                          <a:srgbClr val="00B050"/>
                        </a:solidFill>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fontAlgn="t">
                        <a:lnSpc>
                          <a:spcPts val="1400"/>
                        </a:lnSpc>
                        <a:spcBef>
                          <a:spcPts val="600"/>
                        </a:spcBef>
                        <a:spcAft>
                          <a:spcPts val="600"/>
                        </a:spcAft>
                      </a:pPr>
                      <a:r>
                        <a:rPr lang="en-US" sz="1800" b="0" i="0" u="none" strike="noStrike">
                          <a:solidFill>
                            <a:srgbClr val="000000"/>
                          </a:solidFill>
                          <a:effectLst/>
                          <a:latin typeface="Arial"/>
                          <a:ea typeface="SimSun"/>
                          <a:cs typeface="Times New Roman"/>
                        </a:rPr>
                        <a:t>14.2 dB </a:t>
                      </a:r>
                      <a:r>
                        <a:rPr lang="en-US" sz="1800" b="1" i="0" u="none" strike="noStrike">
                          <a:solidFill>
                            <a:srgbClr val="00B050"/>
                          </a:solidFill>
                          <a:effectLst/>
                          <a:latin typeface="Arial"/>
                          <a:ea typeface="SimSun"/>
                          <a:cs typeface="Times New Roman"/>
                        </a:rPr>
                        <a:t>(4.1 dB)</a:t>
                      </a:r>
                      <a:endParaRPr lang="en-US" sz="3200" b="1" i="0" u="none" strike="noStrike">
                        <a:solidFill>
                          <a:srgbClr val="00B050"/>
                        </a:solidFill>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fontAlgn="t">
                        <a:lnSpc>
                          <a:spcPts val="1400"/>
                        </a:lnSpc>
                        <a:spcBef>
                          <a:spcPts val="600"/>
                        </a:spcBef>
                        <a:spcAft>
                          <a:spcPts val="600"/>
                        </a:spcAft>
                      </a:pPr>
                      <a:r>
                        <a:rPr lang="en-US" sz="1800" b="0" i="0" u="none" strike="noStrike" dirty="0">
                          <a:solidFill>
                            <a:srgbClr val="000000"/>
                          </a:solidFill>
                          <a:effectLst/>
                          <a:latin typeface="Arial"/>
                          <a:ea typeface="SimSun"/>
                          <a:cs typeface="Times New Roman"/>
                        </a:rPr>
                        <a:t>12.9 dB </a:t>
                      </a:r>
                      <a:r>
                        <a:rPr lang="en-US" sz="1800" b="1" i="0" u="none" strike="noStrike" dirty="0">
                          <a:solidFill>
                            <a:srgbClr val="00B050"/>
                          </a:solidFill>
                          <a:effectLst/>
                          <a:latin typeface="Arial"/>
                          <a:ea typeface="SimSun"/>
                          <a:cs typeface="Times New Roman"/>
                        </a:rPr>
                        <a:t>(5.4 dB)</a:t>
                      </a:r>
                      <a:endParaRPr lang="en-US" sz="3200" b="1" i="0" u="none" strike="noStrike" dirty="0">
                        <a:solidFill>
                          <a:srgbClr val="00B050"/>
                        </a:solidFill>
                        <a:effectLst/>
                        <a:latin typeface="Arial"/>
                        <a:ea typeface="SimSun"/>
                        <a:cs typeface="Times New Roman"/>
                      </a:endParaRPr>
                    </a:p>
                  </a:txBody>
                  <a:tcPr marL="121516" marR="121516" marT="168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646921299"/>
                  </a:ext>
                </a:extLst>
              </a:tr>
            </a:tbl>
          </a:graphicData>
        </a:graphic>
      </p:graphicFrame>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0B04EC71-7886-AEE2-FEC6-C2B0EC59B694}"/>
                  </a:ext>
                </a:extLst>
              </p:cNvPr>
              <p:cNvSpPr>
                <a:spLocks noGrp="1"/>
              </p:cNvSpPr>
              <p:nvPr>
                <p:ph sz="quarter" idx="14"/>
              </p:nvPr>
            </p:nvSpPr>
            <p:spPr/>
            <p:txBody>
              <a:bodyPr/>
              <a:lstStyle/>
              <a:p>
                <a:pPr marL="0" marR="0" indent="0">
                  <a:spcBef>
                    <a:spcPts val="0"/>
                  </a:spcBef>
                  <a:spcAft>
                    <a:spcPts val="600"/>
                  </a:spcAft>
                  <a:buNone/>
                </a:pPr>
                <a:r>
                  <a:rPr lang="en-GB" sz="1800" dirty="0">
                    <a:effectLst/>
                    <a:latin typeface="Arial" panose="020B0604020202020204" pitchFamily="34" charset="0"/>
                    <a:ea typeface="SimSun" panose="02010600030101010101" pitchFamily="2" charset="-122"/>
                    <a:cs typeface="Times New Roman" panose="02020603050405020304" pitchFamily="18" charset="0"/>
                  </a:rPr>
                  <a:t>Performance comparison between </a:t>
                </a:r>
              </a:p>
              <a:p>
                <a:pPr marL="0" marR="0">
                  <a:spcBef>
                    <a:spcPts val="0"/>
                  </a:spcBef>
                  <a:spcAft>
                    <a:spcPts val="600"/>
                  </a:spcAft>
                </a:pPr>
                <a:r>
                  <a:rPr lang="en-GB" sz="1800" i="1" dirty="0">
                    <a:effectLst/>
                    <a:latin typeface="Arial" panose="020B0604020202020204" pitchFamily="34" charset="0"/>
                    <a:ea typeface="SimSun" panose="02010600030101010101" pitchFamily="2" charset="-122"/>
                    <a:cs typeface="Times New Roman" panose="02020603050405020304" pitchFamily="18" charset="0"/>
                  </a:rPr>
                  <a:t>baseline</a:t>
                </a:r>
                <a:r>
                  <a:rPr lang="en-GB" sz="1800" dirty="0">
                    <a:effectLst/>
                    <a:latin typeface="Arial" panose="020B0604020202020204" pitchFamily="34" charset="0"/>
                    <a:ea typeface="SimSun" panose="02010600030101010101" pitchFamily="2" charset="-122"/>
                    <a:cs typeface="Times New Roman" panose="02020603050405020304" pitchFamily="18" charset="0"/>
                  </a:rPr>
                  <a:t> 5G Broadcast </a:t>
                </a:r>
              </a:p>
              <a:p>
                <a:pPr marL="0" marR="0">
                  <a:spcBef>
                    <a:spcPts val="0"/>
                  </a:spcBef>
                  <a:spcAft>
                    <a:spcPts val="600"/>
                  </a:spcAft>
                </a:pPr>
                <a:r>
                  <a:rPr lang="en-GB" sz="1800" dirty="0">
                    <a:effectLst/>
                    <a:latin typeface="Arial" panose="020B0604020202020204" pitchFamily="34" charset="0"/>
                    <a:ea typeface="SimSun" panose="02010600030101010101" pitchFamily="2" charset="-122"/>
                    <a:cs typeface="Times New Roman" panose="02020603050405020304" pitchFamily="18" charset="0"/>
                  </a:rPr>
                  <a:t>4 RV-based time </a:t>
                </a:r>
                <a:r>
                  <a:rPr lang="en-GB" sz="1800" dirty="0" err="1">
                    <a:effectLst/>
                    <a:latin typeface="Arial" panose="020B0604020202020204" pitchFamily="34" charset="0"/>
                    <a:ea typeface="SimSun" panose="02010600030101010101" pitchFamily="2" charset="-122"/>
                    <a:cs typeface="Times New Roman" panose="02020603050405020304" pitchFamily="18" charset="0"/>
                  </a:rPr>
                  <a:t>interleaver</a:t>
                </a:r>
                <a:r>
                  <a:rPr lang="en-GB" sz="1800" dirty="0">
                    <a:effectLst/>
                    <a:latin typeface="Arial" panose="020B0604020202020204" pitchFamily="34" charset="0"/>
                    <a:ea typeface="SimSun" panose="02010600030101010101" pitchFamily="2" charset="-122"/>
                    <a:cs typeface="Times New Roman" panose="02020603050405020304" pitchFamily="18" charset="0"/>
                  </a:rPr>
                  <a:t> with a depth of 128 </a:t>
                </a:r>
                <a:r>
                  <a:rPr lang="en-GB" sz="1800" dirty="0" err="1">
                    <a:effectLst/>
                    <a:latin typeface="Arial" panose="020B0604020202020204" pitchFamily="34" charset="0"/>
                    <a:ea typeface="SimSun" panose="02010600030101010101" pitchFamily="2" charset="-122"/>
                    <a:cs typeface="Times New Roman" panose="02020603050405020304" pitchFamily="18" charset="0"/>
                  </a:rPr>
                  <a:t>ms</a:t>
                </a:r>
                <a:r>
                  <a:rPr lang="en-GB" sz="1800" dirty="0">
                    <a:latin typeface="Arial" panose="020B0604020202020204" pitchFamily="34" charset="0"/>
                    <a:ea typeface="SimSun" panose="02010600030101010101" pitchFamily="2" charset="-122"/>
                    <a:cs typeface="Times New Roman" panose="02020603050405020304" pitchFamily="18" charset="0"/>
                  </a:rPr>
                  <a:t>: </a:t>
                </a:r>
                <a:r>
                  <a:rPr lang="en-GB" sz="1800" dirty="0">
                    <a:effectLst/>
                    <a:latin typeface="Arial" panose="020B0604020202020204" pitchFamily="34" charset="0"/>
                    <a:ea typeface="SimSun" panose="02010600030101010101" pitchFamily="2" charset="-122"/>
                    <a:cs typeface="Times New Roman" panose="02020603050405020304" pitchFamily="18" charset="0"/>
                  </a:rPr>
                  <a:t>each TB samples the channel uniformly, every 32 </a:t>
                </a:r>
                <a:r>
                  <a:rPr lang="en-GB" sz="1800" dirty="0" err="1">
                    <a:effectLst/>
                    <a:latin typeface="Arial" panose="020B0604020202020204" pitchFamily="34" charset="0"/>
                    <a:ea typeface="SimSun" panose="02010600030101010101" pitchFamily="2" charset="-122"/>
                    <a:cs typeface="Times New Roman" panose="02020603050405020304" pitchFamily="18" charset="0"/>
                  </a:rPr>
                  <a:t>ms</a:t>
                </a:r>
                <a:r>
                  <a:rPr lang="en-GB" sz="1800" dirty="0">
                    <a:effectLst/>
                    <a:latin typeface="Arial" panose="020B0604020202020204" pitchFamily="34" charset="0"/>
                    <a:ea typeface="SimSun" panose="02010600030101010101" pitchFamily="2" charset="-122"/>
                    <a:cs typeface="Times New Roman" panose="02020603050405020304" pitchFamily="18" charset="0"/>
                  </a:rPr>
                  <a:t>. </a:t>
                </a:r>
              </a:p>
              <a:p>
                <a:pPr marL="0" marR="0">
                  <a:spcBef>
                    <a:spcPts val="0"/>
                  </a:spcBef>
                  <a:spcAft>
                    <a:spcPts val="600"/>
                  </a:spcAft>
                </a:pPr>
                <a:r>
                  <a:rPr lang="en-GB" sz="1800" dirty="0">
                    <a:latin typeface="Arial" panose="020B0604020202020204" pitchFamily="34" charset="0"/>
                    <a:ea typeface="SimSun" panose="02010600030101010101" pitchFamily="2" charset="-122"/>
                    <a:cs typeface="Times New Roman" panose="02020603050405020304" pitchFamily="18" charset="0"/>
                  </a:rPr>
                  <a:t>4 RV-based time and </a:t>
                </a:r>
                <a:r>
                  <a:rPr lang="en-GB" sz="1800" dirty="0">
                    <a:effectLst/>
                    <a:latin typeface="Arial" panose="020B0604020202020204" pitchFamily="34" charset="0"/>
                    <a:ea typeface="SimSun" panose="02010600030101010101" pitchFamily="2" charset="-122"/>
                    <a:cs typeface="Times New Roman" panose="02020603050405020304" pitchFamily="18" charset="0"/>
                  </a:rPr>
                  <a:t>Frequency interleaving with depth of 686 tones for maximal frequency spreading</a:t>
                </a:r>
              </a:p>
              <a:p>
                <a:pPr marL="0" marR="0">
                  <a:spcBef>
                    <a:spcPts val="0"/>
                  </a:spcBef>
                  <a:spcAft>
                    <a:spcPts val="600"/>
                  </a:spcAft>
                </a:pPr>
                <a:r>
                  <a:rPr lang="en-GB" sz="1800" dirty="0">
                    <a:effectLst/>
                    <a:latin typeface="Arial" panose="020B0604020202020204" pitchFamily="34" charset="0"/>
                    <a:ea typeface="SimSun" panose="02010600030101010101" pitchFamily="2" charset="-122"/>
                    <a:cs typeface="Times New Roman" panose="02020603050405020304" pitchFamily="18" charset="0"/>
                  </a:rPr>
                  <a:t>8 RV-based time </a:t>
                </a:r>
                <a:r>
                  <a:rPr lang="en-GB" sz="1800" dirty="0" err="1">
                    <a:effectLst/>
                    <a:latin typeface="Arial" panose="020B0604020202020204" pitchFamily="34" charset="0"/>
                    <a:ea typeface="SimSun" panose="02010600030101010101" pitchFamily="2" charset="-122"/>
                    <a:cs typeface="Times New Roman" panose="02020603050405020304" pitchFamily="18" charset="0"/>
                  </a:rPr>
                  <a:t>interleaver</a:t>
                </a:r>
                <a:r>
                  <a:rPr lang="en-GB" sz="1800" dirty="0">
                    <a:effectLst/>
                    <a:latin typeface="Arial" panose="020B0604020202020204" pitchFamily="34" charset="0"/>
                    <a:ea typeface="SimSun" panose="02010600030101010101" pitchFamily="2" charset="-122"/>
                    <a:cs typeface="Times New Roman" panose="02020603050405020304" pitchFamily="18" charset="0"/>
                  </a:rPr>
                  <a:t>, with depth of 256 </a:t>
                </a:r>
                <a:r>
                  <a:rPr lang="en-GB" sz="1800" dirty="0" err="1">
                    <a:effectLst/>
                    <a:latin typeface="Arial" panose="020B0604020202020204" pitchFamily="34" charset="0"/>
                    <a:ea typeface="SimSun" panose="02010600030101010101" pitchFamily="2" charset="-122"/>
                    <a:cs typeface="Times New Roman" panose="02020603050405020304" pitchFamily="18" charset="0"/>
                  </a:rPr>
                  <a:t>ms</a:t>
                </a:r>
                <a:r>
                  <a:rPr lang="en-GB" sz="1800" dirty="0">
                    <a:effectLst/>
                    <a:latin typeface="Arial" panose="020B0604020202020204" pitchFamily="34" charset="0"/>
                    <a:ea typeface="SimSun" panose="02010600030101010101" pitchFamily="2" charset="-122"/>
                    <a:cs typeface="Times New Roman" panose="02020603050405020304" pitchFamily="18" charset="0"/>
                  </a:rPr>
                  <a:t> and frequency interleaving depth set to 383 tones.</a:t>
                </a:r>
                <a:endParaRPr lang="en-GB" sz="1800" b="1" dirty="0">
                  <a:effectLst/>
                  <a:latin typeface="Arial" panose="020B0604020202020204" pitchFamily="34" charset="0"/>
                  <a:ea typeface="SimSun" panose="02010600030101010101" pitchFamily="2" charset="-122"/>
                  <a:cs typeface="Times New Roman" panose="02020603050405020304" pitchFamily="18" charset="0"/>
                </a:endParaRPr>
              </a:p>
              <a:p>
                <a:r>
                  <a:rPr lang="en-GB" sz="1800" b="1" dirty="0">
                    <a:effectLst/>
                    <a:latin typeface="Arial" panose="020B0604020202020204" pitchFamily="34" charset="0"/>
                    <a:ea typeface="SimSun" panose="02010600030101010101" pitchFamily="2" charset="-122"/>
                    <a:cs typeface="Times New Roman" panose="02020603050405020304" pitchFamily="18" charset="0"/>
                  </a:rPr>
                  <a:t>Required SNRs for </a:t>
                </a:r>
                <a14:m>
                  <m:oMath xmlns:m="http://schemas.openxmlformats.org/officeDocument/2006/math">
                    <m:sSup>
                      <m:sSupPr>
                        <m:ctrlPr>
                          <a:rPr lang="en-US" sz="1800" b="1" i="1">
                            <a:effectLst/>
                            <a:latin typeface="Cambria Math" panose="02040503050406030204" pitchFamily="18" charset="0"/>
                          </a:rPr>
                        </m:ctrlPr>
                      </m:sSupPr>
                      <m:e>
                        <m:r>
                          <a:rPr lang="en-GB" sz="1800" b="1" i="1">
                            <a:effectLst/>
                            <a:latin typeface="Cambria Math" panose="02040503050406030204" pitchFamily="18" charset="0"/>
                            <a:ea typeface="SimSun" panose="02010600030101010101" pitchFamily="2" charset="-122"/>
                            <a:cs typeface="Times New Roman" panose="02020603050405020304" pitchFamily="18" charset="0"/>
                          </a:rPr>
                          <m:t>𝟏𝟎</m:t>
                        </m:r>
                      </m:e>
                      <m:sup>
                        <m:r>
                          <a:rPr lang="en-GB" sz="1800" b="1" i="1">
                            <a:effectLst/>
                            <a:latin typeface="Cambria Math" panose="02040503050406030204" pitchFamily="18" charset="0"/>
                            <a:ea typeface="SimSun" panose="02010600030101010101" pitchFamily="2" charset="-122"/>
                            <a:cs typeface="Times New Roman" panose="02020603050405020304" pitchFamily="18" charset="0"/>
                          </a:rPr>
                          <m:t>−</m:t>
                        </m:r>
                        <m:r>
                          <a:rPr lang="en-GB" sz="1800" b="1" i="1">
                            <a:effectLst/>
                            <a:latin typeface="Cambria Math" panose="02040503050406030204" pitchFamily="18" charset="0"/>
                            <a:ea typeface="SimSun" panose="02010600030101010101" pitchFamily="2" charset="-122"/>
                            <a:cs typeface="Times New Roman" panose="02020603050405020304" pitchFamily="18" charset="0"/>
                          </a:rPr>
                          <m:t>𝟑</m:t>
                        </m:r>
                      </m:sup>
                    </m:sSup>
                  </m:oMath>
                </a14:m>
                <a:r>
                  <a:rPr lang="en-GB" sz="1800" b="1" dirty="0">
                    <a:effectLst/>
                    <a:latin typeface="Arial" panose="020B0604020202020204" pitchFamily="34" charset="0"/>
                    <a:ea typeface="SimSun" panose="02010600030101010101" pitchFamily="2" charset="-122"/>
                    <a:cs typeface="Times New Roman" panose="02020603050405020304" pitchFamily="18" charset="0"/>
                  </a:rPr>
                  <a:t> BLER, and gains (</a:t>
                </a:r>
                <a:r>
                  <a:rPr lang="en-GB" sz="1800" b="1" i="1" dirty="0">
                    <a:effectLst/>
                    <a:latin typeface="Arial" panose="020B0604020202020204" pitchFamily="34" charset="0"/>
                    <a:ea typeface="SimSun" panose="02010600030101010101" pitchFamily="2" charset="-122"/>
                    <a:cs typeface="Times New Roman" panose="02020603050405020304" pitchFamily="18" charset="0"/>
                  </a:rPr>
                  <a:t>in parentheses</a:t>
                </a:r>
                <a:r>
                  <a:rPr lang="en-GB" sz="1800" b="1" dirty="0">
                    <a:effectLst/>
                    <a:latin typeface="Arial" panose="020B0604020202020204" pitchFamily="34" charset="0"/>
                    <a:ea typeface="SimSun" panose="02010600030101010101" pitchFamily="2" charset="-122"/>
                    <a:cs typeface="Times New Roman" panose="02020603050405020304" pitchFamily="18" charset="0"/>
                  </a:rPr>
                  <a:t>) with </a:t>
                </a:r>
                <a:r>
                  <a:rPr lang="en-GB" sz="1800" b="1" dirty="0" err="1">
                    <a:effectLst/>
                    <a:latin typeface="Arial" panose="020B0604020202020204" pitchFamily="34" charset="0"/>
                    <a:ea typeface="SimSun" panose="02010600030101010101" pitchFamily="2" charset="-122"/>
                    <a:cs typeface="Times New Roman" panose="02020603050405020304" pitchFamily="18" charset="0"/>
                  </a:rPr>
                  <a:t>interleavers</a:t>
                </a:r>
                <a:endParaRPr lang="en-US" sz="1800" dirty="0"/>
              </a:p>
              <a:p>
                <a:pPr marL="0" indent="0">
                  <a:buNone/>
                </a:pPr>
                <a:endParaRPr lang="en-GB" sz="1800" b="1" dirty="0">
                  <a:latin typeface="Arial" panose="020B0604020202020204" pitchFamily="34" charset="0"/>
                  <a:ea typeface="SimSun" panose="02010600030101010101" pitchFamily="2" charset="-122"/>
                  <a:cs typeface="Times New Roman" panose="02020603050405020304" pitchFamily="18" charset="0"/>
                </a:endParaRPr>
              </a:p>
              <a:p>
                <a:endParaRPr lang="en-GB" sz="1800" b="1" dirty="0">
                  <a:effectLst/>
                  <a:latin typeface="Arial" panose="020B0604020202020204" pitchFamily="34" charset="0"/>
                  <a:ea typeface="SimSun" panose="02010600030101010101" pitchFamily="2" charset="-122"/>
                  <a:cs typeface="Times New Roman" panose="02020603050405020304" pitchFamily="18" charset="0"/>
                </a:endParaRPr>
              </a:p>
              <a:p>
                <a:endParaRPr lang="en-GB" sz="1800" b="1" dirty="0">
                  <a:latin typeface="Arial" panose="020B0604020202020204" pitchFamily="34" charset="0"/>
                  <a:ea typeface="SimSun" panose="02010600030101010101" pitchFamily="2" charset="-122"/>
                  <a:cs typeface="Times New Roman" panose="02020603050405020304" pitchFamily="18" charset="0"/>
                </a:endParaRPr>
              </a:p>
              <a:p>
                <a:endParaRPr lang="en-GB" sz="1800" b="1" dirty="0">
                  <a:effectLst/>
                  <a:latin typeface="Arial" panose="020B0604020202020204" pitchFamily="34" charset="0"/>
                  <a:ea typeface="SimSun" panose="02010600030101010101" pitchFamily="2" charset="-122"/>
                  <a:cs typeface="Times New Roman" panose="02020603050405020304" pitchFamily="18" charset="0"/>
                </a:endParaRPr>
              </a:p>
              <a:p>
                <a:endParaRPr lang="en-GB" sz="1800" b="1" dirty="0">
                  <a:latin typeface="Arial" panose="020B0604020202020204" pitchFamily="34" charset="0"/>
                  <a:ea typeface="SimSun" panose="02010600030101010101" pitchFamily="2" charset="-122"/>
                  <a:cs typeface="Times New Roman" panose="02020603050405020304" pitchFamily="18" charset="0"/>
                </a:endParaRPr>
              </a:p>
              <a:p>
                <a:endParaRPr lang="en-GB" sz="1800" b="1" dirty="0">
                  <a:effectLst/>
                  <a:latin typeface="Arial" panose="020B0604020202020204" pitchFamily="34" charset="0"/>
                  <a:ea typeface="SimSun" panose="02010600030101010101" pitchFamily="2" charset="-122"/>
                  <a:cs typeface="Times New Roman" panose="02020603050405020304" pitchFamily="18" charset="0"/>
                </a:endParaRPr>
              </a:p>
            </p:txBody>
          </p:sp>
        </mc:Choice>
        <mc:Fallback xmlns="">
          <p:sp>
            <p:nvSpPr>
              <p:cNvPr id="6" name="Content Placeholder 5">
                <a:extLst>
                  <a:ext uri="{FF2B5EF4-FFF2-40B4-BE49-F238E27FC236}">
                    <a16:creationId xmlns:a16="http://schemas.microsoft.com/office/drawing/2014/main" id="{0B04EC71-7886-AEE2-FEC6-C2B0EC59B694}"/>
                  </a:ext>
                </a:extLst>
              </p:cNvPr>
              <p:cNvSpPr>
                <a:spLocks noGrp="1" noRot="1" noChangeAspect="1" noMove="1" noResize="1" noEditPoints="1" noAdjustHandles="1" noChangeArrowheads="1" noChangeShapeType="1" noTextEdit="1"/>
              </p:cNvSpPr>
              <p:nvPr>
                <p:ph sz="quarter" idx="14"/>
              </p:nvPr>
            </p:nvSpPr>
            <p:spPr>
              <a:blipFill>
                <a:blip r:embed="rId2"/>
                <a:stretch>
                  <a:fillRect l="-1253" t="-1693"/>
                </a:stretch>
              </a:blipFill>
            </p:spPr>
            <p:txBody>
              <a:bodyPr/>
              <a:lstStyle/>
              <a:p>
                <a:r>
                  <a:rPr lang="en-US">
                    <a:noFill/>
                  </a:rPr>
                  <a:t> </a:t>
                </a:r>
              </a:p>
            </p:txBody>
          </p:sp>
        </mc:Fallback>
      </mc:AlternateContent>
      <p:sp>
        <p:nvSpPr>
          <p:cNvPr id="3" name="Subtitle 4">
            <a:extLst>
              <a:ext uri="{FF2B5EF4-FFF2-40B4-BE49-F238E27FC236}">
                <a16:creationId xmlns:a16="http://schemas.microsoft.com/office/drawing/2014/main" id="{C6420A40-753C-BEDD-2BCF-5F51BB2AB573}"/>
              </a:ext>
            </a:extLst>
          </p:cNvPr>
          <p:cNvSpPr>
            <a:spLocks noGrp="1"/>
          </p:cNvSpPr>
          <p:nvPr>
            <p:ph type="subTitle" idx="1"/>
          </p:nvPr>
        </p:nvSpPr>
        <p:spPr>
          <a:xfrm>
            <a:off x="493713" y="1087438"/>
            <a:ext cx="11188700" cy="274637"/>
          </a:xfrm>
        </p:spPr>
        <p:txBody>
          <a:bodyPr/>
          <a:lstStyle/>
          <a:p>
            <a:r>
              <a:rPr lang="en-US" dirty="0">
                <a:solidFill>
                  <a:srgbClr val="FF0000"/>
                </a:solidFill>
              </a:rPr>
              <a:t>1 Receive Antennas</a:t>
            </a:r>
            <a:r>
              <a:rPr lang="en-US" dirty="0"/>
              <a:t>, </a:t>
            </a:r>
            <a:r>
              <a:rPr lang="en-US" dirty="0" err="1"/>
              <a:t>NLoS</a:t>
            </a:r>
            <a:r>
              <a:rPr lang="en-US" dirty="0"/>
              <a:t> India-Urban channel [1]</a:t>
            </a:r>
          </a:p>
        </p:txBody>
      </p:sp>
    </p:spTree>
    <p:extLst>
      <p:ext uri="{BB962C8B-B14F-4D97-AF65-F5344CB8AC3E}">
        <p14:creationId xmlns:p14="http://schemas.microsoft.com/office/powerpoint/2010/main" val="287676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line, screenshot, font&#10;&#10;Description automatically generated">
            <a:extLst>
              <a:ext uri="{FF2B5EF4-FFF2-40B4-BE49-F238E27FC236}">
                <a16:creationId xmlns:a16="http://schemas.microsoft.com/office/drawing/2014/main" id="{34542A18-80EC-7B29-8123-9A7C44CC9FB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311390" y="2177459"/>
            <a:ext cx="4937760" cy="3764952"/>
          </a:xfrm>
          <a:prstGeom prst="rect">
            <a:avLst/>
          </a:prstGeom>
        </p:spPr>
      </p:pic>
      <p:sp>
        <p:nvSpPr>
          <p:cNvPr id="3" name="Title 2">
            <a:extLst>
              <a:ext uri="{FF2B5EF4-FFF2-40B4-BE49-F238E27FC236}">
                <a16:creationId xmlns:a16="http://schemas.microsoft.com/office/drawing/2014/main" id="{317B6515-A07D-F0E4-E38A-DB1954B47B0F}"/>
              </a:ext>
            </a:extLst>
          </p:cNvPr>
          <p:cNvSpPr>
            <a:spLocks noGrp="1"/>
          </p:cNvSpPr>
          <p:nvPr>
            <p:ph type="title"/>
          </p:nvPr>
        </p:nvSpPr>
        <p:spPr>
          <a:xfrm>
            <a:off x="495300" y="642644"/>
            <a:ext cx="11187112" cy="361959"/>
          </a:xfrm>
        </p:spPr>
        <p:txBody>
          <a:bodyPr/>
          <a:lstStyle/>
          <a:p>
            <a:r>
              <a:rPr lang="de-DE" dirty="0"/>
              <a:t>I</a:t>
            </a:r>
            <a:r>
              <a:rPr lang="en-US" dirty="0" err="1"/>
              <a:t>mpact</a:t>
            </a:r>
            <a:r>
              <a:rPr lang="en-US" dirty="0"/>
              <a:t> of Modem-Friendly Time and Frequency Interleaving</a:t>
            </a:r>
          </a:p>
        </p:txBody>
      </p:sp>
      <p:sp>
        <p:nvSpPr>
          <p:cNvPr id="5" name="Subtitle 4">
            <a:extLst>
              <a:ext uri="{FF2B5EF4-FFF2-40B4-BE49-F238E27FC236}">
                <a16:creationId xmlns:a16="http://schemas.microsoft.com/office/drawing/2014/main" id="{7758A195-8ADF-E242-4D1C-52A575547FBF}"/>
              </a:ext>
            </a:extLst>
          </p:cNvPr>
          <p:cNvSpPr>
            <a:spLocks noGrp="1"/>
          </p:cNvSpPr>
          <p:nvPr>
            <p:ph type="subTitle" idx="1"/>
          </p:nvPr>
        </p:nvSpPr>
        <p:spPr>
          <a:xfrm>
            <a:off x="494189" y="1088135"/>
            <a:ext cx="11188223" cy="236347"/>
          </a:xfrm>
        </p:spPr>
        <p:txBody>
          <a:bodyPr/>
          <a:lstStyle/>
          <a:p>
            <a:r>
              <a:rPr lang="en-US" dirty="0">
                <a:solidFill>
                  <a:srgbClr val="FF0000"/>
                </a:solidFill>
              </a:rPr>
              <a:t>2 Receive Antennas</a:t>
            </a:r>
            <a:r>
              <a:rPr lang="en-US" dirty="0"/>
              <a:t>, </a:t>
            </a:r>
            <a:r>
              <a:rPr lang="en-US" dirty="0" err="1"/>
              <a:t>NLoS</a:t>
            </a:r>
            <a:r>
              <a:rPr lang="en-US" dirty="0"/>
              <a:t> India-Urban channel</a:t>
            </a:r>
          </a:p>
        </p:txBody>
      </p:sp>
      <mc:AlternateContent xmlns:mc="http://schemas.openxmlformats.org/markup-compatibility/2006" xmlns:a14="http://schemas.microsoft.com/office/drawing/2010/main">
        <mc:Choice Requires="a14">
          <p:sp>
            <p:nvSpPr>
              <p:cNvPr id="22" name="Content Placeholder 3">
                <a:extLst>
                  <a:ext uri="{FF2B5EF4-FFF2-40B4-BE49-F238E27FC236}">
                    <a16:creationId xmlns:a16="http://schemas.microsoft.com/office/drawing/2014/main" id="{C346CB2C-9979-6758-01C4-054E5AE93977}"/>
                  </a:ext>
                </a:extLst>
              </p:cNvPr>
              <p:cNvSpPr txBox="1">
                <a:spLocks/>
              </p:cNvSpPr>
              <p:nvPr/>
            </p:nvSpPr>
            <p:spPr>
              <a:xfrm>
                <a:off x="495300" y="1719072"/>
                <a:ext cx="11187112" cy="4681727"/>
              </a:xfrm>
              <a:prstGeom prst="rect">
                <a:avLst/>
              </a:prstGeom>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a:lstStyle>
              <a:p>
                <a:pPr marL="171450" marR="0" lvl="0" indent="-171450" algn="l" defTabSz="914400" rtl="0" eaLnBrk="1" fontAlgn="auto" latinLnBrk="0" hangingPunct="1">
                  <a:lnSpc>
                    <a:spcPct val="95000"/>
                  </a:lnSpc>
                  <a:spcBef>
                    <a:spcPts val="900"/>
                  </a:spcBef>
                  <a:spcAft>
                    <a:spcPts val="3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B2742"/>
                    </a:solidFill>
                    <a:effectLst/>
                    <a:uLnTx/>
                    <a:uFillTx/>
                    <a:latin typeface="Microsoft Sans Serif"/>
                    <a:ea typeface="+mn-ea"/>
                    <a:cs typeface="+mn-cs"/>
                  </a:rPr>
                  <a:t>SNR required for 0.1% BLER using </a:t>
                </a:r>
                <a:r>
                  <a:rPr kumimoji="0" lang="en-US" sz="2000" b="0" i="0" u="none" strike="noStrike" kern="1200" cap="none" spc="0" normalizeH="0" baseline="0" noProof="0" dirty="0">
                    <a:ln>
                      <a:noFill/>
                    </a:ln>
                    <a:solidFill>
                      <a:srgbClr val="2853DC"/>
                    </a:solidFill>
                    <a:effectLst/>
                    <a:uLnTx/>
                    <a:uFillTx/>
                    <a:latin typeface="Microsoft Sans Serif"/>
                    <a:ea typeface="+mn-ea"/>
                    <a:cs typeface="+mn-cs"/>
                  </a:rPr>
                  <a:t>8RV-based </a:t>
                </a:r>
                <a:r>
                  <a:rPr kumimoji="0" lang="en-US" sz="2000" b="0" i="0" u="none" strike="noStrike" kern="1200" cap="none" spc="0" normalizeH="0" baseline="0" noProof="0" dirty="0" err="1">
                    <a:ln>
                      <a:noFill/>
                    </a:ln>
                    <a:solidFill>
                      <a:srgbClr val="2853DC"/>
                    </a:solidFill>
                    <a:effectLst/>
                    <a:uLnTx/>
                    <a:uFillTx/>
                    <a:latin typeface="Microsoft Sans Serif"/>
                    <a:ea typeface="+mn-ea"/>
                    <a:cs typeface="+mn-cs"/>
                  </a:rPr>
                  <a:t>intlv</a:t>
                </a:r>
                <a:r>
                  <a:rPr kumimoji="0" lang="en-US" sz="2000" b="0" i="0" u="none" strike="noStrike" kern="1200" cap="none" spc="0" normalizeH="0" baseline="0" noProof="0" dirty="0">
                    <a:ln>
                      <a:noFill/>
                    </a:ln>
                    <a:solidFill>
                      <a:srgbClr val="2853DC"/>
                    </a:solidFill>
                    <a:effectLst/>
                    <a:uLnTx/>
                    <a:uFillTx/>
                    <a:latin typeface="Microsoft Sans Serif"/>
                    <a:ea typeface="+mn-ea"/>
                    <a:cs typeface="+mn-cs"/>
                  </a:rPr>
                  <a:t>. +  2Rx</a:t>
                </a:r>
              </a:p>
              <a:p>
                <a:pPr marL="342900" marR="0" lvl="1" indent="-152400" algn="l" defTabSz="914400" rtl="0" eaLnBrk="1" fontAlgn="auto" latinLnBrk="0" hangingPunct="1">
                  <a:lnSpc>
                    <a:spcPct val="100000"/>
                  </a:lnSpc>
                  <a:spcBef>
                    <a:spcPts val="225"/>
                  </a:spcBef>
                  <a:spcAft>
                    <a:spcPts val="225"/>
                  </a:spcAft>
                  <a:buClrTx/>
                  <a:buSzTx/>
                  <a:buFont typeface="Arial" panose="020B0604020202020204" pitchFamily="34" charset="0"/>
                  <a:buChar char="•"/>
                  <a:tabLst>
                    <a:tab pos="2003425" algn="l"/>
                  </a:tabLst>
                  <a:defRPr/>
                </a:pPr>
                <a:r>
                  <a:rPr kumimoji="0" lang="en-US" sz="1600" b="0" i="0" u="none" strike="noStrike" kern="1200" cap="none" spc="0" normalizeH="0" baseline="0" noProof="0" dirty="0">
                    <a:ln>
                      <a:noFill/>
                    </a:ln>
                    <a:solidFill>
                      <a:srgbClr val="2853DC"/>
                    </a:solidFill>
                    <a:effectLst/>
                    <a:uLnTx/>
                    <a:uFillTx/>
                    <a:latin typeface="Microsoft Sans Serif"/>
                    <a:ea typeface="+mn-ea"/>
                    <a:cs typeface="+mn-cs"/>
                  </a:rPr>
                  <a:t>2Rx + RV-based</a:t>
                </a:r>
                <a:r>
                  <a:rPr kumimoji="0" lang="en-US" sz="1600" b="0" i="0" u="none" strike="noStrike" kern="1200" cap="none" spc="0" normalizeH="0" baseline="0" noProof="0" dirty="0">
                    <a:ln>
                      <a:noFill/>
                    </a:ln>
                    <a:solidFill>
                      <a:srgbClr val="0B2742"/>
                    </a:solidFill>
                    <a:effectLst/>
                    <a:uLnTx/>
                    <a:uFillTx/>
                    <a:latin typeface="Microsoft Sans Serif"/>
                    <a:ea typeface="+mn-ea"/>
                    <a:cs typeface="+mn-cs"/>
                  </a:rPr>
                  <a:t> </a:t>
                </a:r>
                <a:r>
                  <a:rPr kumimoji="0" lang="en-US" sz="1600" b="0" i="0" u="none" strike="noStrike" kern="1200" cap="none" spc="0" normalizeH="0" baseline="0" noProof="0" dirty="0">
                    <a:ln>
                      <a:noFill/>
                    </a:ln>
                    <a:solidFill>
                      <a:srgbClr val="2853DC"/>
                    </a:solidFill>
                    <a:effectLst/>
                    <a:uLnTx/>
                    <a:uFillTx/>
                    <a:latin typeface="Microsoft Sans Serif"/>
                    <a:ea typeface="+mn-ea"/>
                    <a:cs typeface="+mn-cs"/>
                  </a:rPr>
                  <a:t>T/F </a:t>
                </a:r>
                <a:r>
                  <a:rPr kumimoji="0" lang="en-US" sz="1600" b="0" i="0" u="none" strike="noStrike" kern="1200" cap="none" spc="0" normalizeH="0" baseline="0" noProof="0" dirty="0" err="1">
                    <a:ln>
                      <a:noFill/>
                    </a:ln>
                    <a:solidFill>
                      <a:srgbClr val="2853DC"/>
                    </a:solidFill>
                    <a:effectLst/>
                    <a:uLnTx/>
                    <a:uFillTx/>
                    <a:latin typeface="Microsoft Sans Serif"/>
                    <a:ea typeface="+mn-ea"/>
                    <a:cs typeface="+mn-cs"/>
                  </a:rPr>
                  <a:t>intlv</a:t>
                </a:r>
                <a:r>
                  <a:rPr kumimoji="0" lang="en-US" sz="1600" b="0" i="0" u="none" strike="noStrike" kern="1200" cap="none" spc="0" normalizeH="0" baseline="0" noProof="0" dirty="0">
                    <a:ln>
                      <a:noFill/>
                    </a:ln>
                    <a:solidFill>
                      <a:srgbClr val="2853DC"/>
                    </a:solidFill>
                    <a:effectLst/>
                    <a:uLnTx/>
                    <a:uFillTx/>
                    <a:latin typeface="Microsoft Sans Serif"/>
                    <a:ea typeface="+mn-ea"/>
                    <a:cs typeface="+mn-cs"/>
                  </a:rPr>
                  <a:t> at 256ms time interleaving</a:t>
                </a:r>
                <a:br>
                  <a:rPr kumimoji="0" lang="en-US" sz="1600" b="0" i="0" u="none" strike="noStrike" kern="1200" cap="none" spc="0" normalizeH="0" baseline="0" noProof="0" dirty="0">
                    <a:ln>
                      <a:noFill/>
                    </a:ln>
                    <a:solidFill>
                      <a:srgbClr val="2853DC"/>
                    </a:solidFill>
                    <a:effectLst/>
                    <a:uLnTx/>
                    <a:uFillTx/>
                    <a:latin typeface="Microsoft Sans Serif"/>
                    <a:ea typeface="+mn-ea"/>
                    <a:cs typeface="+mn-cs"/>
                  </a:rPr>
                </a:br>
                <a:r>
                  <a:rPr kumimoji="0" lang="en-US" sz="1600" b="0" i="0" u="none" strike="noStrike" kern="1200" cap="none" spc="0" normalizeH="0" baseline="0" noProof="0" dirty="0">
                    <a:ln>
                      <a:noFill/>
                    </a:ln>
                    <a:solidFill>
                      <a:srgbClr val="008A3E"/>
                    </a:solidFill>
                    <a:effectLst/>
                    <a:uLnTx/>
                    <a:uFillTx/>
                    <a:latin typeface="Microsoft Sans Serif"/>
                    <a:ea typeface="+mn-ea"/>
                    <a:cs typeface="+mn-cs"/>
                  </a:rPr>
                  <a:t>yields </a:t>
                </a:r>
                <a14:m>
                  <m:oMath xmlns:m="http://schemas.openxmlformats.org/officeDocument/2006/math">
                    <m:r>
                      <a:rPr kumimoji="0" lang="en-US" sz="1600" b="1" i="1" u="none" strike="noStrike" kern="1200" cap="none" spc="0" normalizeH="0" baseline="0" noProof="0" smtClean="0">
                        <a:ln>
                          <a:noFill/>
                        </a:ln>
                        <a:solidFill>
                          <a:srgbClr val="008A3E"/>
                        </a:solidFill>
                        <a:effectLst/>
                        <a:uLnTx/>
                        <a:uFillTx/>
                        <a:latin typeface="Cambria Math" panose="02040503050406030204" pitchFamily="18" charset="0"/>
                        <a:ea typeface="+mn-ea"/>
                        <a:cs typeface="+mn-cs"/>
                      </a:rPr>
                      <m:t>&lt;</m:t>
                    </m:r>
                    <m:r>
                      <a:rPr kumimoji="0" lang="en-US" sz="1600" b="1" i="1" u="none" strike="noStrike" kern="1200" cap="none" spc="0" normalizeH="0" baseline="0" noProof="0" smtClean="0">
                        <a:ln>
                          <a:noFill/>
                        </a:ln>
                        <a:solidFill>
                          <a:srgbClr val="008A3E"/>
                        </a:solidFill>
                        <a:effectLst/>
                        <a:uLnTx/>
                        <a:uFillTx/>
                        <a:latin typeface="Cambria Math" panose="02040503050406030204" pitchFamily="18" charset="0"/>
                        <a:ea typeface="+mn-ea"/>
                        <a:cs typeface="+mn-cs"/>
                      </a:rPr>
                      <m:t>𝟏</m:t>
                    </m:r>
                  </m:oMath>
                </a14:m>
                <a:r>
                  <a:rPr kumimoji="0" lang="en-US" sz="1600" b="1" i="1" u="none" strike="noStrike" kern="1200" cap="none" spc="0" normalizeH="0" baseline="0" noProof="0" dirty="0">
                    <a:ln>
                      <a:noFill/>
                    </a:ln>
                    <a:solidFill>
                      <a:srgbClr val="008A3E"/>
                    </a:solidFill>
                    <a:effectLst/>
                    <a:uLnTx/>
                    <a:uFillTx/>
                    <a:latin typeface="Microsoft Sans Serif"/>
                    <a:ea typeface="+mn-ea"/>
                    <a:cs typeface="+mn-cs"/>
                  </a:rPr>
                  <a:t> dB loss </a:t>
                </a:r>
                <a:r>
                  <a:rPr kumimoji="0" lang="en-US" sz="1600" b="1" i="1" u="none" strike="noStrike" kern="1200" cap="none" spc="0" normalizeH="0" baseline="0" noProof="0" dirty="0" err="1">
                    <a:ln>
                      <a:noFill/>
                    </a:ln>
                    <a:solidFill>
                      <a:srgbClr val="008A3E"/>
                    </a:solidFill>
                    <a:effectLst/>
                    <a:uLnTx/>
                    <a:uFillTx/>
                    <a:latin typeface="Microsoft Sans Serif"/>
                    <a:ea typeface="+mn-ea"/>
                    <a:cs typeface="+mn-cs"/>
                  </a:rPr>
                  <a:t>w.r.t.</a:t>
                </a:r>
                <a:r>
                  <a:rPr kumimoji="0" lang="en-US" sz="1600" b="1" i="1" u="none" strike="noStrike" kern="1200" cap="none" spc="0" normalizeH="0" baseline="0" noProof="0" dirty="0">
                    <a:ln>
                      <a:noFill/>
                    </a:ln>
                    <a:solidFill>
                      <a:srgbClr val="008A3E"/>
                    </a:solidFill>
                    <a:effectLst/>
                    <a:uLnTx/>
                    <a:uFillTx/>
                    <a:latin typeface="Microsoft Sans Serif"/>
                    <a:ea typeface="+mn-ea"/>
                    <a:cs typeface="+mn-cs"/>
                  </a:rPr>
                  <a:t> 2Rx-based ATSC 3.0 at 400ms time interleaving</a:t>
                </a:r>
                <a:endParaRPr kumimoji="0" lang="en-US" sz="1600" b="1" i="1" u="none" strike="noStrike" kern="1200" cap="none" spc="0" normalizeH="0" baseline="0" noProof="0" dirty="0">
                  <a:ln>
                    <a:noFill/>
                  </a:ln>
                  <a:solidFill>
                    <a:srgbClr val="0B2742"/>
                  </a:solidFill>
                  <a:effectLst/>
                  <a:uLnTx/>
                  <a:uFillTx/>
                  <a:latin typeface="Microsoft Sans Serif"/>
                  <a:ea typeface="+mn-ea"/>
                  <a:cs typeface="+mn-cs"/>
                </a:endParaRPr>
              </a:p>
            </p:txBody>
          </p:sp>
        </mc:Choice>
        <mc:Fallback xmlns="">
          <p:sp>
            <p:nvSpPr>
              <p:cNvPr id="22" name="Content Placeholder 3">
                <a:extLst>
                  <a:ext uri="{FF2B5EF4-FFF2-40B4-BE49-F238E27FC236}">
                    <a16:creationId xmlns:a16="http://schemas.microsoft.com/office/drawing/2014/main" id="{C346CB2C-9979-6758-01C4-054E5AE93977}"/>
                  </a:ext>
                </a:extLst>
              </p:cNvPr>
              <p:cNvSpPr txBox="1">
                <a:spLocks noRot="1" noChangeAspect="1" noMove="1" noResize="1" noEditPoints="1" noAdjustHandles="1" noChangeArrowheads="1" noChangeShapeType="1" noTextEdit="1"/>
              </p:cNvSpPr>
              <p:nvPr/>
            </p:nvSpPr>
            <p:spPr>
              <a:xfrm>
                <a:off x="495300" y="1719072"/>
                <a:ext cx="11187112" cy="4681727"/>
              </a:xfrm>
              <a:prstGeom prst="rect">
                <a:avLst/>
              </a:prstGeom>
              <a:blipFill>
                <a:blip r:embed="rId3"/>
                <a:stretch>
                  <a:fillRect l="-1308" t="-2083"/>
                </a:stretch>
              </a:blipFill>
            </p:spPr>
            <p:txBody>
              <a:bodyPr/>
              <a:lstStyle/>
              <a:p>
                <a:r>
                  <a:rPr lang="en-US">
                    <a:noFill/>
                  </a:rPr>
                  <a:t> </a:t>
                </a:r>
              </a:p>
            </p:txBody>
          </p:sp>
        </mc:Fallback>
      </mc:AlternateContent>
      <p:graphicFrame>
        <p:nvGraphicFramePr>
          <p:cNvPr id="23" name="Table 23">
            <a:extLst>
              <a:ext uri="{FF2B5EF4-FFF2-40B4-BE49-F238E27FC236}">
                <a16:creationId xmlns:a16="http://schemas.microsoft.com/office/drawing/2014/main" id="{829702BA-2A00-50C3-1FEB-430329F21013}"/>
              </a:ext>
            </a:extLst>
          </p:cNvPr>
          <p:cNvGraphicFramePr>
            <a:graphicFrameLocks noGrp="1"/>
          </p:cNvGraphicFramePr>
          <p:nvPr/>
        </p:nvGraphicFramePr>
        <p:xfrm>
          <a:off x="368621" y="2884741"/>
          <a:ext cx="6885619" cy="1691640"/>
        </p:xfrm>
        <a:graphic>
          <a:graphicData uri="http://schemas.openxmlformats.org/drawingml/2006/table">
            <a:tbl>
              <a:tblPr firstRow="1" bandRow="1">
                <a:tableStyleId>{5C22544A-7EE6-4342-B048-85BDC9FD1C3A}</a:tableStyleId>
              </a:tblPr>
              <a:tblGrid>
                <a:gridCol w="1694716">
                  <a:extLst>
                    <a:ext uri="{9D8B030D-6E8A-4147-A177-3AD203B41FA5}">
                      <a16:colId xmlns:a16="http://schemas.microsoft.com/office/drawing/2014/main" val="880813785"/>
                    </a:ext>
                  </a:extLst>
                </a:gridCol>
                <a:gridCol w="1481208">
                  <a:extLst>
                    <a:ext uri="{9D8B030D-6E8A-4147-A177-3AD203B41FA5}">
                      <a16:colId xmlns:a16="http://schemas.microsoft.com/office/drawing/2014/main" val="2638591340"/>
                    </a:ext>
                  </a:extLst>
                </a:gridCol>
                <a:gridCol w="2014979">
                  <a:extLst>
                    <a:ext uri="{9D8B030D-6E8A-4147-A177-3AD203B41FA5}">
                      <a16:colId xmlns:a16="http://schemas.microsoft.com/office/drawing/2014/main" val="3997225758"/>
                    </a:ext>
                  </a:extLst>
                </a:gridCol>
                <a:gridCol w="1694716">
                  <a:extLst>
                    <a:ext uri="{9D8B030D-6E8A-4147-A177-3AD203B41FA5}">
                      <a16:colId xmlns:a16="http://schemas.microsoft.com/office/drawing/2014/main" val="947824475"/>
                    </a:ext>
                  </a:extLst>
                </a:gridCol>
              </a:tblGrid>
              <a:tr h="370840">
                <a:tc>
                  <a:txBody>
                    <a:bodyPr/>
                    <a:lstStyle/>
                    <a:p>
                      <a:pPr algn="ctr"/>
                      <a:r>
                        <a:rPr lang="en-US" sz="1600" b="0" dirty="0"/>
                        <a:t>Speed</a:t>
                      </a:r>
                    </a:p>
                  </a:txBody>
                  <a:tcPr>
                    <a:solidFill>
                      <a:srgbClr val="7BA0FF"/>
                    </a:solidFill>
                  </a:tcPr>
                </a:tc>
                <a:tc>
                  <a:txBody>
                    <a:bodyPr/>
                    <a:lstStyle/>
                    <a:p>
                      <a:pPr algn="ctr"/>
                      <a:r>
                        <a:rPr lang="en-US" sz="1600" b="1" dirty="0"/>
                        <a:t>ATSC 3.0 + 2Rx</a:t>
                      </a:r>
                    </a:p>
                  </a:txBody>
                  <a:tcPr>
                    <a:solidFill>
                      <a:schemeClr val="bg1">
                        <a:lumMod val="50000"/>
                      </a:schemeClr>
                    </a:solidFill>
                  </a:tcPr>
                </a:tc>
                <a:tc>
                  <a:txBody>
                    <a:bodyPr/>
                    <a:lstStyle/>
                    <a:p>
                      <a:pPr algn="ctr"/>
                      <a:r>
                        <a:rPr lang="en-US" sz="1600" b="0" dirty="0"/>
                        <a:t>Baseline 5G Broadcast + 2Rx</a:t>
                      </a:r>
                    </a:p>
                  </a:txBody>
                  <a:tcPr>
                    <a:solidFill>
                      <a:schemeClr val="bg1">
                        <a:lumMod val="50000"/>
                      </a:schemeClr>
                    </a:solidFill>
                  </a:tcPr>
                </a:tc>
                <a:tc>
                  <a:txBody>
                    <a:bodyPr/>
                    <a:lstStyle/>
                    <a:p>
                      <a:pPr algn="ctr"/>
                      <a:r>
                        <a:rPr lang="en-US" sz="1600" b="1" dirty="0"/>
                        <a:t>5G Broadcast 8RV + 2Rx</a:t>
                      </a:r>
                    </a:p>
                  </a:txBody>
                  <a:tcPr>
                    <a:solidFill>
                      <a:schemeClr val="bg1">
                        <a:lumMod val="50000"/>
                      </a:schemeClr>
                    </a:solidFill>
                  </a:tcPr>
                </a:tc>
                <a:extLst>
                  <a:ext uri="{0D108BD9-81ED-4DB2-BD59-A6C34878D82A}">
                    <a16:rowId xmlns:a16="http://schemas.microsoft.com/office/drawing/2014/main" val="342213611"/>
                  </a:ext>
                </a:extLst>
              </a:tr>
              <a:tr h="370840">
                <a:tc>
                  <a:txBody>
                    <a:bodyPr/>
                    <a:lstStyle/>
                    <a:p>
                      <a:r>
                        <a:rPr lang="en-US" sz="1600" dirty="0"/>
                        <a:t>3 km/h</a:t>
                      </a:r>
                    </a:p>
                  </a:txBody>
                  <a:tcPr>
                    <a:solidFill>
                      <a:schemeClr val="tx2">
                        <a:lumMod val="25000"/>
                        <a:lumOff val="75000"/>
                      </a:schemeClr>
                    </a:solidFill>
                  </a:tcPr>
                </a:tc>
                <a:tc>
                  <a:txBody>
                    <a:bodyPr/>
                    <a:lstStyle/>
                    <a:p>
                      <a:r>
                        <a:rPr lang="en-US" sz="1600" b="1" dirty="0"/>
                        <a:t>8.7 dB</a:t>
                      </a:r>
                    </a:p>
                  </a:txBody>
                  <a:tcPr>
                    <a:solidFill>
                      <a:schemeClr val="bg1">
                        <a:lumMod val="90000"/>
                      </a:schemeClr>
                    </a:solidFill>
                  </a:tcPr>
                </a:tc>
                <a:tc>
                  <a:txBody>
                    <a:bodyPr/>
                    <a:lstStyle/>
                    <a:p>
                      <a:r>
                        <a:rPr lang="en-US" sz="1600" dirty="0"/>
                        <a:t>10.7 </a:t>
                      </a:r>
                      <a:r>
                        <a:rPr lang="en-US" sz="1600" dirty="0">
                          <a:solidFill>
                            <a:srgbClr val="FF0000"/>
                          </a:solidFill>
                        </a:rPr>
                        <a:t>(-2 dB)</a:t>
                      </a:r>
                    </a:p>
                  </a:txBody>
                  <a:tcPr>
                    <a:solidFill>
                      <a:schemeClr val="bg1">
                        <a:lumMod val="90000"/>
                      </a:schemeClr>
                    </a:solidFill>
                  </a:tcPr>
                </a:tc>
                <a:tc>
                  <a:txBody>
                    <a:bodyPr/>
                    <a:lstStyle/>
                    <a:p>
                      <a:r>
                        <a:rPr lang="en-US" sz="1600" b="1" dirty="0"/>
                        <a:t>8.9 dB </a:t>
                      </a:r>
                      <a:r>
                        <a:rPr lang="en-US" sz="1600" b="1" dirty="0">
                          <a:solidFill>
                            <a:srgbClr val="008A3E"/>
                          </a:solidFill>
                        </a:rPr>
                        <a:t>(-0.2 dB)</a:t>
                      </a:r>
                    </a:p>
                  </a:txBody>
                  <a:tcPr>
                    <a:solidFill>
                      <a:schemeClr val="bg1">
                        <a:lumMod val="90000"/>
                      </a:schemeClr>
                    </a:solidFill>
                  </a:tcPr>
                </a:tc>
                <a:extLst>
                  <a:ext uri="{0D108BD9-81ED-4DB2-BD59-A6C34878D82A}">
                    <a16:rowId xmlns:a16="http://schemas.microsoft.com/office/drawing/2014/main" val="668885802"/>
                  </a:ext>
                </a:extLst>
              </a:tr>
              <a:tr h="370840">
                <a:tc>
                  <a:txBody>
                    <a:bodyPr/>
                    <a:lstStyle/>
                    <a:p>
                      <a:r>
                        <a:rPr lang="en-US" sz="1600" dirty="0"/>
                        <a:t>40 km/h</a:t>
                      </a:r>
                    </a:p>
                  </a:txBody>
                  <a:tcPr>
                    <a:solidFill>
                      <a:schemeClr val="tx2">
                        <a:lumMod val="25000"/>
                        <a:lumOff val="75000"/>
                      </a:schemeClr>
                    </a:solidFill>
                  </a:tcPr>
                </a:tc>
                <a:tc>
                  <a:txBody>
                    <a:bodyPr/>
                    <a:lstStyle/>
                    <a:p>
                      <a:r>
                        <a:rPr lang="en-US" sz="1600" b="1" dirty="0"/>
                        <a:t>6.6 dB</a:t>
                      </a:r>
                    </a:p>
                  </a:txBody>
                  <a:tcPr>
                    <a:solidFill>
                      <a:schemeClr val="bg1">
                        <a:lumMod val="90000"/>
                      </a:schemeClr>
                    </a:solidFill>
                  </a:tcPr>
                </a:tc>
                <a:tc>
                  <a:txBody>
                    <a:bodyPr/>
                    <a:lstStyle/>
                    <a:p>
                      <a:r>
                        <a:rPr lang="en-US" sz="1600" dirty="0"/>
                        <a:t>11 </a:t>
                      </a:r>
                      <a:r>
                        <a:rPr lang="en-US" sz="1600" dirty="0">
                          <a:solidFill>
                            <a:srgbClr val="FF0000"/>
                          </a:solidFill>
                        </a:rPr>
                        <a:t>(-4.4 dB)</a:t>
                      </a:r>
                    </a:p>
                  </a:txBody>
                  <a:tcPr>
                    <a:solidFill>
                      <a:schemeClr val="bg1">
                        <a:lumMod val="90000"/>
                      </a:schemeClr>
                    </a:solidFill>
                  </a:tcPr>
                </a:tc>
                <a:tc>
                  <a:txBody>
                    <a:bodyPr/>
                    <a:lstStyle/>
                    <a:p>
                      <a:r>
                        <a:rPr lang="en-US" sz="1600" b="1" dirty="0"/>
                        <a:t>7.1 dB </a:t>
                      </a:r>
                      <a:r>
                        <a:rPr lang="en-US" sz="1600" b="1" dirty="0">
                          <a:solidFill>
                            <a:srgbClr val="008A3E"/>
                          </a:solidFill>
                        </a:rPr>
                        <a:t>(-0.5 dB)</a:t>
                      </a:r>
                    </a:p>
                  </a:txBody>
                  <a:tcPr>
                    <a:solidFill>
                      <a:schemeClr val="bg1">
                        <a:lumMod val="90000"/>
                      </a:schemeClr>
                    </a:solidFill>
                  </a:tcPr>
                </a:tc>
                <a:extLst>
                  <a:ext uri="{0D108BD9-81ED-4DB2-BD59-A6C34878D82A}">
                    <a16:rowId xmlns:a16="http://schemas.microsoft.com/office/drawing/2014/main" val="3411736326"/>
                  </a:ext>
                </a:extLst>
              </a:tr>
              <a:tr h="370840">
                <a:tc>
                  <a:txBody>
                    <a:bodyPr/>
                    <a:lstStyle/>
                    <a:p>
                      <a:r>
                        <a:rPr lang="en-US" sz="1600" dirty="0"/>
                        <a:t>120 km/h</a:t>
                      </a:r>
                    </a:p>
                  </a:txBody>
                  <a:tcPr>
                    <a:solidFill>
                      <a:schemeClr val="tx2">
                        <a:lumMod val="25000"/>
                        <a:lumOff val="75000"/>
                      </a:schemeClr>
                    </a:solidFill>
                  </a:tcPr>
                </a:tc>
                <a:tc>
                  <a:txBody>
                    <a:bodyPr/>
                    <a:lstStyle/>
                    <a:p>
                      <a:r>
                        <a:rPr lang="en-US" sz="1600" b="1" dirty="0"/>
                        <a:t>6.2 dB</a:t>
                      </a:r>
                    </a:p>
                  </a:txBody>
                  <a:tcPr>
                    <a:solidFill>
                      <a:schemeClr val="bg1">
                        <a:lumMod val="90000"/>
                      </a:schemeClr>
                    </a:solidFill>
                  </a:tcPr>
                </a:tc>
                <a:tc>
                  <a:txBody>
                    <a:bodyPr/>
                    <a:lstStyle/>
                    <a:p>
                      <a:r>
                        <a:rPr lang="en-US" sz="1600" dirty="0"/>
                        <a:t>11.4 </a:t>
                      </a:r>
                      <a:r>
                        <a:rPr lang="en-US" sz="1600" dirty="0">
                          <a:solidFill>
                            <a:srgbClr val="FF0000"/>
                          </a:solidFill>
                        </a:rPr>
                        <a:t>(-5.2 dB)</a:t>
                      </a:r>
                    </a:p>
                  </a:txBody>
                  <a:tcPr>
                    <a:solidFill>
                      <a:schemeClr val="bg1">
                        <a:lumMod val="90000"/>
                      </a:schemeClr>
                    </a:solidFill>
                  </a:tcPr>
                </a:tc>
                <a:tc>
                  <a:txBody>
                    <a:bodyPr/>
                    <a:lstStyle/>
                    <a:p>
                      <a:r>
                        <a:rPr lang="en-US" sz="1600" b="1" dirty="0"/>
                        <a:t>7 dB </a:t>
                      </a:r>
                      <a:r>
                        <a:rPr lang="en-US" sz="1600" b="1" dirty="0">
                          <a:solidFill>
                            <a:srgbClr val="008A3E"/>
                          </a:solidFill>
                        </a:rPr>
                        <a:t>(-0.8 dB)</a:t>
                      </a:r>
                    </a:p>
                  </a:txBody>
                  <a:tcPr>
                    <a:solidFill>
                      <a:schemeClr val="bg1">
                        <a:lumMod val="90000"/>
                      </a:schemeClr>
                    </a:solidFill>
                  </a:tcPr>
                </a:tc>
                <a:extLst>
                  <a:ext uri="{0D108BD9-81ED-4DB2-BD59-A6C34878D82A}">
                    <a16:rowId xmlns:a16="http://schemas.microsoft.com/office/drawing/2014/main" val="41547995"/>
                  </a:ext>
                </a:extLst>
              </a:tr>
            </a:tbl>
          </a:graphicData>
        </a:graphic>
      </p:graphicFrame>
      <p:cxnSp>
        <p:nvCxnSpPr>
          <p:cNvPr id="34" name="Straight Arrow Connector 33">
            <a:extLst>
              <a:ext uri="{FF2B5EF4-FFF2-40B4-BE49-F238E27FC236}">
                <a16:creationId xmlns:a16="http://schemas.microsoft.com/office/drawing/2014/main" id="{C379D00B-293B-F496-C51A-297E0FE6A568}"/>
              </a:ext>
            </a:extLst>
          </p:cNvPr>
          <p:cNvCxnSpPr>
            <a:cxnSpLocks/>
          </p:cNvCxnSpPr>
          <p:nvPr/>
        </p:nvCxnSpPr>
        <p:spPr>
          <a:xfrm>
            <a:off x="9012551" y="5440297"/>
            <a:ext cx="797738" cy="13169"/>
          </a:xfrm>
          <a:prstGeom prst="straightConnector1">
            <a:avLst/>
          </a:prstGeom>
          <a:ln w="25400" cap="rnd">
            <a:solidFill>
              <a:srgbClr val="FF0000"/>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43D2CC-404F-0B76-6F73-D7DECD5E5DFE}"/>
              </a:ext>
            </a:extLst>
          </p:cNvPr>
          <p:cNvCxnSpPr>
            <a:cxnSpLocks/>
          </p:cNvCxnSpPr>
          <p:nvPr/>
        </p:nvCxnSpPr>
        <p:spPr>
          <a:xfrm flipV="1">
            <a:off x="9012551" y="5150418"/>
            <a:ext cx="0" cy="451281"/>
          </a:xfrm>
          <a:prstGeom prst="line">
            <a:avLst/>
          </a:prstGeom>
          <a:ln w="25400" cap="rnd">
            <a:solidFill>
              <a:srgbClr val="FF0000"/>
            </a:solidFill>
            <a:prstDash val="sysDot"/>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69AF1F-5ACF-856E-D173-51FD2604D8A9}"/>
              </a:ext>
            </a:extLst>
          </p:cNvPr>
          <p:cNvCxnSpPr>
            <a:cxnSpLocks/>
          </p:cNvCxnSpPr>
          <p:nvPr/>
        </p:nvCxnSpPr>
        <p:spPr>
          <a:xfrm flipV="1">
            <a:off x="9799009" y="5164702"/>
            <a:ext cx="0" cy="451281"/>
          </a:xfrm>
          <a:prstGeom prst="line">
            <a:avLst/>
          </a:prstGeom>
          <a:ln w="25400" cap="rnd">
            <a:solidFill>
              <a:srgbClr val="FF0000"/>
            </a:solidFill>
            <a:prstDash val="sysDot"/>
            <a:roun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F70111A-5437-C61C-6D1B-E0B5E9DB7B88}"/>
              </a:ext>
            </a:extLst>
          </p:cNvPr>
          <p:cNvSpPr txBox="1"/>
          <p:nvPr/>
        </p:nvSpPr>
        <p:spPr>
          <a:xfrm>
            <a:off x="8909835" y="5184326"/>
            <a:ext cx="938427" cy="236347"/>
          </a:xfrm>
          <a:prstGeom prst="rect">
            <a:avLst/>
          </a:prstGeom>
        </p:spPr>
        <p:txBody>
          <a:bodyPr wrap="square" lIns="0" tIns="0" rIns="0" bIns="0" rtlCol="0">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Microsoft Sans Serif"/>
                <a:ea typeface="+mn-ea"/>
                <a:cs typeface="Microsoft Sans Serif" panose="020B0604020202020204" pitchFamily="34" charset="0"/>
              </a:rPr>
              <a:t>0.8 dB</a:t>
            </a:r>
          </a:p>
        </p:txBody>
      </p:sp>
      <p:cxnSp>
        <p:nvCxnSpPr>
          <p:cNvPr id="38" name="Straight Arrow Connector 37">
            <a:extLst>
              <a:ext uri="{FF2B5EF4-FFF2-40B4-BE49-F238E27FC236}">
                <a16:creationId xmlns:a16="http://schemas.microsoft.com/office/drawing/2014/main" id="{4B6BC067-75F3-383F-113B-CE6C79FFBCCD}"/>
              </a:ext>
            </a:extLst>
          </p:cNvPr>
          <p:cNvCxnSpPr>
            <a:cxnSpLocks/>
          </p:cNvCxnSpPr>
          <p:nvPr/>
        </p:nvCxnSpPr>
        <p:spPr>
          <a:xfrm>
            <a:off x="9383427" y="5132380"/>
            <a:ext cx="583198" cy="15829"/>
          </a:xfrm>
          <a:prstGeom prst="straightConnector1">
            <a:avLst/>
          </a:prstGeom>
          <a:ln w="25400" cap="rnd">
            <a:solidFill>
              <a:schemeClr val="tx1"/>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90F70A-80E1-A9ED-D21D-63E945D21DA3}"/>
              </a:ext>
            </a:extLst>
          </p:cNvPr>
          <p:cNvCxnSpPr>
            <a:cxnSpLocks/>
          </p:cNvCxnSpPr>
          <p:nvPr/>
        </p:nvCxnSpPr>
        <p:spPr>
          <a:xfrm flipV="1">
            <a:off x="9402824" y="5064751"/>
            <a:ext cx="0" cy="451281"/>
          </a:xfrm>
          <a:prstGeom prst="line">
            <a:avLst/>
          </a:prstGeom>
          <a:ln w="25400" cap="rnd">
            <a:solidFill>
              <a:schemeClr val="tx1"/>
            </a:solidFill>
            <a:prstDash val="sysDot"/>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4FCF7BD-7966-C4B4-1804-708422F8BE2D}"/>
              </a:ext>
            </a:extLst>
          </p:cNvPr>
          <p:cNvCxnSpPr>
            <a:cxnSpLocks/>
          </p:cNvCxnSpPr>
          <p:nvPr/>
        </p:nvCxnSpPr>
        <p:spPr>
          <a:xfrm flipV="1">
            <a:off x="9965005" y="5064751"/>
            <a:ext cx="0" cy="451281"/>
          </a:xfrm>
          <a:prstGeom prst="line">
            <a:avLst/>
          </a:prstGeom>
          <a:ln w="25400" cap="rnd">
            <a:solidFill>
              <a:schemeClr val="tx1"/>
            </a:solidFill>
            <a:prstDash val="sysDot"/>
            <a:roun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1AD2261-5DF7-E41E-8366-D895CD41BA8B}"/>
              </a:ext>
            </a:extLst>
          </p:cNvPr>
          <p:cNvSpPr txBox="1"/>
          <p:nvPr/>
        </p:nvSpPr>
        <p:spPr>
          <a:xfrm>
            <a:off x="9165932" y="4901483"/>
            <a:ext cx="938427" cy="236347"/>
          </a:xfrm>
          <a:prstGeom prst="rect">
            <a:avLst/>
          </a:prstGeom>
        </p:spPr>
        <p:txBody>
          <a:bodyPr wrap="square" lIns="0" tIns="0" rIns="0" bIns="0" rtlCol="0">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3161E"/>
                </a:solidFill>
                <a:effectLst/>
                <a:uLnTx/>
                <a:uFillTx/>
                <a:latin typeface="Microsoft Sans Serif"/>
                <a:ea typeface="+mn-ea"/>
                <a:cs typeface="Microsoft Sans Serif" panose="020B0604020202020204" pitchFamily="34" charset="0"/>
              </a:rPr>
              <a:t>0.5 dB</a:t>
            </a:r>
          </a:p>
        </p:txBody>
      </p:sp>
      <p:cxnSp>
        <p:nvCxnSpPr>
          <p:cNvPr id="42" name="Straight Arrow Connector 41">
            <a:extLst>
              <a:ext uri="{FF2B5EF4-FFF2-40B4-BE49-F238E27FC236}">
                <a16:creationId xmlns:a16="http://schemas.microsoft.com/office/drawing/2014/main" id="{FDBD5DFA-9143-4AC7-A8DE-A1863F811412}"/>
              </a:ext>
            </a:extLst>
          </p:cNvPr>
          <p:cNvCxnSpPr>
            <a:cxnSpLocks/>
          </p:cNvCxnSpPr>
          <p:nvPr/>
        </p:nvCxnSpPr>
        <p:spPr>
          <a:xfrm>
            <a:off x="11329713" y="5368727"/>
            <a:ext cx="312998" cy="6785"/>
          </a:xfrm>
          <a:prstGeom prst="straightConnector1">
            <a:avLst/>
          </a:prstGeom>
          <a:ln w="25400" cap="rnd">
            <a:solidFill>
              <a:schemeClr val="accent1"/>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0E758AE-CE8B-8ED1-3D87-E1AA22DE8E38}"/>
              </a:ext>
            </a:extLst>
          </p:cNvPr>
          <p:cNvCxnSpPr>
            <a:cxnSpLocks/>
          </p:cNvCxnSpPr>
          <p:nvPr/>
        </p:nvCxnSpPr>
        <p:spPr>
          <a:xfrm flipV="1">
            <a:off x="11387286" y="5099840"/>
            <a:ext cx="0" cy="451281"/>
          </a:xfrm>
          <a:prstGeom prst="line">
            <a:avLst/>
          </a:prstGeom>
          <a:ln w="25400" cap="rnd">
            <a:solidFill>
              <a:schemeClr val="accent1"/>
            </a:solidFill>
            <a:prstDash val="sysDot"/>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A61161-72EC-DD38-082E-7526680D1078}"/>
              </a:ext>
            </a:extLst>
          </p:cNvPr>
          <p:cNvCxnSpPr>
            <a:cxnSpLocks/>
          </p:cNvCxnSpPr>
          <p:nvPr/>
        </p:nvCxnSpPr>
        <p:spPr>
          <a:xfrm flipV="1">
            <a:off x="11626355" y="5101632"/>
            <a:ext cx="0" cy="451281"/>
          </a:xfrm>
          <a:prstGeom prst="line">
            <a:avLst/>
          </a:prstGeom>
          <a:ln w="25400" cap="rnd">
            <a:solidFill>
              <a:schemeClr val="accent1"/>
            </a:solidFill>
            <a:prstDash val="sysDot"/>
            <a:roun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9FDB2CE-1949-8B25-0608-617D5A8E3EDF}"/>
              </a:ext>
            </a:extLst>
          </p:cNvPr>
          <p:cNvSpPr txBox="1"/>
          <p:nvPr/>
        </p:nvSpPr>
        <p:spPr>
          <a:xfrm>
            <a:off x="10939397" y="5066152"/>
            <a:ext cx="938427" cy="236347"/>
          </a:xfrm>
          <a:prstGeom prst="rect">
            <a:avLst/>
          </a:prstGeom>
          <a:ln>
            <a:noFill/>
          </a:ln>
        </p:spPr>
        <p:txBody>
          <a:bodyPr wrap="square" lIns="0" tIns="0" rIns="0" bIns="0" rtlCol="0">
            <a:sp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853DC"/>
                </a:solidFill>
                <a:effectLst/>
                <a:uLnTx/>
                <a:uFillTx/>
                <a:latin typeface="Microsoft Sans Serif"/>
                <a:ea typeface="+mn-ea"/>
                <a:cs typeface="Microsoft Sans Serif" panose="020B0604020202020204" pitchFamily="34" charset="0"/>
              </a:rPr>
              <a:t>0.2 dB</a:t>
            </a:r>
          </a:p>
        </p:txBody>
      </p:sp>
      <p:sp>
        <p:nvSpPr>
          <p:cNvPr id="7" name="Footer Placeholder 6">
            <a:extLst>
              <a:ext uri="{FF2B5EF4-FFF2-40B4-BE49-F238E27FC236}">
                <a16:creationId xmlns:a16="http://schemas.microsoft.com/office/drawing/2014/main" id="{3E8E92D4-47CC-1631-3ABC-D5771C780075}"/>
              </a:ext>
            </a:extLst>
          </p:cNvPr>
          <p:cNvSpPr>
            <a:spLocks noGrp="1"/>
          </p:cNvSpPr>
          <p:nvPr>
            <p:ph type="ftr" sz="quarter" idx="10"/>
          </p:nvPr>
        </p:nvSpPr>
        <p:spPr/>
        <p:txBody>
          <a:bodyPr/>
          <a:lstStyle/>
          <a:p>
            <a:r>
              <a:rPr lang="en-US"/>
              <a:t>IBC 2023</a:t>
            </a:r>
            <a:endParaRPr lang="en-US" dirty="0"/>
          </a:p>
        </p:txBody>
      </p:sp>
    </p:spTree>
    <p:extLst>
      <p:ext uri="{BB962C8B-B14F-4D97-AF65-F5344CB8AC3E}">
        <p14:creationId xmlns:p14="http://schemas.microsoft.com/office/powerpoint/2010/main" val="86868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BF0F725-6173-4AED-80E6-AD7A9BC86CDC}"/>
              </a:ext>
            </a:extLst>
          </p:cNvPr>
          <p:cNvSpPr>
            <a:spLocks noGrp="1"/>
          </p:cNvSpPr>
          <p:nvPr>
            <p:ph type="title"/>
          </p:nvPr>
        </p:nvSpPr>
        <p:spPr>
          <a:xfrm>
            <a:off x="495300" y="642644"/>
            <a:ext cx="11187112" cy="361959"/>
          </a:xfrm>
        </p:spPr>
        <p:txBody>
          <a:bodyPr/>
          <a:lstStyle/>
          <a:p>
            <a:r>
              <a:rPr lang="en-US" dirty="0"/>
              <a:t>Time-frequency </a:t>
            </a:r>
            <a:r>
              <a:rPr lang="en-US" dirty="0" err="1"/>
              <a:t>interleaver</a:t>
            </a:r>
            <a:r>
              <a:rPr lang="en-US" dirty="0"/>
              <a:t> status in 3GPP</a:t>
            </a:r>
          </a:p>
        </p:txBody>
      </p:sp>
      <p:sp>
        <p:nvSpPr>
          <p:cNvPr id="11" name="Content Placeholder 10">
            <a:extLst>
              <a:ext uri="{FF2B5EF4-FFF2-40B4-BE49-F238E27FC236}">
                <a16:creationId xmlns:a16="http://schemas.microsoft.com/office/drawing/2014/main" id="{5ECF620F-E60C-41DB-ACD4-D31BB4B376A1}"/>
              </a:ext>
            </a:extLst>
          </p:cNvPr>
          <p:cNvSpPr>
            <a:spLocks noGrp="1"/>
          </p:cNvSpPr>
          <p:nvPr>
            <p:ph sz="quarter" idx="14"/>
          </p:nvPr>
        </p:nvSpPr>
        <p:spPr>
          <a:xfrm>
            <a:off x="495300" y="1510392"/>
            <a:ext cx="11187112" cy="5041328"/>
          </a:xfrm>
        </p:spPr>
        <p:txBody>
          <a:bodyPr/>
          <a:lstStyle/>
          <a:p>
            <a:r>
              <a:rPr lang="en-US" dirty="0"/>
              <a:t>Time-frequency interleaving for 5G Broadcast was discussed in Rel-16 and was shown to provide large gains in time-varying channels. </a:t>
            </a:r>
          </a:p>
          <a:p>
            <a:r>
              <a:rPr lang="en-US" dirty="0"/>
              <a:t>The following was captured in the RAN1#99 </a:t>
            </a:r>
          </a:p>
          <a:p>
            <a:pPr marL="0" indent="0">
              <a:buNone/>
            </a:pPr>
            <a:r>
              <a:rPr lang="en-US" dirty="0"/>
              <a:t>   Chairman’s notes:</a:t>
            </a:r>
          </a:p>
          <a:p>
            <a:endParaRPr lang="en-US" dirty="0"/>
          </a:p>
          <a:p>
            <a:endParaRPr lang="en-US" dirty="0"/>
          </a:p>
          <a:p>
            <a:endParaRPr lang="en-US" sz="1200" dirty="0"/>
          </a:p>
          <a:p>
            <a:endParaRPr lang="en-US" dirty="0"/>
          </a:p>
          <a:p>
            <a:endParaRPr lang="en-US" dirty="0"/>
          </a:p>
          <a:p>
            <a:endParaRPr lang="en-US" dirty="0"/>
          </a:p>
          <a:p>
            <a:pPr marL="0" indent="0">
              <a:buNone/>
            </a:pPr>
            <a:endParaRPr lang="en-US" sz="1600" dirty="0"/>
          </a:p>
        </p:txBody>
      </p:sp>
      <p:pic>
        <p:nvPicPr>
          <p:cNvPr id="6" name="Picture 5">
            <a:extLst>
              <a:ext uri="{FF2B5EF4-FFF2-40B4-BE49-F238E27FC236}">
                <a16:creationId xmlns:a16="http://schemas.microsoft.com/office/drawing/2014/main" id="{516D7F9B-78BF-ED76-62E8-18F924AF126D}"/>
              </a:ext>
            </a:extLst>
          </p:cNvPr>
          <p:cNvPicPr>
            <a:picLocks noChangeAspect="1"/>
          </p:cNvPicPr>
          <p:nvPr/>
        </p:nvPicPr>
        <p:blipFill>
          <a:blip r:embed="rId2">
            <a:extLst>
              <a:ext uri="{28A0092B-C50C-407E-A947-70E740481C1C}">
                <a14:useLocalDpi xmlns:a14="http://schemas.microsoft.com/office/drawing/2010/main" val="0"/>
              </a:ext>
            </a:extLst>
          </a:blip>
          <a:srcRect l="6386" r="29439"/>
          <a:stretch>
            <a:fillRect/>
          </a:stretch>
        </p:blipFill>
        <p:spPr bwMode="auto">
          <a:xfrm>
            <a:off x="7319282" y="2187404"/>
            <a:ext cx="4421853" cy="2621713"/>
          </a:xfrm>
          <a:prstGeom prst="rect">
            <a:avLst/>
          </a:prstGeom>
          <a:noFill/>
          <a:ln>
            <a:noFill/>
          </a:ln>
        </p:spPr>
      </p:pic>
      <p:sp>
        <p:nvSpPr>
          <p:cNvPr id="7" name="TextBox 6">
            <a:extLst>
              <a:ext uri="{FF2B5EF4-FFF2-40B4-BE49-F238E27FC236}">
                <a16:creationId xmlns:a16="http://schemas.microsoft.com/office/drawing/2014/main" id="{76489FBB-6A7D-3120-B8A9-83FAC805AC66}"/>
              </a:ext>
            </a:extLst>
          </p:cNvPr>
          <p:cNvSpPr txBox="1"/>
          <p:nvPr/>
        </p:nvSpPr>
        <p:spPr>
          <a:xfrm>
            <a:off x="7712801" y="4993024"/>
            <a:ext cx="3969611" cy="354584"/>
          </a:xfrm>
          <a:prstGeom prst="rect">
            <a:avLst/>
          </a:prstGeom>
        </p:spPr>
        <p:txBody>
          <a:bodyPr wrap="square" lIns="0" tIns="0" rIns="0" bIns="0" rtlCol="0">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en-US" sz="1200" b="0" i="0" u="none" strike="noStrike" kern="1200" cap="none" spc="0" normalizeH="0" baseline="0" noProof="0">
                <a:ln>
                  <a:noFill/>
                </a:ln>
                <a:solidFill>
                  <a:srgbClr val="0B2742"/>
                </a:solidFill>
                <a:effectLst/>
                <a:uLnTx/>
                <a:uFillTx/>
                <a:latin typeface="Microsoft Sans Serif"/>
                <a:ea typeface="+mn-ea"/>
                <a:cs typeface="Microsoft Sans Serif" panose="020B0604020202020204" pitchFamily="34" charset="0"/>
              </a:rPr>
              <a:t>Figure (from R1-1913439) showing a 3+dB gain or a ~30% throughput gain from interleaving (at 0.1% BLER target)</a:t>
            </a:r>
          </a:p>
        </p:txBody>
      </p:sp>
      <p:sp>
        <p:nvSpPr>
          <p:cNvPr id="10" name="TextBox 9">
            <a:extLst>
              <a:ext uri="{FF2B5EF4-FFF2-40B4-BE49-F238E27FC236}">
                <a16:creationId xmlns:a16="http://schemas.microsoft.com/office/drawing/2014/main" id="{0E16ADA8-2085-C754-C51C-9D130B2D521D}"/>
              </a:ext>
            </a:extLst>
          </p:cNvPr>
          <p:cNvSpPr txBox="1"/>
          <p:nvPr/>
        </p:nvSpPr>
        <p:spPr>
          <a:xfrm>
            <a:off x="450865" y="3108213"/>
            <a:ext cx="6420544" cy="2062103"/>
          </a:xfrm>
          <a:prstGeom prst="rect">
            <a:avLst/>
          </a:prstGeom>
          <a:noFill/>
          <a:ln>
            <a:solidFill>
              <a:schemeClr val="tx1"/>
            </a:solidFill>
          </a:ln>
        </p:spPr>
        <p:txBody>
          <a:bodyPr wrap="square">
            <a:spAutoFit/>
          </a:bodyPr>
          <a:lstStyle/>
          <a:p>
            <a:pPr marL="914400" marR="0" lvl="0" indent="-914400" algn="l"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0000FF"/>
                </a:solidFill>
                <a:effectLst/>
                <a:uLnTx/>
                <a:uFillTx/>
                <a:latin typeface="Times" panose="02020603050405020304" pitchFamily="18" charset="0"/>
                <a:ea typeface="Batang" panose="02030600000101010101" pitchFamily="18" charset="-127"/>
                <a:cs typeface="Times New Roman" panose="02020603050405020304" pitchFamily="18" charset="0"/>
              </a:rPr>
              <a:t>R1-1913439</a:t>
            </a:r>
            <a:r>
              <a:rPr kumimoji="0" lang="en-GB" sz="1600" b="1" i="0" u="none" strike="noStrike" kern="1200" cap="none" spc="0" normalizeH="0" baseline="0" noProof="0" dirty="0">
                <a:ln>
                  <a:noFill/>
                </a:ln>
                <a:solidFill>
                  <a:srgbClr val="13161E"/>
                </a:solidFill>
                <a:effectLst/>
                <a:uLnTx/>
                <a:uFillTx/>
                <a:latin typeface="Times" panose="02020603050405020304" pitchFamily="18" charset="0"/>
                <a:ea typeface="Batang" panose="02030600000101010101" pitchFamily="18" charset="-127"/>
                <a:cs typeface="Times New Roman" panose="02020603050405020304" pitchFamily="18" charset="0"/>
              </a:rPr>
              <a:t>	On time and frequency interleaving for terrestrial broadcast	EBU, BBC, IRT, NHK, ABS, DISH, Eutelsat, Shanghai Jiao Tong University, Fraunhofer HHI, Fraunhofer IIS, </a:t>
            </a:r>
            <a:r>
              <a:rPr kumimoji="0" lang="en-GB" sz="1600" b="1" i="0" u="none" strike="noStrike" kern="1200" cap="none" spc="0" normalizeH="0" baseline="0" noProof="0" dirty="0" err="1">
                <a:ln>
                  <a:noFill/>
                </a:ln>
                <a:solidFill>
                  <a:srgbClr val="13161E"/>
                </a:solidFill>
                <a:effectLst/>
                <a:uLnTx/>
                <a:uFillTx/>
                <a:latin typeface="Times" panose="02020603050405020304" pitchFamily="18" charset="0"/>
                <a:ea typeface="Batang" panose="02030600000101010101" pitchFamily="18" charset="-127"/>
                <a:cs typeface="Times New Roman" panose="02020603050405020304" pitchFamily="18" charset="0"/>
              </a:rPr>
              <a:t>Enensys</a:t>
            </a:r>
            <a:r>
              <a:rPr kumimoji="0" lang="en-GB" sz="1600" b="1" i="0" u="none" strike="noStrike" kern="1200" cap="none" spc="0" normalizeH="0" baseline="0" noProof="0" dirty="0">
                <a:ln>
                  <a:noFill/>
                </a:ln>
                <a:solidFill>
                  <a:srgbClr val="13161E"/>
                </a:solidFill>
                <a:effectLst/>
                <a:uLnTx/>
                <a:uFillTx/>
                <a:latin typeface="Times" panose="02020603050405020304" pitchFamily="18" charset="0"/>
                <a:ea typeface="Batang" panose="02030600000101010101" pitchFamily="18" charset="-127"/>
                <a:cs typeface="Times New Roman" panose="02020603050405020304" pitchFamily="18" charset="0"/>
              </a:rPr>
              <a:t>, Qualcomm, </a:t>
            </a:r>
            <a:r>
              <a:rPr kumimoji="0" lang="en-GB" sz="1600" b="1" i="0" u="none" strike="noStrike" kern="1200" cap="none" spc="0" normalizeH="0" baseline="0" noProof="0" dirty="0" err="1">
                <a:ln>
                  <a:noFill/>
                </a:ln>
                <a:solidFill>
                  <a:srgbClr val="13161E"/>
                </a:solidFill>
                <a:effectLst/>
                <a:uLnTx/>
                <a:uFillTx/>
                <a:latin typeface="Times" panose="02020603050405020304" pitchFamily="18" charset="0"/>
                <a:ea typeface="Batang" panose="02030600000101010101" pitchFamily="18" charset="-127"/>
                <a:cs typeface="Times New Roman" panose="02020603050405020304" pitchFamily="18" charset="0"/>
              </a:rPr>
              <a:t>Rohde&amp;Schwarz</a:t>
            </a:r>
            <a:r>
              <a:rPr kumimoji="0" lang="en-GB" sz="1600" b="1" i="0" u="none" strike="noStrike" kern="1200" cap="none" spc="0" normalizeH="0" baseline="0" noProof="0" dirty="0">
                <a:ln>
                  <a:noFill/>
                </a:ln>
                <a:solidFill>
                  <a:srgbClr val="13161E"/>
                </a:solidFill>
                <a:effectLst/>
                <a:uLnTx/>
                <a:uFillTx/>
                <a:latin typeface="Times" panose="02020603050405020304" pitchFamily="18" charset="0"/>
                <a:ea typeface="Batang" panose="02030600000101010101" pitchFamily="18" charset="-127"/>
                <a:cs typeface="Times New Roman" panose="02020603050405020304" pitchFamily="18" charset="0"/>
              </a:rPr>
              <a:t>, Nokia, Nokia Shanghai Bell, ATEME, </a:t>
            </a:r>
            <a:r>
              <a:rPr kumimoji="0" lang="en-GB" sz="1600" b="1" i="0" u="none" strike="noStrike" kern="1200" cap="none" spc="0" normalizeH="0" baseline="0" noProof="0" dirty="0" err="1">
                <a:ln>
                  <a:noFill/>
                </a:ln>
                <a:solidFill>
                  <a:srgbClr val="13161E"/>
                </a:solidFill>
                <a:effectLst/>
                <a:uLnTx/>
                <a:uFillTx/>
                <a:latin typeface="Times" panose="02020603050405020304" pitchFamily="18" charset="0"/>
                <a:ea typeface="Batang" panose="02030600000101010101" pitchFamily="18" charset="-127"/>
                <a:cs typeface="Times New Roman" panose="02020603050405020304" pitchFamily="18" charset="0"/>
              </a:rPr>
              <a:t>Nomor</a:t>
            </a:r>
            <a:r>
              <a:rPr kumimoji="0" lang="en-GB" sz="1600" b="1" i="0" u="none" strike="noStrike" kern="1200" cap="none" spc="0" normalizeH="0" baseline="0" noProof="0" dirty="0">
                <a:ln>
                  <a:noFill/>
                </a:ln>
                <a:solidFill>
                  <a:srgbClr val="13161E"/>
                </a:solidFill>
                <a:effectLst/>
                <a:uLnTx/>
                <a:uFillTx/>
                <a:latin typeface="Times" panose="02020603050405020304" pitchFamily="18" charset="0"/>
                <a:ea typeface="Batang" panose="02030600000101010101" pitchFamily="18" charset="-127"/>
                <a:cs typeface="Times New Roman" panose="02020603050405020304" pitchFamily="18" charset="0"/>
              </a:rPr>
              <a:t> Research, Sony</a:t>
            </a:r>
            <a:endParaRPr kumimoji="0" lang="en-US" sz="1600" b="0" i="0" u="none" strike="noStrike" kern="1200" cap="none" spc="0" normalizeH="0" baseline="0" noProof="0" dirty="0">
              <a:ln>
                <a:noFill/>
              </a:ln>
              <a:solidFill>
                <a:srgbClr val="13161E"/>
              </a:solidFill>
              <a:effectLst/>
              <a:uLnTx/>
              <a:uFillTx/>
              <a:latin typeface="Times" panose="02020603050405020304" pitchFamily="18" charset="0"/>
              <a:ea typeface="Batang" panose="02030600000101010101" pitchFamily="18"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3161E"/>
                </a:solidFill>
                <a:effectLst/>
                <a:uLnTx/>
                <a:uFillTx/>
                <a:latin typeface="Times" panose="02020603050405020304" pitchFamily="18" charset="0"/>
                <a:ea typeface="Batang" panose="02030600000101010101" pitchFamily="18" charset="-127"/>
                <a:cs typeface="Times New Roman" panose="02020603050405020304" pitchFamily="18" charset="0"/>
              </a:rPr>
              <a:t>Time and frequency interleaving for terrestrial broadcast was discussed even though it was not explicitly in the scope of the WID. However, consensus was not reached. </a:t>
            </a:r>
            <a:r>
              <a:rPr kumimoji="0" lang="en-GB" sz="1600" b="0" i="0" u="none" strike="noStrike" kern="1200" cap="none" spc="0" normalizeH="0" baseline="0" noProof="0" dirty="0">
                <a:ln>
                  <a:noFill/>
                </a:ln>
                <a:solidFill>
                  <a:srgbClr val="13161E"/>
                </a:solidFill>
                <a:effectLst/>
                <a:highlight>
                  <a:srgbClr val="FFFF00"/>
                </a:highlight>
                <a:uLnTx/>
                <a:uFillTx/>
                <a:latin typeface="Times" panose="02020603050405020304" pitchFamily="18" charset="0"/>
                <a:ea typeface="Batang" panose="02030600000101010101" pitchFamily="18" charset="-127"/>
                <a:cs typeface="Times New Roman" panose="02020603050405020304" pitchFamily="18" charset="0"/>
              </a:rPr>
              <a:t>It can be considered for a later release.</a:t>
            </a:r>
            <a:endParaRPr kumimoji="0" lang="en-US" sz="1600" b="0" i="0" u="none" strike="noStrike" kern="1200" cap="none" spc="0" normalizeH="0" baseline="0" noProof="0" dirty="0">
              <a:ln>
                <a:noFill/>
              </a:ln>
              <a:solidFill>
                <a:srgbClr val="13161E"/>
              </a:solidFill>
              <a:effectLst/>
              <a:highlight>
                <a:srgbClr val="FFFF00"/>
              </a:highlight>
              <a:uLnTx/>
              <a:uFillTx/>
              <a:latin typeface="Times" panose="02020603050405020304" pitchFamily="18" charset="0"/>
              <a:ea typeface="Batang" panose="02030600000101010101" pitchFamily="18" charset="-127"/>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D367D13D-3662-4993-6E8F-BCF312DE9A5E}"/>
              </a:ext>
            </a:extLst>
          </p:cNvPr>
          <p:cNvCxnSpPr>
            <a:cxnSpLocks/>
          </p:cNvCxnSpPr>
          <p:nvPr/>
        </p:nvCxnSpPr>
        <p:spPr>
          <a:xfrm>
            <a:off x="7114145" y="2296613"/>
            <a:ext cx="0" cy="3222444"/>
          </a:xfrm>
          <a:prstGeom prst="line">
            <a:avLst/>
          </a:prstGeom>
          <a:ln w="12700" cap="rnd">
            <a:solidFill>
              <a:schemeClr val="tx1"/>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08C9A25-359E-F138-895F-96AE8078937C}"/>
              </a:ext>
            </a:extLst>
          </p:cNvPr>
          <p:cNvSpPr>
            <a:spLocks noGrp="1"/>
          </p:cNvSpPr>
          <p:nvPr>
            <p:ph type="ftr" sz="quarter" idx="10"/>
          </p:nvPr>
        </p:nvSpPr>
        <p:spPr/>
        <p:txBody>
          <a:bodyPr/>
          <a:lstStyle/>
          <a:p>
            <a:r>
              <a:rPr lang="en-US"/>
              <a:t>IBC 2023</a:t>
            </a:r>
          </a:p>
        </p:txBody>
      </p:sp>
    </p:spTree>
    <p:extLst>
      <p:ext uri="{BB962C8B-B14F-4D97-AF65-F5344CB8AC3E}">
        <p14:creationId xmlns:p14="http://schemas.microsoft.com/office/powerpoint/2010/main" val="38948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54C43F-F56B-5DAE-8CB6-238C753D21E5}"/>
              </a:ext>
            </a:extLst>
          </p:cNvPr>
          <p:cNvSpPr>
            <a:spLocks noGrp="1"/>
          </p:cNvSpPr>
          <p:nvPr>
            <p:ph type="ftr" sz="quarter" idx="10"/>
          </p:nvPr>
        </p:nvSpPr>
        <p:spPr/>
        <p:txBody>
          <a:bodyPr/>
          <a:lstStyle/>
          <a:p>
            <a:r>
              <a:rPr lang="en-US"/>
              <a:t>IBC 2023</a:t>
            </a:r>
            <a:endParaRPr lang="en-US" dirty="0"/>
          </a:p>
        </p:txBody>
      </p:sp>
      <p:sp>
        <p:nvSpPr>
          <p:cNvPr id="3" name="Title 2">
            <a:extLst>
              <a:ext uri="{FF2B5EF4-FFF2-40B4-BE49-F238E27FC236}">
                <a16:creationId xmlns:a16="http://schemas.microsoft.com/office/drawing/2014/main" id="{051E66CD-F849-87EF-41D7-A418A47A044C}"/>
              </a:ext>
            </a:extLst>
          </p:cNvPr>
          <p:cNvSpPr>
            <a:spLocks noGrp="1"/>
          </p:cNvSpPr>
          <p:nvPr>
            <p:ph type="title"/>
          </p:nvPr>
        </p:nvSpPr>
        <p:spPr/>
        <p:txBody>
          <a:bodyPr/>
          <a:lstStyle/>
          <a:p>
            <a:r>
              <a:rPr lang="de-DE" dirty="0"/>
              <a:t>Summary and Conclusions</a:t>
            </a:r>
            <a:endParaRPr lang="en-US" dirty="0"/>
          </a:p>
        </p:txBody>
      </p:sp>
      <p:sp>
        <p:nvSpPr>
          <p:cNvPr id="9" name="Subtitle 8">
            <a:extLst>
              <a:ext uri="{FF2B5EF4-FFF2-40B4-BE49-F238E27FC236}">
                <a16:creationId xmlns:a16="http://schemas.microsoft.com/office/drawing/2014/main" id="{3F1C0EF8-2171-4698-D775-42274CC059AC}"/>
              </a:ext>
            </a:extLst>
          </p:cNvPr>
          <p:cNvSpPr>
            <a:spLocks noGrp="1"/>
          </p:cNvSpPr>
          <p:nvPr>
            <p:ph type="subTitle" idx="1"/>
          </p:nvPr>
        </p:nvSpPr>
        <p:spPr/>
        <p:txBody>
          <a:bodyPr/>
          <a:lstStyle/>
          <a:p>
            <a:r>
              <a:rPr lang="en-US" dirty="0"/>
              <a:t>5G BROADCAST RECEIVERS: OPTIMIZING PERFORMANCE UNDER IMPLEMENTATION CONSTRAINTS</a:t>
            </a:r>
          </a:p>
        </p:txBody>
      </p:sp>
      <p:sp>
        <p:nvSpPr>
          <p:cNvPr id="12" name="Content Placeholder 11">
            <a:extLst>
              <a:ext uri="{FF2B5EF4-FFF2-40B4-BE49-F238E27FC236}">
                <a16:creationId xmlns:a16="http://schemas.microsoft.com/office/drawing/2014/main" id="{A13416DD-C42C-514F-06E2-C2DA34012FDB}"/>
              </a:ext>
            </a:extLst>
          </p:cNvPr>
          <p:cNvSpPr>
            <a:spLocks noGrp="1"/>
          </p:cNvSpPr>
          <p:nvPr>
            <p:ph sz="quarter" idx="16"/>
          </p:nvPr>
        </p:nvSpPr>
        <p:spPr/>
        <p:txBody>
          <a:bodyPr/>
          <a:lstStyle/>
          <a:p>
            <a:r>
              <a:rPr lang="en-GB" sz="1800" dirty="0">
                <a:effectLst/>
                <a:latin typeface="Arial" panose="020B0604020202020204" pitchFamily="34" charset="0"/>
                <a:ea typeface="SimSun" panose="02010600030101010101" pitchFamily="2" charset="-122"/>
                <a:cs typeface="Times New Roman" panose="02020603050405020304" pitchFamily="18" charset="0"/>
              </a:rPr>
              <a:t>Broadcast networks and usage of configurations needs to be done for worst-case scenario. </a:t>
            </a:r>
          </a:p>
          <a:p>
            <a:r>
              <a:rPr lang="en-GB" sz="1800" dirty="0">
                <a:effectLst/>
                <a:latin typeface="Arial" panose="020B0604020202020204" pitchFamily="34" charset="0"/>
                <a:ea typeface="SimSun" panose="02010600030101010101" pitchFamily="2" charset="-122"/>
                <a:cs typeface="Times New Roman" panose="02020603050405020304" pitchFamily="18" charset="0"/>
              </a:rPr>
              <a:t>For example, gains achieved in the 120 kmph scenario may not relevant, if such a planning would fail to serve a large number of receivers moving at lower speeds. </a:t>
            </a:r>
          </a:p>
          <a:p>
            <a:r>
              <a:rPr lang="en-GB" sz="1800" dirty="0">
                <a:latin typeface="Arial" panose="020B0604020202020204" pitchFamily="34" charset="0"/>
                <a:ea typeface="SimSun" panose="02010600030101010101" pitchFamily="2" charset="-122"/>
                <a:cs typeface="Times New Roman" panose="02020603050405020304" pitchFamily="18" charset="0"/>
              </a:rPr>
              <a:t>In this case, comparison between 5G broadcast and ATSC3.0 is provided for NLOS for different speeds and configurations</a:t>
            </a:r>
            <a:endParaRPr lang="en-US" dirty="0"/>
          </a:p>
        </p:txBody>
      </p:sp>
      <p:sp>
        <p:nvSpPr>
          <p:cNvPr id="19" name="Content Placeholder 18">
            <a:extLst>
              <a:ext uri="{FF2B5EF4-FFF2-40B4-BE49-F238E27FC236}">
                <a16:creationId xmlns:a16="http://schemas.microsoft.com/office/drawing/2014/main" id="{BE5EDC00-C011-B383-3B40-B00B316CFEA1}"/>
              </a:ext>
            </a:extLst>
          </p:cNvPr>
          <p:cNvSpPr>
            <a:spLocks noGrp="1"/>
          </p:cNvSpPr>
          <p:nvPr>
            <p:ph sz="quarter" idx="17"/>
          </p:nvPr>
        </p:nvSpPr>
        <p:spPr/>
        <p:txBody>
          <a:bodyPr>
            <a:normAutofit fontScale="92500" lnSpcReduction="20000"/>
          </a:bodyPr>
          <a:lstStyle/>
          <a:p>
            <a:r>
              <a:rPr lang="en-US" sz="2000" dirty="0"/>
              <a:t>The main design target &amp; “reason for being” of 5G broadcast is to enable operation of a broadcast network where the receivers are </a:t>
            </a:r>
            <a:r>
              <a:rPr lang="en-US" sz="2000" dirty="0">
                <a:solidFill>
                  <a:schemeClr val="bg2"/>
                </a:solidFill>
              </a:rPr>
              <a:t>hardware-compatible</a:t>
            </a:r>
            <a:r>
              <a:rPr lang="en-US" sz="2000" dirty="0">
                <a:solidFill>
                  <a:srgbClr val="FF0000"/>
                </a:solidFill>
              </a:rPr>
              <a:t> </a:t>
            </a:r>
            <a:r>
              <a:rPr lang="en-US" sz="2000" dirty="0"/>
              <a:t>with cellular modems</a:t>
            </a:r>
          </a:p>
          <a:p>
            <a:pPr lvl="1"/>
            <a:r>
              <a:rPr lang="en-US" dirty="0"/>
              <a:t>“Hardware compatible” means lower barrier to adoption in mobile devices compared to other broadcasting technologies</a:t>
            </a:r>
          </a:p>
          <a:p>
            <a:pPr lvl="2"/>
            <a:r>
              <a:rPr lang="en-US" sz="1400" dirty="0"/>
              <a:t>Several 5G Broadcast building blocks are already there in a 4G/5G modem, hence the additions are marginal. </a:t>
            </a:r>
          </a:p>
          <a:p>
            <a:pPr lvl="2"/>
            <a:r>
              <a:rPr lang="en-US" sz="1400" dirty="0"/>
              <a:t>For other technologies, a separate piece of silicon / die area would be required</a:t>
            </a:r>
          </a:p>
          <a:p>
            <a:r>
              <a:rPr lang="en-US" dirty="0"/>
              <a:t>In comparison with unconstrained broadcast designs, 5G Broadcast Rel-18 is only marginally worse and there are expectations to address remaining gaps in Rel-19 without compromising the design goals</a:t>
            </a:r>
          </a:p>
          <a:p>
            <a:r>
              <a:rPr lang="en-US" dirty="0"/>
              <a:t>5G Broadcast is a transport and is successfully combined with unicast service layers – seamless unicast fallback has been successfully demonstrated</a:t>
            </a:r>
          </a:p>
        </p:txBody>
      </p:sp>
      <p:graphicFrame>
        <p:nvGraphicFramePr>
          <p:cNvPr id="20" name="Content Placeholder 5">
            <a:extLst>
              <a:ext uri="{FF2B5EF4-FFF2-40B4-BE49-F238E27FC236}">
                <a16:creationId xmlns:a16="http://schemas.microsoft.com/office/drawing/2014/main" id="{D3180204-E078-547B-3B70-B25512E6DA8F}"/>
              </a:ext>
            </a:extLst>
          </p:cNvPr>
          <p:cNvGraphicFramePr>
            <a:graphicFrameLocks/>
          </p:cNvGraphicFramePr>
          <p:nvPr/>
        </p:nvGraphicFramePr>
        <p:xfrm>
          <a:off x="399286" y="4714479"/>
          <a:ext cx="5576890" cy="1498537"/>
        </p:xfrm>
        <a:graphic>
          <a:graphicData uri="http://schemas.openxmlformats.org/drawingml/2006/table">
            <a:tbl>
              <a:tblPr firstRow="1" firstCol="1" lastRow="1" bandRow="1">
                <a:tableStyleId>{5C22544A-7EE6-4342-B048-85BDC9FD1C3A}</a:tableStyleId>
              </a:tblPr>
              <a:tblGrid>
                <a:gridCol w="1162050">
                  <a:extLst>
                    <a:ext uri="{9D8B030D-6E8A-4147-A177-3AD203B41FA5}">
                      <a16:colId xmlns:a16="http://schemas.microsoft.com/office/drawing/2014/main" val="3036771167"/>
                    </a:ext>
                  </a:extLst>
                </a:gridCol>
                <a:gridCol w="1068706">
                  <a:extLst>
                    <a:ext uri="{9D8B030D-6E8A-4147-A177-3AD203B41FA5}">
                      <a16:colId xmlns:a16="http://schemas.microsoft.com/office/drawing/2014/main" val="2760916208"/>
                    </a:ext>
                  </a:extLst>
                </a:gridCol>
                <a:gridCol w="1115378">
                  <a:extLst>
                    <a:ext uri="{9D8B030D-6E8A-4147-A177-3AD203B41FA5}">
                      <a16:colId xmlns:a16="http://schemas.microsoft.com/office/drawing/2014/main" val="999946938"/>
                    </a:ext>
                  </a:extLst>
                </a:gridCol>
                <a:gridCol w="1115378">
                  <a:extLst>
                    <a:ext uri="{9D8B030D-6E8A-4147-A177-3AD203B41FA5}">
                      <a16:colId xmlns:a16="http://schemas.microsoft.com/office/drawing/2014/main" val="2782295726"/>
                    </a:ext>
                  </a:extLst>
                </a:gridCol>
                <a:gridCol w="1115378">
                  <a:extLst>
                    <a:ext uri="{9D8B030D-6E8A-4147-A177-3AD203B41FA5}">
                      <a16:colId xmlns:a16="http://schemas.microsoft.com/office/drawing/2014/main" val="896708219"/>
                    </a:ext>
                  </a:extLst>
                </a:gridCol>
              </a:tblGrid>
              <a:tr h="190500">
                <a:tc>
                  <a:txBody>
                    <a:bodyPr/>
                    <a:lstStyle/>
                    <a:p>
                      <a:r>
                        <a:rPr lang="en-US" sz="1600" dirty="0">
                          <a:effectLst/>
                        </a:rPr>
                        <a:t>SNR for</a:t>
                      </a:r>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ATSC 3.0 + 1Rx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ATSC 3.0 + 2Rx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5G + 2Rx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de-DE" sz="1600" dirty="0">
                          <a:effectLst/>
                        </a:rPr>
                        <a:t>5G + 2Rx + TFI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7403677"/>
                  </a:ext>
                </a:extLst>
              </a:tr>
              <a:tr h="190500">
                <a:tc>
                  <a:txBody>
                    <a:bodyPr/>
                    <a:lstStyle/>
                    <a:p>
                      <a:pPr marL="0" marR="0" algn="ctr">
                        <a:lnSpc>
                          <a:spcPct val="107000"/>
                        </a:lnSpc>
                        <a:spcBef>
                          <a:spcPts val="0"/>
                        </a:spcBef>
                        <a:spcAft>
                          <a:spcPts val="0"/>
                        </a:spcAft>
                      </a:pPr>
                      <a:r>
                        <a:rPr lang="en-US" sz="1600" dirty="0">
                          <a:effectLst/>
                        </a:rPr>
                        <a:t>3 kmph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14.4 dB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8.7 dB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10.7 dB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8.9 dB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586272"/>
                  </a:ext>
                </a:extLst>
              </a:tr>
              <a:tr h="190500">
                <a:tc>
                  <a:txBody>
                    <a:bodyPr/>
                    <a:lstStyle/>
                    <a:p>
                      <a:pPr marL="0" marR="0" algn="ctr">
                        <a:lnSpc>
                          <a:spcPct val="107000"/>
                        </a:lnSpc>
                        <a:spcBef>
                          <a:spcPts val="0"/>
                        </a:spcBef>
                        <a:spcAft>
                          <a:spcPts val="0"/>
                        </a:spcAft>
                      </a:pPr>
                      <a:r>
                        <a:rPr lang="en-US" sz="1600" dirty="0">
                          <a:effectLst/>
                        </a:rPr>
                        <a:t>40 kmph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11.2 dB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6.6 dB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10.9 dB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7.3 dB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7555604"/>
                  </a:ext>
                </a:extLst>
              </a:tr>
              <a:tr h="190500">
                <a:tc>
                  <a:txBody>
                    <a:bodyPr/>
                    <a:lstStyle/>
                    <a:p>
                      <a:pPr marL="0" marR="0" algn="ctr">
                        <a:lnSpc>
                          <a:spcPct val="107000"/>
                        </a:lnSpc>
                        <a:spcBef>
                          <a:spcPts val="0"/>
                        </a:spcBef>
                        <a:spcAft>
                          <a:spcPts val="0"/>
                        </a:spcAft>
                      </a:pPr>
                      <a:r>
                        <a:rPr lang="en-US" sz="1600" dirty="0">
                          <a:effectLst/>
                        </a:rPr>
                        <a:t>120 kmph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10.8 dB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6.2 dB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11.4 dB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7 dB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9883500"/>
                  </a:ext>
                </a:extLst>
              </a:tr>
              <a:tr h="190500">
                <a:tc>
                  <a:txBody>
                    <a:bodyPr/>
                    <a:lstStyle/>
                    <a:p>
                      <a:pPr marL="0" marR="0" algn="ctr">
                        <a:lnSpc>
                          <a:spcPct val="107000"/>
                        </a:lnSpc>
                        <a:spcBef>
                          <a:spcPts val="0"/>
                        </a:spcBef>
                        <a:spcAft>
                          <a:spcPts val="0"/>
                        </a:spcAft>
                      </a:pPr>
                      <a:r>
                        <a:rPr lang="en-US" sz="1600" dirty="0">
                          <a:effectLst/>
                        </a:rPr>
                        <a:t>Worst case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14.4 dB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8.7 dB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11.4 dB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8.9 dB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9949285"/>
                  </a:ext>
                </a:extLst>
              </a:tr>
            </a:tbl>
          </a:graphicData>
        </a:graphic>
      </p:graphicFrame>
    </p:spTree>
    <p:extLst>
      <p:ext uri="{BB962C8B-B14F-4D97-AF65-F5344CB8AC3E}">
        <p14:creationId xmlns:p14="http://schemas.microsoft.com/office/powerpoint/2010/main" val="366723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F21613-28E6-FE51-359E-EC84769781A0}"/>
              </a:ext>
            </a:extLst>
          </p:cNvPr>
          <p:cNvSpPr>
            <a:spLocks noGrp="1"/>
          </p:cNvSpPr>
          <p:nvPr>
            <p:ph type="title"/>
          </p:nvPr>
        </p:nvSpPr>
        <p:spPr/>
        <p:txBody>
          <a:bodyPr/>
          <a:lstStyle/>
          <a:p>
            <a:r>
              <a:rPr lang="de-DE" dirty="0"/>
              <a:t>Support the 5G Broadcast Community in 3GPP RAN Rel-19 Planning</a:t>
            </a:r>
            <a:endParaRPr lang="en-US" dirty="0"/>
          </a:p>
        </p:txBody>
      </p:sp>
      <p:pic>
        <p:nvPicPr>
          <p:cNvPr id="5" name="Content Placeholder 4">
            <a:extLst>
              <a:ext uri="{FF2B5EF4-FFF2-40B4-BE49-F238E27FC236}">
                <a16:creationId xmlns:a16="http://schemas.microsoft.com/office/drawing/2014/main" id="{C9FC72B9-984D-3CF7-DFC7-4A2819748F6A}"/>
              </a:ext>
            </a:extLst>
          </p:cNvPr>
          <p:cNvPicPr>
            <a:picLocks noGrp="1" noChangeAspect="1"/>
          </p:cNvPicPr>
          <p:nvPr>
            <p:ph sz="quarter" idx="16"/>
          </p:nvPr>
        </p:nvPicPr>
        <p:blipFill>
          <a:blip r:embed="rId2"/>
          <a:stretch>
            <a:fillRect/>
          </a:stretch>
        </p:blipFill>
        <p:spPr>
          <a:xfrm>
            <a:off x="495300" y="1866971"/>
            <a:ext cx="5467350" cy="4386120"/>
          </a:xfrm>
        </p:spPr>
      </p:pic>
      <p:sp>
        <p:nvSpPr>
          <p:cNvPr id="3" name="Content Placeholder 2">
            <a:extLst>
              <a:ext uri="{FF2B5EF4-FFF2-40B4-BE49-F238E27FC236}">
                <a16:creationId xmlns:a16="http://schemas.microsoft.com/office/drawing/2014/main" id="{E6FFFFE3-F346-6ED1-3D2A-C75598E6D6E4}"/>
              </a:ext>
            </a:extLst>
          </p:cNvPr>
          <p:cNvSpPr>
            <a:spLocks noGrp="1"/>
          </p:cNvSpPr>
          <p:nvPr>
            <p:ph sz="quarter" idx="17"/>
          </p:nvPr>
        </p:nvSpPr>
        <p:spPr/>
        <p:txBody>
          <a:bodyPr>
            <a:normAutofit fontScale="92500" lnSpcReduction="10000"/>
          </a:bodyPr>
          <a:lstStyle/>
          <a:p>
            <a:r>
              <a:rPr lang="en-US" dirty="0"/>
              <a:t>For Rel-19, we propose to have a small work item on necessary enhancements for 5G Broadcast (5GB) that are essential for its deployment.</a:t>
            </a:r>
          </a:p>
          <a:p>
            <a:r>
              <a:rPr lang="en-US" dirty="0"/>
              <a:t>The scope of the proposed enhancements is limited to coexistence with other broadcast systems (mainly ATSC 3.0) due to regulatory constraints, and standardizing one mechanism already discussed in Rel-16 (time-frequency </a:t>
            </a:r>
            <a:r>
              <a:rPr lang="en-US" dirty="0" err="1"/>
              <a:t>interleavers</a:t>
            </a:r>
            <a:r>
              <a:rPr lang="en-US" dirty="0"/>
              <a:t>).</a:t>
            </a:r>
          </a:p>
          <a:p>
            <a:r>
              <a:rPr lang="en-US" dirty="0"/>
              <a:t>The main proposals are:</a:t>
            </a:r>
            <a:endParaRPr lang="en-US" sz="900" dirty="0"/>
          </a:p>
          <a:p>
            <a:pPr lvl="1"/>
            <a:r>
              <a:rPr lang="en-US" sz="1800" b="1" u="sng" dirty="0"/>
              <a:t>Proposal 1:</a:t>
            </a:r>
            <a:r>
              <a:rPr lang="en-US" sz="1800" b="1" dirty="0"/>
              <a:t> </a:t>
            </a:r>
            <a:r>
              <a:rPr lang="en-US" sz="1800" dirty="0"/>
              <a:t>Standardize “</a:t>
            </a:r>
            <a:r>
              <a:rPr lang="en-US" sz="1800" b="1" dirty="0">
                <a:solidFill>
                  <a:schemeClr val="accent1"/>
                </a:solidFill>
              </a:rPr>
              <a:t>CAS muting</a:t>
            </a:r>
            <a:r>
              <a:rPr lang="en-US" sz="1800" dirty="0"/>
              <a:t>” for 5G Broadcast, i.e., the CAS can be dropped with some pattern that is known to the UE.</a:t>
            </a:r>
          </a:p>
          <a:p>
            <a:pPr lvl="1"/>
            <a:r>
              <a:rPr lang="en-US" sz="1800" b="1" u="sng" dirty="0"/>
              <a:t>Proposal 2:</a:t>
            </a:r>
            <a:r>
              <a:rPr lang="en-US" sz="1800" b="1" dirty="0"/>
              <a:t> </a:t>
            </a:r>
            <a:r>
              <a:rPr lang="en-US" sz="1800" dirty="0"/>
              <a:t>Standardize </a:t>
            </a:r>
            <a:r>
              <a:rPr lang="en-US" sz="1800" b="1" dirty="0">
                <a:solidFill>
                  <a:schemeClr val="accent1"/>
                </a:solidFill>
              </a:rPr>
              <a:t>time-frequency </a:t>
            </a:r>
            <a:r>
              <a:rPr lang="en-US" sz="1800" b="1" dirty="0" err="1">
                <a:solidFill>
                  <a:schemeClr val="accent1"/>
                </a:solidFill>
              </a:rPr>
              <a:t>interleavers</a:t>
            </a:r>
            <a:r>
              <a:rPr lang="en-US" sz="1800" b="1" dirty="0">
                <a:solidFill>
                  <a:schemeClr val="accent1"/>
                </a:solidFill>
              </a:rPr>
              <a:t> </a:t>
            </a:r>
            <a:r>
              <a:rPr lang="en-US" sz="1800" dirty="0"/>
              <a:t>for 5G Broadcast, taking as baseline the mechanism in </a:t>
            </a:r>
            <a:r>
              <a:rPr lang="en-US" sz="1800" dirty="0">
                <a:hlinkClick r:id="rId3"/>
              </a:rPr>
              <a:t>R1-1913439</a:t>
            </a:r>
            <a:r>
              <a:rPr lang="en-US" sz="1800" dirty="0"/>
              <a:t>.</a:t>
            </a:r>
          </a:p>
          <a:p>
            <a:endParaRPr lang="en-US" dirty="0"/>
          </a:p>
        </p:txBody>
      </p:sp>
      <p:sp>
        <p:nvSpPr>
          <p:cNvPr id="2" name="Subtitle 1">
            <a:extLst>
              <a:ext uri="{FF2B5EF4-FFF2-40B4-BE49-F238E27FC236}">
                <a16:creationId xmlns:a16="http://schemas.microsoft.com/office/drawing/2014/main" id="{AF899813-0A09-2785-D70B-76CAEE7672EC}"/>
              </a:ext>
            </a:extLst>
          </p:cNvPr>
          <p:cNvSpPr>
            <a:spLocks noGrp="1"/>
          </p:cNvSpPr>
          <p:nvPr>
            <p:ph type="subTitle" idx="1"/>
          </p:nvPr>
        </p:nvSpPr>
        <p:spPr/>
        <p:txBody>
          <a:bodyPr/>
          <a:lstStyle/>
          <a:p>
            <a:r>
              <a:rPr lang="de-DE" dirty="0"/>
              <a:t>Come to RAN#102 to Edinburgh and co-sign the initial proposal from Qualcomm and 5G-MAG input </a:t>
            </a:r>
            <a:endParaRPr lang="en-US" dirty="0"/>
          </a:p>
        </p:txBody>
      </p:sp>
      <p:sp>
        <p:nvSpPr>
          <p:cNvPr id="6" name="Footer Placeholder 5">
            <a:extLst>
              <a:ext uri="{FF2B5EF4-FFF2-40B4-BE49-F238E27FC236}">
                <a16:creationId xmlns:a16="http://schemas.microsoft.com/office/drawing/2014/main" id="{69A36311-1B9C-89CD-CD0E-4B2C988EB5D0}"/>
              </a:ext>
            </a:extLst>
          </p:cNvPr>
          <p:cNvSpPr>
            <a:spLocks noGrp="1"/>
          </p:cNvSpPr>
          <p:nvPr>
            <p:ph type="ftr" sz="quarter" idx="10"/>
          </p:nvPr>
        </p:nvSpPr>
        <p:spPr/>
        <p:txBody>
          <a:bodyPr/>
          <a:lstStyle/>
          <a:p>
            <a:r>
              <a:rPr lang="en-US"/>
              <a:t>IBC 2023</a:t>
            </a:r>
            <a:endParaRPr lang="en-US" dirty="0"/>
          </a:p>
        </p:txBody>
      </p:sp>
    </p:spTree>
    <p:extLst>
      <p:ext uri="{BB962C8B-B14F-4D97-AF65-F5344CB8AC3E}">
        <p14:creationId xmlns:p14="http://schemas.microsoft.com/office/powerpoint/2010/main" val="40028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42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23060E4-5E8E-4DAB-980F-6AAE56EF0A80}"/>
              </a:ext>
            </a:extLst>
          </p:cNvPr>
          <p:cNvSpPr>
            <a:spLocks noGrp="1"/>
          </p:cNvSpPr>
          <p:nvPr>
            <p:ph type="title"/>
          </p:nvPr>
        </p:nvSpPr>
        <p:spPr>
          <a:xfrm>
            <a:off x="495298" y="2457921"/>
            <a:ext cx="8829675" cy="1472711"/>
          </a:xfrm>
        </p:spPr>
        <p:txBody>
          <a:bodyPr/>
          <a:lstStyle/>
          <a:p>
            <a:r>
              <a:rPr lang="en-US" dirty="0"/>
              <a:t>What is 5G Broadcast? </a:t>
            </a:r>
            <a:br>
              <a:rPr lang="en-US" dirty="0"/>
            </a:br>
            <a:r>
              <a:rPr lang="en-US" dirty="0"/>
              <a:t>And what not?</a:t>
            </a:r>
          </a:p>
        </p:txBody>
      </p:sp>
    </p:spTree>
    <p:extLst>
      <p:ext uri="{BB962C8B-B14F-4D97-AF65-F5344CB8AC3E}">
        <p14:creationId xmlns:p14="http://schemas.microsoft.com/office/powerpoint/2010/main" val="53200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Challenges for Broadcasters: Devices, Formats, Users</a:t>
            </a:r>
          </a:p>
        </p:txBody>
      </p:sp>
      <p:sp>
        <p:nvSpPr>
          <p:cNvPr id="25" name="Oval 24">
            <a:extLst>
              <a:ext uri="{FF2B5EF4-FFF2-40B4-BE49-F238E27FC236}">
                <a16:creationId xmlns:a16="http://schemas.microsoft.com/office/drawing/2014/main" id="{E22D8715-41A6-424D-8366-5034D5D54314}"/>
              </a:ext>
            </a:extLst>
          </p:cNvPr>
          <p:cNvSpPr/>
          <p:nvPr/>
        </p:nvSpPr>
        <p:spPr>
          <a:xfrm>
            <a:off x="819490" y="3485466"/>
            <a:ext cx="1986374" cy="9543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600" dirty="0"/>
              <a:t>Broadcasters</a:t>
            </a:r>
          </a:p>
          <a:p>
            <a:pPr algn="ctr"/>
            <a:r>
              <a:rPr lang="de-DE" sz="1600" dirty="0"/>
              <a:t> and Content Provider</a:t>
            </a:r>
          </a:p>
        </p:txBody>
      </p:sp>
      <p:grpSp>
        <p:nvGrpSpPr>
          <p:cNvPr id="35" name="Group 4">
            <a:extLst>
              <a:ext uri="{FF2B5EF4-FFF2-40B4-BE49-F238E27FC236}">
                <a16:creationId xmlns:a16="http://schemas.microsoft.com/office/drawing/2014/main" id="{3FDC9D93-6894-47CA-8913-AFD27A842EE5}"/>
              </a:ext>
            </a:extLst>
          </p:cNvPr>
          <p:cNvGrpSpPr>
            <a:grpSpLocks noChangeAspect="1"/>
          </p:cNvGrpSpPr>
          <p:nvPr/>
        </p:nvGrpSpPr>
        <p:grpSpPr bwMode="auto">
          <a:xfrm>
            <a:off x="7895734" y="2235774"/>
            <a:ext cx="1377390" cy="878094"/>
            <a:chOff x="942" y="1778"/>
            <a:chExt cx="2149" cy="1370"/>
          </a:xfrm>
          <a:solidFill>
            <a:srgbClr val="3253DC"/>
          </a:solidFill>
        </p:grpSpPr>
        <p:sp>
          <p:nvSpPr>
            <p:cNvPr id="38" name="Freeform 5">
              <a:extLst>
                <a:ext uri="{FF2B5EF4-FFF2-40B4-BE49-F238E27FC236}">
                  <a16:creationId xmlns:a16="http://schemas.microsoft.com/office/drawing/2014/main" id="{4E57B985-C910-4D11-9F94-C2AE3C52E12F}"/>
                </a:ext>
              </a:extLst>
            </p:cNvPr>
            <p:cNvSpPr>
              <a:spLocks/>
            </p:cNvSpPr>
            <p:nvPr/>
          </p:nvSpPr>
          <p:spPr bwMode="auto">
            <a:xfrm>
              <a:off x="942" y="1778"/>
              <a:ext cx="2149" cy="1370"/>
            </a:xfrm>
            <a:custGeom>
              <a:avLst/>
              <a:gdLst>
                <a:gd name="T0" fmla="*/ 1216 w 1216"/>
                <a:gd name="T1" fmla="*/ 54 h 774"/>
                <a:gd name="T2" fmla="*/ 1216 w 1216"/>
                <a:gd name="T3" fmla="*/ 636 h 774"/>
                <a:gd name="T4" fmla="*/ 1163 w 1216"/>
                <a:gd name="T5" fmla="*/ 689 h 774"/>
                <a:gd name="T6" fmla="*/ 649 w 1216"/>
                <a:gd name="T7" fmla="*/ 689 h 774"/>
                <a:gd name="T8" fmla="*/ 649 w 1216"/>
                <a:gd name="T9" fmla="*/ 729 h 774"/>
                <a:gd name="T10" fmla="*/ 1114 w 1216"/>
                <a:gd name="T11" fmla="*/ 729 h 774"/>
                <a:gd name="T12" fmla="*/ 1137 w 1216"/>
                <a:gd name="T13" fmla="*/ 751 h 774"/>
                <a:gd name="T14" fmla="*/ 1130 w 1216"/>
                <a:gd name="T15" fmla="*/ 767 h 774"/>
                <a:gd name="T16" fmla="*/ 1114 w 1216"/>
                <a:gd name="T17" fmla="*/ 774 h 774"/>
                <a:gd name="T18" fmla="*/ 104 w 1216"/>
                <a:gd name="T19" fmla="*/ 774 h 774"/>
                <a:gd name="T20" fmla="*/ 81 w 1216"/>
                <a:gd name="T21" fmla="*/ 751 h 774"/>
                <a:gd name="T22" fmla="*/ 88 w 1216"/>
                <a:gd name="T23" fmla="*/ 735 h 774"/>
                <a:gd name="T24" fmla="*/ 104 w 1216"/>
                <a:gd name="T25" fmla="*/ 729 h 774"/>
                <a:gd name="T26" fmla="*/ 565 w 1216"/>
                <a:gd name="T27" fmla="*/ 729 h 774"/>
                <a:gd name="T28" fmla="*/ 565 w 1216"/>
                <a:gd name="T29" fmla="*/ 689 h 774"/>
                <a:gd name="T30" fmla="*/ 52 w 1216"/>
                <a:gd name="T31" fmla="*/ 689 h 774"/>
                <a:gd name="T32" fmla="*/ 0 w 1216"/>
                <a:gd name="T33" fmla="*/ 636 h 774"/>
                <a:gd name="T34" fmla="*/ 0 w 1216"/>
                <a:gd name="T35" fmla="*/ 54 h 774"/>
                <a:gd name="T36" fmla="*/ 52 w 1216"/>
                <a:gd name="T37" fmla="*/ 0 h 774"/>
                <a:gd name="T38" fmla="*/ 1163 w 1216"/>
                <a:gd name="T39" fmla="*/ 0 h 774"/>
                <a:gd name="T40" fmla="*/ 1216 w 1216"/>
                <a:gd name="T41" fmla="*/ 5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6" h="774">
                  <a:moveTo>
                    <a:pt x="1216" y="54"/>
                  </a:moveTo>
                  <a:cubicBezTo>
                    <a:pt x="1216" y="636"/>
                    <a:pt x="1216" y="636"/>
                    <a:pt x="1216" y="636"/>
                  </a:cubicBezTo>
                  <a:cubicBezTo>
                    <a:pt x="1216" y="665"/>
                    <a:pt x="1192" y="689"/>
                    <a:pt x="1163" y="689"/>
                  </a:cubicBezTo>
                  <a:cubicBezTo>
                    <a:pt x="649" y="689"/>
                    <a:pt x="649" y="689"/>
                    <a:pt x="649" y="689"/>
                  </a:cubicBezTo>
                  <a:cubicBezTo>
                    <a:pt x="649" y="729"/>
                    <a:pt x="649" y="729"/>
                    <a:pt x="649" y="729"/>
                  </a:cubicBezTo>
                  <a:cubicBezTo>
                    <a:pt x="1114" y="729"/>
                    <a:pt x="1114" y="729"/>
                    <a:pt x="1114" y="729"/>
                  </a:cubicBezTo>
                  <a:cubicBezTo>
                    <a:pt x="1127" y="729"/>
                    <a:pt x="1137" y="739"/>
                    <a:pt x="1137" y="751"/>
                  </a:cubicBezTo>
                  <a:cubicBezTo>
                    <a:pt x="1137" y="757"/>
                    <a:pt x="1134" y="763"/>
                    <a:pt x="1130" y="767"/>
                  </a:cubicBezTo>
                  <a:cubicBezTo>
                    <a:pt x="1126" y="771"/>
                    <a:pt x="1121" y="774"/>
                    <a:pt x="1114" y="774"/>
                  </a:cubicBezTo>
                  <a:cubicBezTo>
                    <a:pt x="104" y="774"/>
                    <a:pt x="104" y="774"/>
                    <a:pt x="104" y="774"/>
                  </a:cubicBezTo>
                  <a:cubicBezTo>
                    <a:pt x="91" y="774"/>
                    <a:pt x="81" y="764"/>
                    <a:pt x="81" y="751"/>
                  </a:cubicBezTo>
                  <a:cubicBezTo>
                    <a:pt x="81" y="745"/>
                    <a:pt x="84" y="739"/>
                    <a:pt x="88" y="735"/>
                  </a:cubicBezTo>
                  <a:cubicBezTo>
                    <a:pt x="92" y="731"/>
                    <a:pt x="97" y="729"/>
                    <a:pt x="104" y="729"/>
                  </a:cubicBezTo>
                  <a:cubicBezTo>
                    <a:pt x="565" y="729"/>
                    <a:pt x="565" y="729"/>
                    <a:pt x="565" y="729"/>
                  </a:cubicBezTo>
                  <a:cubicBezTo>
                    <a:pt x="565" y="689"/>
                    <a:pt x="565" y="689"/>
                    <a:pt x="565" y="689"/>
                  </a:cubicBezTo>
                  <a:cubicBezTo>
                    <a:pt x="52" y="689"/>
                    <a:pt x="52" y="689"/>
                    <a:pt x="52" y="689"/>
                  </a:cubicBezTo>
                  <a:cubicBezTo>
                    <a:pt x="23" y="689"/>
                    <a:pt x="0" y="665"/>
                    <a:pt x="0" y="636"/>
                  </a:cubicBezTo>
                  <a:cubicBezTo>
                    <a:pt x="0" y="54"/>
                    <a:pt x="0" y="54"/>
                    <a:pt x="0" y="54"/>
                  </a:cubicBezTo>
                  <a:cubicBezTo>
                    <a:pt x="0" y="24"/>
                    <a:pt x="23" y="0"/>
                    <a:pt x="52" y="0"/>
                  </a:cubicBezTo>
                  <a:cubicBezTo>
                    <a:pt x="1163" y="0"/>
                    <a:pt x="1163" y="0"/>
                    <a:pt x="1163" y="0"/>
                  </a:cubicBezTo>
                  <a:cubicBezTo>
                    <a:pt x="1192" y="0"/>
                    <a:pt x="1216" y="24"/>
                    <a:pt x="1216" y="54"/>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a:ea typeface="+mn-ea"/>
                <a:cs typeface="+mn-cs"/>
              </a:endParaRPr>
            </a:p>
          </p:txBody>
        </p:sp>
        <p:sp>
          <p:nvSpPr>
            <p:cNvPr id="39" name="Freeform 6">
              <a:extLst>
                <a:ext uri="{FF2B5EF4-FFF2-40B4-BE49-F238E27FC236}">
                  <a16:creationId xmlns:a16="http://schemas.microsoft.com/office/drawing/2014/main" id="{2DB8066F-09F8-41A1-A0C3-8C3834D6929D}"/>
                </a:ext>
              </a:extLst>
            </p:cNvPr>
            <p:cNvSpPr>
              <a:spLocks/>
            </p:cNvSpPr>
            <p:nvPr/>
          </p:nvSpPr>
          <p:spPr bwMode="auto">
            <a:xfrm>
              <a:off x="1016" y="1861"/>
              <a:ext cx="1999" cy="1058"/>
            </a:xfrm>
            <a:custGeom>
              <a:avLst/>
              <a:gdLst>
                <a:gd name="T0" fmla="*/ 1131 w 1131"/>
                <a:gd name="T1" fmla="*/ 18 h 598"/>
                <a:gd name="T2" fmla="*/ 1131 w 1131"/>
                <a:gd name="T3" fmla="*/ 580 h 598"/>
                <a:gd name="T4" fmla="*/ 1113 w 1131"/>
                <a:gd name="T5" fmla="*/ 598 h 598"/>
                <a:gd name="T6" fmla="*/ 18 w 1131"/>
                <a:gd name="T7" fmla="*/ 598 h 598"/>
                <a:gd name="T8" fmla="*/ 0 w 1131"/>
                <a:gd name="T9" fmla="*/ 580 h 598"/>
                <a:gd name="T10" fmla="*/ 0 w 1131"/>
                <a:gd name="T11" fmla="*/ 18 h 598"/>
                <a:gd name="T12" fmla="*/ 18 w 1131"/>
                <a:gd name="T13" fmla="*/ 0 h 598"/>
                <a:gd name="T14" fmla="*/ 1113 w 1131"/>
                <a:gd name="T15" fmla="*/ 0 h 598"/>
                <a:gd name="T16" fmla="*/ 1131 w 1131"/>
                <a:gd name="T17" fmla="*/ 1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1" h="598">
                  <a:moveTo>
                    <a:pt x="1131" y="18"/>
                  </a:moveTo>
                  <a:cubicBezTo>
                    <a:pt x="1131" y="580"/>
                    <a:pt x="1131" y="580"/>
                    <a:pt x="1131" y="580"/>
                  </a:cubicBezTo>
                  <a:cubicBezTo>
                    <a:pt x="1131" y="590"/>
                    <a:pt x="1123" y="598"/>
                    <a:pt x="1113" y="598"/>
                  </a:cubicBezTo>
                  <a:cubicBezTo>
                    <a:pt x="18" y="598"/>
                    <a:pt x="18" y="598"/>
                    <a:pt x="18" y="598"/>
                  </a:cubicBezTo>
                  <a:cubicBezTo>
                    <a:pt x="8" y="598"/>
                    <a:pt x="0" y="590"/>
                    <a:pt x="0" y="580"/>
                  </a:cubicBezTo>
                  <a:cubicBezTo>
                    <a:pt x="0" y="18"/>
                    <a:pt x="0" y="18"/>
                    <a:pt x="0" y="18"/>
                  </a:cubicBezTo>
                  <a:cubicBezTo>
                    <a:pt x="0" y="8"/>
                    <a:pt x="8" y="0"/>
                    <a:pt x="18" y="0"/>
                  </a:cubicBezTo>
                  <a:cubicBezTo>
                    <a:pt x="1113" y="0"/>
                    <a:pt x="1113" y="0"/>
                    <a:pt x="1113" y="0"/>
                  </a:cubicBezTo>
                  <a:cubicBezTo>
                    <a:pt x="1123" y="0"/>
                    <a:pt x="1131" y="8"/>
                    <a:pt x="1131"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a:ea typeface="+mn-ea"/>
                <a:cs typeface="+mn-cs"/>
              </a:endParaRPr>
            </a:p>
          </p:txBody>
        </p:sp>
      </p:grpSp>
      <p:grpSp>
        <p:nvGrpSpPr>
          <p:cNvPr id="47" name="Group 46">
            <a:extLst>
              <a:ext uri="{FF2B5EF4-FFF2-40B4-BE49-F238E27FC236}">
                <a16:creationId xmlns:a16="http://schemas.microsoft.com/office/drawing/2014/main" id="{EBB0E42E-8E50-4135-A060-F73479DD9587}"/>
              </a:ext>
            </a:extLst>
          </p:cNvPr>
          <p:cNvGrpSpPr>
            <a:grpSpLocks noChangeAspect="1"/>
          </p:cNvGrpSpPr>
          <p:nvPr/>
        </p:nvGrpSpPr>
        <p:grpSpPr>
          <a:xfrm>
            <a:off x="8709546" y="4124262"/>
            <a:ext cx="700420" cy="951118"/>
            <a:chOff x="1105197" y="2827506"/>
            <a:chExt cx="1396843" cy="1896808"/>
          </a:xfrm>
        </p:grpSpPr>
        <p:sp>
          <p:nvSpPr>
            <p:cNvPr id="49" name="Freeform 9">
              <a:extLst>
                <a:ext uri="{FF2B5EF4-FFF2-40B4-BE49-F238E27FC236}">
                  <a16:creationId xmlns:a16="http://schemas.microsoft.com/office/drawing/2014/main" id="{79D7E762-BB2D-4D62-A904-893545B7F164}"/>
                </a:ext>
              </a:extLst>
            </p:cNvPr>
            <p:cNvSpPr>
              <a:spLocks/>
            </p:cNvSpPr>
            <p:nvPr/>
          </p:nvSpPr>
          <p:spPr bwMode="auto">
            <a:xfrm>
              <a:off x="1105197" y="2827506"/>
              <a:ext cx="1396843" cy="1896808"/>
            </a:xfrm>
            <a:custGeom>
              <a:avLst/>
              <a:gdLst>
                <a:gd name="T0" fmla="*/ 858 w 897"/>
                <a:gd name="T1" fmla="*/ 1219 h 1219"/>
                <a:gd name="T2" fmla="*/ 39 w 897"/>
                <a:gd name="T3" fmla="*/ 1219 h 1219"/>
                <a:gd name="T4" fmla="*/ 0 w 897"/>
                <a:gd name="T5" fmla="*/ 1180 h 1219"/>
                <a:gd name="T6" fmla="*/ 0 w 897"/>
                <a:gd name="T7" fmla="*/ 39 h 1219"/>
                <a:gd name="T8" fmla="*/ 39 w 897"/>
                <a:gd name="T9" fmla="*/ 0 h 1219"/>
                <a:gd name="T10" fmla="*/ 858 w 897"/>
                <a:gd name="T11" fmla="*/ 0 h 1219"/>
                <a:gd name="T12" fmla="*/ 897 w 897"/>
                <a:gd name="T13" fmla="*/ 39 h 1219"/>
                <a:gd name="T14" fmla="*/ 897 w 897"/>
                <a:gd name="T15" fmla="*/ 1180 h 1219"/>
                <a:gd name="T16" fmla="*/ 858 w 897"/>
                <a:gd name="T17" fmla="*/ 121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7" h="1219">
                  <a:moveTo>
                    <a:pt x="858" y="1219"/>
                  </a:moveTo>
                  <a:cubicBezTo>
                    <a:pt x="39" y="1219"/>
                    <a:pt x="39" y="1219"/>
                    <a:pt x="39" y="1219"/>
                  </a:cubicBezTo>
                  <a:cubicBezTo>
                    <a:pt x="18" y="1219"/>
                    <a:pt x="0" y="1201"/>
                    <a:pt x="0" y="1180"/>
                  </a:cubicBezTo>
                  <a:cubicBezTo>
                    <a:pt x="0" y="39"/>
                    <a:pt x="0" y="39"/>
                    <a:pt x="0" y="39"/>
                  </a:cubicBezTo>
                  <a:cubicBezTo>
                    <a:pt x="0" y="18"/>
                    <a:pt x="18" y="0"/>
                    <a:pt x="39" y="0"/>
                  </a:cubicBezTo>
                  <a:cubicBezTo>
                    <a:pt x="858" y="0"/>
                    <a:pt x="858" y="0"/>
                    <a:pt x="858" y="0"/>
                  </a:cubicBezTo>
                  <a:cubicBezTo>
                    <a:pt x="880" y="0"/>
                    <a:pt x="897" y="18"/>
                    <a:pt x="897" y="39"/>
                  </a:cubicBezTo>
                  <a:cubicBezTo>
                    <a:pt x="897" y="1180"/>
                    <a:pt x="897" y="1180"/>
                    <a:pt x="897" y="1180"/>
                  </a:cubicBezTo>
                  <a:cubicBezTo>
                    <a:pt x="897" y="1201"/>
                    <a:pt x="880" y="1219"/>
                    <a:pt x="858" y="1219"/>
                  </a:cubicBez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a:ea typeface="+mn-ea"/>
                <a:cs typeface="+mn-cs"/>
              </a:endParaRPr>
            </a:p>
          </p:txBody>
        </p:sp>
        <p:sp>
          <p:nvSpPr>
            <p:cNvPr id="50" name="Freeform 10">
              <a:extLst>
                <a:ext uri="{FF2B5EF4-FFF2-40B4-BE49-F238E27FC236}">
                  <a16:creationId xmlns:a16="http://schemas.microsoft.com/office/drawing/2014/main" id="{B2951E92-8108-4FF2-ABF3-08C6D765B574}"/>
                </a:ext>
              </a:extLst>
            </p:cNvPr>
            <p:cNvSpPr>
              <a:spLocks noEditPoints="1"/>
            </p:cNvSpPr>
            <p:nvPr/>
          </p:nvSpPr>
          <p:spPr bwMode="auto">
            <a:xfrm>
              <a:off x="1234406" y="2956715"/>
              <a:ext cx="1138428" cy="1670983"/>
            </a:xfrm>
            <a:custGeom>
              <a:avLst/>
              <a:gdLst>
                <a:gd name="T0" fmla="*/ 712 w 731"/>
                <a:gd name="T1" fmla="*/ 985 h 1074"/>
                <a:gd name="T2" fmla="*/ 20 w 731"/>
                <a:gd name="T3" fmla="*/ 985 h 1074"/>
                <a:gd name="T4" fmla="*/ 0 w 731"/>
                <a:gd name="T5" fmla="*/ 965 h 1074"/>
                <a:gd name="T6" fmla="*/ 0 w 731"/>
                <a:gd name="T7" fmla="*/ 19 h 1074"/>
                <a:gd name="T8" fmla="*/ 20 w 731"/>
                <a:gd name="T9" fmla="*/ 0 h 1074"/>
                <a:gd name="T10" fmla="*/ 712 w 731"/>
                <a:gd name="T11" fmla="*/ 0 h 1074"/>
                <a:gd name="T12" fmla="*/ 731 w 731"/>
                <a:gd name="T13" fmla="*/ 19 h 1074"/>
                <a:gd name="T14" fmla="*/ 731 w 731"/>
                <a:gd name="T15" fmla="*/ 965 h 1074"/>
                <a:gd name="T16" fmla="*/ 712 w 731"/>
                <a:gd name="T17" fmla="*/ 985 h 1074"/>
                <a:gd name="T18" fmla="*/ 447 w 731"/>
                <a:gd name="T19" fmla="*/ 1054 h 1074"/>
                <a:gd name="T20" fmla="*/ 447 w 731"/>
                <a:gd name="T21" fmla="*/ 1054 h 1074"/>
                <a:gd name="T22" fmla="*/ 427 w 731"/>
                <a:gd name="T23" fmla="*/ 1033 h 1074"/>
                <a:gd name="T24" fmla="*/ 305 w 731"/>
                <a:gd name="T25" fmla="*/ 1033 h 1074"/>
                <a:gd name="T26" fmla="*/ 285 w 731"/>
                <a:gd name="T27" fmla="*/ 1054 h 1074"/>
                <a:gd name="T28" fmla="*/ 285 w 731"/>
                <a:gd name="T29" fmla="*/ 1054 h 1074"/>
                <a:gd name="T30" fmla="*/ 305 w 731"/>
                <a:gd name="T31" fmla="*/ 1074 h 1074"/>
                <a:gd name="T32" fmla="*/ 427 w 731"/>
                <a:gd name="T33" fmla="*/ 1074 h 1074"/>
                <a:gd name="T34" fmla="*/ 447 w 731"/>
                <a:gd name="T35" fmla="*/ 105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1" h="1074">
                  <a:moveTo>
                    <a:pt x="712" y="985"/>
                  </a:moveTo>
                  <a:cubicBezTo>
                    <a:pt x="20" y="985"/>
                    <a:pt x="20" y="985"/>
                    <a:pt x="20" y="985"/>
                  </a:cubicBezTo>
                  <a:cubicBezTo>
                    <a:pt x="9" y="985"/>
                    <a:pt x="0" y="976"/>
                    <a:pt x="0" y="965"/>
                  </a:cubicBezTo>
                  <a:cubicBezTo>
                    <a:pt x="0" y="19"/>
                    <a:pt x="0" y="19"/>
                    <a:pt x="0" y="19"/>
                  </a:cubicBezTo>
                  <a:cubicBezTo>
                    <a:pt x="0" y="9"/>
                    <a:pt x="9" y="0"/>
                    <a:pt x="20" y="0"/>
                  </a:cubicBezTo>
                  <a:cubicBezTo>
                    <a:pt x="712" y="0"/>
                    <a:pt x="712" y="0"/>
                    <a:pt x="712" y="0"/>
                  </a:cubicBezTo>
                  <a:cubicBezTo>
                    <a:pt x="723" y="0"/>
                    <a:pt x="731" y="9"/>
                    <a:pt x="731" y="19"/>
                  </a:cubicBezTo>
                  <a:cubicBezTo>
                    <a:pt x="731" y="965"/>
                    <a:pt x="731" y="965"/>
                    <a:pt x="731" y="965"/>
                  </a:cubicBezTo>
                  <a:cubicBezTo>
                    <a:pt x="731" y="976"/>
                    <a:pt x="723" y="985"/>
                    <a:pt x="712" y="985"/>
                  </a:cubicBezTo>
                  <a:close/>
                  <a:moveTo>
                    <a:pt x="447" y="1054"/>
                  </a:moveTo>
                  <a:cubicBezTo>
                    <a:pt x="447" y="1054"/>
                    <a:pt x="447" y="1054"/>
                    <a:pt x="447" y="1054"/>
                  </a:cubicBezTo>
                  <a:cubicBezTo>
                    <a:pt x="447" y="1042"/>
                    <a:pt x="438" y="1033"/>
                    <a:pt x="427" y="1033"/>
                  </a:cubicBezTo>
                  <a:cubicBezTo>
                    <a:pt x="305" y="1033"/>
                    <a:pt x="305" y="1033"/>
                    <a:pt x="305" y="1033"/>
                  </a:cubicBezTo>
                  <a:cubicBezTo>
                    <a:pt x="294" y="1033"/>
                    <a:pt x="285" y="1042"/>
                    <a:pt x="285" y="1054"/>
                  </a:cubicBezTo>
                  <a:cubicBezTo>
                    <a:pt x="285" y="1054"/>
                    <a:pt x="285" y="1054"/>
                    <a:pt x="285" y="1054"/>
                  </a:cubicBezTo>
                  <a:cubicBezTo>
                    <a:pt x="285" y="1065"/>
                    <a:pt x="294" y="1074"/>
                    <a:pt x="305" y="1074"/>
                  </a:cubicBezTo>
                  <a:cubicBezTo>
                    <a:pt x="427" y="1074"/>
                    <a:pt x="427" y="1074"/>
                    <a:pt x="427" y="1074"/>
                  </a:cubicBezTo>
                  <a:cubicBezTo>
                    <a:pt x="438" y="1074"/>
                    <a:pt x="447" y="1065"/>
                    <a:pt x="447" y="1054"/>
                  </a:cubicBezTo>
                  <a:close/>
                </a:path>
              </a:pathLst>
            </a:custGeom>
            <a:solidFill>
              <a:schemeClr val="accent2">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a:ea typeface="+mn-ea"/>
                <a:cs typeface="+mn-cs"/>
              </a:endParaRPr>
            </a:p>
          </p:txBody>
        </p:sp>
      </p:grpSp>
      <p:grpSp>
        <p:nvGrpSpPr>
          <p:cNvPr id="54" name="Group 53">
            <a:extLst>
              <a:ext uri="{FF2B5EF4-FFF2-40B4-BE49-F238E27FC236}">
                <a16:creationId xmlns:a16="http://schemas.microsoft.com/office/drawing/2014/main" id="{FE61B2CE-1366-4345-9F99-393D00419644}"/>
              </a:ext>
            </a:extLst>
          </p:cNvPr>
          <p:cNvGrpSpPr>
            <a:grpSpLocks noChangeAspect="1"/>
          </p:cNvGrpSpPr>
          <p:nvPr/>
        </p:nvGrpSpPr>
        <p:grpSpPr>
          <a:xfrm>
            <a:off x="7021844" y="4886246"/>
            <a:ext cx="503668" cy="933659"/>
            <a:chOff x="5434013" y="2201863"/>
            <a:chExt cx="1323975" cy="2454275"/>
          </a:xfrm>
        </p:grpSpPr>
        <p:sp>
          <p:nvSpPr>
            <p:cNvPr id="55" name="Freeform 5">
              <a:extLst>
                <a:ext uri="{FF2B5EF4-FFF2-40B4-BE49-F238E27FC236}">
                  <a16:creationId xmlns:a16="http://schemas.microsoft.com/office/drawing/2014/main" id="{B4F5755E-3B1E-4268-9517-65B8A0C09D86}"/>
                </a:ext>
              </a:extLst>
            </p:cNvPr>
            <p:cNvSpPr>
              <a:spLocks/>
            </p:cNvSpPr>
            <p:nvPr/>
          </p:nvSpPr>
          <p:spPr bwMode="auto">
            <a:xfrm>
              <a:off x="5434013" y="2201863"/>
              <a:ext cx="1323975"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5">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icrosoft Sans Serif"/>
                <a:ea typeface="+mn-ea"/>
                <a:cs typeface="+mn-cs"/>
              </a:endParaRPr>
            </a:p>
          </p:txBody>
        </p:sp>
        <p:sp>
          <p:nvSpPr>
            <p:cNvPr id="56" name="Freeform: Shape 35">
              <a:extLst>
                <a:ext uri="{FF2B5EF4-FFF2-40B4-BE49-F238E27FC236}">
                  <a16:creationId xmlns:a16="http://schemas.microsoft.com/office/drawing/2014/main" id="{9DD2B296-D733-4925-BE40-C7A1116B5D86}"/>
                </a:ext>
              </a:extLst>
            </p:cNvPr>
            <p:cNvSpPr>
              <a:spLocks/>
            </p:cNvSpPr>
            <p:nvPr/>
          </p:nvSpPr>
          <p:spPr bwMode="auto">
            <a:xfrm>
              <a:off x="5518151" y="2286001"/>
              <a:ext cx="1155700" cy="2239963"/>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6">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icrosoft Sans Serif"/>
                <a:ea typeface="+mn-ea"/>
                <a:cs typeface="+mn-cs"/>
              </a:endParaRPr>
            </a:p>
          </p:txBody>
        </p:sp>
      </p:grpSp>
      <p:grpSp>
        <p:nvGrpSpPr>
          <p:cNvPr id="65" name="Group 64">
            <a:extLst>
              <a:ext uri="{FF2B5EF4-FFF2-40B4-BE49-F238E27FC236}">
                <a16:creationId xmlns:a16="http://schemas.microsoft.com/office/drawing/2014/main" id="{71D49FB9-4390-45EA-87A5-FB1C6FB1CAB5}"/>
              </a:ext>
            </a:extLst>
          </p:cNvPr>
          <p:cNvGrpSpPr/>
          <p:nvPr/>
        </p:nvGrpSpPr>
        <p:grpSpPr>
          <a:xfrm>
            <a:off x="8569494" y="3325840"/>
            <a:ext cx="911982" cy="652234"/>
            <a:chOff x="16516350" y="0"/>
            <a:chExt cx="11074400" cy="6861175"/>
          </a:xfrm>
        </p:grpSpPr>
        <p:sp>
          <p:nvSpPr>
            <p:cNvPr id="71" name="Freeform 5">
              <a:extLst>
                <a:ext uri="{FF2B5EF4-FFF2-40B4-BE49-F238E27FC236}">
                  <a16:creationId xmlns:a16="http://schemas.microsoft.com/office/drawing/2014/main" id="{BDED60B2-96DA-4FF8-9D46-103BC953F40A}"/>
                </a:ext>
              </a:extLst>
            </p:cNvPr>
            <p:cNvSpPr>
              <a:spLocks/>
            </p:cNvSpPr>
            <p:nvPr/>
          </p:nvSpPr>
          <p:spPr bwMode="auto">
            <a:xfrm>
              <a:off x="16516350" y="0"/>
              <a:ext cx="11074400" cy="6861175"/>
            </a:xfrm>
            <a:custGeom>
              <a:avLst/>
              <a:gdLst>
                <a:gd name="T0" fmla="*/ 1211 w 4233"/>
                <a:gd name="T1" fmla="*/ 0 h 2620"/>
                <a:gd name="T2" fmla="*/ 3023 w 4233"/>
                <a:gd name="T3" fmla="*/ 0 h 2620"/>
                <a:gd name="T4" fmla="*/ 3863 w 4233"/>
                <a:gd name="T5" fmla="*/ 846 h 2620"/>
                <a:gd name="T6" fmla="*/ 4233 w 4233"/>
                <a:gd name="T7" fmla="*/ 1374 h 2620"/>
                <a:gd name="T8" fmla="*/ 4233 w 4233"/>
                <a:gd name="T9" fmla="*/ 2477 h 2620"/>
                <a:gd name="T10" fmla="*/ 4094 w 4233"/>
                <a:gd name="T11" fmla="*/ 2620 h 2620"/>
                <a:gd name="T12" fmla="*/ 3671 w 4233"/>
                <a:gd name="T13" fmla="*/ 2620 h 2620"/>
                <a:gd name="T14" fmla="*/ 3526 w 4233"/>
                <a:gd name="T15" fmla="*/ 2477 h 2620"/>
                <a:gd name="T16" fmla="*/ 3526 w 4233"/>
                <a:gd name="T17" fmla="*/ 2291 h 2620"/>
                <a:gd name="T18" fmla="*/ 2117 w 4233"/>
                <a:gd name="T19" fmla="*/ 2365 h 2620"/>
                <a:gd name="T20" fmla="*/ 707 w 4233"/>
                <a:gd name="T21" fmla="*/ 2291 h 2620"/>
                <a:gd name="T22" fmla="*/ 707 w 4233"/>
                <a:gd name="T23" fmla="*/ 2477 h 2620"/>
                <a:gd name="T24" fmla="*/ 563 w 4233"/>
                <a:gd name="T25" fmla="*/ 2620 h 2620"/>
                <a:gd name="T26" fmla="*/ 139 w 4233"/>
                <a:gd name="T27" fmla="*/ 2620 h 2620"/>
                <a:gd name="T28" fmla="*/ 0 w 4233"/>
                <a:gd name="T29" fmla="*/ 2477 h 2620"/>
                <a:gd name="T30" fmla="*/ 0 w 4233"/>
                <a:gd name="T31" fmla="*/ 1374 h 2620"/>
                <a:gd name="T32" fmla="*/ 370 w 4233"/>
                <a:gd name="T33" fmla="*/ 846 h 2620"/>
                <a:gd name="T34" fmla="*/ 1211 w 4233"/>
                <a:gd name="T35" fmla="*/ 0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3" h="2620">
                  <a:moveTo>
                    <a:pt x="1211" y="0"/>
                  </a:moveTo>
                  <a:cubicBezTo>
                    <a:pt x="1211" y="0"/>
                    <a:pt x="2223" y="0"/>
                    <a:pt x="3023" y="0"/>
                  </a:cubicBezTo>
                  <a:cubicBezTo>
                    <a:pt x="3357" y="0"/>
                    <a:pt x="3863" y="846"/>
                    <a:pt x="3863" y="846"/>
                  </a:cubicBezTo>
                  <a:cubicBezTo>
                    <a:pt x="3863" y="846"/>
                    <a:pt x="4233" y="992"/>
                    <a:pt x="4233" y="1374"/>
                  </a:cubicBezTo>
                  <a:cubicBezTo>
                    <a:pt x="4233" y="1751"/>
                    <a:pt x="4233" y="2477"/>
                    <a:pt x="4233" y="2477"/>
                  </a:cubicBezTo>
                  <a:cubicBezTo>
                    <a:pt x="4233" y="2557"/>
                    <a:pt x="4172" y="2620"/>
                    <a:pt x="4094" y="2620"/>
                  </a:cubicBezTo>
                  <a:cubicBezTo>
                    <a:pt x="4094" y="2620"/>
                    <a:pt x="4094" y="2620"/>
                    <a:pt x="3671" y="2620"/>
                  </a:cubicBezTo>
                  <a:cubicBezTo>
                    <a:pt x="3593" y="2620"/>
                    <a:pt x="3526" y="2557"/>
                    <a:pt x="3526" y="2477"/>
                  </a:cubicBezTo>
                  <a:cubicBezTo>
                    <a:pt x="3526" y="2477"/>
                    <a:pt x="3526" y="2564"/>
                    <a:pt x="3526" y="2291"/>
                  </a:cubicBezTo>
                  <a:cubicBezTo>
                    <a:pt x="3520" y="2296"/>
                    <a:pt x="2835" y="2365"/>
                    <a:pt x="2117" y="2365"/>
                  </a:cubicBezTo>
                  <a:cubicBezTo>
                    <a:pt x="1398" y="2365"/>
                    <a:pt x="707" y="2291"/>
                    <a:pt x="707" y="2291"/>
                  </a:cubicBezTo>
                  <a:cubicBezTo>
                    <a:pt x="707" y="2291"/>
                    <a:pt x="707" y="2204"/>
                    <a:pt x="707" y="2477"/>
                  </a:cubicBezTo>
                  <a:cubicBezTo>
                    <a:pt x="707" y="2557"/>
                    <a:pt x="641" y="2620"/>
                    <a:pt x="563" y="2620"/>
                  </a:cubicBezTo>
                  <a:cubicBezTo>
                    <a:pt x="563" y="2620"/>
                    <a:pt x="563" y="2620"/>
                    <a:pt x="139" y="2620"/>
                  </a:cubicBezTo>
                  <a:cubicBezTo>
                    <a:pt x="61" y="2620"/>
                    <a:pt x="0" y="2557"/>
                    <a:pt x="0" y="2477"/>
                  </a:cubicBezTo>
                  <a:cubicBezTo>
                    <a:pt x="0" y="2477"/>
                    <a:pt x="0" y="1751"/>
                    <a:pt x="0" y="1374"/>
                  </a:cubicBezTo>
                  <a:cubicBezTo>
                    <a:pt x="0" y="992"/>
                    <a:pt x="370" y="846"/>
                    <a:pt x="370" y="846"/>
                  </a:cubicBezTo>
                  <a:cubicBezTo>
                    <a:pt x="370" y="846"/>
                    <a:pt x="876" y="0"/>
                    <a:pt x="12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icrosoft Sans Serif"/>
                <a:ea typeface="+mn-ea"/>
                <a:cs typeface="+mn-cs"/>
              </a:endParaRPr>
            </a:p>
          </p:txBody>
        </p:sp>
        <p:sp>
          <p:nvSpPr>
            <p:cNvPr id="72" name="Freeform 6">
              <a:extLst>
                <a:ext uri="{FF2B5EF4-FFF2-40B4-BE49-F238E27FC236}">
                  <a16:creationId xmlns:a16="http://schemas.microsoft.com/office/drawing/2014/main" id="{18F85799-58C1-45B8-A4CF-D19B3980EF09}"/>
                </a:ext>
              </a:extLst>
            </p:cNvPr>
            <p:cNvSpPr>
              <a:spLocks/>
            </p:cNvSpPr>
            <p:nvPr/>
          </p:nvSpPr>
          <p:spPr bwMode="auto">
            <a:xfrm>
              <a:off x="18627725" y="773113"/>
              <a:ext cx="6851650" cy="1801813"/>
            </a:xfrm>
            <a:custGeom>
              <a:avLst/>
              <a:gdLst>
                <a:gd name="T0" fmla="*/ 2059 w 2619"/>
                <a:gd name="T1" fmla="*/ 0 h 688"/>
                <a:gd name="T2" fmla="*/ 561 w 2619"/>
                <a:gd name="T3" fmla="*/ 0 h 688"/>
                <a:gd name="T4" fmla="*/ 14 w 2619"/>
                <a:gd name="T5" fmla="*/ 514 h 688"/>
                <a:gd name="T6" fmla="*/ 35 w 2619"/>
                <a:gd name="T7" fmla="*/ 576 h 688"/>
                <a:gd name="T8" fmla="*/ 305 w 2619"/>
                <a:gd name="T9" fmla="*/ 688 h 688"/>
                <a:gd name="T10" fmla="*/ 1310 w 2619"/>
                <a:gd name="T11" fmla="*/ 593 h 688"/>
                <a:gd name="T12" fmla="*/ 2314 w 2619"/>
                <a:gd name="T13" fmla="*/ 688 h 688"/>
                <a:gd name="T14" fmla="*/ 2584 w 2619"/>
                <a:gd name="T15" fmla="*/ 576 h 688"/>
                <a:gd name="T16" fmla="*/ 2606 w 2619"/>
                <a:gd name="T17" fmla="*/ 514 h 688"/>
                <a:gd name="T18" fmla="*/ 2059 w 2619"/>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9" h="688">
                  <a:moveTo>
                    <a:pt x="2059" y="0"/>
                  </a:moveTo>
                  <a:cubicBezTo>
                    <a:pt x="2059" y="0"/>
                    <a:pt x="2059" y="0"/>
                    <a:pt x="561" y="0"/>
                  </a:cubicBezTo>
                  <a:cubicBezTo>
                    <a:pt x="339" y="0"/>
                    <a:pt x="92" y="383"/>
                    <a:pt x="14" y="514"/>
                  </a:cubicBezTo>
                  <a:cubicBezTo>
                    <a:pt x="0" y="537"/>
                    <a:pt x="10" y="566"/>
                    <a:pt x="35" y="576"/>
                  </a:cubicBezTo>
                  <a:cubicBezTo>
                    <a:pt x="305" y="688"/>
                    <a:pt x="305" y="688"/>
                    <a:pt x="305" y="688"/>
                  </a:cubicBezTo>
                  <a:cubicBezTo>
                    <a:pt x="305" y="688"/>
                    <a:pt x="856" y="593"/>
                    <a:pt x="1310" y="593"/>
                  </a:cubicBezTo>
                  <a:cubicBezTo>
                    <a:pt x="1763" y="593"/>
                    <a:pt x="2314" y="688"/>
                    <a:pt x="2314" y="688"/>
                  </a:cubicBezTo>
                  <a:cubicBezTo>
                    <a:pt x="2584" y="576"/>
                    <a:pt x="2584" y="576"/>
                    <a:pt x="2584" y="576"/>
                  </a:cubicBezTo>
                  <a:cubicBezTo>
                    <a:pt x="2609" y="566"/>
                    <a:pt x="2619" y="537"/>
                    <a:pt x="2606" y="514"/>
                  </a:cubicBezTo>
                  <a:cubicBezTo>
                    <a:pt x="2528" y="383"/>
                    <a:pt x="2281" y="0"/>
                    <a:pt x="20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73" name="Freeform 7">
              <a:extLst>
                <a:ext uri="{FF2B5EF4-FFF2-40B4-BE49-F238E27FC236}">
                  <a16:creationId xmlns:a16="http://schemas.microsoft.com/office/drawing/2014/main" id="{D1EE28CC-847A-43DC-8DE3-8FCAC0822378}"/>
                </a:ext>
              </a:extLst>
            </p:cNvPr>
            <p:cNvSpPr>
              <a:spLocks/>
            </p:cNvSpPr>
            <p:nvPr/>
          </p:nvSpPr>
          <p:spPr bwMode="auto">
            <a:xfrm>
              <a:off x="17411700" y="3740150"/>
              <a:ext cx="2254250" cy="1038225"/>
            </a:xfrm>
            <a:custGeom>
              <a:avLst/>
              <a:gdLst>
                <a:gd name="T0" fmla="*/ 0 w 862"/>
                <a:gd name="T1" fmla="*/ 63 h 397"/>
                <a:gd name="T2" fmla="*/ 0 w 862"/>
                <a:gd name="T3" fmla="*/ 290 h 397"/>
                <a:gd name="T4" fmla="*/ 51 w 862"/>
                <a:gd name="T5" fmla="*/ 344 h 397"/>
                <a:gd name="T6" fmla="*/ 804 w 862"/>
                <a:gd name="T7" fmla="*/ 394 h 397"/>
                <a:gd name="T8" fmla="*/ 862 w 862"/>
                <a:gd name="T9" fmla="*/ 340 h 397"/>
                <a:gd name="T10" fmla="*/ 862 w 862"/>
                <a:gd name="T11" fmla="*/ 284 h 397"/>
                <a:gd name="T12" fmla="*/ 823 w 862"/>
                <a:gd name="T13" fmla="*/ 232 h 397"/>
                <a:gd name="T14" fmla="*/ 70 w 862"/>
                <a:gd name="T15" fmla="*/ 11 h 397"/>
                <a:gd name="T16" fmla="*/ 0 w 862"/>
                <a:gd name="T17" fmla="*/ 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397">
                  <a:moveTo>
                    <a:pt x="0" y="63"/>
                  </a:moveTo>
                  <a:cubicBezTo>
                    <a:pt x="0" y="290"/>
                    <a:pt x="0" y="290"/>
                    <a:pt x="0" y="290"/>
                  </a:cubicBezTo>
                  <a:cubicBezTo>
                    <a:pt x="0" y="319"/>
                    <a:pt x="22" y="342"/>
                    <a:pt x="51" y="344"/>
                  </a:cubicBezTo>
                  <a:cubicBezTo>
                    <a:pt x="804" y="394"/>
                    <a:pt x="804" y="394"/>
                    <a:pt x="804" y="394"/>
                  </a:cubicBezTo>
                  <a:cubicBezTo>
                    <a:pt x="836" y="397"/>
                    <a:pt x="862" y="372"/>
                    <a:pt x="862" y="340"/>
                  </a:cubicBezTo>
                  <a:cubicBezTo>
                    <a:pt x="862" y="284"/>
                    <a:pt x="862" y="284"/>
                    <a:pt x="862" y="284"/>
                  </a:cubicBezTo>
                  <a:cubicBezTo>
                    <a:pt x="862" y="260"/>
                    <a:pt x="846" y="238"/>
                    <a:pt x="823" y="232"/>
                  </a:cubicBezTo>
                  <a:cubicBezTo>
                    <a:pt x="70" y="11"/>
                    <a:pt x="70" y="11"/>
                    <a:pt x="70" y="11"/>
                  </a:cubicBezTo>
                  <a:cubicBezTo>
                    <a:pt x="35" y="0"/>
                    <a:pt x="0" y="26"/>
                    <a:pt x="0"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74" name="Freeform 8">
              <a:extLst>
                <a:ext uri="{FF2B5EF4-FFF2-40B4-BE49-F238E27FC236}">
                  <a16:creationId xmlns:a16="http://schemas.microsoft.com/office/drawing/2014/main" id="{77A944EE-F386-4E15-86C7-9375677C9BE7}"/>
                </a:ext>
              </a:extLst>
            </p:cNvPr>
            <p:cNvSpPr>
              <a:spLocks/>
            </p:cNvSpPr>
            <p:nvPr/>
          </p:nvSpPr>
          <p:spPr bwMode="auto">
            <a:xfrm>
              <a:off x="24466550" y="3740150"/>
              <a:ext cx="2255838" cy="1038225"/>
            </a:xfrm>
            <a:custGeom>
              <a:avLst/>
              <a:gdLst>
                <a:gd name="T0" fmla="*/ 862 w 862"/>
                <a:gd name="T1" fmla="*/ 63 h 397"/>
                <a:gd name="T2" fmla="*/ 862 w 862"/>
                <a:gd name="T3" fmla="*/ 290 h 397"/>
                <a:gd name="T4" fmla="*/ 812 w 862"/>
                <a:gd name="T5" fmla="*/ 344 h 397"/>
                <a:gd name="T6" fmla="*/ 58 w 862"/>
                <a:gd name="T7" fmla="*/ 394 h 397"/>
                <a:gd name="T8" fmla="*/ 0 w 862"/>
                <a:gd name="T9" fmla="*/ 340 h 397"/>
                <a:gd name="T10" fmla="*/ 0 w 862"/>
                <a:gd name="T11" fmla="*/ 284 h 397"/>
                <a:gd name="T12" fmla="*/ 39 w 862"/>
                <a:gd name="T13" fmla="*/ 232 h 397"/>
                <a:gd name="T14" fmla="*/ 793 w 862"/>
                <a:gd name="T15" fmla="*/ 11 h 397"/>
                <a:gd name="T16" fmla="*/ 862 w 862"/>
                <a:gd name="T17" fmla="*/ 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397">
                  <a:moveTo>
                    <a:pt x="862" y="63"/>
                  </a:moveTo>
                  <a:cubicBezTo>
                    <a:pt x="862" y="290"/>
                    <a:pt x="862" y="290"/>
                    <a:pt x="862" y="290"/>
                  </a:cubicBezTo>
                  <a:cubicBezTo>
                    <a:pt x="862" y="319"/>
                    <a:pt x="840" y="342"/>
                    <a:pt x="812" y="344"/>
                  </a:cubicBezTo>
                  <a:cubicBezTo>
                    <a:pt x="58" y="394"/>
                    <a:pt x="58" y="394"/>
                    <a:pt x="58" y="394"/>
                  </a:cubicBezTo>
                  <a:cubicBezTo>
                    <a:pt x="27" y="397"/>
                    <a:pt x="0" y="372"/>
                    <a:pt x="0" y="340"/>
                  </a:cubicBezTo>
                  <a:cubicBezTo>
                    <a:pt x="0" y="284"/>
                    <a:pt x="0" y="284"/>
                    <a:pt x="0" y="284"/>
                  </a:cubicBezTo>
                  <a:cubicBezTo>
                    <a:pt x="0" y="260"/>
                    <a:pt x="16" y="238"/>
                    <a:pt x="39" y="232"/>
                  </a:cubicBezTo>
                  <a:cubicBezTo>
                    <a:pt x="793" y="11"/>
                    <a:pt x="793" y="11"/>
                    <a:pt x="793" y="11"/>
                  </a:cubicBezTo>
                  <a:cubicBezTo>
                    <a:pt x="827" y="0"/>
                    <a:pt x="862" y="26"/>
                    <a:pt x="862"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nvGrpSpPr>
          <p:cNvPr id="79" name="Group 78">
            <a:extLst>
              <a:ext uri="{FF2B5EF4-FFF2-40B4-BE49-F238E27FC236}">
                <a16:creationId xmlns:a16="http://schemas.microsoft.com/office/drawing/2014/main" id="{F6AACDAC-9A24-425B-82AF-900031BA7B59}"/>
              </a:ext>
            </a:extLst>
          </p:cNvPr>
          <p:cNvGrpSpPr/>
          <p:nvPr/>
        </p:nvGrpSpPr>
        <p:grpSpPr>
          <a:xfrm>
            <a:off x="4316914" y="871338"/>
            <a:ext cx="2979908" cy="1401674"/>
            <a:chOff x="1064240" y="2657768"/>
            <a:chExt cx="3772442" cy="1770626"/>
          </a:xfrm>
        </p:grpSpPr>
        <p:pic>
          <p:nvPicPr>
            <p:cNvPr id="80" name="Picture 79">
              <a:extLst>
                <a:ext uri="{FF2B5EF4-FFF2-40B4-BE49-F238E27FC236}">
                  <a16:creationId xmlns:a16="http://schemas.microsoft.com/office/drawing/2014/main" id="{9AB00E16-84B5-4531-BD6A-8F457A902D06}"/>
                </a:ext>
              </a:extLst>
            </p:cNvPr>
            <p:cNvPicPr>
              <a:picLocks noChangeAspect="1"/>
            </p:cNvPicPr>
            <p:nvPr/>
          </p:nvPicPr>
          <p:blipFill>
            <a:blip r:embed="rId4">
              <a:alphaModFix amt="89000"/>
            </a:blip>
            <a:stretch>
              <a:fillRect/>
            </a:stretch>
          </p:blipFill>
          <p:spPr>
            <a:xfrm>
              <a:off x="1064240" y="2657768"/>
              <a:ext cx="3146208" cy="1770626"/>
            </a:xfrm>
            <a:prstGeom prst="rect">
              <a:avLst/>
            </a:prstGeom>
          </p:spPr>
        </p:pic>
        <p:pic>
          <p:nvPicPr>
            <p:cNvPr id="81" name="Picture 80">
              <a:extLst>
                <a:ext uri="{FF2B5EF4-FFF2-40B4-BE49-F238E27FC236}">
                  <a16:creationId xmlns:a16="http://schemas.microsoft.com/office/drawing/2014/main" id="{9BBD3AE4-3B30-44E7-B7F8-79B12C312573}"/>
                </a:ext>
              </a:extLst>
            </p:cNvPr>
            <p:cNvPicPr>
              <a:picLocks noChangeAspect="1"/>
            </p:cNvPicPr>
            <p:nvPr/>
          </p:nvPicPr>
          <p:blipFill>
            <a:blip r:embed="rId5">
              <a:alphaModFix amt="50000"/>
            </a:blip>
            <a:stretch>
              <a:fillRect/>
            </a:stretch>
          </p:blipFill>
          <p:spPr>
            <a:xfrm>
              <a:off x="2308159" y="3429000"/>
              <a:ext cx="1351850" cy="760758"/>
            </a:xfrm>
            <a:prstGeom prst="rect">
              <a:avLst/>
            </a:prstGeom>
          </p:spPr>
        </p:pic>
        <p:pic>
          <p:nvPicPr>
            <p:cNvPr id="82" name="Picture 81">
              <a:extLst>
                <a:ext uri="{FF2B5EF4-FFF2-40B4-BE49-F238E27FC236}">
                  <a16:creationId xmlns:a16="http://schemas.microsoft.com/office/drawing/2014/main" id="{2A6AEF56-D633-46D7-AB09-7BD7A09CD691}"/>
                </a:ext>
              </a:extLst>
            </p:cNvPr>
            <p:cNvPicPr>
              <a:picLocks noChangeAspect="1"/>
            </p:cNvPicPr>
            <p:nvPr/>
          </p:nvPicPr>
          <p:blipFill>
            <a:blip r:embed="rId6">
              <a:alphaModFix amt="50000"/>
            </a:blip>
            <a:stretch>
              <a:fillRect/>
            </a:stretch>
          </p:blipFill>
          <p:spPr>
            <a:xfrm>
              <a:off x="3488318" y="3136400"/>
              <a:ext cx="1348364" cy="760758"/>
            </a:xfrm>
            <a:prstGeom prst="rect">
              <a:avLst/>
            </a:prstGeom>
          </p:spPr>
        </p:pic>
      </p:grpSp>
      <p:pic>
        <p:nvPicPr>
          <p:cNvPr id="4" name="Graphic 3" descr="Laptop">
            <a:extLst>
              <a:ext uri="{FF2B5EF4-FFF2-40B4-BE49-F238E27FC236}">
                <a16:creationId xmlns:a16="http://schemas.microsoft.com/office/drawing/2014/main" id="{AE1C832C-862A-475B-B558-BFA1082901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07293" y="1255624"/>
            <a:ext cx="1101526" cy="1101526"/>
          </a:xfrm>
          <a:prstGeom prst="rect">
            <a:avLst/>
          </a:prstGeom>
        </p:spPr>
      </p:pic>
      <p:grpSp>
        <p:nvGrpSpPr>
          <p:cNvPr id="85" name="Group 84">
            <a:extLst>
              <a:ext uri="{FF2B5EF4-FFF2-40B4-BE49-F238E27FC236}">
                <a16:creationId xmlns:a16="http://schemas.microsoft.com/office/drawing/2014/main" id="{19E960A3-23C9-41A7-9F83-52CE2912A4EF}"/>
              </a:ext>
            </a:extLst>
          </p:cNvPr>
          <p:cNvGrpSpPr>
            <a:grpSpLocks noChangeAspect="1"/>
          </p:cNvGrpSpPr>
          <p:nvPr/>
        </p:nvGrpSpPr>
        <p:grpSpPr>
          <a:xfrm>
            <a:off x="5672085" y="5404149"/>
            <a:ext cx="1263839" cy="1263839"/>
            <a:chOff x="1379506" y="1978346"/>
            <a:chExt cx="1774947" cy="1774947"/>
          </a:xfrm>
        </p:grpSpPr>
        <p:grpSp>
          <p:nvGrpSpPr>
            <p:cNvPr id="86" name="Group 85">
              <a:extLst>
                <a:ext uri="{FF2B5EF4-FFF2-40B4-BE49-F238E27FC236}">
                  <a16:creationId xmlns:a16="http://schemas.microsoft.com/office/drawing/2014/main" id="{9BAF9FF7-8F25-43D7-AD78-9D397FAB668B}"/>
                </a:ext>
              </a:extLst>
            </p:cNvPr>
            <p:cNvGrpSpPr/>
            <p:nvPr/>
          </p:nvGrpSpPr>
          <p:grpSpPr>
            <a:xfrm>
              <a:off x="1379506" y="1978346"/>
              <a:ext cx="1774947" cy="1774947"/>
              <a:chOff x="1379506" y="1978346"/>
              <a:chExt cx="1774947" cy="1774947"/>
            </a:xfrm>
          </p:grpSpPr>
          <p:sp>
            <p:nvSpPr>
              <p:cNvPr id="90" name="Freeform 5">
                <a:extLst>
                  <a:ext uri="{FF2B5EF4-FFF2-40B4-BE49-F238E27FC236}">
                    <a16:creationId xmlns:a16="http://schemas.microsoft.com/office/drawing/2014/main" id="{41641434-E46B-4DBA-8E9C-D267B0252F3D}"/>
                  </a:ext>
                </a:extLst>
              </p:cNvPr>
              <p:cNvSpPr>
                <a:spLocks noEditPoints="1"/>
              </p:cNvSpPr>
              <p:nvPr/>
            </p:nvSpPr>
            <p:spPr bwMode="auto">
              <a:xfrm>
                <a:off x="1379506" y="1978346"/>
                <a:ext cx="1774947" cy="1774947"/>
              </a:xfrm>
              <a:custGeom>
                <a:avLst/>
                <a:gdLst>
                  <a:gd name="T0" fmla="*/ 604 w 1209"/>
                  <a:gd name="T1" fmla="*/ 1131 h 1209"/>
                  <a:gd name="T2" fmla="*/ 78 w 1209"/>
                  <a:gd name="T3" fmla="*/ 604 h 1209"/>
                  <a:gd name="T4" fmla="*/ 604 w 1209"/>
                  <a:gd name="T5" fmla="*/ 78 h 1209"/>
                  <a:gd name="T6" fmla="*/ 1131 w 1209"/>
                  <a:gd name="T7" fmla="*/ 604 h 1209"/>
                  <a:gd name="T8" fmla="*/ 604 w 1209"/>
                  <a:gd name="T9" fmla="*/ 1131 h 1209"/>
                  <a:gd name="T10" fmla="*/ 604 w 1209"/>
                  <a:gd name="T11" fmla="*/ 0 h 1209"/>
                  <a:gd name="T12" fmla="*/ 0 w 1209"/>
                  <a:gd name="T13" fmla="*/ 604 h 1209"/>
                  <a:gd name="T14" fmla="*/ 604 w 1209"/>
                  <a:gd name="T15" fmla="*/ 1209 h 1209"/>
                  <a:gd name="T16" fmla="*/ 1209 w 1209"/>
                  <a:gd name="T17" fmla="*/ 604 h 1209"/>
                  <a:gd name="T18" fmla="*/ 604 w 1209"/>
                  <a:gd name="T19" fmla="*/ 0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9" h="1209">
                    <a:moveTo>
                      <a:pt x="604" y="1131"/>
                    </a:moveTo>
                    <a:cubicBezTo>
                      <a:pt x="314" y="1131"/>
                      <a:pt x="78" y="895"/>
                      <a:pt x="78" y="604"/>
                    </a:cubicBezTo>
                    <a:cubicBezTo>
                      <a:pt x="78" y="314"/>
                      <a:pt x="314" y="78"/>
                      <a:pt x="604" y="78"/>
                    </a:cubicBezTo>
                    <a:cubicBezTo>
                      <a:pt x="895" y="78"/>
                      <a:pt x="1131" y="314"/>
                      <a:pt x="1131" y="604"/>
                    </a:cubicBezTo>
                    <a:cubicBezTo>
                      <a:pt x="1131" y="895"/>
                      <a:pt x="895" y="1131"/>
                      <a:pt x="604" y="1131"/>
                    </a:cubicBezTo>
                    <a:moveTo>
                      <a:pt x="604" y="0"/>
                    </a:moveTo>
                    <a:cubicBezTo>
                      <a:pt x="271" y="0"/>
                      <a:pt x="0" y="271"/>
                      <a:pt x="0" y="604"/>
                    </a:cubicBezTo>
                    <a:cubicBezTo>
                      <a:pt x="0" y="938"/>
                      <a:pt x="271" y="1209"/>
                      <a:pt x="604" y="1209"/>
                    </a:cubicBezTo>
                    <a:cubicBezTo>
                      <a:pt x="938" y="1209"/>
                      <a:pt x="1209" y="938"/>
                      <a:pt x="1209" y="604"/>
                    </a:cubicBezTo>
                    <a:cubicBezTo>
                      <a:pt x="1209" y="271"/>
                      <a:pt x="938" y="0"/>
                      <a:pt x="604" y="0"/>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34">
                <a:extLst>
                  <a:ext uri="{FF2B5EF4-FFF2-40B4-BE49-F238E27FC236}">
                    <a16:creationId xmlns:a16="http://schemas.microsoft.com/office/drawing/2014/main" id="{85A4C28B-B382-420E-ABE2-3C59F3F4BF33}"/>
                  </a:ext>
                </a:extLst>
              </p:cNvPr>
              <p:cNvSpPr>
                <a:spLocks noChangeArrowheads="1"/>
              </p:cNvSpPr>
              <p:nvPr/>
            </p:nvSpPr>
            <p:spPr bwMode="auto">
              <a:xfrm>
                <a:off x="1487283" y="2079669"/>
                <a:ext cx="1559394" cy="1559394"/>
              </a:xfrm>
              <a:custGeom>
                <a:avLst/>
                <a:gdLst>
                  <a:gd name="connsiteX0" fmla="*/ 779697 w 1559394"/>
                  <a:gd name="connsiteY0" fmla="*/ 0 h 1559394"/>
                  <a:gd name="connsiteX1" fmla="*/ 1559394 w 1559394"/>
                  <a:gd name="connsiteY1" fmla="*/ 779697 h 1559394"/>
                  <a:gd name="connsiteX2" fmla="*/ 779697 w 1559394"/>
                  <a:gd name="connsiteY2" fmla="*/ 1559394 h 1559394"/>
                  <a:gd name="connsiteX3" fmla="*/ 0 w 1559394"/>
                  <a:gd name="connsiteY3" fmla="*/ 779697 h 1559394"/>
                  <a:gd name="connsiteX4" fmla="*/ 779697 w 1559394"/>
                  <a:gd name="connsiteY4" fmla="*/ 0 h 1559394"/>
                  <a:gd name="connsiteX5" fmla="*/ 779697 w 1559394"/>
                  <a:gd name="connsiteY5" fmla="*/ 133724 h 1559394"/>
                  <a:gd name="connsiteX6" fmla="*/ 128645 w 1559394"/>
                  <a:gd name="connsiteY6" fmla="*/ 784776 h 1559394"/>
                  <a:gd name="connsiteX7" fmla="*/ 779697 w 1559394"/>
                  <a:gd name="connsiteY7" fmla="*/ 1435828 h 1559394"/>
                  <a:gd name="connsiteX8" fmla="*/ 1430749 w 1559394"/>
                  <a:gd name="connsiteY8" fmla="*/ 784776 h 1559394"/>
                  <a:gd name="connsiteX9" fmla="*/ 779697 w 1559394"/>
                  <a:gd name="connsiteY9" fmla="*/ 133724 h 155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9394" h="1559394">
                    <a:moveTo>
                      <a:pt x="779697" y="0"/>
                    </a:moveTo>
                    <a:cubicBezTo>
                      <a:pt x="1210312" y="0"/>
                      <a:pt x="1559394" y="349082"/>
                      <a:pt x="1559394" y="779697"/>
                    </a:cubicBezTo>
                    <a:cubicBezTo>
                      <a:pt x="1559394" y="1210312"/>
                      <a:pt x="1210312" y="1559394"/>
                      <a:pt x="779697" y="1559394"/>
                    </a:cubicBezTo>
                    <a:cubicBezTo>
                      <a:pt x="349082" y="1559394"/>
                      <a:pt x="0" y="1210312"/>
                      <a:pt x="0" y="779697"/>
                    </a:cubicBezTo>
                    <a:cubicBezTo>
                      <a:pt x="0" y="349082"/>
                      <a:pt x="349082" y="0"/>
                      <a:pt x="779697" y="0"/>
                    </a:cubicBezTo>
                    <a:close/>
                    <a:moveTo>
                      <a:pt x="779697" y="133724"/>
                    </a:moveTo>
                    <a:cubicBezTo>
                      <a:pt x="420131" y="133724"/>
                      <a:pt x="128645" y="425210"/>
                      <a:pt x="128645" y="784776"/>
                    </a:cubicBezTo>
                    <a:cubicBezTo>
                      <a:pt x="128645" y="1144342"/>
                      <a:pt x="420131" y="1435828"/>
                      <a:pt x="779697" y="1435828"/>
                    </a:cubicBezTo>
                    <a:cubicBezTo>
                      <a:pt x="1139263" y="1435828"/>
                      <a:pt x="1430749" y="1144342"/>
                      <a:pt x="1430749" y="784776"/>
                    </a:cubicBezTo>
                    <a:cubicBezTo>
                      <a:pt x="1430749" y="425210"/>
                      <a:pt x="1139263" y="133724"/>
                      <a:pt x="779697" y="1337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7" name="Group 86">
              <a:extLst>
                <a:ext uri="{FF2B5EF4-FFF2-40B4-BE49-F238E27FC236}">
                  <a16:creationId xmlns:a16="http://schemas.microsoft.com/office/drawing/2014/main" id="{0BA5000A-E414-4D0D-B8F2-B7B954EAA513}"/>
                </a:ext>
              </a:extLst>
            </p:cNvPr>
            <p:cNvGrpSpPr/>
            <p:nvPr/>
          </p:nvGrpSpPr>
          <p:grpSpPr>
            <a:xfrm>
              <a:off x="1773825" y="2316593"/>
              <a:ext cx="927716" cy="1095706"/>
              <a:chOff x="3519426" y="1193801"/>
              <a:chExt cx="1560512" cy="1843088"/>
            </a:xfrm>
          </p:grpSpPr>
          <p:sp>
            <p:nvSpPr>
              <p:cNvPr id="88" name="Freeform 5">
                <a:extLst>
                  <a:ext uri="{FF2B5EF4-FFF2-40B4-BE49-F238E27FC236}">
                    <a16:creationId xmlns:a16="http://schemas.microsoft.com/office/drawing/2014/main" id="{8027FD6B-DAE1-4D51-B7BA-48ADB07C0400}"/>
                  </a:ext>
                </a:extLst>
              </p:cNvPr>
              <p:cNvSpPr>
                <a:spLocks/>
              </p:cNvSpPr>
              <p:nvPr/>
            </p:nvSpPr>
            <p:spPr bwMode="auto">
              <a:xfrm>
                <a:off x="3635311" y="1193801"/>
                <a:ext cx="1430338" cy="1843088"/>
              </a:xfrm>
              <a:custGeom>
                <a:avLst/>
                <a:gdLst>
                  <a:gd name="T0" fmla="*/ 61 w 3154"/>
                  <a:gd name="T1" fmla="*/ 1995 h 4076"/>
                  <a:gd name="T2" fmla="*/ 61 w 3154"/>
                  <a:gd name="T3" fmla="*/ 1991 h 4076"/>
                  <a:gd name="T4" fmla="*/ 300 w 3154"/>
                  <a:gd name="T5" fmla="*/ 1524 h 4076"/>
                  <a:gd name="T6" fmla="*/ 294 w 3154"/>
                  <a:gd name="T7" fmla="*/ 1080 h 4076"/>
                  <a:gd name="T8" fmla="*/ 756 w 3154"/>
                  <a:gd name="T9" fmla="*/ 259 h 4076"/>
                  <a:gd name="T10" fmla="*/ 1690 w 3154"/>
                  <a:gd name="T11" fmla="*/ 20 h 4076"/>
                  <a:gd name="T12" fmla="*/ 2557 w 3154"/>
                  <a:gd name="T13" fmla="*/ 340 h 4076"/>
                  <a:gd name="T14" fmla="*/ 2962 w 3154"/>
                  <a:gd name="T15" fmla="*/ 1816 h 4076"/>
                  <a:gd name="T16" fmla="*/ 2672 w 3154"/>
                  <a:gd name="T17" fmla="*/ 2381 h 4076"/>
                  <a:gd name="T18" fmla="*/ 2564 w 3154"/>
                  <a:gd name="T19" fmla="*/ 2997 h 4076"/>
                  <a:gd name="T20" fmla="*/ 2631 w 3154"/>
                  <a:gd name="T21" fmla="*/ 3303 h 4076"/>
                  <a:gd name="T22" fmla="*/ 2436 w 3154"/>
                  <a:gd name="T23" fmla="*/ 3562 h 4076"/>
                  <a:gd name="T24" fmla="*/ 1785 w 3154"/>
                  <a:gd name="T25" fmla="*/ 3972 h 4076"/>
                  <a:gd name="T26" fmla="*/ 1464 w 3154"/>
                  <a:gd name="T27" fmla="*/ 4076 h 4076"/>
                  <a:gd name="T28" fmla="*/ 1363 w 3154"/>
                  <a:gd name="T29" fmla="*/ 4039 h 4076"/>
                  <a:gd name="T30" fmla="*/ 1346 w 3154"/>
                  <a:gd name="T31" fmla="*/ 3975 h 4076"/>
                  <a:gd name="T32" fmla="*/ 1309 w 3154"/>
                  <a:gd name="T33" fmla="*/ 3501 h 4076"/>
                  <a:gd name="T34" fmla="*/ 1262 w 3154"/>
                  <a:gd name="T35" fmla="*/ 3209 h 4076"/>
                  <a:gd name="T36" fmla="*/ 1073 w 3154"/>
                  <a:gd name="T37" fmla="*/ 2993 h 4076"/>
                  <a:gd name="T38" fmla="*/ 469 w 3154"/>
                  <a:gd name="T39" fmla="*/ 2946 h 4076"/>
                  <a:gd name="T40" fmla="*/ 381 w 3154"/>
                  <a:gd name="T41" fmla="*/ 2815 h 4076"/>
                  <a:gd name="T42" fmla="*/ 402 w 3154"/>
                  <a:gd name="T43" fmla="*/ 2650 h 4076"/>
                  <a:gd name="T44" fmla="*/ 334 w 3154"/>
                  <a:gd name="T45" fmla="*/ 2573 h 4076"/>
                  <a:gd name="T46" fmla="*/ 304 w 3154"/>
                  <a:gd name="T47" fmla="*/ 2418 h 4076"/>
                  <a:gd name="T48" fmla="*/ 203 w 3154"/>
                  <a:gd name="T49" fmla="*/ 2364 h 4076"/>
                  <a:gd name="T50" fmla="*/ 203 w 3154"/>
                  <a:gd name="T51" fmla="*/ 2301 h 4076"/>
                  <a:gd name="T52" fmla="*/ 233 w 3154"/>
                  <a:gd name="T53" fmla="*/ 2240 h 4076"/>
                  <a:gd name="T54" fmla="*/ 122 w 3154"/>
                  <a:gd name="T55" fmla="*/ 2196 h 4076"/>
                  <a:gd name="T56" fmla="*/ 20 w 3154"/>
                  <a:gd name="T57" fmla="*/ 2129 h 4076"/>
                  <a:gd name="T58" fmla="*/ 61 w 3154"/>
                  <a:gd name="T59" fmla="*/ 1995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4" h="4076">
                    <a:moveTo>
                      <a:pt x="61" y="1995"/>
                    </a:moveTo>
                    <a:cubicBezTo>
                      <a:pt x="61" y="1991"/>
                      <a:pt x="61" y="1991"/>
                      <a:pt x="61" y="1991"/>
                    </a:cubicBezTo>
                    <a:cubicBezTo>
                      <a:pt x="165" y="1847"/>
                      <a:pt x="273" y="1699"/>
                      <a:pt x="300" y="1524"/>
                    </a:cubicBezTo>
                    <a:cubicBezTo>
                      <a:pt x="324" y="1376"/>
                      <a:pt x="290" y="1228"/>
                      <a:pt x="294" y="1080"/>
                    </a:cubicBezTo>
                    <a:cubicBezTo>
                      <a:pt x="300" y="754"/>
                      <a:pt x="489" y="444"/>
                      <a:pt x="756" y="259"/>
                    </a:cubicBezTo>
                    <a:cubicBezTo>
                      <a:pt x="1026" y="71"/>
                      <a:pt x="1363" y="0"/>
                      <a:pt x="1690" y="20"/>
                    </a:cubicBezTo>
                    <a:cubicBezTo>
                      <a:pt x="2004" y="41"/>
                      <a:pt x="2314" y="145"/>
                      <a:pt x="2557" y="340"/>
                    </a:cubicBezTo>
                    <a:cubicBezTo>
                      <a:pt x="2986" y="680"/>
                      <a:pt x="3154" y="1305"/>
                      <a:pt x="2962" y="1816"/>
                    </a:cubicBezTo>
                    <a:cubicBezTo>
                      <a:pt x="2888" y="2015"/>
                      <a:pt x="2763" y="2193"/>
                      <a:pt x="2672" y="2381"/>
                    </a:cubicBezTo>
                    <a:cubicBezTo>
                      <a:pt x="2578" y="2573"/>
                      <a:pt x="2513" y="2792"/>
                      <a:pt x="2564" y="2997"/>
                    </a:cubicBezTo>
                    <a:cubicBezTo>
                      <a:pt x="2591" y="3098"/>
                      <a:pt x="2648" y="3198"/>
                      <a:pt x="2631" y="3303"/>
                    </a:cubicBezTo>
                    <a:cubicBezTo>
                      <a:pt x="2611" y="3414"/>
                      <a:pt x="2524" y="3494"/>
                      <a:pt x="2436" y="3562"/>
                    </a:cubicBezTo>
                    <a:cubicBezTo>
                      <a:pt x="2233" y="3720"/>
                      <a:pt x="2014" y="3858"/>
                      <a:pt x="1785" y="3972"/>
                    </a:cubicBezTo>
                    <a:cubicBezTo>
                      <a:pt x="1684" y="4022"/>
                      <a:pt x="1579" y="4070"/>
                      <a:pt x="1464" y="4076"/>
                    </a:cubicBezTo>
                    <a:cubicBezTo>
                      <a:pt x="1427" y="4076"/>
                      <a:pt x="1383" y="4073"/>
                      <a:pt x="1363" y="4039"/>
                    </a:cubicBezTo>
                    <a:cubicBezTo>
                      <a:pt x="1350" y="4022"/>
                      <a:pt x="1346" y="3999"/>
                      <a:pt x="1346" y="3975"/>
                    </a:cubicBezTo>
                    <a:cubicBezTo>
                      <a:pt x="1333" y="3817"/>
                      <a:pt x="1323" y="3659"/>
                      <a:pt x="1309" y="3501"/>
                    </a:cubicBezTo>
                    <a:cubicBezTo>
                      <a:pt x="1302" y="3400"/>
                      <a:pt x="1296" y="3303"/>
                      <a:pt x="1262" y="3209"/>
                    </a:cubicBezTo>
                    <a:cubicBezTo>
                      <a:pt x="1228" y="3118"/>
                      <a:pt x="1164" y="3030"/>
                      <a:pt x="1073" y="2993"/>
                    </a:cubicBezTo>
                    <a:cubicBezTo>
                      <a:pt x="881" y="2916"/>
                      <a:pt x="634" y="3064"/>
                      <a:pt x="469" y="2946"/>
                    </a:cubicBezTo>
                    <a:cubicBezTo>
                      <a:pt x="425" y="2916"/>
                      <a:pt x="395" y="2866"/>
                      <a:pt x="381" y="2815"/>
                    </a:cubicBezTo>
                    <a:cubicBezTo>
                      <a:pt x="368" y="2751"/>
                      <a:pt x="388" y="2707"/>
                      <a:pt x="402" y="2650"/>
                    </a:cubicBezTo>
                    <a:cubicBezTo>
                      <a:pt x="415" y="2593"/>
                      <a:pt x="375" y="2590"/>
                      <a:pt x="334" y="2573"/>
                    </a:cubicBezTo>
                    <a:cubicBezTo>
                      <a:pt x="280" y="2546"/>
                      <a:pt x="263" y="2465"/>
                      <a:pt x="304" y="2418"/>
                    </a:cubicBezTo>
                    <a:cubicBezTo>
                      <a:pt x="263" y="2428"/>
                      <a:pt x="216" y="2405"/>
                      <a:pt x="203" y="2364"/>
                    </a:cubicBezTo>
                    <a:cubicBezTo>
                      <a:pt x="192" y="2344"/>
                      <a:pt x="196" y="2321"/>
                      <a:pt x="203" y="2301"/>
                    </a:cubicBezTo>
                    <a:cubicBezTo>
                      <a:pt x="213" y="2280"/>
                      <a:pt x="240" y="2260"/>
                      <a:pt x="233" y="2240"/>
                    </a:cubicBezTo>
                    <a:cubicBezTo>
                      <a:pt x="223" y="2206"/>
                      <a:pt x="149" y="2203"/>
                      <a:pt x="122" y="2196"/>
                    </a:cubicBezTo>
                    <a:cubicBezTo>
                      <a:pt x="81" y="2186"/>
                      <a:pt x="37" y="2173"/>
                      <a:pt x="20" y="2129"/>
                    </a:cubicBezTo>
                    <a:cubicBezTo>
                      <a:pt x="0" y="2085"/>
                      <a:pt x="30" y="2035"/>
                      <a:pt x="61" y="199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6">
                <a:extLst>
                  <a:ext uri="{FF2B5EF4-FFF2-40B4-BE49-F238E27FC236}">
                    <a16:creationId xmlns:a16="http://schemas.microsoft.com/office/drawing/2014/main" id="{67EB21CA-B2DA-4C8A-B28E-4C88EE962466}"/>
                  </a:ext>
                </a:extLst>
              </p:cNvPr>
              <p:cNvSpPr>
                <a:spLocks/>
              </p:cNvSpPr>
              <p:nvPr/>
            </p:nvSpPr>
            <p:spPr bwMode="auto">
              <a:xfrm>
                <a:off x="3519426" y="1544637"/>
                <a:ext cx="1560512" cy="493713"/>
              </a:xfrm>
              <a:custGeom>
                <a:avLst/>
                <a:gdLst>
                  <a:gd name="T0" fmla="*/ 3408 w 3442"/>
                  <a:gd name="T1" fmla="*/ 705 h 1091"/>
                  <a:gd name="T2" fmla="*/ 3325 w 3442"/>
                  <a:gd name="T3" fmla="*/ 786 h 1091"/>
                  <a:gd name="T4" fmla="*/ 1052 w 3442"/>
                  <a:gd name="T5" fmla="*/ 875 h 1091"/>
                  <a:gd name="T6" fmla="*/ 984 w 3442"/>
                  <a:gd name="T7" fmla="*/ 916 h 1091"/>
                  <a:gd name="T8" fmla="*/ 909 w 3442"/>
                  <a:gd name="T9" fmla="*/ 1032 h 1091"/>
                  <a:gd name="T10" fmla="*/ 830 w 3442"/>
                  <a:gd name="T11" fmla="*/ 1077 h 1091"/>
                  <a:gd name="T12" fmla="*/ 156 w 3442"/>
                  <a:gd name="T13" fmla="*/ 1090 h 1091"/>
                  <a:gd name="T14" fmla="*/ 90 w 3442"/>
                  <a:gd name="T15" fmla="*/ 1040 h 1091"/>
                  <a:gd name="T16" fmla="*/ 84 w 3442"/>
                  <a:gd name="T17" fmla="*/ 50 h 1091"/>
                  <a:gd name="T18" fmla="*/ 149 w 3442"/>
                  <a:gd name="T19" fmla="*/ 0 h 1091"/>
                  <a:gd name="T20" fmla="*/ 826 w 3442"/>
                  <a:gd name="T21" fmla="*/ 0 h 1091"/>
                  <a:gd name="T22" fmla="*/ 920 w 3442"/>
                  <a:gd name="T23" fmla="*/ 39 h 1091"/>
                  <a:gd name="T24" fmla="*/ 929 w 3442"/>
                  <a:gd name="T25" fmla="*/ 48 h 1091"/>
                  <a:gd name="T26" fmla="*/ 1016 w 3442"/>
                  <a:gd name="T27" fmla="*/ 83 h 1091"/>
                  <a:gd name="T28" fmla="*/ 3356 w 3442"/>
                  <a:gd name="T29" fmla="*/ 172 h 1091"/>
                  <a:gd name="T30" fmla="*/ 3439 w 3442"/>
                  <a:gd name="T31" fmla="*/ 265 h 1091"/>
                  <a:gd name="T32" fmla="*/ 3408 w 3442"/>
                  <a:gd name="T33" fmla="*/ 705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42" h="1091">
                    <a:moveTo>
                      <a:pt x="3408" y="705"/>
                    </a:moveTo>
                    <a:cubicBezTo>
                      <a:pt x="3405" y="749"/>
                      <a:pt x="3369" y="784"/>
                      <a:pt x="3325" y="786"/>
                    </a:cubicBezTo>
                    <a:cubicBezTo>
                      <a:pt x="1052" y="875"/>
                      <a:pt x="1052" y="875"/>
                      <a:pt x="1052" y="875"/>
                    </a:cubicBezTo>
                    <a:cubicBezTo>
                      <a:pt x="1023" y="875"/>
                      <a:pt x="997" y="890"/>
                      <a:pt x="984" y="916"/>
                    </a:cubicBezTo>
                    <a:cubicBezTo>
                      <a:pt x="909" y="1032"/>
                      <a:pt x="909" y="1032"/>
                      <a:pt x="909" y="1032"/>
                    </a:cubicBezTo>
                    <a:cubicBezTo>
                      <a:pt x="891" y="1059"/>
                      <a:pt x="862" y="1076"/>
                      <a:pt x="830" y="1077"/>
                    </a:cubicBezTo>
                    <a:cubicBezTo>
                      <a:pt x="681" y="1080"/>
                      <a:pt x="259" y="1087"/>
                      <a:pt x="156" y="1090"/>
                    </a:cubicBezTo>
                    <a:cubicBezTo>
                      <a:pt x="126" y="1091"/>
                      <a:pt x="98" y="1070"/>
                      <a:pt x="90" y="1040"/>
                    </a:cubicBezTo>
                    <a:cubicBezTo>
                      <a:pt x="3" y="718"/>
                      <a:pt x="0" y="376"/>
                      <a:pt x="84" y="50"/>
                    </a:cubicBezTo>
                    <a:cubicBezTo>
                      <a:pt x="92" y="21"/>
                      <a:pt x="119" y="0"/>
                      <a:pt x="149" y="0"/>
                    </a:cubicBezTo>
                    <a:cubicBezTo>
                      <a:pt x="826" y="0"/>
                      <a:pt x="826" y="0"/>
                      <a:pt x="826" y="0"/>
                    </a:cubicBezTo>
                    <a:cubicBezTo>
                      <a:pt x="861" y="0"/>
                      <a:pt x="895" y="14"/>
                      <a:pt x="920" y="39"/>
                    </a:cubicBezTo>
                    <a:cubicBezTo>
                      <a:pt x="929" y="48"/>
                      <a:pt x="929" y="48"/>
                      <a:pt x="929" y="48"/>
                    </a:cubicBezTo>
                    <a:cubicBezTo>
                      <a:pt x="952" y="70"/>
                      <a:pt x="984" y="83"/>
                      <a:pt x="1016" y="83"/>
                    </a:cubicBezTo>
                    <a:cubicBezTo>
                      <a:pt x="2443" y="142"/>
                      <a:pt x="3168" y="164"/>
                      <a:pt x="3356" y="172"/>
                    </a:cubicBezTo>
                    <a:cubicBezTo>
                      <a:pt x="3405" y="174"/>
                      <a:pt x="3442" y="216"/>
                      <a:pt x="3439" y="265"/>
                    </a:cubicBezTo>
                    <a:lnTo>
                      <a:pt x="3408" y="70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92" name="Group 91">
            <a:extLst>
              <a:ext uri="{FF2B5EF4-FFF2-40B4-BE49-F238E27FC236}">
                <a16:creationId xmlns:a16="http://schemas.microsoft.com/office/drawing/2014/main" id="{69CE3689-A15F-4DE5-99BC-ED8B3814E51E}"/>
              </a:ext>
            </a:extLst>
          </p:cNvPr>
          <p:cNvGrpSpPr/>
          <p:nvPr/>
        </p:nvGrpSpPr>
        <p:grpSpPr>
          <a:xfrm>
            <a:off x="7081842" y="3029743"/>
            <a:ext cx="784166" cy="1101526"/>
            <a:chOff x="9602993" y="4307275"/>
            <a:chExt cx="582301" cy="1001016"/>
          </a:xfrm>
          <a:solidFill>
            <a:schemeClr val="accent2"/>
          </a:solidFill>
        </p:grpSpPr>
        <p:grpSp>
          <p:nvGrpSpPr>
            <p:cNvPr id="93" name="Group 4">
              <a:extLst>
                <a:ext uri="{FF2B5EF4-FFF2-40B4-BE49-F238E27FC236}">
                  <a16:creationId xmlns:a16="http://schemas.microsoft.com/office/drawing/2014/main" id="{F8BED598-31E0-4226-B102-E25A94F2206D}"/>
                </a:ext>
              </a:extLst>
            </p:cNvPr>
            <p:cNvGrpSpPr>
              <a:grpSpLocks noChangeAspect="1"/>
            </p:cNvGrpSpPr>
            <p:nvPr/>
          </p:nvGrpSpPr>
          <p:grpSpPr bwMode="auto">
            <a:xfrm>
              <a:off x="9602993" y="4611717"/>
              <a:ext cx="582301" cy="696574"/>
              <a:chOff x="-865" y="1607"/>
              <a:chExt cx="1651" cy="1975"/>
            </a:xfrm>
            <a:grpFill/>
          </p:grpSpPr>
          <p:sp>
            <p:nvSpPr>
              <p:cNvPr id="97" name="Freeform 7">
                <a:extLst>
                  <a:ext uri="{FF2B5EF4-FFF2-40B4-BE49-F238E27FC236}">
                    <a16:creationId xmlns:a16="http://schemas.microsoft.com/office/drawing/2014/main" id="{760D569D-5183-4E97-A4AC-794CD8FA7C18}"/>
                  </a:ext>
                </a:extLst>
              </p:cNvPr>
              <p:cNvSpPr>
                <a:spLocks/>
              </p:cNvSpPr>
              <p:nvPr/>
            </p:nvSpPr>
            <p:spPr bwMode="auto">
              <a:xfrm>
                <a:off x="-759" y="2126"/>
                <a:ext cx="1443" cy="217"/>
              </a:xfrm>
              <a:custGeom>
                <a:avLst/>
                <a:gdLst>
                  <a:gd name="T0" fmla="*/ 0 w 1443"/>
                  <a:gd name="T1" fmla="*/ 0 h 217"/>
                  <a:gd name="T2" fmla="*/ 1443 w 1443"/>
                  <a:gd name="T3" fmla="*/ 0 h 217"/>
                  <a:gd name="T4" fmla="*/ 1443 w 1443"/>
                  <a:gd name="T5" fmla="*/ 217 h 217"/>
                  <a:gd name="T6" fmla="*/ 0 w 1443"/>
                  <a:gd name="T7" fmla="*/ 217 h 217"/>
                  <a:gd name="T8" fmla="*/ 0 w 1443"/>
                  <a:gd name="T9" fmla="*/ 0 h 217"/>
                  <a:gd name="T10" fmla="*/ 0 w 1443"/>
                  <a:gd name="T11" fmla="*/ 0 h 217"/>
                </a:gdLst>
                <a:ahLst/>
                <a:cxnLst>
                  <a:cxn ang="0">
                    <a:pos x="T0" y="T1"/>
                  </a:cxn>
                  <a:cxn ang="0">
                    <a:pos x="T2" y="T3"/>
                  </a:cxn>
                  <a:cxn ang="0">
                    <a:pos x="T4" y="T5"/>
                  </a:cxn>
                  <a:cxn ang="0">
                    <a:pos x="T6" y="T7"/>
                  </a:cxn>
                  <a:cxn ang="0">
                    <a:pos x="T8" y="T9"/>
                  </a:cxn>
                  <a:cxn ang="0">
                    <a:pos x="T10" y="T11"/>
                  </a:cxn>
                </a:cxnLst>
                <a:rect l="0" t="0" r="r" b="b"/>
                <a:pathLst>
                  <a:path w="1443" h="217">
                    <a:moveTo>
                      <a:pt x="0" y="0"/>
                    </a:moveTo>
                    <a:lnTo>
                      <a:pt x="1443" y="0"/>
                    </a:lnTo>
                    <a:lnTo>
                      <a:pt x="1443" y="217"/>
                    </a:lnTo>
                    <a:lnTo>
                      <a:pt x="0" y="217"/>
                    </a:lnTo>
                    <a:lnTo>
                      <a:pt x="0" y="0"/>
                    </a:lnTo>
                    <a:lnTo>
                      <a:pt x="0" y="0"/>
                    </a:lnTo>
                    <a:close/>
                  </a:path>
                </a:pathLst>
              </a:custGeom>
              <a:grpFill/>
              <a:ln w="10795" cap="flat" cmpd="sng" algn="ctr">
                <a:noFill/>
                <a:prstDash val="solid"/>
              </a:ln>
              <a:effectLst/>
            </p:spPr>
            <p:txBody>
              <a:bodyPr rtlCol="0" anchor="ctr"/>
              <a:lstStyle/>
              <a:p>
                <a:pPr algn="ctr"/>
                <a:endParaRPr lang="en-US" kern="0" dirty="0">
                  <a:solidFill>
                    <a:prstClr val="white"/>
                  </a:solidFill>
                  <a:latin typeface="Microsoft Sans Serif"/>
                </a:endParaRPr>
              </a:p>
            </p:txBody>
          </p:sp>
          <p:sp>
            <p:nvSpPr>
              <p:cNvPr id="98" name="Freeform 8">
                <a:extLst>
                  <a:ext uri="{FF2B5EF4-FFF2-40B4-BE49-F238E27FC236}">
                    <a16:creationId xmlns:a16="http://schemas.microsoft.com/office/drawing/2014/main" id="{97222D33-E070-40CC-A7C3-07C7A17C7415}"/>
                  </a:ext>
                </a:extLst>
              </p:cNvPr>
              <p:cNvSpPr>
                <a:spLocks noEditPoints="1"/>
              </p:cNvSpPr>
              <p:nvPr/>
            </p:nvSpPr>
            <p:spPr bwMode="auto">
              <a:xfrm>
                <a:off x="-865" y="1607"/>
                <a:ext cx="1651" cy="1975"/>
              </a:xfrm>
              <a:custGeom>
                <a:avLst/>
                <a:gdLst>
                  <a:gd name="T0" fmla="*/ 406 w 696"/>
                  <a:gd name="T1" fmla="*/ 776 h 834"/>
                  <a:gd name="T2" fmla="*/ 348 w 696"/>
                  <a:gd name="T3" fmla="*/ 834 h 834"/>
                  <a:gd name="T4" fmla="*/ 348 w 696"/>
                  <a:gd name="T5" fmla="*/ 834 h 834"/>
                  <a:gd name="T6" fmla="*/ 290 w 696"/>
                  <a:gd name="T7" fmla="*/ 776 h 834"/>
                  <a:gd name="T8" fmla="*/ 290 w 696"/>
                  <a:gd name="T9" fmla="*/ 59 h 834"/>
                  <a:gd name="T10" fmla="*/ 348 w 696"/>
                  <a:gd name="T11" fmla="*/ 0 h 834"/>
                  <a:gd name="T12" fmla="*/ 348 w 696"/>
                  <a:gd name="T13" fmla="*/ 0 h 834"/>
                  <a:gd name="T14" fmla="*/ 406 w 696"/>
                  <a:gd name="T15" fmla="*/ 59 h 834"/>
                  <a:gd name="T16" fmla="*/ 406 w 696"/>
                  <a:gd name="T17" fmla="*/ 776 h 834"/>
                  <a:gd name="T18" fmla="*/ 406 w 696"/>
                  <a:gd name="T19" fmla="*/ 776 h 834"/>
                  <a:gd name="T20" fmla="*/ 234 w 696"/>
                  <a:gd name="T21" fmla="*/ 72 h 834"/>
                  <a:gd name="T22" fmla="*/ 190 w 696"/>
                  <a:gd name="T23" fmla="*/ 28 h 834"/>
                  <a:gd name="T24" fmla="*/ 190 w 696"/>
                  <a:gd name="T25" fmla="*/ 28 h 834"/>
                  <a:gd name="T26" fmla="*/ 146 w 696"/>
                  <a:gd name="T27" fmla="*/ 72 h 834"/>
                  <a:gd name="T28" fmla="*/ 146 w 696"/>
                  <a:gd name="T29" fmla="*/ 424 h 834"/>
                  <a:gd name="T30" fmla="*/ 190 w 696"/>
                  <a:gd name="T31" fmla="*/ 468 h 834"/>
                  <a:gd name="T32" fmla="*/ 190 w 696"/>
                  <a:gd name="T33" fmla="*/ 468 h 834"/>
                  <a:gd name="T34" fmla="*/ 234 w 696"/>
                  <a:gd name="T35" fmla="*/ 424 h 834"/>
                  <a:gd name="T36" fmla="*/ 234 w 696"/>
                  <a:gd name="T37" fmla="*/ 72 h 834"/>
                  <a:gd name="T38" fmla="*/ 234 w 696"/>
                  <a:gd name="T39" fmla="*/ 72 h 834"/>
                  <a:gd name="T40" fmla="*/ 88 w 696"/>
                  <a:gd name="T41" fmla="*/ 135 h 834"/>
                  <a:gd name="T42" fmla="*/ 44 w 696"/>
                  <a:gd name="T43" fmla="*/ 91 h 834"/>
                  <a:gd name="T44" fmla="*/ 44 w 696"/>
                  <a:gd name="T45" fmla="*/ 91 h 834"/>
                  <a:gd name="T46" fmla="*/ 0 w 696"/>
                  <a:gd name="T47" fmla="*/ 135 h 834"/>
                  <a:gd name="T48" fmla="*/ 0 w 696"/>
                  <a:gd name="T49" fmla="*/ 487 h 834"/>
                  <a:gd name="T50" fmla="*/ 44 w 696"/>
                  <a:gd name="T51" fmla="*/ 531 h 834"/>
                  <a:gd name="T52" fmla="*/ 44 w 696"/>
                  <a:gd name="T53" fmla="*/ 531 h 834"/>
                  <a:gd name="T54" fmla="*/ 88 w 696"/>
                  <a:gd name="T55" fmla="*/ 487 h 834"/>
                  <a:gd name="T56" fmla="*/ 88 w 696"/>
                  <a:gd name="T57" fmla="*/ 135 h 834"/>
                  <a:gd name="T58" fmla="*/ 88 w 696"/>
                  <a:gd name="T59" fmla="*/ 135 h 834"/>
                  <a:gd name="T60" fmla="*/ 462 w 696"/>
                  <a:gd name="T61" fmla="*/ 424 h 834"/>
                  <a:gd name="T62" fmla="*/ 506 w 696"/>
                  <a:gd name="T63" fmla="*/ 468 h 834"/>
                  <a:gd name="T64" fmla="*/ 506 w 696"/>
                  <a:gd name="T65" fmla="*/ 468 h 834"/>
                  <a:gd name="T66" fmla="*/ 550 w 696"/>
                  <a:gd name="T67" fmla="*/ 424 h 834"/>
                  <a:gd name="T68" fmla="*/ 550 w 696"/>
                  <a:gd name="T69" fmla="*/ 72 h 834"/>
                  <a:gd name="T70" fmla="*/ 506 w 696"/>
                  <a:gd name="T71" fmla="*/ 28 h 834"/>
                  <a:gd name="T72" fmla="*/ 506 w 696"/>
                  <a:gd name="T73" fmla="*/ 28 h 834"/>
                  <a:gd name="T74" fmla="*/ 462 w 696"/>
                  <a:gd name="T75" fmla="*/ 72 h 834"/>
                  <a:gd name="T76" fmla="*/ 462 w 696"/>
                  <a:gd name="T77" fmla="*/ 424 h 834"/>
                  <a:gd name="T78" fmla="*/ 462 w 696"/>
                  <a:gd name="T79" fmla="*/ 424 h 834"/>
                  <a:gd name="T80" fmla="*/ 608 w 696"/>
                  <a:gd name="T81" fmla="*/ 487 h 834"/>
                  <a:gd name="T82" fmla="*/ 652 w 696"/>
                  <a:gd name="T83" fmla="*/ 531 h 834"/>
                  <a:gd name="T84" fmla="*/ 652 w 696"/>
                  <a:gd name="T85" fmla="*/ 531 h 834"/>
                  <a:gd name="T86" fmla="*/ 696 w 696"/>
                  <a:gd name="T87" fmla="*/ 487 h 834"/>
                  <a:gd name="T88" fmla="*/ 696 w 696"/>
                  <a:gd name="T89" fmla="*/ 135 h 834"/>
                  <a:gd name="T90" fmla="*/ 652 w 696"/>
                  <a:gd name="T91" fmla="*/ 91 h 834"/>
                  <a:gd name="T92" fmla="*/ 652 w 696"/>
                  <a:gd name="T93" fmla="*/ 91 h 834"/>
                  <a:gd name="T94" fmla="*/ 608 w 696"/>
                  <a:gd name="T95" fmla="*/ 135 h 834"/>
                  <a:gd name="T96" fmla="*/ 608 w 696"/>
                  <a:gd name="T97" fmla="*/ 487 h 834"/>
                  <a:gd name="T98" fmla="*/ 608 w 696"/>
                  <a:gd name="T99" fmla="*/ 48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6" h="834">
                    <a:moveTo>
                      <a:pt x="406" y="776"/>
                    </a:moveTo>
                    <a:cubicBezTo>
                      <a:pt x="406" y="808"/>
                      <a:pt x="380" y="834"/>
                      <a:pt x="348" y="834"/>
                    </a:cubicBezTo>
                    <a:cubicBezTo>
                      <a:pt x="348" y="834"/>
                      <a:pt x="348" y="834"/>
                      <a:pt x="348" y="834"/>
                    </a:cubicBezTo>
                    <a:cubicBezTo>
                      <a:pt x="316" y="834"/>
                      <a:pt x="290" y="808"/>
                      <a:pt x="290" y="776"/>
                    </a:cubicBezTo>
                    <a:cubicBezTo>
                      <a:pt x="290" y="59"/>
                      <a:pt x="290" y="59"/>
                      <a:pt x="290" y="59"/>
                    </a:cubicBezTo>
                    <a:cubicBezTo>
                      <a:pt x="290" y="26"/>
                      <a:pt x="316" y="0"/>
                      <a:pt x="348" y="0"/>
                    </a:cubicBezTo>
                    <a:cubicBezTo>
                      <a:pt x="348" y="0"/>
                      <a:pt x="348" y="0"/>
                      <a:pt x="348" y="0"/>
                    </a:cubicBezTo>
                    <a:cubicBezTo>
                      <a:pt x="380" y="0"/>
                      <a:pt x="406" y="26"/>
                      <a:pt x="406" y="59"/>
                    </a:cubicBezTo>
                    <a:cubicBezTo>
                      <a:pt x="406" y="776"/>
                      <a:pt x="406" y="776"/>
                      <a:pt x="406" y="776"/>
                    </a:cubicBezTo>
                    <a:cubicBezTo>
                      <a:pt x="406" y="776"/>
                      <a:pt x="406" y="776"/>
                      <a:pt x="406" y="776"/>
                    </a:cubicBezTo>
                    <a:close/>
                    <a:moveTo>
                      <a:pt x="234" y="72"/>
                    </a:moveTo>
                    <a:cubicBezTo>
                      <a:pt x="234" y="48"/>
                      <a:pt x="214" y="28"/>
                      <a:pt x="190" y="28"/>
                    </a:cubicBezTo>
                    <a:cubicBezTo>
                      <a:pt x="190" y="28"/>
                      <a:pt x="190" y="28"/>
                      <a:pt x="190" y="28"/>
                    </a:cubicBezTo>
                    <a:cubicBezTo>
                      <a:pt x="166" y="28"/>
                      <a:pt x="146" y="48"/>
                      <a:pt x="146" y="72"/>
                    </a:cubicBezTo>
                    <a:cubicBezTo>
                      <a:pt x="146" y="424"/>
                      <a:pt x="146" y="424"/>
                      <a:pt x="146" y="424"/>
                    </a:cubicBezTo>
                    <a:cubicBezTo>
                      <a:pt x="146" y="448"/>
                      <a:pt x="166" y="468"/>
                      <a:pt x="190" y="468"/>
                    </a:cubicBezTo>
                    <a:cubicBezTo>
                      <a:pt x="190" y="468"/>
                      <a:pt x="190" y="468"/>
                      <a:pt x="190" y="468"/>
                    </a:cubicBezTo>
                    <a:cubicBezTo>
                      <a:pt x="214" y="468"/>
                      <a:pt x="234" y="448"/>
                      <a:pt x="234" y="424"/>
                    </a:cubicBezTo>
                    <a:cubicBezTo>
                      <a:pt x="234" y="72"/>
                      <a:pt x="234" y="72"/>
                      <a:pt x="234" y="72"/>
                    </a:cubicBezTo>
                    <a:cubicBezTo>
                      <a:pt x="234" y="72"/>
                      <a:pt x="234" y="72"/>
                      <a:pt x="234" y="72"/>
                    </a:cubicBezTo>
                    <a:close/>
                    <a:moveTo>
                      <a:pt x="88" y="135"/>
                    </a:moveTo>
                    <a:cubicBezTo>
                      <a:pt x="88" y="111"/>
                      <a:pt x="68" y="91"/>
                      <a:pt x="44" y="91"/>
                    </a:cubicBezTo>
                    <a:cubicBezTo>
                      <a:pt x="44" y="91"/>
                      <a:pt x="44" y="91"/>
                      <a:pt x="44" y="91"/>
                    </a:cubicBezTo>
                    <a:cubicBezTo>
                      <a:pt x="19" y="91"/>
                      <a:pt x="0" y="111"/>
                      <a:pt x="0" y="135"/>
                    </a:cubicBezTo>
                    <a:cubicBezTo>
                      <a:pt x="0" y="487"/>
                      <a:pt x="0" y="487"/>
                      <a:pt x="0" y="487"/>
                    </a:cubicBezTo>
                    <a:cubicBezTo>
                      <a:pt x="0" y="511"/>
                      <a:pt x="19" y="531"/>
                      <a:pt x="44" y="531"/>
                    </a:cubicBezTo>
                    <a:cubicBezTo>
                      <a:pt x="44" y="531"/>
                      <a:pt x="44" y="531"/>
                      <a:pt x="44" y="531"/>
                    </a:cubicBezTo>
                    <a:cubicBezTo>
                      <a:pt x="68" y="531"/>
                      <a:pt x="88" y="511"/>
                      <a:pt x="88" y="487"/>
                    </a:cubicBezTo>
                    <a:cubicBezTo>
                      <a:pt x="88" y="135"/>
                      <a:pt x="88" y="135"/>
                      <a:pt x="88" y="135"/>
                    </a:cubicBezTo>
                    <a:cubicBezTo>
                      <a:pt x="88" y="135"/>
                      <a:pt x="88" y="135"/>
                      <a:pt x="88" y="135"/>
                    </a:cubicBezTo>
                    <a:close/>
                    <a:moveTo>
                      <a:pt x="462" y="424"/>
                    </a:moveTo>
                    <a:cubicBezTo>
                      <a:pt x="462" y="448"/>
                      <a:pt x="481" y="468"/>
                      <a:pt x="506" y="468"/>
                    </a:cubicBezTo>
                    <a:cubicBezTo>
                      <a:pt x="506" y="468"/>
                      <a:pt x="506" y="468"/>
                      <a:pt x="506" y="468"/>
                    </a:cubicBezTo>
                    <a:cubicBezTo>
                      <a:pt x="530" y="468"/>
                      <a:pt x="550" y="448"/>
                      <a:pt x="550" y="424"/>
                    </a:cubicBezTo>
                    <a:cubicBezTo>
                      <a:pt x="550" y="72"/>
                      <a:pt x="550" y="72"/>
                      <a:pt x="550" y="72"/>
                    </a:cubicBezTo>
                    <a:cubicBezTo>
                      <a:pt x="550" y="48"/>
                      <a:pt x="530" y="28"/>
                      <a:pt x="506" y="28"/>
                    </a:cubicBezTo>
                    <a:cubicBezTo>
                      <a:pt x="506" y="28"/>
                      <a:pt x="506" y="28"/>
                      <a:pt x="506" y="28"/>
                    </a:cubicBezTo>
                    <a:cubicBezTo>
                      <a:pt x="481" y="28"/>
                      <a:pt x="462" y="48"/>
                      <a:pt x="462" y="72"/>
                    </a:cubicBezTo>
                    <a:cubicBezTo>
                      <a:pt x="462" y="424"/>
                      <a:pt x="462" y="424"/>
                      <a:pt x="462" y="424"/>
                    </a:cubicBezTo>
                    <a:cubicBezTo>
                      <a:pt x="462" y="424"/>
                      <a:pt x="462" y="424"/>
                      <a:pt x="462" y="424"/>
                    </a:cubicBezTo>
                    <a:close/>
                    <a:moveTo>
                      <a:pt x="608" y="487"/>
                    </a:moveTo>
                    <a:cubicBezTo>
                      <a:pt x="608" y="511"/>
                      <a:pt x="628" y="531"/>
                      <a:pt x="652" y="531"/>
                    </a:cubicBezTo>
                    <a:cubicBezTo>
                      <a:pt x="652" y="531"/>
                      <a:pt x="652" y="531"/>
                      <a:pt x="652" y="531"/>
                    </a:cubicBezTo>
                    <a:cubicBezTo>
                      <a:pt x="676" y="531"/>
                      <a:pt x="696" y="511"/>
                      <a:pt x="696" y="487"/>
                    </a:cubicBezTo>
                    <a:cubicBezTo>
                      <a:pt x="696" y="135"/>
                      <a:pt x="696" y="135"/>
                      <a:pt x="696" y="135"/>
                    </a:cubicBezTo>
                    <a:cubicBezTo>
                      <a:pt x="696" y="111"/>
                      <a:pt x="676" y="91"/>
                      <a:pt x="652" y="91"/>
                    </a:cubicBezTo>
                    <a:cubicBezTo>
                      <a:pt x="652" y="91"/>
                      <a:pt x="652" y="91"/>
                      <a:pt x="652" y="91"/>
                    </a:cubicBezTo>
                    <a:cubicBezTo>
                      <a:pt x="628" y="91"/>
                      <a:pt x="608" y="111"/>
                      <a:pt x="608" y="135"/>
                    </a:cubicBezTo>
                    <a:cubicBezTo>
                      <a:pt x="608" y="487"/>
                      <a:pt x="608" y="487"/>
                      <a:pt x="608" y="487"/>
                    </a:cubicBezTo>
                    <a:cubicBezTo>
                      <a:pt x="608" y="487"/>
                      <a:pt x="608" y="487"/>
                      <a:pt x="608" y="487"/>
                    </a:cubicBezTo>
                    <a:close/>
                  </a:path>
                </a:pathLst>
              </a:custGeom>
              <a:grpFill/>
              <a:ln w="10795" cap="flat" cmpd="sng" algn="ctr">
                <a:noFill/>
                <a:prstDash val="solid"/>
              </a:ln>
              <a:effectLst/>
            </p:spPr>
            <p:txBody>
              <a:bodyPr rtlCol="0" anchor="ctr"/>
              <a:lstStyle/>
              <a:p>
                <a:pPr algn="ctr"/>
                <a:endParaRPr lang="en-US" kern="0" dirty="0">
                  <a:solidFill>
                    <a:prstClr val="white"/>
                  </a:solidFill>
                  <a:latin typeface="Microsoft Sans Serif"/>
                </a:endParaRPr>
              </a:p>
            </p:txBody>
          </p:sp>
        </p:grpSp>
        <p:grpSp>
          <p:nvGrpSpPr>
            <p:cNvPr id="94" name="Group 11">
              <a:extLst>
                <a:ext uri="{FF2B5EF4-FFF2-40B4-BE49-F238E27FC236}">
                  <a16:creationId xmlns:a16="http://schemas.microsoft.com/office/drawing/2014/main" id="{BFB5C9C7-E140-4A8E-9F23-95934FA03953}"/>
                </a:ext>
              </a:extLst>
            </p:cNvPr>
            <p:cNvGrpSpPr>
              <a:grpSpLocks noChangeAspect="1"/>
            </p:cNvGrpSpPr>
            <p:nvPr/>
          </p:nvGrpSpPr>
          <p:grpSpPr bwMode="auto">
            <a:xfrm>
              <a:off x="9607207" y="4307275"/>
              <a:ext cx="569503" cy="352831"/>
              <a:chOff x="5945" y="3147"/>
              <a:chExt cx="481" cy="298"/>
            </a:xfrm>
            <a:grpFill/>
          </p:grpSpPr>
          <p:sp>
            <p:nvSpPr>
              <p:cNvPr id="95" name="Freeform 12">
                <a:extLst>
                  <a:ext uri="{FF2B5EF4-FFF2-40B4-BE49-F238E27FC236}">
                    <a16:creationId xmlns:a16="http://schemas.microsoft.com/office/drawing/2014/main" id="{A1B5A1EB-8A66-4205-BBD4-278BBD57F36A}"/>
                  </a:ext>
                </a:extLst>
              </p:cNvPr>
              <p:cNvSpPr>
                <a:spLocks/>
              </p:cNvSpPr>
              <p:nvPr/>
            </p:nvSpPr>
            <p:spPr bwMode="auto">
              <a:xfrm>
                <a:off x="6029" y="3232"/>
                <a:ext cx="313" cy="184"/>
              </a:xfrm>
              <a:custGeom>
                <a:avLst/>
                <a:gdLst>
                  <a:gd name="T0" fmla="*/ 120 w 442"/>
                  <a:gd name="T1" fmla="*/ 255 h 259"/>
                  <a:gd name="T2" fmla="*/ 114 w 442"/>
                  <a:gd name="T3" fmla="*/ 220 h 259"/>
                  <a:gd name="T4" fmla="*/ 221 w 442"/>
                  <a:gd name="T5" fmla="*/ 113 h 259"/>
                  <a:gd name="T6" fmla="*/ 329 w 442"/>
                  <a:gd name="T7" fmla="*/ 220 h 259"/>
                  <a:gd name="T8" fmla="*/ 325 w 442"/>
                  <a:gd name="T9" fmla="*/ 248 h 259"/>
                  <a:gd name="T10" fmla="*/ 375 w 442"/>
                  <a:gd name="T11" fmla="*/ 232 h 259"/>
                  <a:gd name="T12" fmla="*/ 438 w 442"/>
                  <a:gd name="T13" fmla="*/ 259 h 259"/>
                  <a:gd name="T14" fmla="*/ 442 w 442"/>
                  <a:gd name="T15" fmla="*/ 220 h 259"/>
                  <a:gd name="T16" fmla="*/ 221 w 442"/>
                  <a:gd name="T17" fmla="*/ 0 h 259"/>
                  <a:gd name="T18" fmla="*/ 0 w 442"/>
                  <a:gd name="T19" fmla="*/ 220 h 259"/>
                  <a:gd name="T20" fmla="*/ 3 w 442"/>
                  <a:gd name="T21" fmla="*/ 253 h 259"/>
                  <a:gd name="T22" fmla="*/ 60 w 442"/>
                  <a:gd name="T23" fmla="*/ 232 h 259"/>
                  <a:gd name="T24" fmla="*/ 120 w 442"/>
                  <a:gd name="T25" fmla="*/ 25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259">
                    <a:moveTo>
                      <a:pt x="120" y="255"/>
                    </a:moveTo>
                    <a:cubicBezTo>
                      <a:pt x="116" y="244"/>
                      <a:pt x="114" y="232"/>
                      <a:pt x="114" y="220"/>
                    </a:cubicBezTo>
                    <a:cubicBezTo>
                      <a:pt x="114" y="161"/>
                      <a:pt x="162" y="113"/>
                      <a:pt x="221" y="113"/>
                    </a:cubicBezTo>
                    <a:cubicBezTo>
                      <a:pt x="280" y="113"/>
                      <a:pt x="329" y="161"/>
                      <a:pt x="329" y="220"/>
                    </a:cubicBezTo>
                    <a:cubicBezTo>
                      <a:pt x="329" y="230"/>
                      <a:pt x="327" y="239"/>
                      <a:pt x="325" y="248"/>
                    </a:cubicBezTo>
                    <a:cubicBezTo>
                      <a:pt x="339" y="238"/>
                      <a:pt x="357" y="232"/>
                      <a:pt x="375" y="232"/>
                    </a:cubicBezTo>
                    <a:cubicBezTo>
                      <a:pt x="400" y="232"/>
                      <a:pt x="422" y="242"/>
                      <a:pt x="438" y="259"/>
                    </a:cubicBezTo>
                    <a:cubicBezTo>
                      <a:pt x="441" y="246"/>
                      <a:pt x="442" y="233"/>
                      <a:pt x="442" y="220"/>
                    </a:cubicBezTo>
                    <a:cubicBezTo>
                      <a:pt x="442" y="98"/>
                      <a:pt x="343" y="0"/>
                      <a:pt x="221" y="0"/>
                    </a:cubicBezTo>
                    <a:cubicBezTo>
                      <a:pt x="99" y="0"/>
                      <a:pt x="0" y="98"/>
                      <a:pt x="0" y="220"/>
                    </a:cubicBezTo>
                    <a:cubicBezTo>
                      <a:pt x="0" y="231"/>
                      <a:pt x="1" y="242"/>
                      <a:pt x="3" y="253"/>
                    </a:cubicBezTo>
                    <a:cubicBezTo>
                      <a:pt x="18" y="240"/>
                      <a:pt x="38" y="232"/>
                      <a:pt x="60" y="232"/>
                    </a:cubicBezTo>
                    <a:cubicBezTo>
                      <a:pt x="83" y="232"/>
                      <a:pt x="104" y="241"/>
                      <a:pt x="120"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3">
                <a:extLst>
                  <a:ext uri="{FF2B5EF4-FFF2-40B4-BE49-F238E27FC236}">
                    <a16:creationId xmlns:a16="http://schemas.microsoft.com/office/drawing/2014/main" id="{251E1F98-6C32-47F5-BF73-3C6C541BDDB4}"/>
                  </a:ext>
                </a:extLst>
              </p:cNvPr>
              <p:cNvSpPr>
                <a:spLocks/>
              </p:cNvSpPr>
              <p:nvPr/>
            </p:nvSpPr>
            <p:spPr bwMode="auto">
              <a:xfrm>
                <a:off x="5945" y="3147"/>
                <a:ext cx="481" cy="298"/>
              </a:xfrm>
              <a:custGeom>
                <a:avLst/>
                <a:gdLst>
                  <a:gd name="T0" fmla="*/ 10 w 680"/>
                  <a:gd name="T1" fmla="*/ 340 h 420"/>
                  <a:gd name="T2" fmla="*/ 340 w 680"/>
                  <a:gd name="T3" fmla="*/ 10 h 420"/>
                  <a:gd name="T4" fmla="*/ 670 w 680"/>
                  <a:gd name="T5" fmla="*/ 340 h 420"/>
                  <a:gd name="T6" fmla="*/ 661 w 680"/>
                  <a:gd name="T7" fmla="*/ 417 h 420"/>
                  <a:gd name="T8" fmla="*/ 671 w 680"/>
                  <a:gd name="T9" fmla="*/ 420 h 420"/>
                  <a:gd name="T10" fmla="*/ 680 w 680"/>
                  <a:gd name="T11" fmla="*/ 340 h 420"/>
                  <a:gd name="T12" fmla="*/ 340 w 680"/>
                  <a:gd name="T13" fmla="*/ 0 h 420"/>
                  <a:gd name="T14" fmla="*/ 0 w 680"/>
                  <a:gd name="T15" fmla="*/ 340 h 420"/>
                  <a:gd name="T16" fmla="*/ 9 w 680"/>
                  <a:gd name="T17" fmla="*/ 418 h 420"/>
                  <a:gd name="T18" fmla="*/ 19 w 680"/>
                  <a:gd name="T19" fmla="*/ 415 h 420"/>
                  <a:gd name="T20" fmla="*/ 10 w 680"/>
                  <a:gd name="T21" fmla="*/ 3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420">
                    <a:moveTo>
                      <a:pt x="10" y="340"/>
                    </a:moveTo>
                    <a:cubicBezTo>
                      <a:pt x="10" y="158"/>
                      <a:pt x="158" y="10"/>
                      <a:pt x="340" y="10"/>
                    </a:cubicBezTo>
                    <a:cubicBezTo>
                      <a:pt x="522" y="10"/>
                      <a:pt x="670" y="158"/>
                      <a:pt x="670" y="340"/>
                    </a:cubicBezTo>
                    <a:cubicBezTo>
                      <a:pt x="670" y="366"/>
                      <a:pt x="667" y="392"/>
                      <a:pt x="661" y="417"/>
                    </a:cubicBezTo>
                    <a:cubicBezTo>
                      <a:pt x="664" y="417"/>
                      <a:pt x="668" y="418"/>
                      <a:pt x="671" y="420"/>
                    </a:cubicBezTo>
                    <a:cubicBezTo>
                      <a:pt x="677" y="394"/>
                      <a:pt x="680" y="367"/>
                      <a:pt x="680" y="340"/>
                    </a:cubicBezTo>
                    <a:cubicBezTo>
                      <a:pt x="680" y="152"/>
                      <a:pt x="528" y="0"/>
                      <a:pt x="340" y="0"/>
                    </a:cubicBezTo>
                    <a:cubicBezTo>
                      <a:pt x="152" y="0"/>
                      <a:pt x="0" y="152"/>
                      <a:pt x="0" y="340"/>
                    </a:cubicBezTo>
                    <a:cubicBezTo>
                      <a:pt x="0" y="367"/>
                      <a:pt x="3" y="393"/>
                      <a:pt x="9" y="418"/>
                    </a:cubicBezTo>
                    <a:cubicBezTo>
                      <a:pt x="12" y="417"/>
                      <a:pt x="16" y="416"/>
                      <a:pt x="19" y="415"/>
                    </a:cubicBezTo>
                    <a:cubicBezTo>
                      <a:pt x="14" y="391"/>
                      <a:pt x="10" y="366"/>
                      <a:pt x="10" y="3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99" name="Freeform 5">
            <a:extLst>
              <a:ext uri="{FF2B5EF4-FFF2-40B4-BE49-F238E27FC236}">
                <a16:creationId xmlns:a16="http://schemas.microsoft.com/office/drawing/2014/main" id="{2E637E98-7E6E-4149-9D17-493A72166E93}"/>
              </a:ext>
            </a:extLst>
          </p:cNvPr>
          <p:cNvSpPr>
            <a:spLocks noChangeAspect="1"/>
          </p:cNvSpPr>
          <p:nvPr/>
        </p:nvSpPr>
        <p:spPr bwMode="auto">
          <a:xfrm>
            <a:off x="4112373" y="3073388"/>
            <a:ext cx="2010965" cy="1263839"/>
          </a:xfrm>
          <a:custGeom>
            <a:avLst/>
            <a:gdLst>
              <a:gd name="T0" fmla="*/ 988 w 1211"/>
              <a:gd name="T1" fmla="*/ 279 h 760"/>
              <a:gd name="T2" fmla="*/ 993 w 1211"/>
              <a:gd name="T3" fmla="*/ 231 h 760"/>
              <a:gd name="T4" fmla="*/ 762 w 1211"/>
              <a:gd name="T5" fmla="*/ 0 h 760"/>
              <a:gd name="T6" fmla="*/ 551 w 1211"/>
              <a:gd name="T7" fmla="*/ 136 h 760"/>
              <a:gd name="T8" fmla="*/ 478 w 1211"/>
              <a:gd name="T9" fmla="*/ 120 h 760"/>
              <a:gd name="T10" fmla="*/ 308 w 1211"/>
              <a:gd name="T11" fmla="*/ 279 h 760"/>
              <a:gd name="T12" fmla="*/ 240 w 1211"/>
              <a:gd name="T13" fmla="*/ 279 h 760"/>
              <a:gd name="T14" fmla="*/ 0 w 1211"/>
              <a:gd name="T15" fmla="*/ 519 h 760"/>
              <a:gd name="T16" fmla="*/ 240 w 1211"/>
              <a:gd name="T17" fmla="*/ 760 h 760"/>
              <a:gd name="T18" fmla="*/ 971 w 1211"/>
              <a:gd name="T19" fmla="*/ 760 h 760"/>
              <a:gd name="T20" fmla="*/ 1211 w 1211"/>
              <a:gd name="T21" fmla="*/ 519 h 760"/>
              <a:gd name="T22" fmla="*/ 988 w 1211"/>
              <a:gd name="T23" fmla="*/ 279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1" h="760">
                <a:moveTo>
                  <a:pt x="988" y="279"/>
                </a:moveTo>
                <a:cubicBezTo>
                  <a:pt x="991" y="264"/>
                  <a:pt x="993" y="247"/>
                  <a:pt x="993" y="231"/>
                </a:cubicBezTo>
                <a:cubicBezTo>
                  <a:pt x="993" y="103"/>
                  <a:pt x="889" y="0"/>
                  <a:pt x="762" y="0"/>
                </a:cubicBezTo>
                <a:cubicBezTo>
                  <a:pt x="668" y="0"/>
                  <a:pt x="587" y="56"/>
                  <a:pt x="551" y="136"/>
                </a:cubicBezTo>
                <a:cubicBezTo>
                  <a:pt x="529" y="126"/>
                  <a:pt x="504" y="120"/>
                  <a:pt x="478" y="120"/>
                </a:cubicBezTo>
                <a:cubicBezTo>
                  <a:pt x="388" y="120"/>
                  <a:pt x="314" y="190"/>
                  <a:pt x="308" y="279"/>
                </a:cubicBezTo>
                <a:cubicBezTo>
                  <a:pt x="240" y="279"/>
                  <a:pt x="240" y="279"/>
                  <a:pt x="240" y="279"/>
                </a:cubicBezTo>
                <a:cubicBezTo>
                  <a:pt x="107" y="279"/>
                  <a:pt x="0" y="386"/>
                  <a:pt x="0" y="519"/>
                </a:cubicBezTo>
                <a:cubicBezTo>
                  <a:pt x="0" y="652"/>
                  <a:pt x="107" y="760"/>
                  <a:pt x="240" y="760"/>
                </a:cubicBezTo>
                <a:cubicBezTo>
                  <a:pt x="971" y="760"/>
                  <a:pt x="971" y="760"/>
                  <a:pt x="971" y="760"/>
                </a:cubicBezTo>
                <a:cubicBezTo>
                  <a:pt x="1104" y="760"/>
                  <a:pt x="1211" y="652"/>
                  <a:pt x="1211" y="519"/>
                </a:cubicBezTo>
                <a:cubicBezTo>
                  <a:pt x="1211" y="392"/>
                  <a:pt x="1113" y="288"/>
                  <a:pt x="988" y="279"/>
                </a:cubicBezTo>
                <a:close/>
              </a:path>
            </a:pathLst>
          </a:custGeom>
          <a:solidFill>
            <a:schemeClr val="accent1">
              <a:lumMod val="100000"/>
            </a:schemeClr>
          </a:solidFill>
          <a:ln w="10795" cap="flat" cmpd="sng" algn="ctr">
            <a:no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Microsoft Sans Serif"/>
                <a:ea typeface="+mn-ea"/>
                <a:cs typeface="+mn-cs"/>
              </a:rPr>
              <a:t>Internet</a:t>
            </a:r>
            <a:br>
              <a:rPr kumimoji="0" lang="de-DE" sz="1800" b="0" i="0" u="none" strike="noStrike" kern="0" cap="none" spc="0" normalizeH="0" baseline="0" noProof="0" dirty="0">
                <a:ln>
                  <a:noFill/>
                </a:ln>
                <a:solidFill>
                  <a:prstClr val="white"/>
                </a:solidFill>
                <a:effectLst/>
                <a:uLnTx/>
                <a:uFillTx/>
                <a:latin typeface="Microsoft Sans Serif"/>
                <a:ea typeface="+mn-ea"/>
                <a:cs typeface="+mn-cs"/>
              </a:rPr>
            </a:br>
            <a:r>
              <a:rPr kumimoji="0" lang="de-DE" sz="1800" b="0" i="0" u="none" strike="noStrike" kern="0" cap="none" spc="0" normalizeH="0" baseline="0" noProof="0" dirty="0">
                <a:ln>
                  <a:noFill/>
                </a:ln>
                <a:solidFill>
                  <a:prstClr val="white"/>
                </a:solidFill>
                <a:effectLst/>
                <a:uLnTx/>
                <a:uFillTx/>
                <a:latin typeface="Microsoft Sans Serif"/>
                <a:ea typeface="+mn-ea"/>
                <a:cs typeface="+mn-cs"/>
              </a:rPr>
              <a:t>Cloud/</a:t>
            </a:r>
            <a:r>
              <a:rPr lang="de-DE" kern="0" dirty="0">
                <a:solidFill>
                  <a:prstClr val="white"/>
                </a:solidFill>
                <a:latin typeface="Microsoft Sans Serif"/>
              </a:rPr>
              <a:t>Edge</a:t>
            </a:r>
            <a:endParaRPr kumimoji="0" lang="en-US" sz="1800" b="0" i="0" u="none" strike="noStrike" kern="0" cap="none" spc="0" normalizeH="0" baseline="0" noProof="0" dirty="0">
              <a:ln>
                <a:noFill/>
              </a:ln>
              <a:solidFill>
                <a:prstClr val="white"/>
              </a:solidFill>
              <a:effectLst/>
              <a:uLnTx/>
              <a:uFillTx/>
              <a:latin typeface="Microsoft Sans Serif"/>
              <a:ea typeface="+mn-ea"/>
              <a:cs typeface="+mn-cs"/>
            </a:endParaRPr>
          </a:p>
        </p:txBody>
      </p:sp>
      <p:pic>
        <p:nvPicPr>
          <p:cNvPr id="6" name="Graphic 5" descr="Questions">
            <a:extLst>
              <a:ext uri="{FF2B5EF4-FFF2-40B4-BE49-F238E27FC236}">
                <a16:creationId xmlns:a16="http://schemas.microsoft.com/office/drawing/2014/main" id="{9D26C3B8-262C-49FD-B759-130C005650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70825" y="2386994"/>
            <a:ext cx="1377390" cy="1377390"/>
          </a:xfrm>
          <a:prstGeom prst="rect">
            <a:avLst/>
          </a:prstGeom>
        </p:spPr>
      </p:pic>
      <p:sp>
        <p:nvSpPr>
          <p:cNvPr id="9" name="TextBox 8">
            <a:extLst>
              <a:ext uri="{FF2B5EF4-FFF2-40B4-BE49-F238E27FC236}">
                <a16:creationId xmlns:a16="http://schemas.microsoft.com/office/drawing/2014/main" id="{A6419F95-83F2-4DCC-A23C-24EDD1A7F281}"/>
              </a:ext>
            </a:extLst>
          </p:cNvPr>
          <p:cNvSpPr txBox="1"/>
          <p:nvPr/>
        </p:nvSpPr>
        <p:spPr>
          <a:xfrm>
            <a:off x="7122328" y="4158326"/>
            <a:ext cx="697307" cy="472694"/>
          </a:xfrm>
          <a:prstGeom prst="rect">
            <a:avLst/>
          </a:prstGeom>
        </p:spPr>
        <p:txBody>
          <a:bodyPr wrap="none" lIns="0" tIns="0" rIns="0" bIns="0" rtlCol="0">
            <a:spAutoFit/>
          </a:bodyPr>
          <a:lstStyle/>
          <a:p>
            <a:pPr algn="ctr">
              <a:lnSpc>
                <a:spcPct val="96000"/>
              </a:lnSpc>
            </a:pPr>
            <a:r>
              <a:rPr lang="de-DE" sz="1600" dirty="0">
                <a:solidFill>
                  <a:schemeClr val="tx2"/>
                </a:solidFill>
                <a:latin typeface="Microsoft Sans Serif"/>
                <a:cs typeface="Microsoft Sans Serif" panose="020B0604020202020204" pitchFamily="34" charset="0"/>
              </a:rPr>
              <a:t>Cellular</a:t>
            </a:r>
            <a:br>
              <a:rPr lang="de-DE" sz="1600" dirty="0">
                <a:solidFill>
                  <a:schemeClr val="tx2"/>
                </a:solidFill>
                <a:latin typeface="Microsoft Sans Serif"/>
                <a:cs typeface="Microsoft Sans Serif" panose="020B0604020202020204" pitchFamily="34" charset="0"/>
              </a:rPr>
            </a:br>
            <a:r>
              <a:rPr lang="de-DE" sz="1600" dirty="0">
                <a:solidFill>
                  <a:schemeClr val="tx2"/>
                </a:solidFill>
                <a:latin typeface="Microsoft Sans Serif"/>
                <a:cs typeface="Microsoft Sans Serif" panose="020B0604020202020204" pitchFamily="34" charset="0"/>
              </a:rPr>
              <a:t>WiFi</a:t>
            </a:r>
            <a:endParaRPr lang="en-US" sz="1600" dirty="0">
              <a:solidFill>
                <a:schemeClr val="tx2"/>
              </a:solidFill>
              <a:latin typeface="Microsoft Sans Serif"/>
              <a:cs typeface="Microsoft Sans Serif" panose="020B0604020202020204" pitchFamily="34" charset="0"/>
            </a:endParaRPr>
          </a:p>
        </p:txBody>
      </p:sp>
      <p:sp>
        <p:nvSpPr>
          <p:cNvPr id="11" name="Arrow: Right 10">
            <a:extLst>
              <a:ext uri="{FF2B5EF4-FFF2-40B4-BE49-F238E27FC236}">
                <a16:creationId xmlns:a16="http://schemas.microsoft.com/office/drawing/2014/main" id="{5A86D97C-0DF1-4B2E-BF7E-55CE58DD3890}"/>
              </a:ext>
            </a:extLst>
          </p:cNvPr>
          <p:cNvSpPr/>
          <p:nvPr/>
        </p:nvSpPr>
        <p:spPr>
          <a:xfrm>
            <a:off x="2806666" y="3786563"/>
            <a:ext cx="1305707" cy="36688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pic>
        <p:nvPicPr>
          <p:cNvPr id="101" name="Graphic 100" descr="Questions">
            <a:extLst>
              <a:ext uri="{FF2B5EF4-FFF2-40B4-BE49-F238E27FC236}">
                <a16:creationId xmlns:a16="http://schemas.microsoft.com/office/drawing/2014/main" id="{E63E4D0C-0C30-4B65-8B2E-372A89FCB6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94143" y="2393545"/>
            <a:ext cx="1377390" cy="1377390"/>
          </a:xfrm>
          <a:prstGeom prst="rect">
            <a:avLst/>
          </a:prstGeom>
        </p:spPr>
      </p:pic>
      <p:sp>
        <p:nvSpPr>
          <p:cNvPr id="43" name="Arrow: Right 42">
            <a:extLst>
              <a:ext uri="{FF2B5EF4-FFF2-40B4-BE49-F238E27FC236}">
                <a16:creationId xmlns:a16="http://schemas.microsoft.com/office/drawing/2014/main" id="{BA907135-9290-41BA-8717-2B33AB99C8B3}"/>
              </a:ext>
            </a:extLst>
          </p:cNvPr>
          <p:cNvSpPr/>
          <p:nvPr/>
        </p:nvSpPr>
        <p:spPr>
          <a:xfrm>
            <a:off x="6099549" y="3794632"/>
            <a:ext cx="1065807" cy="36688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46" name="Scroll: Vertical 45">
            <a:extLst>
              <a:ext uri="{FF2B5EF4-FFF2-40B4-BE49-F238E27FC236}">
                <a16:creationId xmlns:a16="http://schemas.microsoft.com/office/drawing/2014/main" id="{3298E6C6-1F08-4408-960E-52FA72F95F5A}"/>
              </a:ext>
            </a:extLst>
          </p:cNvPr>
          <p:cNvSpPr/>
          <p:nvPr/>
        </p:nvSpPr>
        <p:spPr>
          <a:xfrm>
            <a:off x="9501764" y="1151019"/>
            <a:ext cx="2710524" cy="5562458"/>
          </a:xfrm>
          <a:prstGeom prst="verticalScroll">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UHD/8K</a:t>
            </a:r>
          </a:p>
          <a:p>
            <a:pPr algn="ctr"/>
            <a:r>
              <a:rPr lang="de-DE" sz="2000" dirty="0"/>
              <a:t>Social</a:t>
            </a:r>
          </a:p>
          <a:p>
            <a:pPr algn="ctr"/>
            <a:r>
              <a:rPr lang="de-DE" sz="2000" dirty="0"/>
              <a:t>3D</a:t>
            </a:r>
          </a:p>
          <a:p>
            <a:pPr algn="ctr"/>
            <a:r>
              <a:rPr lang="de-DE" sz="2000" dirty="0"/>
              <a:t>Immersive</a:t>
            </a:r>
          </a:p>
          <a:p>
            <a:pPr algn="ctr"/>
            <a:r>
              <a:rPr lang="de-DE" sz="2000" dirty="0"/>
              <a:t>Personalized</a:t>
            </a:r>
          </a:p>
          <a:p>
            <a:pPr algn="ctr"/>
            <a:r>
              <a:rPr lang="de-DE" sz="2000" dirty="0"/>
              <a:t>Interactive</a:t>
            </a:r>
          </a:p>
          <a:p>
            <a:pPr algn="ctr"/>
            <a:r>
              <a:rPr lang="de-DE" sz="2000" dirty="0"/>
              <a:t>Gaming-like</a:t>
            </a:r>
          </a:p>
          <a:p>
            <a:pPr algn="ctr"/>
            <a:r>
              <a:rPr lang="de-DE" sz="2000" dirty="0"/>
              <a:t>Short &amp; long</a:t>
            </a:r>
          </a:p>
          <a:p>
            <a:pPr algn="ctr"/>
            <a:r>
              <a:rPr lang="de-DE" sz="2000" dirty="0"/>
              <a:t>Live </a:t>
            </a:r>
          </a:p>
          <a:p>
            <a:pPr algn="ctr"/>
            <a:r>
              <a:rPr lang="de-DE" sz="2000" dirty="0"/>
              <a:t>On-Demand</a:t>
            </a:r>
          </a:p>
          <a:p>
            <a:pPr algn="ctr"/>
            <a:r>
              <a:rPr lang="de-DE" sz="2000" dirty="0"/>
              <a:t>User Generated</a:t>
            </a:r>
          </a:p>
          <a:p>
            <a:pPr algn="ctr"/>
            <a:r>
              <a:rPr lang="de-DE" sz="2000" dirty="0"/>
              <a:t>AI-supported</a:t>
            </a:r>
          </a:p>
          <a:p>
            <a:pPr algn="ctr"/>
            <a:r>
              <a:rPr lang="de-DE" sz="2000" dirty="0"/>
              <a:t>Location</a:t>
            </a:r>
          </a:p>
          <a:p>
            <a:pPr algn="ctr"/>
            <a:r>
              <a:rPr lang="de-DE" sz="2000" dirty="0"/>
              <a:t>Global</a:t>
            </a:r>
          </a:p>
          <a:p>
            <a:pPr algn="ctr"/>
            <a:r>
              <a:rPr lang="de-DE" sz="2000" dirty="0"/>
              <a:t>Secure</a:t>
            </a:r>
          </a:p>
          <a:p>
            <a:pPr algn="ctr"/>
            <a:r>
              <a:rPr lang="de-DE" sz="2000" dirty="0"/>
              <a:t>Time-shift</a:t>
            </a:r>
          </a:p>
          <a:p>
            <a:pPr algn="ctr"/>
            <a:r>
              <a:rPr lang="de-DE" sz="2000" dirty="0"/>
              <a:t>…</a:t>
            </a:r>
          </a:p>
        </p:txBody>
      </p:sp>
      <p:graphicFrame>
        <p:nvGraphicFramePr>
          <p:cNvPr id="48" name="Content Placeholder 2">
            <a:extLst>
              <a:ext uri="{FF2B5EF4-FFF2-40B4-BE49-F238E27FC236}">
                <a16:creationId xmlns:a16="http://schemas.microsoft.com/office/drawing/2014/main" id="{49CAB64C-65DE-4FCB-B86A-0A85DF454287}"/>
              </a:ext>
            </a:extLst>
          </p:cNvPr>
          <p:cNvGraphicFramePr>
            <a:graphicFrameLocks noGrp="1"/>
          </p:cNvGraphicFramePr>
          <p:nvPr>
            <p:ph sz="quarter" idx="12"/>
          </p:nvPr>
        </p:nvGraphicFramePr>
        <p:xfrm>
          <a:off x="30969" y="5009774"/>
          <a:ext cx="5444864" cy="16730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Footer Placeholder 2">
            <a:extLst>
              <a:ext uri="{FF2B5EF4-FFF2-40B4-BE49-F238E27FC236}">
                <a16:creationId xmlns:a16="http://schemas.microsoft.com/office/drawing/2014/main" id="{AD7C50A9-08D1-4A94-9040-8C338FCF6B92}"/>
              </a:ext>
            </a:extLst>
          </p:cNvPr>
          <p:cNvSpPr>
            <a:spLocks noGrp="1"/>
          </p:cNvSpPr>
          <p:nvPr>
            <p:ph type="ftr" sz="quarter" idx="3"/>
          </p:nvPr>
        </p:nvSpPr>
        <p:spPr/>
        <p:txBody>
          <a:bodyPr/>
          <a:lstStyle/>
          <a:p>
            <a:r>
              <a:rPr lang="nn-NO"/>
              <a:t>IBC 2023</a:t>
            </a:r>
            <a:endParaRPr lang="en-US"/>
          </a:p>
        </p:txBody>
      </p:sp>
      <p:pic>
        <p:nvPicPr>
          <p:cNvPr id="51" name="Picture 50">
            <a:extLst>
              <a:ext uri="{FF2B5EF4-FFF2-40B4-BE49-F238E27FC236}">
                <a16:creationId xmlns:a16="http://schemas.microsoft.com/office/drawing/2014/main" id="{B4259B68-9331-4626-8100-0DE114729914}"/>
              </a:ext>
            </a:extLst>
          </p:cNvPr>
          <p:cNvPicPr>
            <a:picLocks noChangeAspect="1"/>
          </p:cNvPicPr>
          <p:nvPr/>
        </p:nvPicPr>
        <p:blipFill rotWithShape="1">
          <a:blip r:embed="rId18">
            <a:extLst>
              <a:ext uri="{28A0092B-C50C-407E-A947-70E740481C1C}">
                <a14:useLocalDpi xmlns:a14="http://schemas.microsoft.com/office/drawing/2010/main" val="0"/>
              </a:ext>
            </a:extLst>
          </a:blip>
          <a:srcRect r="6178" b="259"/>
          <a:stretch/>
        </p:blipFill>
        <p:spPr>
          <a:xfrm>
            <a:off x="7422355" y="4764999"/>
            <a:ext cx="1774146" cy="1833635"/>
          </a:xfrm>
          <a:prstGeom prst="rect">
            <a:avLst/>
          </a:prstGeom>
        </p:spPr>
      </p:pic>
      <p:sp>
        <p:nvSpPr>
          <p:cNvPr id="5" name="Rectangle 4">
            <a:extLst>
              <a:ext uri="{FF2B5EF4-FFF2-40B4-BE49-F238E27FC236}">
                <a16:creationId xmlns:a16="http://schemas.microsoft.com/office/drawing/2014/main" id="{C7F66CB7-32B2-F5FB-9967-7C2460F945AA}"/>
              </a:ext>
            </a:extLst>
          </p:cNvPr>
          <p:cNvSpPr/>
          <p:nvPr/>
        </p:nvSpPr>
        <p:spPr>
          <a:xfrm>
            <a:off x="5426004" y="4252982"/>
            <a:ext cx="1608133"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UHF</a:t>
            </a:r>
          </a:p>
        </p:txBody>
      </p:sp>
    </p:spTree>
    <p:custDataLst>
      <p:tags r:id="rId1"/>
    </p:custDataLst>
    <p:extLst>
      <p:ext uri="{BB962C8B-B14F-4D97-AF65-F5344CB8AC3E}">
        <p14:creationId xmlns:p14="http://schemas.microsoft.com/office/powerpoint/2010/main" val="4061452674"/>
      </p:ext>
    </p:extLst>
  </p:cSld>
  <p:clrMapOvr>
    <a:masterClrMapping/>
  </p:clrMapOvr>
  <mc:AlternateContent xmlns:mc="http://schemas.openxmlformats.org/markup-compatibility/2006" xmlns:p14="http://schemas.microsoft.com/office/powerpoint/2010/main">
    <mc:Choice Requires="p14">
      <p:transition spd="med" p14:dur="700" advTm="52362">
        <p:fade/>
      </p:transition>
    </mc:Choice>
    <mc:Fallback xmlns="">
      <p:transition spd="med" advTm="5236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Graphic spid="4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Isosceles Triangle 182">
            <a:extLst>
              <a:ext uri="{FF2B5EF4-FFF2-40B4-BE49-F238E27FC236}">
                <a16:creationId xmlns:a16="http://schemas.microsoft.com/office/drawing/2014/main" id="{0BFB7E9E-BFC4-458B-A65C-1D3FFA0C3834}"/>
              </a:ext>
            </a:extLst>
          </p:cNvPr>
          <p:cNvSpPr/>
          <p:nvPr/>
        </p:nvSpPr>
        <p:spPr>
          <a:xfrm rot="16200000">
            <a:off x="8057952" y="1465715"/>
            <a:ext cx="3200400" cy="4572000"/>
          </a:xfrm>
          <a:prstGeom prst="triangle">
            <a:avLst/>
          </a:prstGeom>
          <a:gradFill flip="none" rotWithShape="1">
            <a:gsLst>
              <a:gs pos="99000">
                <a:schemeClr val="accent1">
                  <a:lumMod val="60000"/>
                  <a:lumOff val="40000"/>
                  <a:alpha val="0"/>
                </a:schemeClr>
              </a:gs>
              <a:gs pos="18000">
                <a:schemeClr val="accent1">
                  <a:lumMod val="60000"/>
                  <a:lumOff val="40000"/>
                  <a:alpha val="0"/>
                </a:schemeClr>
              </a:gs>
              <a:gs pos="38000">
                <a:schemeClr val="accent1">
                  <a:lumMod val="60000"/>
                  <a:lumOff val="40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icrosoft Sans Serif"/>
              <a:ea typeface="+mn-ea"/>
              <a:cs typeface="+mn-cs"/>
            </a:endParaRPr>
          </a:p>
        </p:txBody>
      </p:sp>
      <p:sp>
        <p:nvSpPr>
          <p:cNvPr id="185" name="Isosceles Triangle 184">
            <a:extLst>
              <a:ext uri="{FF2B5EF4-FFF2-40B4-BE49-F238E27FC236}">
                <a16:creationId xmlns:a16="http://schemas.microsoft.com/office/drawing/2014/main" id="{8388D06C-11FF-4CB2-83A7-D2F2B8DDCB27}"/>
              </a:ext>
            </a:extLst>
          </p:cNvPr>
          <p:cNvSpPr/>
          <p:nvPr/>
        </p:nvSpPr>
        <p:spPr>
          <a:xfrm rot="16200000">
            <a:off x="1898096" y="1548738"/>
            <a:ext cx="3200400" cy="4572000"/>
          </a:xfrm>
          <a:prstGeom prst="triangle">
            <a:avLst/>
          </a:prstGeom>
          <a:gradFill flip="none" rotWithShape="1">
            <a:gsLst>
              <a:gs pos="99000">
                <a:schemeClr val="accent5">
                  <a:lumMod val="60000"/>
                  <a:lumOff val="40000"/>
                  <a:alpha val="0"/>
                </a:schemeClr>
              </a:gs>
              <a:gs pos="18000">
                <a:schemeClr val="accent5">
                  <a:lumMod val="60000"/>
                  <a:lumOff val="40000"/>
                  <a:alpha val="0"/>
                </a:schemeClr>
              </a:gs>
              <a:gs pos="38000">
                <a:schemeClr val="accent5">
                  <a:lumMod val="60000"/>
                  <a:lumOff val="40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icrosoft Sans Serif"/>
              <a:ea typeface="+mn-ea"/>
              <a:cs typeface="+mn-cs"/>
            </a:endParaRPr>
          </a:p>
        </p:txBody>
      </p:sp>
      <p:sp>
        <p:nvSpPr>
          <p:cNvPr id="4" name="Title 3">
            <a:extLst>
              <a:ext uri="{FF2B5EF4-FFF2-40B4-BE49-F238E27FC236}">
                <a16:creationId xmlns:a16="http://schemas.microsoft.com/office/drawing/2014/main" id="{20A8D1AC-79DC-4650-97E7-C54AA416ED59}"/>
              </a:ext>
            </a:extLst>
          </p:cNvPr>
          <p:cNvSpPr>
            <a:spLocks noGrp="1"/>
          </p:cNvSpPr>
          <p:nvPr>
            <p:ph type="title"/>
          </p:nvPr>
        </p:nvSpPr>
        <p:spPr/>
        <p:txBody>
          <a:bodyPr/>
          <a:lstStyle/>
          <a:p>
            <a:r>
              <a:rPr lang="en-US"/>
              <a:t>5G defines two modes of broadcast communication</a:t>
            </a:r>
          </a:p>
        </p:txBody>
      </p:sp>
      <p:sp>
        <p:nvSpPr>
          <p:cNvPr id="8" name="Subtitle 7">
            <a:extLst>
              <a:ext uri="{FF2B5EF4-FFF2-40B4-BE49-F238E27FC236}">
                <a16:creationId xmlns:a16="http://schemas.microsoft.com/office/drawing/2014/main" id="{6A4DCC5F-4465-4B8B-8AB0-AB79ED679151}"/>
              </a:ext>
            </a:extLst>
          </p:cNvPr>
          <p:cNvSpPr>
            <a:spLocks noGrp="1"/>
          </p:cNvSpPr>
          <p:nvPr>
            <p:ph type="subTitle" idx="1"/>
          </p:nvPr>
        </p:nvSpPr>
        <p:spPr/>
        <p:txBody>
          <a:bodyPr/>
          <a:lstStyle/>
          <a:p>
            <a:r>
              <a:rPr lang="en-US"/>
              <a:t>Addressing diverse ecosystem, deployment, and use case requirements</a:t>
            </a:r>
          </a:p>
        </p:txBody>
      </p:sp>
      <p:sp>
        <p:nvSpPr>
          <p:cNvPr id="16" name="Rectangle 15">
            <a:extLst>
              <a:ext uri="{FF2B5EF4-FFF2-40B4-BE49-F238E27FC236}">
                <a16:creationId xmlns:a16="http://schemas.microsoft.com/office/drawing/2014/main" id="{37C6BAA0-2A30-4655-BE4F-9C2ED69B143E}"/>
              </a:ext>
            </a:extLst>
          </p:cNvPr>
          <p:cNvSpPr/>
          <p:nvPr/>
        </p:nvSpPr>
        <p:spPr>
          <a:xfrm>
            <a:off x="493713" y="616566"/>
            <a:ext cx="3597508" cy="383503"/>
          </a:xfrm>
          <a:prstGeom prst="rect">
            <a:avLst/>
          </a:prstGeom>
        </p:spPr>
        <p:txBody>
          <a:bodyPr wrap="square" lIns="0" tIns="0" rIns="0" bIns="0">
            <a:spAutoFit/>
          </a:bodyPr>
          <a:lstStyle/>
          <a:p>
            <a:pPr marL="0" marR="0" lvl="0" indent="0" algn="l" defTabSz="914400" rtl="0" eaLnBrk="1" fontAlgn="auto" latinLnBrk="0" hangingPunct="1">
              <a:lnSpc>
                <a:spcPct val="89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776"/>
                </a:solidFill>
                <a:effectLst/>
                <a:uLnTx/>
                <a:uFillTx/>
                <a:latin typeface="Microsoft Sans Serif"/>
                <a:ea typeface="+mn-ea"/>
                <a:cs typeface="Microsoft Sans Serif" panose="020B0604020202020204" pitchFamily="34" charset="0"/>
              </a:rPr>
              <a:t>5G broadcast</a:t>
            </a:r>
          </a:p>
        </p:txBody>
      </p:sp>
      <p:sp>
        <p:nvSpPr>
          <p:cNvPr id="18" name="Rectangle 17">
            <a:extLst>
              <a:ext uri="{FF2B5EF4-FFF2-40B4-BE49-F238E27FC236}">
                <a16:creationId xmlns:a16="http://schemas.microsoft.com/office/drawing/2014/main" id="{876A96A2-D56E-4162-8EBC-DFE744406C04}"/>
              </a:ext>
            </a:extLst>
          </p:cNvPr>
          <p:cNvSpPr/>
          <p:nvPr/>
        </p:nvSpPr>
        <p:spPr>
          <a:xfrm>
            <a:off x="6785468" y="616566"/>
            <a:ext cx="3597508" cy="383503"/>
          </a:xfrm>
          <a:prstGeom prst="rect">
            <a:avLst/>
          </a:prstGeom>
        </p:spPr>
        <p:txBody>
          <a:bodyPr wrap="square" lIns="0" tIns="0" rIns="0" bIns="0">
            <a:spAutoFit/>
          </a:bodyPr>
          <a:lstStyle/>
          <a:p>
            <a:pPr marL="0" marR="0" lvl="0" indent="0" algn="l" defTabSz="914400" rtl="0" eaLnBrk="1" fontAlgn="auto" latinLnBrk="0" hangingPunct="1">
              <a:lnSpc>
                <a:spcPct val="89000"/>
              </a:lnSpc>
              <a:spcBef>
                <a:spcPts val="0"/>
              </a:spcBef>
              <a:spcAft>
                <a:spcPts val="0"/>
              </a:spcAft>
              <a:buClrTx/>
              <a:buSzTx/>
              <a:buFontTx/>
              <a:buNone/>
              <a:tabLst/>
              <a:defRPr/>
            </a:pPr>
            <a:r>
              <a:rPr kumimoji="0" lang="en-US" sz="2800" b="1"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rPr>
              <a:t>Mixed-mode multicast</a:t>
            </a:r>
          </a:p>
        </p:txBody>
      </p:sp>
      <p:grpSp>
        <p:nvGrpSpPr>
          <p:cNvPr id="22" name="Group 4">
            <a:extLst>
              <a:ext uri="{FF2B5EF4-FFF2-40B4-BE49-F238E27FC236}">
                <a16:creationId xmlns:a16="http://schemas.microsoft.com/office/drawing/2014/main" id="{31B1BE90-0BC1-469B-9FA0-9F202AE68896}"/>
              </a:ext>
            </a:extLst>
          </p:cNvPr>
          <p:cNvGrpSpPr>
            <a:grpSpLocks noChangeAspect="1"/>
          </p:cNvGrpSpPr>
          <p:nvPr/>
        </p:nvGrpSpPr>
        <p:grpSpPr bwMode="auto">
          <a:xfrm>
            <a:off x="2692604" y="3687267"/>
            <a:ext cx="914400" cy="582935"/>
            <a:chOff x="942" y="1778"/>
            <a:chExt cx="2149" cy="1370"/>
          </a:xfrm>
          <a:solidFill>
            <a:srgbClr val="3253DC"/>
          </a:solidFill>
        </p:grpSpPr>
        <p:sp>
          <p:nvSpPr>
            <p:cNvPr id="111" name="Freeform 5">
              <a:extLst>
                <a:ext uri="{FF2B5EF4-FFF2-40B4-BE49-F238E27FC236}">
                  <a16:creationId xmlns:a16="http://schemas.microsoft.com/office/drawing/2014/main" id="{BA37216F-1C37-4E8E-99A6-AF6EDF9B098D}"/>
                </a:ext>
              </a:extLst>
            </p:cNvPr>
            <p:cNvSpPr>
              <a:spLocks/>
            </p:cNvSpPr>
            <p:nvPr/>
          </p:nvSpPr>
          <p:spPr bwMode="auto">
            <a:xfrm>
              <a:off x="942" y="1778"/>
              <a:ext cx="2149" cy="1370"/>
            </a:xfrm>
            <a:custGeom>
              <a:avLst/>
              <a:gdLst>
                <a:gd name="T0" fmla="*/ 1216 w 1216"/>
                <a:gd name="T1" fmla="*/ 54 h 774"/>
                <a:gd name="T2" fmla="*/ 1216 w 1216"/>
                <a:gd name="T3" fmla="*/ 636 h 774"/>
                <a:gd name="T4" fmla="*/ 1163 w 1216"/>
                <a:gd name="T5" fmla="*/ 689 h 774"/>
                <a:gd name="T6" fmla="*/ 649 w 1216"/>
                <a:gd name="T7" fmla="*/ 689 h 774"/>
                <a:gd name="T8" fmla="*/ 649 w 1216"/>
                <a:gd name="T9" fmla="*/ 729 h 774"/>
                <a:gd name="T10" fmla="*/ 1114 w 1216"/>
                <a:gd name="T11" fmla="*/ 729 h 774"/>
                <a:gd name="T12" fmla="*/ 1137 w 1216"/>
                <a:gd name="T13" fmla="*/ 751 h 774"/>
                <a:gd name="T14" fmla="*/ 1130 w 1216"/>
                <a:gd name="T15" fmla="*/ 767 h 774"/>
                <a:gd name="T16" fmla="*/ 1114 w 1216"/>
                <a:gd name="T17" fmla="*/ 774 h 774"/>
                <a:gd name="T18" fmla="*/ 104 w 1216"/>
                <a:gd name="T19" fmla="*/ 774 h 774"/>
                <a:gd name="T20" fmla="*/ 81 w 1216"/>
                <a:gd name="T21" fmla="*/ 751 h 774"/>
                <a:gd name="T22" fmla="*/ 88 w 1216"/>
                <a:gd name="T23" fmla="*/ 735 h 774"/>
                <a:gd name="T24" fmla="*/ 104 w 1216"/>
                <a:gd name="T25" fmla="*/ 729 h 774"/>
                <a:gd name="T26" fmla="*/ 565 w 1216"/>
                <a:gd name="T27" fmla="*/ 729 h 774"/>
                <a:gd name="T28" fmla="*/ 565 w 1216"/>
                <a:gd name="T29" fmla="*/ 689 h 774"/>
                <a:gd name="T30" fmla="*/ 52 w 1216"/>
                <a:gd name="T31" fmla="*/ 689 h 774"/>
                <a:gd name="T32" fmla="*/ 0 w 1216"/>
                <a:gd name="T33" fmla="*/ 636 h 774"/>
                <a:gd name="T34" fmla="*/ 0 w 1216"/>
                <a:gd name="T35" fmla="*/ 54 h 774"/>
                <a:gd name="T36" fmla="*/ 52 w 1216"/>
                <a:gd name="T37" fmla="*/ 0 h 774"/>
                <a:gd name="T38" fmla="*/ 1163 w 1216"/>
                <a:gd name="T39" fmla="*/ 0 h 774"/>
                <a:gd name="T40" fmla="*/ 1216 w 1216"/>
                <a:gd name="T41" fmla="*/ 5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6" h="774">
                  <a:moveTo>
                    <a:pt x="1216" y="54"/>
                  </a:moveTo>
                  <a:cubicBezTo>
                    <a:pt x="1216" y="636"/>
                    <a:pt x="1216" y="636"/>
                    <a:pt x="1216" y="636"/>
                  </a:cubicBezTo>
                  <a:cubicBezTo>
                    <a:pt x="1216" y="665"/>
                    <a:pt x="1192" y="689"/>
                    <a:pt x="1163" y="689"/>
                  </a:cubicBezTo>
                  <a:cubicBezTo>
                    <a:pt x="649" y="689"/>
                    <a:pt x="649" y="689"/>
                    <a:pt x="649" y="689"/>
                  </a:cubicBezTo>
                  <a:cubicBezTo>
                    <a:pt x="649" y="729"/>
                    <a:pt x="649" y="729"/>
                    <a:pt x="649" y="729"/>
                  </a:cubicBezTo>
                  <a:cubicBezTo>
                    <a:pt x="1114" y="729"/>
                    <a:pt x="1114" y="729"/>
                    <a:pt x="1114" y="729"/>
                  </a:cubicBezTo>
                  <a:cubicBezTo>
                    <a:pt x="1127" y="729"/>
                    <a:pt x="1137" y="739"/>
                    <a:pt x="1137" y="751"/>
                  </a:cubicBezTo>
                  <a:cubicBezTo>
                    <a:pt x="1137" y="757"/>
                    <a:pt x="1134" y="763"/>
                    <a:pt x="1130" y="767"/>
                  </a:cubicBezTo>
                  <a:cubicBezTo>
                    <a:pt x="1126" y="771"/>
                    <a:pt x="1121" y="774"/>
                    <a:pt x="1114" y="774"/>
                  </a:cubicBezTo>
                  <a:cubicBezTo>
                    <a:pt x="104" y="774"/>
                    <a:pt x="104" y="774"/>
                    <a:pt x="104" y="774"/>
                  </a:cubicBezTo>
                  <a:cubicBezTo>
                    <a:pt x="91" y="774"/>
                    <a:pt x="81" y="764"/>
                    <a:pt x="81" y="751"/>
                  </a:cubicBezTo>
                  <a:cubicBezTo>
                    <a:pt x="81" y="745"/>
                    <a:pt x="84" y="739"/>
                    <a:pt x="88" y="735"/>
                  </a:cubicBezTo>
                  <a:cubicBezTo>
                    <a:pt x="92" y="731"/>
                    <a:pt x="97" y="729"/>
                    <a:pt x="104" y="729"/>
                  </a:cubicBezTo>
                  <a:cubicBezTo>
                    <a:pt x="565" y="729"/>
                    <a:pt x="565" y="729"/>
                    <a:pt x="565" y="729"/>
                  </a:cubicBezTo>
                  <a:cubicBezTo>
                    <a:pt x="565" y="689"/>
                    <a:pt x="565" y="689"/>
                    <a:pt x="565" y="689"/>
                  </a:cubicBezTo>
                  <a:cubicBezTo>
                    <a:pt x="52" y="689"/>
                    <a:pt x="52" y="689"/>
                    <a:pt x="52" y="689"/>
                  </a:cubicBezTo>
                  <a:cubicBezTo>
                    <a:pt x="23" y="689"/>
                    <a:pt x="0" y="665"/>
                    <a:pt x="0" y="636"/>
                  </a:cubicBezTo>
                  <a:cubicBezTo>
                    <a:pt x="0" y="54"/>
                    <a:pt x="0" y="54"/>
                    <a:pt x="0" y="54"/>
                  </a:cubicBezTo>
                  <a:cubicBezTo>
                    <a:pt x="0" y="24"/>
                    <a:pt x="23" y="0"/>
                    <a:pt x="52" y="0"/>
                  </a:cubicBezTo>
                  <a:cubicBezTo>
                    <a:pt x="1163" y="0"/>
                    <a:pt x="1163" y="0"/>
                    <a:pt x="1163" y="0"/>
                  </a:cubicBezTo>
                  <a:cubicBezTo>
                    <a:pt x="1192" y="0"/>
                    <a:pt x="1216" y="24"/>
                    <a:pt x="1216" y="54"/>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a typeface="+mn-ea"/>
                <a:cs typeface="+mn-cs"/>
              </a:endParaRPr>
            </a:p>
          </p:txBody>
        </p:sp>
        <p:sp>
          <p:nvSpPr>
            <p:cNvPr id="112" name="Freeform 6">
              <a:extLst>
                <a:ext uri="{FF2B5EF4-FFF2-40B4-BE49-F238E27FC236}">
                  <a16:creationId xmlns:a16="http://schemas.microsoft.com/office/drawing/2014/main" id="{D261A975-28E9-4C1C-8E0B-68772BA4B416}"/>
                </a:ext>
              </a:extLst>
            </p:cNvPr>
            <p:cNvSpPr>
              <a:spLocks/>
            </p:cNvSpPr>
            <p:nvPr/>
          </p:nvSpPr>
          <p:spPr bwMode="auto">
            <a:xfrm>
              <a:off x="1016" y="1861"/>
              <a:ext cx="1999" cy="1058"/>
            </a:xfrm>
            <a:custGeom>
              <a:avLst/>
              <a:gdLst>
                <a:gd name="T0" fmla="*/ 1131 w 1131"/>
                <a:gd name="T1" fmla="*/ 18 h 598"/>
                <a:gd name="T2" fmla="*/ 1131 w 1131"/>
                <a:gd name="T3" fmla="*/ 580 h 598"/>
                <a:gd name="T4" fmla="*/ 1113 w 1131"/>
                <a:gd name="T5" fmla="*/ 598 h 598"/>
                <a:gd name="T6" fmla="*/ 18 w 1131"/>
                <a:gd name="T7" fmla="*/ 598 h 598"/>
                <a:gd name="T8" fmla="*/ 0 w 1131"/>
                <a:gd name="T9" fmla="*/ 580 h 598"/>
                <a:gd name="T10" fmla="*/ 0 w 1131"/>
                <a:gd name="T11" fmla="*/ 18 h 598"/>
                <a:gd name="T12" fmla="*/ 18 w 1131"/>
                <a:gd name="T13" fmla="*/ 0 h 598"/>
                <a:gd name="T14" fmla="*/ 1113 w 1131"/>
                <a:gd name="T15" fmla="*/ 0 h 598"/>
                <a:gd name="T16" fmla="*/ 1131 w 1131"/>
                <a:gd name="T17" fmla="*/ 1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1" h="598">
                  <a:moveTo>
                    <a:pt x="1131" y="18"/>
                  </a:moveTo>
                  <a:cubicBezTo>
                    <a:pt x="1131" y="580"/>
                    <a:pt x="1131" y="580"/>
                    <a:pt x="1131" y="580"/>
                  </a:cubicBezTo>
                  <a:cubicBezTo>
                    <a:pt x="1131" y="590"/>
                    <a:pt x="1123" y="598"/>
                    <a:pt x="1113" y="598"/>
                  </a:cubicBezTo>
                  <a:cubicBezTo>
                    <a:pt x="18" y="598"/>
                    <a:pt x="18" y="598"/>
                    <a:pt x="18" y="598"/>
                  </a:cubicBezTo>
                  <a:cubicBezTo>
                    <a:pt x="8" y="598"/>
                    <a:pt x="0" y="590"/>
                    <a:pt x="0" y="580"/>
                  </a:cubicBezTo>
                  <a:cubicBezTo>
                    <a:pt x="0" y="18"/>
                    <a:pt x="0" y="18"/>
                    <a:pt x="0" y="18"/>
                  </a:cubicBezTo>
                  <a:cubicBezTo>
                    <a:pt x="0" y="8"/>
                    <a:pt x="8" y="0"/>
                    <a:pt x="18" y="0"/>
                  </a:cubicBezTo>
                  <a:cubicBezTo>
                    <a:pt x="1113" y="0"/>
                    <a:pt x="1113" y="0"/>
                    <a:pt x="1113" y="0"/>
                  </a:cubicBezTo>
                  <a:cubicBezTo>
                    <a:pt x="1123" y="0"/>
                    <a:pt x="1131" y="8"/>
                    <a:pt x="1131"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a typeface="+mn-ea"/>
                <a:cs typeface="+mn-cs"/>
              </a:endParaRPr>
            </a:p>
          </p:txBody>
        </p:sp>
      </p:grpSp>
      <p:sp>
        <p:nvSpPr>
          <p:cNvPr id="23" name="TextBox 22">
            <a:extLst>
              <a:ext uri="{FF2B5EF4-FFF2-40B4-BE49-F238E27FC236}">
                <a16:creationId xmlns:a16="http://schemas.microsoft.com/office/drawing/2014/main" id="{4583F1C3-ACBA-459D-B8EC-78E16534E13F}"/>
              </a:ext>
            </a:extLst>
          </p:cNvPr>
          <p:cNvSpPr txBox="1"/>
          <p:nvPr/>
        </p:nvSpPr>
        <p:spPr>
          <a:xfrm>
            <a:off x="927129" y="4610184"/>
            <a:ext cx="2439611" cy="3323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sz="1200" b="0" i="0" u="none" strike="noStrike" kern="1200" cap="none" spc="0" normalizeH="0" baseline="0" noProof="0">
                <a:ln>
                  <a:noFill/>
                </a:ln>
                <a:solidFill>
                  <a:srgbClr val="445776"/>
                </a:solidFill>
                <a:effectLst/>
                <a:uLnTx/>
                <a:uFillTx/>
                <a:latin typeface="Microsoft Sans Serif"/>
                <a:ea typeface="+mn-ea"/>
                <a:cs typeface="+mn-cs"/>
              </a:rPr>
              <a:t>Single Frequency Network (SFN) for downlink broadcast only</a:t>
            </a:r>
          </a:p>
        </p:txBody>
      </p:sp>
      <p:grpSp>
        <p:nvGrpSpPr>
          <p:cNvPr id="24" name="Group 23">
            <a:extLst>
              <a:ext uri="{FF2B5EF4-FFF2-40B4-BE49-F238E27FC236}">
                <a16:creationId xmlns:a16="http://schemas.microsoft.com/office/drawing/2014/main" id="{4970EE72-7633-4BDF-AEBF-2D4021E2F346}"/>
              </a:ext>
            </a:extLst>
          </p:cNvPr>
          <p:cNvGrpSpPr/>
          <p:nvPr/>
        </p:nvGrpSpPr>
        <p:grpSpPr>
          <a:xfrm>
            <a:off x="2875265" y="3884291"/>
            <a:ext cx="548226" cy="172471"/>
            <a:chOff x="9118112" y="3943518"/>
            <a:chExt cx="1446677" cy="455123"/>
          </a:xfrm>
        </p:grpSpPr>
        <p:sp>
          <p:nvSpPr>
            <p:cNvPr id="104" name="Freeform 176">
              <a:extLst>
                <a:ext uri="{FF2B5EF4-FFF2-40B4-BE49-F238E27FC236}">
                  <a16:creationId xmlns:a16="http://schemas.microsoft.com/office/drawing/2014/main" id="{FE91F1A3-E386-4F12-998C-CE55EA74E8F2}"/>
                </a:ext>
              </a:extLst>
            </p:cNvPr>
            <p:cNvSpPr>
              <a:spLocks/>
            </p:cNvSpPr>
            <p:nvPr/>
          </p:nvSpPr>
          <p:spPr bwMode="auto">
            <a:xfrm>
              <a:off x="9118112" y="3943518"/>
              <a:ext cx="1446677" cy="45512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grpSp>
          <p:nvGrpSpPr>
            <p:cNvPr id="105" name="Group 104">
              <a:extLst>
                <a:ext uri="{FF2B5EF4-FFF2-40B4-BE49-F238E27FC236}">
                  <a16:creationId xmlns:a16="http://schemas.microsoft.com/office/drawing/2014/main" id="{94FBEB15-3ED7-4F3C-A78B-AF68701E3898}"/>
                </a:ext>
              </a:extLst>
            </p:cNvPr>
            <p:cNvGrpSpPr/>
            <p:nvPr/>
          </p:nvGrpSpPr>
          <p:grpSpPr>
            <a:xfrm>
              <a:off x="9308116" y="4049967"/>
              <a:ext cx="1066991" cy="242231"/>
              <a:chOff x="11132070" y="3308794"/>
              <a:chExt cx="208750" cy="47391"/>
            </a:xfrm>
          </p:grpSpPr>
          <p:sp>
            <p:nvSpPr>
              <p:cNvPr id="106" name="Freeform 177">
                <a:extLst>
                  <a:ext uri="{FF2B5EF4-FFF2-40B4-BE49-F238E27FC236}">
                    <a16:creationId xmlns:a16="http://schemas.microsoft.com/office/drawing/2014/main" id="{5FF0E52B-ED7D-4C8C-B55A-F22E947D13E8}"/>
                  </a:ext>
                </a:extLst>
              </p:cNvPr>
              <p:cNvSpPr>
                <a:spLocks noEditPoints="1"/>
              </p:cNvSpPr>
              <p:nvPr/>
            </p:nvSpPr>
            <p:spPr bwMode="auto">
              <a:xfrm>
                <a:off x="11132070" y="3308794"/>
                <a:ext cx="41652" cy="47391"/>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7" name="Freeform 178">
                <a:extLst>
                  <a:ext uri="{FF2B5EF4-FFF2-40B4-BE49-F238E27FC236}">
                    <a16:creationId xmlns:a16="http://schemas.microsoft.com/office/drawing/2014/main" id="{359CC271-AD9E-49B3-9C01-800DA6A22468}"/>
                  </a:ext>
                </a:extLst>
              </p:cNvPr>
              <p:cNvSpPr>
                <a:spLocks/>
              </p:cNvSpPr>
              <p:nvPr/>
            </p:nvSpPr>
            <p:spPr bwMode="auto">
              <a:xfrm>
                <a:off x="11182087" y="3309614"/>
                <a:ext cx="35585" cy="46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8" name="Freeform 179">
                <a:extLst>
                  <a:ext uri="{FF2B5EF4-FFF2-40B4-BE49-F238E27FC236}">
                    <a16:creationId xmlns:a16="http://schemas.microsoft.com/office/drawing/2014/main" id="{92656C05-6941-43A5-AE91-BB355ABECA99}"/>
                  </a:ext>
                </a:extLst>
              </p:cNvPr>
              <p:cNvSpPr>
                <a:spLocks noEditPoints="1"/>
              </p:cNvSpPr>
              <p:nvPr/>
            </p:nvSpPr>
            <p:spPr bwMode="auto">
              <a:xfrm>
                <a:off x="11241282" y="3309614"/>
                <a:ext cx="41652" cy="46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9" name="Rectangle 108">
                <a:extLst>
                  <a:ext uri="{FF2B5EF4-FFF2-40B4-BE49-F238E27FC236}">
                    <a16:creationId xmlns:a16="http://schemas.microsoft.com/office/drawing/2014/main" id="{6C7CA1C3-1F17-4908-8413-55CBAF835BCD}"/>
                  </a:ext>
                </a:extLst>
              </p:cNvPr>
              <p:cNvSpPr>
                <a:spLocks noChangeArrowheads="1"/>
              </p:cNvSpPr>
              <p:nvPr/>
            </p:nvSpPr>
            <p:spPr bwMode="auto">
              <a:xfrm>
                <a:off x="11289985" y="3309614"/>
                <a:ext cx="5739" cy="460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10" name="Freeform 194">
                <a:extLst>
                  <a:ext uri="{FF2B5EF4-FFF2-40B4-BE49-F238E27FC236}">
                    <a16:creationId xmlns:a16="http://schemas.microsoft.com/office/drawing/2014/main" id="{12DBDF36-5E47-4326-809C-FCDF5D789726}"/>
                  </a:ext>
                </a:extLst>
              </p:cNvPr>
              <p:cNvSpPr>
                <a:spLocks noEditPoints="1"/>
              </p:cNvSpPr>
              <p:nvPr/>
            </p:nvSpPr>
            <p:spPr bwMode="auto">
              <a:xfrm>
                <a:off x="11306548" y="3309614"/>
                <a:ext cx="34272" cy="46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grpSp>
      </p:grpSp>
      <p:grpSp>
        <p:nvGrpSpPr>
          <p:cNvPr id="25" name="Group 24">
            <a:extLst>
              <a:ext uri="{FF2B5EF4-FFF2-40B4-BE49-F238E27FC236}">
                <a16:creationId xmlns:a16="http://schemas.microsoft.com/office/drawing/2014/main" id="{A57CD6D7-D2E5-4493-BF7F-2178313CAFF6}"/>
              </a:ext>
            </a:extLst>
          </p:cNvPr>
          <p:cNvGrpSpPr>
            <a:grpSpLocks noChangeAspect="1"/>
          </p:cNvGrpSpPr>
          <p:nvPr/>
        </p:nvGrpSpPr>
        <p:grpSpPr>
          <a:xfrm>
            <a:off x="3707521" y="3761619"/>
            <a:ext cx="373883" cy="507705"/>
            <a:chOff x="1105197" y="2827506"/>
            <a:chExt cx="1396843" cy="1896808"/>
          </a:xfrm>
        </p:grpSpPr>
        <p:sp>
          <p:nvSpPr>
            <p:cNvPr id="102" name="Freeform 9">
              <a:extLst>
                <a:ext uri="{FF2B5EF4-FFF2-40B4-BE49-F238E27FC236}">
                  <a16:creationId xmlns:a16="http://schemas.microsoft.com/office/drawing/2014/main" id="{D4351149-8BC8-4EC2-8401-3F6F175249A4}"/>
                </a:ext>
              </a:extLst>
            </p:cNvPr>
            <p:cNvSpPr>
              <a:spLocks/>
            </p:cNvSpPr>
            <p:nvPr/>
          </p:nvSpPr>
          <p:spPr bwMode="auto">
            <a:xfrm>
              <a:off x="1105197" y="2827506"/>
              <a:ext cx="1396843" cy="1896808"/>
            </a:xfrm>
            <a:custGeom>
              <a:avLst/>
              <a:gdLst>
                <a:gd name="T0" fmla="*/ 858 w 897"/>
                <a:gd name="T1" fmla="*/ 1219 h 1219"/>
                <a:gd name="T2" fmla="*/ 39 w 897"/>
                <a:gd name="T3" fmla="*/ 1219 h 1219"/>
                <a:gd name="T4" fmla="*/ 0 w 897"/>
                <a:gd name="T5" fmla="*/ 1180 h 1219"/>
                <a:gd name="T6" fmla="*/ 0 w 897"/>
                <a:gd name="T7" fmla="*/ 39 h 1219"/>
                <a:gd name="T8" fmla="*/ 39 w 897"/>
                <a:gd name="T9" fmla="*/ 0 h 1219"/>
                <a:gd name="T10" fmla="*/ 858 w 897"/>
                <a:gd name="T11" fmla="*/ 0 h 1219"/>
                <a:gd name="T12" fmla="*/ 897 w 897"/>
                <a:gd name="T13" fmla="*/ 39 h 1219"/>
                <a:gd name="T14" fmla="*/ 897 w 897"/>
                <a:gd name="T15" fmla="*/ 1180 h 1219"/>
                <a:gd name="T16" fmla="*/ 858 w 897"/>
                <a:gd name="T17" fmla="*/ 121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7" h="1219">
                  <a:moveTo>
                    <a:pt x="858" y="1219"/>
                  </a:moveTo>
                  <a:cubicBezTo>
                    <a:pt x="39" y="1219"/>
                    <a:pt x="39" y="1219"/>
                    <a:pt x="39" y="1219"/>
                  </a:cubicBezTo>
                  <a:cubicBezTo>
                    <a:pt x="18" y="1219"/>
                    <a:pt x="0" y="1201"/>
                    <a:pt x="0" y="1180"/>
                  </a:cubicBezTo>
                  <a:cubicBezTo>
                    <a:pt x="0" y="39"/>
                    <a:pt x="0" y="39"/>
                    <a:pt x="0" y="39"/>
                  </a:cubicBezTo>
                  <a:cubicBezTo>
                    <a:pt x="0" y="18"/>
                    <a:pt x="18" y="0"/>
                    <a:pt x="39" y="0"/>
                  </a:cubicBezTo>
                  <a:cubicBezTo>
                    <a:pt x="858" y="0"/>
                    <a:pt x="858" y="0"/>
                    <a:pt x="858" y="0"/>
                  </a:cubicBezTo>
                  <a:cubicBezTo>
                    <a:pt x="880" y="0"/>
                    <a:pt x="897" y="18"/>
                    <a:pt x="897" y="39"/>
                  </a:cubicBezTo>
                  <a:cubicBezTo>
                    <a:pt x="897" y="1180"/>
                    <a:pt x="897" y="1180"/>
                    <a:pt x="897" y="1180"/>
                  </a:cubicBezTo>
                  <a:cubicBezTo>
                    <a:pt x="897" y="1201"/>
                    <a:pt x="880" y="1219"/>
                    <a:pt x="858" y="1219"/>
                  </a:cubicBez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03" name="Freeform 10">
              <a:extLst>
                <a:ext uri="{FF2B5EF4-FFF2-40B4-BE49-F238E27FC236}">
                  <a16:creationId xmlns:a16="http://schemas.microsoft.com/office/drawing/2014/main" id="{9026984C-E3FC-4B77-91BC-CBE2EA0035B0}"/>
                </a:ext>
              </a:extLst>
            </p:cNvPr>
            <p:cNvSpPr>
              <a:spLocks noEditPoints="1"/>
            </p:cNvSpPr>
            <p:nvPr/>
          </p:nvSpPr>
          <p:spPr bwMode="auto">
            <a:xfrm>
              <a:off x="1234406" y="2956715"/>
              <a:ext cx="1138428" cy="1670983"/>
            </a:xfrm>
            <a:custGeom>
              <a:avLst/>
              <a:gdLst>
                <a:gd name="T0" fmla="*/ 712 w 731"/>
                <a:gd name="T1" fmla="*/ 985 h 1074"/>
                <a:gd name="T2" fmla="*/ 20 w 731"/>
                <a:gd name="T3" fmla="*/ 985 h 1074"/>
                <a:gd name="T4" fmla="*/ 0 w 731"/>
                <a:gd name="T5" fmla="*/ 965 h 1074"/>
                <a:gd name="T6" fmla="*/ 0 w 731"/>
                <a:gd name="T7" fmla="*/ 19 h 1074"/>
                <a:gd name="T8" fmla="*/ 20 w 731"/>
                <a:gd name="T9" fmla="*/ 0 h 1074"/>
                <a:gd name="T10" fmla="*/ 712 w 731"/>
                <a:gd name="T11" fmla="*/ 0 h 1074"/>
                <a:gd name="T12" fmla="*/ 731 w 731"/>
                <a:gd name="T13" fmla="*/ 19 h 1074"/>
                <a:gd name="T14" fmla="*/ 731 w 731"/>
                <a:gd name="T15" fmla="*/ 965 h 1074"/>
                <a:gd name="T16" fmla="*/ 712 w 731"/>
                <a:gd name="T17" fmla="*/ 985 h 1074"/>
                <a:gd name="T18" fmla="*/ 447 w 731"/>
                <a:gd name="T19" fmla="*/ 1054 h 1074"/>
                <a:gd name="T20" fmla="*/ 447 w 731"/>
                <a:gd name="T21" fmla="*/ 1054 h 1074"/>
                <a:gd name="T22" fmla="*/ 427 w 731"/>
                <a:gd name="T23" fmla="*/ 1033 h 1074"/>
                <a:gd name="T24" fmla="*/ 305 w 731"/>
                <a:gd name="T25" fmla="*/ 1033 h 1074"/>
                <a:gd name="T26" fmla="*/ 285 w 731"/>
                <a:gd name="T27" fmla="*/ 1054 h 1074"/>
                <a:gd name="T28" fmla="*/ 285 w 731"/>
                <a:gd name="T29" fmla="*/ 1054 h 1074"/>
                <a:gd name="T30" fmla="*/ 305 w 731"/>
                <a:gd name="T31" fmla="*/ 1074 h 1074"/>
                <a:gd name="T32" fmla="*/ 427 w 731"/>
                <a:gd name="T33" fmla="*/ 1074 h 1074"/>
                <a:gd name="T34" fmla="*/ 447 w 731"/>
                <a:gd name="T35" fmla="*/ 105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1" h="1074">
                  <a:moveTo>
                    <a:pt x="712" y="985"/>
                  </a:moveTo>
                  <a:cubicBezTo>
                    <a:pt x="20" y="985"/>
                    <a:pt x="20" y="985"/>
                    <a:pt x="20" y="985"/>
                  </a:cubicBezTo>
                  <a:cubicBezTo>
                    <a:pt x="9" y="985"/>
                    <a:pt x="0" y="976"/>
                    <a:pt x="0" y="965"/>
                  </a:cubicBezTo>
                  <a:cubicBezTo>
                    <a:pt x="0" y="19"/>
                    <a:pt x="0" y="19"/>
                    <a:pt x="0" y="19"/>
                  </a:cubicBezTo>
                  <a:cubicBezTo>
                    <a:pt x="0" y="9"/>
                    <a:pt x="9" y="0"/>
                    <a:pt x="20" y="0"/>
                  </a:cubicBezTo>
                  <a:cubicBezTo>
                    <a:pt x="712" y="0"/>
                    <a:pt x="712" y="0"/>
                    <a:pt x="712" y="0"/>
                  </a:cubicBezTo>
                  <a:cubicBezTo>
                    <a:pt x="723" y="0"/>
                    <a:pt x="731" y="9"/>
                    <a:pt x="731" y="19"/>
                  </a:cubicBezTo>
                  <a:cubicBezTo>
                    <a:pt x="731" y="965"/>
                    <a:pt x="731" y="965"/>
                    <a:pt x="731" y="965"/>
                  </a:cubicBezTo>
                  <a:cubicBezTo>
                    <a:pt x="731" y="976"/>
                    <a:pt x="723" y="985"/>
                    <a:pt x="712" y="985"/>
                  </a:cubicBezTo>
                  <a:close/>
                  <a:moveTo>
                    <a:pt x="447" y="1054"/>
                  </a:moveTo>
                  <a:cubicBezTo>
                    <a:pt x="447" y="1054"/>
                    <a:pt x="447" y="1054"/>
                    <a:pt x="447" y="1054"/>
                  </a:cubicBezTo>
                  <a:cubicBezTo>
                    <a:pt x="447" y="1042"/>
                    <a:pt x="438" y="1033"/>
                    <a:pt x="427" y="1033"/>
                  </a:cubicBezTo>
                  <a:cubicBezTo>
                    <a:pt x="305" y="1033"/>
                    <a:pt x="305" y="1033"/>
                    <a:pt x="305" y="1033"/>
                  </a:cubicBezTo>
                  <a:cubicBezTo>
                    <a:pt x="294" y="1033"/>
                    <a:pt x="285" y="1042"/>
                    <a:pt x="285" y="1054"/>
                  </a:cubicBezTo>
                  <a:cubicBezTo>
                    <a:pt x="285" y="1054"/>
                    <a:pt x="285" y="1054"/>
                    <a:pt x="285" y="1054"/>
                  </a:cubicBezTo>
                  <a:cubicBezTo>
                    <a:pt x="285" y="1065"/>
                    <a:pt x="294" y="1074"/>
                    <a:pt x="305" y="1074"/>
                  </a:cubicBezTo>
                  <a:cubicBezTo>
                    <a:pt x="427" y="1074"/>
                    <a:pt x="427" y="1074"/>
                    <a:pt x="427" y="1074"/>
                  </a:cubicBezTo>
                  <a:cubicBezTo>
                    <a:pt x="438" y="1074"/>
                    <a:pt x="447" y="1065"/>
                    <a:pt x="447" y="1054"/>
                  </a:cubicBezTo>
                  <a:close/>
                </a:path>
              </a:pathLst>
            </a:custGeom>
            <a:solidFill>
              <a:schemeClr val="accent2">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grpSp>
      <p:grpSp>
        <p:nvGrpSpPr>
          <p:cNvPr id="26" name="Group 25">
            <a:extLst>
              <a:ext uri="{FF2B5EF4-FFF2-40B4-BE49-F238E27FC236}">
                <a16:creationId xmlns:a16="http://schemas.microsoft.com/office/drawing/2014/main" id="{91B19C16-F8D6-49DB-92DA-B0371E3B093C}"/>
              </a:ext>
            </a:extLst>
          </p:cNvPr>
          <p:cNvGrpSpPr>
            <a:grpSpLocks noChangeAspect="1"/>
          </p:cNvGrpSpPr>
          <p:nvPr/>
        </p:nvGrpSpPr>
        <p:grpSpPr>
          <a:xfrm>
            <a:off x="4178693" y="3810488"/>
            <a:ext cx="246841" cy="457574"/>
            <a:chOff x="5434013" y="2201863"/>
            <a:chExt cx="1323975" cy="2454275"/>
          </a:xfrm>
        </p:grpSpPr>
        <p:sp>
          <p:nvSpPr>
            <p:cNvPr id="100" name="Freeform 5">
              <a:extLst>
                <a:ext uri="{FF2B5EF4-FFF2-40B4-BE49-F238E27FC236}">
                  <a16:creationId xmlns:a16="http://schemas.microsoft.com/office/drawing/2014/main" id="{3F12BA73-3127-439B-AE92-C8EB5337E53D}"/>
                </a:ext>
              </a:extLst>
            </p:cNvPr>
            <p:cNvSpPr>
              <a:spLocks/>
            </p:cNvSpPr>
            <p:nvPr/>
          </p:nvSpPr>
          <p:spPr bwMode="auto">
            <a:xfrm>
              <a:off x="5434013" y="2201863"/>
              <a:ext cx="1323975"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101" name="Freeform: Shape 15">
              <a:extLst>
                <a:ext uri="{FF2B5EF4-FFF2-40B4-BE49-F238E27FC236}">
                  <a16:creationId xmlns:a16="http://schemas.microsoft.com/office/drawing/2014/main" id="{00EE7E36-04E4-44FB-9AF2-FF36D248BEA6}"/>
                </a:ext>
              </a:extLst>
            </p:cNvPr>
            <p:cNvSpPr>
              <a:spLocks/>
            </p:cNvSpPr>
            <p:nvPr/>
          </p:nvSpPr>
          <p:spPr bwMode="auto">
            <a:xfrm>
              <a:off x="5518151" y="2286001"/>
              <a:ext cx="1155700" cy="2239963"/>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2">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grpSp>
      <p:grpSp>
        <p:nvGrpSpPr>
          <p:cNvPr id="27" name="Group 26">
            <a:extLst>
              <a:ext uri="{FF2B5EF4-FFF2-40B4-BE49-F238E27FC236}">
                <a16:creationId xmlns:a16="http://schemas.microsoft.com/office/drawing/2014/main" id="{A819BBC6-8BEE-44C2-888F-9DF5B32E4537}"/>
              </a:ext>
            </a:extLst>
          </p:cNvPr>
          <p:cNvGrpSpPr>
            <a:grpSpLocks noChangeAspect="1"/>
          </p:cNvGrpSpPr>
          <p:nvPr/>
        </p:nvGrpSpPr>
        <p:grpSpPr>
          <a:xfrm>
            <a:off x="4868198" y="3798453"/>
            <a:ext cx="246841" cy="457574"/>
            <a:chOff x="5434013" y="2201863"/>
            <a:chExt cx="1323975" cy="2454275"/>
          </a:xfrm>
        </p:grpSpPr>
        <p:sp>
          <p:nvSpPr>
            <p:cNvPr id="98" name="Freeform 5">
              <a:extLst>
                <a:ext uri="{FF2B5EF4-FFF2-40B4-BE49-F238E27FC236}">
                  <a16:creationId xmlns:a16="http://schemas.microsoft.com/office/drawing/2014/main" id="{F69A7899-BB61-4764-8E90-206C2BF1832E}"/>
                </a:ext>
              </a:extLst>
            </p:cNvPr>
            <p:cNvSpPr>
              <a:spLocks/>
            </p:cNvSpPr>
            <p:nvPr/>
          </p:nvSpPr>
          <p:spPr bwMode="auto">
            <a:xfrm>
              <a:off x="5434013" y="2201863"/>
              <a:ext cx="1323975"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5">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99" name="Freeform: Shape 35">
              <a:extLst>
                <a:ext uri="{FF2B5EF4-FFF2-40B4-BE49-F238E27FC236}">
                  <a16:creationId xmlns:a16="http://schemas.microsoft.com/office/drawing/2014/main" id="{1D94999B-C3AE-402E-AB05-E38777D309E8}"/>
                </a:ext>
              </a:extLst>
            </p:cNvPr>
            <p:cNvSpPr>
              <a:spLocks/>
            </p:cNvSpPr>
            <p:nvPr/>
          </p:nvSpPr>
          <p:spPr bwMode="auto">
            <a:xfrm>
              <a:off x="5518151" y="2286001"/>
              <a:ext cx="1155700" cy="2239963"/>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6">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grpSp>
      <p:grpSp>
        <p:nvGrpSpPr>
          <p:cNvPr id="28" name="Group 27">
            <a:extLst>
              <a:ext uri="{FF2B5EF4-FFF2-40B4-BE49-F238E27FC236}">
                <a16:creationId xmlns:a16="http://schemas.microsoft.com/office/drawing/2014/main" id="{32A7C95D-8564-44D2-9895-8B4F6ECB47ED}"/>
              </a:ext>
            </a:extLst>
          </p:cNvPr>
          <p:cNvGrpSpPr>
            <a:grpSpLocks noChangeAspect="1"/>
          </p:cNvGrpSpPr>
          <p:nvPr/>
        </p:nvGrpSpPr>
        <p:grpSpPr>
          <a:xfrm>
            <a:off x="5218331" y="3805272"/>
            <a:ext cx="246841" cy="457574"/>
            <a:chOff x="5434013" y="2201863"/>
            <a:chExt cx="1323975" cy="2454275"/>
          </a:xfrm>
        </p:grpSpPr>
        <p:sp>
          <p:nvSpPr>
            <p:cNvPr id="96" name="Freeform 5">
              <a:extLst>
                <a:ext uri="{FF2B5EF4-FFF2-40B4-BE49-F238E27FC236}">
                  <a16:creationId xmlns:a16="http://schemas.microsoft.com/office/drawing/2014/main" id="{557CF26E-9A5F-448D-9656-FE07707E6A45}"/>
                </a:ext>
              </a:extLst>
            </p:cNvPr>
            <p:cNvSpPr>
              <a:spLocks/>
            </p:cNvSpPr>
            <p:nvPr/>
          </p:nvSpPr>
          <p:spPr bwMode="auto">
            <a:xfrm>
              <a:off x="5434013" y="2201863"/>
              <a:ext cx="1323975"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3">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97" name="Freeform: Shape 15">
              <a:extLst>
                <a:ext uri="{FF2B5EF4-FFF2-40B4-BE49-F238E27FC236}">
                  <a16:creationId xmlns:a16="http://schemas.microsoft.com/office/drawing/2014/main" id="{51A45677-C66C-47A1-AFF8-5D2375B183E1}"/>
                </a:ext>
              </a:extLst>
            </p:cNvPr>
            <p:cNvSpPr>
              <a:spLocks/>
            </p:cNvSpPr>
            <p:nvPr/>
          </p:nvSpPr>
          <p:spPr bwMode="auto">
            <a:xfrm>
              <a:off x="5518151" y="2286001"/>
              <a:ext cx="1155700" cy="2239963"/>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grpSp>
      <p:grpSp>
        <p:nvGrpSpPr>
          <p:cNvPr id="29" name="Group 28">
            <a:extLst>
              <a:ext uri="{FF2B5EF4-FFF2-40B4-BE49-F238E27FC236}">
                <a16:creationId xmlns:a16="http://schemas.microsoft.com/office/drawing/2014/main" id="{4C8F9BAD-D505-475C-A174-DCF7A46DA0BA}"/>
              </a:ext>
            </a:extLst>
          </p:cNvPr>
          <p:cNvGrpSpPr>
            <a:grpSpLocks noChangeAspect="1"/>
          </p:cNvGrpSpPr>
          <p:nvPr/>
        </p:nvGrpSpPr>
        <p:grpSpPr>
          <a:xfrm>
            <a:off x="4524068" y="3806197"/>
            <a:ext cx="246841" cy="457574"/>
            <a:chOff x="5434013" y="2201863"/>
            <a:chExt cx="1323975" cy="2454275"/>
          </a:xfrm>
        </p:grpSpPr>
        <p:sp>
          <p:nvSpPr>
            <p:cNvPr id="94" name="Freeform 5">
              <a:extLst>
                <a:ext uri="{FF2B5EF4-FFF2-40B4-BE49-F238E27FC236}">
                  <a16:creationId xmlns:a16="http://schemas.microsoft.com/office/drawing/2014/main" id="{481A554D-179E-47EC-8EBB-A839BE42E376}"/>
                </a:ext>
              </a:extLst>
            </p:cNvPr>
            <p:cNvSpPr>
              <a:spLocks/>
            </p:cNvSpPr>
            <p:nvPr/>
          </p:nvSpPr>
          <p:spPr bwMode="auto">
            <a:xfrm>
              <a:off x="5434013" y="2201863"/>
              <a:ext cx="1323975"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2">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95" name="Freeform: Shape 15">
              <a:extLst>
                <a:ext uri="{FF2B5EF4-FFF2-40B4-BE49-F238E27FC236}">
                  <a16:creationId xmlns:a16="http://schemas.microsoft.com/office/drawing/2014/main" id="{CEBB8602-402C-417E-8DD4-8A3F16C42C63}"/>
                </a:ext>
              </a:extLst>
            </p:cNvPr>
            <p:cNvSpPr>
              <a:spLocks/>
            </p:cNvSpPr>
            <p:nvPr/>
          </p:nvSpPr>
          <p:spPr bwMode="auto">
            <a:xfrm>
              <a:off x="5518151" y="2286001"/>
              <a:ext cx="1155700" cy="2239963"/>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grpSp>
      <p:grpSp>
        <p:nvGrpSpPr>
          <p:cNvPr id="30" name="Group 29">
            <a:extLst>
              <a:ext uri="{FF2B5EF4-FFF2-40B4-BE49-F238E27FC236}">
                <a16:creationId xmlns:a16="http://schemas.microsoft.com/office/drawing/2014/main" id="{418DF1B7-E337-48D1-979B-0291A4A3EA5D}"/>
              </a:ext>
            </a:extLst>
          </p:cNvPr>
          <p:cNvGrpSpPr/>
          <p:nvPr/>
        </p:nvGrpSpPr>
        <p:grpSpPr>
          <a:xfrm>
            <a:off x="3756861" y="3962127"/>
            <a:ext cx="273446" cy="86025"/>
            <a:chOff x="9118112" y="3943518"/>
            <a:chExt cx="1446677" cy="455123"/>
          </a:xfrm>
        </p:grpSpPr>
        <p:sp>
          <p:nvSpPr>
            <p:cNvPr id="87" name="Freeform 176">
              <a:extLst>
                <a:ext uri="{FF2B5EF4-FFF2-40B4-BE49-F238E27FC236}">
                  <a16:creationId xmlns:a16="http://schemas.microsoft.com/office/drawing/2014/main" id="{F9F24486-73D3-4657-956B-044F1E37108F}"/>
                </a:ext>
              </a:extLst>
            </p:cNvPr>
            <p:cNvSpPr>
              <a:spLocks/>
            </p:cNvSpPr>
            <p:nvPr/>
          </p:nvSpPr>
          <p:spPr bwMode="auto">
            <a:xfrm>
              <a:off x="9118112" y="3943518"/>
              <a:ext cx="1446677" cy="45512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grpSp>
          <p:nvGrpSpPr>
            <p:cNvPr id="88" name="Group 87">
              <a:extLst>
                <a:ext uri="{FF2B5EF4-FFF2-40B4-BE49-F238E27FC236}">
                  <a16:creationId xmlns:a16="http://schemas.microsoft.com/office/drawing/2014/main" id="{C020D132-F03F-4667-B80A-9EBF99913661}"/>
                </a:ext>
              </a:extLst>
            </p:cNvPr>
            <p:cNvGrpSpPr/>
            <p:nvPr/>
          </p:nvGrpSpPr>
          <p:grpSpPr>
            <a:xfrm>
              <a:off x="9308116" y="4049967"/>
              <a:ext cx="1066991" cy="242231"/>
              <a:chOff x="11132070" y="3308794"/>
              <a:chExt cx="208750" cy="47391"/>
            </a:xfrm>
          </p:grpSpPr>
          <p:sp>
            <p:nvSpPr>
              <p:cNvPr id="89" name="Freeform 177">
                <a:extLst>
                  <a:ext uri="{FF2B5EF4-FFF2-40B4-BE49-F238E27FC236}">
                    <a16:creationId xmlns:a16="http://schemas.microsoft.com/office/drawing/2014/main" id="{833F86EC-6676-4D18-9616-AA31245266F2}"/>
                  </a:ext>
                </a:extLst>
              </p:cNvPr>
              <p:cNvSpPr>
                <a:spLocks noEditPoints="1"/>
              </p:cNvSpPr>
              <p:nvPr/>
            </p:nvSpPr>
            <p:spPr bwMode="auto">
              <a:xfrm>
                <a:off x="11132070" y="3308794"/>
                <a:ext cx="41652" cy="47391"/>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90" name="Freeform 178">
                <a:extLst>
                  <a:ext uri="{FF2B5EF4-FFF2-40B4-BE49-F238E27FC236}">
                    <a16:creationId xmlns:a16="http://schemas.microsoft.com/office/drawing/2014/main" id="{B576CCFB-9F5F-4B64-86B2-EBB5498889E5}"/>
                  </a:ext>
                </a:extLst>
              </p:cNvPr>
              <p:cNvSpPr>
                <a:spLocks/>
              </p:cNvSpPr>
              <p:nvPr/>
            </p:nvSpPr>
            <p:spPr bwMode="auto">
              <a:xfrm>
                <a:off x="11182087" y="3309614"/>
                <a:ext cx="35585" cy="46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91" name="Freeform 179">
                <a:extLst>
                  <a:ext uri="{FF2B5EF4-FFF2-40B4-BE49-F238E27FC236}">
                    <a16:creationId xmlns:a16="http://schemas.microsoft.com/office/drawing/2014/main" id="{7C33411F-76FE-492C-AA44-A19E539B05DC}"/>
                  </a:ext>
                </a:extLst>
              </p:cNvPr>
              <p:cNvSpPr>
                <a:spLocks noEditPoints="1"/>
              </p:cNvSpPr>
              <p:nvPr/>
            </p:nvSpPr>
            <p:spPr bwMode="auto">
              <a:xfrm>
                <a:off x="11241282" y="3309614"/>
                <a:ext cx="41652" cy="46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92" name="Rectangle 91">
                <a:extLst>
                  <a:ext uri="{FF2B5EF4-FFF2-40B4-BE49-F238E27FC236}">
                    <a16:creationId xmlns:a16="http://schemas.microsoft.com/office/drawing/2014/main" id="{E8C421EE-235C-4462-B393-677CE0036965}"/>
                  </a:ext>
                </a:extLst>
              </p:cNvPr>
              <p:cNvSpPr>
                <a:spLocks noChangeArrowheads="1"/>
              </p:cNvSpPr>
              <p:nvPr/>
            </p:nvSpPr>
            <p:spPr bwMode="auto">
              <a:xfrm>
                <a:off x="11289985" y="3309614"/>
                <a:ext cx="5739" cy="460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93" name="Freeform 194">
                <a:extLst>
                  <a:ext uri="{FF2B5EF4-FFF2-40B4-BE49-F238E27FC236}">
                    <a16:creationId xmlns:a16="http://schemas.microsoft.com/office/drawing/2014/main" id="{36D799F8-89D7-4BC1-9363-86BBF0132754}"/>
                  </a:ext>
                </a:extLst>
              </p:cNvPr>
              <p:cNvSpPr>
                <a:spLocks noEditPoints="1"/>
              </p:cNvSpPr>
              <p:nvPr/>
            </p:nvSpPr>
            <p:spPr bwMode="auto">
              <a:xfrm>
                <a:off x="11306548" y="3309614"/>
                <a:ext cx="34272" cy="46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grpSp>
      </p:grpSp>
      <p:grpSp>
        <p:nvGrpSpPr>
          <p:cNvPr id="31" name="Group 30">
            <a:extLst>
              <a:ext uri="{FF2B5EF4-FFF2-40B4-BE49-F238E27FC236}">
                <a16:creationId xmlns:a16="http://schemas.microsoft.com/office/drawing/2014/main" id="{6D4B966F-273A-4D58-A6C4-A003B8D19B07}"/>
              </a:ext>
            </a:extLst>
          </p:cNvPr>
          <p:cNvGrpSpPr/>
          <p:nvPr/>
        </p:nvGrpSpPr>
        <p:grpSpPr>
          <a:xfrm>
            <a:off x="4215585" y="3980524"/>
            <a:ext cx="186767" cy="58756"/>
            <a:chOff x="9118112" y="3943518"/>
            <a:chExt cx="1446677" cy="455123"/>
          </a:xfrm>
        </p:grpSpPr>
        <p:sp>
          <p:nvSpPr>
            <p:cNvPr id="80" name="Freeform 176">
              <a:extLst>
                <a:ext uri="{FF2B5EF4-FFF2-40B4-BE49-F238E27FC236}">
                  <a16:creationId xmlns:a16="http://schemas.microsoft.com/office/drawing/2014/main" id="{25C28930-A8E3-44E7-8E55-7C254A99DC5A}"/>
                </a:ext>
              </a:extLst>
            </p:cNvPr>
            <p:cNvSpPr>
              <a:spLocks/>
            </p:cNvSpPr>
            <p:nvPr/>
          </p:nvSpPr>
          <p:spPr bwMode="auto">
            <a:xfrm>
              <a:off x="9118112" y="3943518"/>
              <a:ext cx="1446677" cy="45512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grpSp>
          <p:nvGrpSpPr>
            <p:cNvPr id="81" name="Group 80">
              <a:extLst>
                <a:ext uri="{FF2B5EF4-FFF2-40B4-BE49-F238E27FC236}">
                  <a16:creationId xmlns:a16="http://schemas.microsoft.com/office/drawing/2014/main" id="{A590B161-6190-497F-9873-1B9ABA209E1A}"/>
                </a:ext>
              </a:extLst>
            </p:cNvPr>
            <p:cNvGrpSpPr/>
            <p:nvPr/>
          </p:nvGrpSpPr>
          <p:grpSpPr>
            <a:xfrm>
              <a:off x="9308116" y="4049967"/>
              <a:ext cx="1066991" cy="242231"/>
              <a:chOff x="11132070" y="3308794"/>
              <a:chExt cx="208750" cy="47391"/>
            </a:xfrm>
          </p:grpSpPr>
          <p:sp>
            <p:nvSpPr>
              <p:cNvPr id="82" name="Freeform 177">
                <a:extLst>
                  <a:ext uri="{FF2B5EF4-FFF2-40B4-BE49-F238E27FC236}">
                    <a16:creationId xmlns:a16="http://schemas.microsoft.com/office/drawing/2014/main" id="{197840F2-7643-4DCD-81DF-868C31CCAAB3}"/>
                  </a:ext>
                </a:extLst>
              </p:cNvPr>
              <p:cNvSpPr>
                <a:spLocks noEditPoints="1"/>
              </p:cNvSpPr>
              <p:nvPr/>
            </p:nvSpPr>
            <p:spPr bwMode="auto">
              <a:xfrm>
                <a:off x="11132070" y="3308794"/>
                <a:ext cx="41652" cy="47391"/>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3" name="Freeform 178">
                <a:extLst>
                  <a:ext uri="{FF2B5EF4-FFF2-40B4-BE49-F238E27FC236}">
                    <a16:creationId xmlns:a16="http://schemas.microsoft.com/office/drawing/2014/main" id="{21737293-D68F-419D-98A1-6A3BECAA4E52}"/>
                  </a:ext>
                </a:extLst>
              </p:cNvPr>
              <p:cNvSpPr>
                <a:spLocks/>
              </p:cNvSpPr>
              <p:nvPr/>
            </p:nvSpPr>
            <p:spPr bwMode="auto">
              <a:xfrm>
                <a:off x="11182087" y="3309614"/>
                <a:ext cx="35585" cy="46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4" name="Freeform 179">
                <a:extLst>
                  <a:ext uri="{FF2B5EF4-FFF2-40B4-BE49-F238E27FC236}">
                    <a16:creationId xmlns:a16="http://schemas.microsoft.com/office/drawing/2014/main" id="{29A4F673-5EC1-4ABA-A88B-0B47E141B3AD}"/>
                  </a:ext>
                </a:extLst>
              </p:cNvPr>
              <p:cNvSpPr>
                <a:spLocks noEditPoints="1"/>
              </p:cNvSpPr>
              <p:nvPr/>
            </p:nvSpPr>
            <p:spPr bwMode="auto">
              <a:xfrm>
                <a:off x="11241282" y="3309614"/>
                <a:ext cx="41652" cy="46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5" name="Rectangle 84">
                <a:extLst>
                  <a:ext uri="{FF2B5EF4-FFF2-40B4-BE49-F238E27FC236}">
                    <a16:creationId xmlns:a16="http://schemas.microsoft.com/office/drawing/2014/main" id="{0D259677-5BF0-4FEA-9A40-118CE5BAE605}"/>
                  </a:ext>
                </a:extLst>
              </p:cNvPr>
              <p:cNvSpPr>
                <a:spLocks noChangeArrowheads="1"/>
              </p:cNvSpPr>
              <p:nvPr/>
            </p:nvSpPr>
            <p:spPr bwMode="auto">
              <a:xfrm>
                <a:off x="11289985" y="3309614"/>
                <a:ext cx="5739" cy="460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6" name="Freeform 194">
                <a:extLst>
                  <a:ext uri="{FF2B5EF4-FFF2-40B4-BE49-F238E27FC236}">
                    <a16:creationId xmlns:a16="http://schemas.microsoft.com/office/drawing/2014/main" id="{247630FF-016C-49A9-A910-3DC0E96E0855}"/>
                  </a:ext>
                </a:extLst>
              </p:cNvPr>
              <p:cNvSpPr>
                <a:spLocks noEditPoints="1"/>
              </p:cNvSpPr>
              <p:nvPr/>
            </p:nvSpPr>
            <p:spPr bwMode="auto">
              <a:xfrm>
                <a:off x="11306548" y="3309614"/>
                <a:ext cx="34272" cy="46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grpSp>
      </p:grpSp>
      <p:grpSp>
        <p:nvGrpSpPr>
          <p:cNvPr id="32" name="Group 31">
            <a:extLst>
              <a:ext uri="{FF2B5EF4-FFF2-40B4-BE49-F238E27FC236}">
                <a16:creationId xmlns:a16="http://schemas.microsoft.com/office/drawing/2014/main" id="{AE4C4AA8-C564-46AC-AB93-79C5D89F7C56}"/>
              </a:ext>
            </a:extLst>
          </p:cNvPr>
          <p:cNvGrpSpPr/>
          <p:nvPr/>
        </p:nvGrpSpPr>
        <p:grpSpPr>
          <a:xfrm>
            <a:off x="4554056" y="3980524"/>
            <a:ext cx="186767" cy="58756"/>
            <a:chOff x="9118112" y="3943518"/>
            <a:chExt cx="1446677" cy="455123"/>
          </a:xfrm>
        </p:grpSpPr>
        <p:sp>
          <p:nvSpPr>
            <p:cNvPr id="73" name="Freeform 176">
              <a:extLst>
                <a:ext uri="{FF2B5EF4-FFF2-40B4-BE49-F238E27FC236}">
                  <a16:creationId xmlns:a16="http://schemas.microsoft.com/office/drawing/2014/main" id="{80992BBB-FB9E-4FA8-B6D5-B0E9BA3DF73B}"/>
                </a:ext>
              </a:extLst>
            </p:cNvPr>
            <p:cNvSpPr>
              <a:spLocks/>
            </p:cNvSpPr>
            <p:nvPr/>
          </p:nvSpPr>
          <p:spPr bwMode="auto">
            <a:xfrm>
              <a:off x="9118112" y="3943518"/>
              <a:ext cx="1446677" cy="45512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rgbClr val="7BA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grpSp>
          <p:nvGrpSpPr>
            <p:cNvPr id="74" name="Group 73">
              <a:extLst>
                <a:ext uri="{FF2B5EF4-FFF2-40B4-BE49-F238E27FC236}">
                  <a16:creationId xmlns:a16="http://schemas.microsoft.com/office/drawing/2014/main" id="{826C1125-83B3-488F-A9F7-D648AEF600DE}"/>
                </a:ext>
              </a:extLst>
            </p:cNvPr>
            <p:cNvGrpSpPr/>
            <p:nvPr/>
          </p:nvGrpSpPr>
          <p:grpSpPr>
            <a:xfrm>
              <a:off x="9308116" y="4049967"/>
              <a:ext cx="1066991" cy="242231"/>
              <a:chOff x="11132070" y="3308794"/>
              <a:chExt cx="208750" cy="47391"/>
            </a:xfrm>
          </p:grpSpPr>
          <p:sp>
            <p:nvSpPr>
              <p:cNvPr id="75" name="Freeform 177">
                <a:extLst>
                  <a:ext uri="{FF2B5EF4-FFF2-40B4-BE49-F238E27FC236}">
                    <a16:creationId xmlns:a16="http://schemas.microsoft.com/office/drawing/2014/main" id="{EA8CA285-0DB3-4F8C-B8D5-E4A6A651D654}"/>
                  </a:ext>
                </a:extLst>
              </p:cNvPr>
              <p:cNvSpPr>
                <a:spLocks noEditPoints="1"/>
              </p:cNvSpPr>
              <p:nvPr/>
            </p:nvSpPr>
            <p:spPr bwMode="auto">
              <a:xfrm>
                <a:off x="11132070" y="3308794"/>
                <a:ext cx="41652" cy="47391"/>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76" name="Freeform 178">
                <a:extLst>
                  <a:ext uri="{FF2B5EF4-FFF2-40B4-BE49-F238E27FC236}">
                    <a16:creationId xmlns:a16="http://schemas.microsoft.com/office/drawing/2014/main" id="{3CB4BD6F-56FC-4082-AF09-7B7D399B4B3E}"/>
                  </a:ext>
                </a:extLst>
              </p:cNvPr>
              <p:cNvSpPr>
                <a:spLocks/>
              </p:cNvSpPr>
              <p:nvPr/>
            </p:nvSpPr>
            <p:spPr bwMode="auto">
              <a:xfrm>
                <a:off x="11182087" y="3309614"/>
                <a:ext cx="35585" cy="46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77" name="Freeform 179">
                <a:extLst>
                  <a:ext uri="{FF2B5EF4-FFF2-40B4-BE49-F238E27FC236}">
                    <a16:creationId xmlns:a16="http://schemas.microsoft.com/office/drawing/2014/main" id="{FD66432B-DCFB-4FB0-A6BF-B27385A72D82}"/>
                  </a:ext>
                </a:extLst>
              </p:cNvPr>
              <p:cNvSpPr>
                <a:spLocks noEditPoints="1"/>
              </p:cNvSpPr>
              <p:nvPr/>
            </p:nvSpPr>
            <p:spPr bwMode="auto">
              <a:xfrm>
                <a:off x="11241282" y="3309614"/>
                <a:ext cx="41652" cy="46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78" name="Rectangle 77">
                <a:extLst>
                  <a:ext uri="{FF2B5EF4-FFF2-40B4-BE49-F238E27FC236}">
                    <a16:creationId xmlns:a16="http://schemas.microsoft.com/office/drawing/2014/main" id="{4FF645D7-CF57-4358-9E0A-0B95F6557C8D}"/>
                  </a:ext>
                </a:extLst>
              </p:cNvPr>
              <p:cNvSpPr>
                <a:spLocks noChangeArrowheads="1"/>
              </p:cNvSpPr>
              <p:nvPr/>
            </p:nvSpPr>
            <p:spPr bwMode="auto">
              <a:xfrm>
                <a:off x="11289985" y="3309614"/>
                <a:ext cx="5739" cy="460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79" name="Freeform 194">
                <a:extLst>
                  <a:ext uri="{FF2B5EF4-FFF2-40B4-BE49-F238E27FC236}">
                    <a16:creationId xmlns:a16="http://schemas.microsoft.com/office/drawing/2014/main" id="{12665EED-29A2-4948-BF19-A8BAD4EC4410}"/>
                  </a:ext>
                </a:extLst>
              </p:cNvPr>
              <p:cNvSpPr>
                <a:spLocks noEditPoints="1"/>
              </p:cNvSpPr>
              <p:nvPr/>
            </p:nvSpPr>
            <p:spPr bwMode="auto">
              <a:xfrm>
                <a:off x="11306548" y="3309614"/>
                <a:ext cx="34272" cy="46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grpSp>
      </p:grpSp>
      <p:grpSp>
        <p:nvGrpSpPr>
          <p:cNvPr id="33" name="Group 32">
            <a:extLst>
              <a:ext uri="{FF2B5EF4-FFF2-40B4-BE49-F238E27FC236}">
                <a16:creationId xmlns:a16="http://schemas.microsoft.com/office/drawing/2014/main" id="{C07D4CC3-85DB-44BB-9476-2749876EF7D4}"/>
              </a:ext>
            </a:extLst>
          </p:cNvPr>
          <p:cNvGrpSpPr/>
          <p:nvPr/>
        </p:nvGrpSpPr>
        <p:grpSpPr>
          <a:xfrm>
            <a:off x="4898165" y="3980524"/>
            <a:ext cx="186767" cy="58756"/>
            <a:chOff x="9118112" y="3943518"/>
            <a:chExt cx="1446677" cy="455123"/>
          </a:xfrm>
        </p:grpSpPr>
        <p:sp>
          <p:nvSpPr>
            <p:cNvPr id="66" name="Freeform 176">
              <a:extLst>
                <a:ext uri="{FF2B5EF4-FFF2-40B4-BE49-F238E27FC236}">
                  <a16:creationId xmlns:a16="http://schemas.microsoft.com/office/drawing/2014/main" id="{22087C53-9214-45A4-86B6-D5DE096FA793}"/>
                </a:ext>
              </a:extLst>
            </p:cNvPr>
            <p:cNvSpPr>
              <a:spLocks/>
            </p:cNvSpPr>
            <p:nvPr/>
          </p:nvSpPr>
          <p:spPr bwMode="auto">
            <a:xfrm>
              <a:off x="9118112" y="3943518"/>
              <a:ext cx="1446677" cy="45512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rgbClr val="4A5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grpSp>
          <p:nvGrpSpPr>
            <p:cNvPr id="67" name="Group 66">
              <a:extLst>
                <a:ext uri="{FF2B5EF4-FFF2-40B4-BE49-F238E27FC236}">
                  <a16:creationId xmlns:a16="http://schemas.microsoft.com/office/drawing/2014/main" id="{54B74D30-E9BB-4D68-BD68-0DE4B5D0672C}"/>
                </a:ext>
              </a:extLst>
            </p:cNvPr>
            <p:cNvGrpSpPr/>
            <p:nvPr/>
          </p:nvGrpSpPr>
          <p:grpSpPr>
            <a:xfrm>
              <a:off x="9308116" y="4049967"/>
              <a:ext cx="1066991" cy="242231"/>
              <a:chOff x="11132070" y="3308794"/>
              <a:chExt cx="208750" cy="47391"/>
            </a:xfrm>
          </p:grpSpPr>
          <p:sp>
            <p:nvSpPr>
              <p:cNvPr id="68" name="Freeform 177">
                <a:extLst>
                  <a:ext uri="{FF2B5EF4-FFF2-40B4-BE49-F238E27FC236}">
                    <a16:creationId xmlns:a16="http://schemas.microsoft.com/office/drawing/2014/main" id="{651EB500-864E-4B0D-AB60-29BD28EC177C}"/>
                  </a:ext>
                </a:extLst>
              </p:cNvPr>
              <p:cNvSpPr>
                <a:spLocks noEditPoints="1"/>
              </p:cNvSpPr>
              <p:nvPr/>
            </p:nvSpPr>
            <p:spPr bwMode="auto">
              <a:xfrm>
                <a:off x="11132070" y="3308794"/>
                <a:ext cx="41652" cy="47391"/>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69" name="Freeform 178">
                <a:extLst>
                  <a:ext uri="{FF2B5EF4-FFF2-40B4-BE49-F238E27FC236}">
                    <a16:creationId xmlns:a16="http://schemas.microsoft.com/office/drawing/2014/main" id="{7A09C7B0-715B-42C8-B065-418E6EB1CE02}"/>
                  </a:ext>
                </a:extLst>
              </p:cNvPr>
              <p:cNvSpPr>
                <a:spLocks/>
              </p:cNvSpPr>
              <p:nvPr/>
            </p:nvSpPr>
            <p:spPr bwMode="auto">
              <a:xfrm>
                <a:off x="11182087" y="3309614"/>
                <a:ext cx="35585" cy="46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70" name="Freeform 179">
                <a:extLst>
                  <a:ext uri="{FF2B5EF4-FFF2-40B4-BE49-F238E27FC236}">
                    <a16:creationId xmlns:a16="http://schemas.microsoft.com/office/drawing/2014/main" id="{BD238009-C02A-4CBB-8BE2-0E74D3AB763A}"/>
                  </a:ext>
                </a:extLst>
              </p:cNvPr>
              <p:cNvSpPr>
                <a:spLocks noEditPoints="1"/>
              </p:cNvSpPr>
              <p:nvPr/>
            </p:nvSpPr>
            <p:spPr bwMode="auto">
              <a:xfrm>
                <a:off x="11241282" y="3309614"/>
                <a:ext cx="41652" cy="46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71" name="Rectangle 70">
                <a:extLst>
                  <a:ext uri="{FF2B5EF4-FFF2-40B4-BE49-F238E27FC236}">
                    <a16:creationId xmlns:a16="http://schemas.microsoft.com/office/drawing/2014/main" id="{51D55E03-E93B-410F-810D-1500EF667887}"/>
                  </a:ext>
                </a:extLst>
              </p:cNvPr>
              <p:cNvSpPr>
                <a:spLocks noChangeArrowheads="1"/>
              </p:cNvSpPr>
              <p:nvPr/>
            </p:nvSpPr>
            <p:spPr bwMode="auto">
              <a:xfrm>
                <a:off x="11289985" y="3309614"/>
                <a:ext cx="5739" cy="460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72" name="Freeform 194">
                <a:extLst>
                  <a:ext uri="{FF2B5EF4-FFF2-40B4-BE49-F238E27FC236}">
                    <a16:creationId xmlns:a16="http://schemas.microsoft.com/office/drawing/2014/main" id="{6B1767BB-55B1-4A45-AAC5-0FAC7E0EC304}"/>
                  </a:ext>
                </a:extLst>
              </p:cNvPr>
              <p:cNvSpPr>
                <a:spLocks noEditPoints="1"/>
              </p:cNvSpPr>
              <p:nvPr/>
            </p:nvSpPr>
            <p:spPr bwMode="auto">
              <a:xfrm>
                <a:off x="11306548" y="3309614"/>
                <a:ext cx="34272" cy="46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grpSp>
      </p:grpSp>
      <p:grpSp>
        <p:nvGrpSpPr>
          <p:cNvPr id="34" name="Group 33">
            <a:extLst>
              <a:ext uri="{FF2B5EF4-FFF2-40B4-BE49-F238E27FC236}">
                <a16:creationId xmlns:a16="http://schemas.microsoft.com/office/drawing/2014/main" id="{79C5CB42-D7A9-44AB-BDCE-14B95E47184E}"/>
              </a:ext>
            </a:extLst>
          </p:cNvPr>
          <p:cNvGrpSpPr/>
          <p:nvPr/>
        </p:nvGrpSpPr>
        <p:grpSpPr>
          <a:xfrm>
            <a:off x="5247966" y="3980524"/>
            <a:ext cx="186767" cy="58756"/>
            <a:chOff x="9118112" y="3943518"/>
            <a:chExt cx="1446677" cy="455123"/>
          </a:xfrm>
        </p:grpSpPr>
        <p:sp>
          <p:nvSpPr>
            <p:cNvPr id="59" name="Freeform 176">
              <a:extLst>
                <a:ext uri="{FF2B5EF4-FFF2-40B4-BE49-F238E27FC236}">
                  <a16:creationId xmlns:a16="http://schemas.microsoft.com/office/drawing/2014/main" id="{A0B5C14C-39E2-4BEA-8971-75E9740CC13E}"/>
                </a:ext>
              </a:extLst>
            </p:cNvPr>
            <p:cNvSpPr>
              <a:spLocks/>
            </p:cNvSpPr>
            <p:nvPr/>
          </p:nvSpPr>
          <p:spPr bwMode="auto">
            <a:xfrm>
              <a:off x="9118112" y="3943518"/>
              <a:ext cx="1446677" cy="45512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rgbClr val="6AB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grpSp>
          <p:nvGrpSpPr>
            <p:cNvPr id="60" name="Group 59">
              <a:extLst>
                <a:ext uri="{FF2B5EF4-FFF2-40B4-BE49-F238E27FC236}">
                  <a16:creationId xmlns:a16="http://schemas.microsoft.com/office/drawing/2014/main" id="{2F7D7704-5379-4C39-8F79-5EF105DEA6C6}"/>
                </a:ext>
              </a:extLst>
            </p:cNvPr>
            <p:cNvGrpSpPr/>
            <p:nvPr/>
          </p:nvGrpSpPr>
          <p:grpSpPr>
            <a:xfrm>
              <a:off x="9308116" y="4049967"/>
              <a:ext cx="1066991" cy="242231"/>
              <a:chOff x="11132070" y="3308794"/>
              <a:chExt cx="208750" cy="47391"/>
            </a:xfrm>
          </p:grpSpPr>
          <p:sp>
            <p:nvSpPr>
              <p:cNvPr id="61" name="Freeform 177">
                <a:extLst>
                  <a:ext uri="{FF2B5EF4-FFF2-40B4-BE49-F238E27FC236}">
                    <a16:creationId xmlns:a16="http://schemas.microsoft.com/office/drawing/2014/main" id="{A6FCB66C-1E62-42C7-94E5-4A6AE2A61CED}"/>
                  </a:ext>
                </a:extLst>
              </p:cNvPr>
              <p:cNvSpPr>
                <a:spLocks noEditPoints="1"/>
              </p:cNvSpPr>
              <p:nvPr/>
            </p:nvSpPr>
            <p:spPr bwMode="auto">
              <a:xfrm>
                <a:off x="11132070" y="3308794"/>
                <a:ext cx="41652" cy="47391"/>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62" name="Freeform 178">
                <a:extLst>
                  <a:ext uri="{FF2B5EF4-FFF2-40B4-BE49-F238E27FC236}">
                    <a16:creationId xmlns:a16="http://schemas.microsoft.com/office/drawing/2014/main" id="{02AC179A-EC0B-478D-9729-DAD936A7B634}"/>
                  </a:ext>
                </a:extLst>
              </p:cNvPr>
              <p:cNvSpPr>
                <a:spLocks/>
              </p:cNvSpPr>
              <p:nvPr/>
            </p:nvSpPr>
            <p:spPr bwMode="auto">
              <a:xfrm>
                <a:off x="11182087" y="3309614"/>
                <a:ext cx="35585" cy="46079"/>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63" name="Freeform 179">
                <a:extLst>
                  <a:ext uri="{FF2B5EF4-FFF2-40B4-BE49-F238E27FC236}">
                    <a16:creationId xmlns:a16="http://schemas.microsoft.com/office/drawing/2014/main" id="{2078AFA9-D1A7-429C-BD18-FF0DB542FFDF}"/>
                  </a:ext>
                </a:extLst>
              </p:cNvPr>
              <p:cNvSpPr>
                <a:spLocks noEditPoints="1"/>
              </p:cNvSpPr>
              <p:nvPr/>
            </p:nvSpPr>
            <p:spPr bwMode="auto">
              <a:xfrm>
                <a:off x="11241282" y="3309614"/>
                <a:ext cx="41652" cy="46079"/>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64" name="Rectangle 63">
                <a:extLst>
                  <a:ext uri="{FF2B5EF4-FFF2-40B4-BE49-F238E27FC236}">
                    <a16:creationId xmlns:a16="http://schemas.microsoft.com/office/drawing/2014/main" id="{2D4A9569-2E22-4E50-9131-AED198943888}"/>
                  </a:ext>
                </a:extLst>
              </p:cNvPr>
              <p:cNvSpPr>
                <a:spLocks noChangeArrowheads="1"/>
              </p:cNvSpPr>
              <p:nvPr/>
            </p:nvSpPr>
            <p:spPr bwMode="auto">
              <a:xfrm>
                <a:off x="11289985" y="3309614"/>
                <a:ext cx="5739" cy="460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65" name="Freeform 194">
                <a:extLst>
                  <a:ext uri="{FF2B5EF4-FFF2-40B4-BE49-F238E27FC236}">
                    <a16:creationId xmlns:a16="http://schemas.microsoft.com/office/drawing/2014/main" id="{AE1F4274-E203-42CB-B829-6FDCCE50C488}"/>
                  </a:ext>
                </a:extLst>
              </p:cNvPr>
              <p:cNvSpPr>
                <a:spLocks noEditPoints="1"/>
              </p:cNvSpPr>
              <p:nvPr/>
            </p:nvSpPr>
            <p:spPr bwMode="auto">
              <a:xfrm>
                <a:off x="11306548" y="3309614"/>
                <a:ext cx="34272" cy="46079"/>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icrosoft Sans Serif"/>
                  <a:ea typeface="+mn-ea"/>
                  <a:cs typeface="+mn-cs"/>
                </a:endParaRPr>
              </a:p>
            </p:txBody>
          </p:sp>
        </p:grpSp>
      </p:grpSp>
      <p:sp>
        <p:nvSpPr>
          <p:cNvPr id="35" name="Freeform: Shape 34">
            <a:extLst>
              <a:ext uri="{FF2B5EF4-FFF2-40B4-BE49-F238E27FC236}">
                <a16:creationId xmlns:a16="http://schemas.microsoft.com/office/drawing/2014/main" id="{C4FA4006-5615-4531-B9DE-E04055B8ECB2}"/>
              </a:ext>
            </a:extLst>
          </p:cNvPr>
          <p:cNvSpPr/>
          <p:nvPr/>
        </p:nvSpPr>
        <p:spPr>
          <a:xfrm>
            <a:off x="991697" y="3642444"/>
            <a:ext cx="566057" cy="870857"/>
          </a:xfrm>
          <a:custGeom>
            <a:avLst/>
            <a:gdLst>
              <a:gd name="connsiteX0" fmla="*/ 0 w 566057"/>
              <a:gd name="connsiteY0" fmla="*/ 0 h 870857"/>
              <a:gd name="connsiteX1" fmla="*/ 283029 w 566057"/>
              <a:gd name="connsiteY1" fmla="*/ 195943 h 870857"/>
              <a:gd name="connsiteX2" fmla="*/ 435429 w 566057"/>
              <a:gd name="connsiteY2" fmla="*/ 696686 h 870857"/>
              <a:gd name="connsiteX3" fmla="*/ 566057 w 566057"/>
              <a:gd name="connsiteY3" fmla="*/ 870857 h 870857"/>
            </a:gdLst>
            <a:ahLst/>
            <a:cxnLst>
              <a:cxn ang="0">
                <a:pos x="connsiteX0" y="connsiteY0"/>
              </a:cxn>
              <a:cxn ang="0">
                <a:pos x="connsiteX1" y="connsiteY1"/>
              </a:cxn>
              <a:cxn ang="0">
                <a:pos x="connsiteX2" y="connsiteY2"/>
              </a:cxn>
              <a:cxn ang="0">
                <a:pos x="connsiteX3" y="connsiteY3"/>
              </a:cxn>
            </a:cxnLst>
            <a:rect l="l" t="t" r="r" b="b"/>
            <a:pathLst>
              <a:path w="566057" h="870857">
                <a:moveTo>
                  <a:pt x="0" y="0"/>
                </a:moveTo>
                <a:cubicBezTo>
                  <a:pt x="105229" y="39914"/>
                  <a:pt x="210458" y="79829"/>
                  <a:pt x="283029" y="195943"/>
                </a:cubicBezTo>
                <a:cubicBezTo>
                  <a:pt x="355601" y="312057"/>
                  <a:pt x="388258" y="584200"/>
                  <a:pt x="435429" y="696686"/>
                </a:cubicBezTo>
                <a:cubicBezTo>
                  <a:pt x="482600" y="809172"/>
                  <a:pt x="524328" y="840014"/>
                  <a:pt x="566057" y="870857"/>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36" name="Freeform: Shape 35">
            <a:extLst>
              <a:ext uri="{FF2B5EF4-FFF2-40B4-BE49-F238E27FC236}">
                <a16:creationId xmlns:a16="http://schemas.microsoft.com/office/drawing/2014/main" id="{251E0955-EA7D-48A5-BEED-C58266C19C05}"/>
              </a:ext>
            </a:extLst>
          </p:cNvPr>
          <p:cNvSpPr/>
          <p:nvPr/>
        </p:nvSpPr>
        <p:spPr>
          <a:xfrm>
            <a:off x="1002583" y="3440004"/>
            <a:ext cx="500743" cy="191554"/>
          </a:xfrm>
          <a:custGeom>
            <a:avLst/>
            <a:gdLst>
              <a:gd name="connsiteX0" fmla="*/ 0 w 500743"/>
              <a:gd name="connsiteY0" fmla="*/ 318483 h 318483"/>
              <a:gd name="connsiteX1" fmla="*/ 283028 w 500743"/>
              <a:gd name="connsiteY1" fmla="*/ 35455 h 318483"/>
              <a:gd name="connsiteX2" fmla="*/ 500743 w 500743"/>
              <a:gd name="connsiteY2" fmla="*/ 13683 h 318483"/>
            </a:gdLst>
            <a:ahLst/>
            <a:cxnLst>
              <a:cxn ang="0">
                <a:pos x="connsiteX0" y="connsiteY0"/>
              </a:cxn>
              <a:cxn ang="0">
                <a:pos x="connsiteX1" y="connsiteY1"/>
              </a:cxn>
              <a:cxn ang="0">
                <a:pos x="connsiteX2" y="connsiteY2"/>
              </a:cxn>
            </a:cxnLst>
            <a:rect l="l" t="t" r="r" b="b"/>
            <a:pathLst>
              <a:path w="500743" h="318483">
                <a:moveTo>
                  <a:pt x="0" y="318483"/>
                </a:moveTo>
                <a:cubicBezTo>
                  <a:pt x="99785" y="202369"/>
                  <a:pt x="199571" y="86255"/>
                  <a:pt x="283028" y="35455"/>
                </a:cubicBezTo>
                <a:cubicBezTo>
                  <a:pt x="366485" y="-15345"/>
                  <a:pt x="433614" y="-831"/>
                  <a:pt x="500743" y="13683"/>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37" name="Freeform: Shape 36">
            <a:extLst>
              <a:ext uri="{FF2B5EF4-FFF2-40B4-BE49-F238E27FC236}">
                <a16:creationId xmlns:a16="http://schemas.microsoft.com/office/drawing/2014/main" id="{EA89251B-D7DD-4283-8148-F42A64FBA97B}"/>
              </a:ext>
            </a:extLst>
          </p:cNvPr>
          <p:cNvSpPr/>
          <p:nvPr/>
        </p:nvSpPr>
        <p:spPr>
          <a:xfrm>
            <a:off x="991697" y="2934884"/>
            <a:ext cx="406658" cy="696673"/>
          </a:xfrm>
          <a:custGeom>
            <a:avLst/>
            <a:gdLst>
              <a:gd name="connsiteX0" fmla="*/ 0 w 381000"/>
              <a:gd name="connsiteY0" fmla="*/ 827314 h 827314"/>
              <a:gd name="connsiteX1" fmla="*/ 293914 w 381000"/>
              <a:gd name="connsiteY1" fmla="*/ 326571 h 827314"/>
              <a:gd name="connsiteX2" fmla="*/ 381000 w 381000"/>
              <a:gd name="connsiteY2" fmla="*/ 0 h 827314"/>
            </a:gdLst>
            <a:ahLst/>
            <a:cxnLst>
              <a:cxn ang="0">
                <a:pos x="connsiteX0" y="connsiteY0"/>
              </a:cxn>
              <a:cxn ang="0">
                <a:pos x="connsiteX1" y="connsiteY1"/>
              </a:cxn>
              <a:cxn ang="0">
                <a:pos x="connsiteX2" y="connsiteY2"/>
              </a:cxn>
            </a:cxnLst>
            <a:rect l="l" t="t" r="r" b="b"/>
            <a:pathLst>
              <a:path w="381000" h="827314">
                <a:moveTo>
                  <a:pt x="0" y="827314"/>
                </a:moveTo>
                <a:cubicBezTo>
                  <a:pt x="115207" y="645885"/>
                  <a:pt x="230414" y="464457"/>
                  <a:pt x="293914" y="326571"/>
                </a:cubicBezTo>
                <a:cubicBezTo>
                  <a:pt x="357414" y="188685"/>
                  <a:pt x="369207" y="94342"/>
                  <a:pt x="381000" y="0"/>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grpSp>
        <p:nvGrpSpPr>
          <p:cNvPr id="38" name="Group 37">
            <a:extLst>
              <a:ext uri="{FF2B5EF4-FFF2-40B4-BE49-F238E27FC236}">
                <a16:creationId xmlns:a16="http://schemas.microsoft.com/office/drawing/2014/main" id="{60474718-24CB-45B0-A308-190ECEC79282}"/>
              </a:ext>
            </a:extLst>
          </p:cNvPr>
          <p:cNvGrpSpPr>
            <a:grpSpLocks noChangeAspect="1"/>
          </p:cNvGrpSpPr>
          <p:nvPr/>
        </p:nvGrpSpPr>
        <p:grpSpPr>
          <a:xfrm>
            <a:off x="378982" y="3382492"/>
            <a:ext cx="596972" cy="572979"/>
            <a:chOff x="879510" y="2849109"/>
            <a:chExt cx="1879449" cy="1803914"/>
          </a:xfrm>
        </p:grpSpPr>
        <p:sp>
          <p:nvSpPr>
            <p:cNvPr id="54" name="Freeform 24">
              <a:extLst>
                <a:ext uri="{FF2B5EF4-FFF2-40B4-BE49-F238E27FC236}">
                  <a16:creationId xmlns:a16="http://schemas.microsoft.com/office/drawing/2014/main" id="{A90B90C0-E4DD-4B14-8E9F-AEEA92ECBA9B}"/>
                </a:ext>
              </a:extLst>
            </p:cNvPr>
            <p:cNvSpPr>
              <a:spLocks/>
            </p:cNvSpPr>
            <p:nvPr/>
          </p:nvSpPr>
          <p:spPr bwMode="auto">
            <a:xfrm>
              <a:off x="879510" y="2849109"/>
              <a:ext cx="1879449" cy="1180457"/>
            </a:xfrm>
            <a:custGeom>
              <a:avLst/>
              <a:gdLst>
                <a:gd name="T0" fmla="*/ 989 w 1212"/>
                <a:gd name="T1" fmla="*/ 280 h 761"/>
                <a:gd name="T2" fmla="*/ 994 w 1212"/>
                <a:gd name="T3" fmla="*/ 231 h 761"/>
                <a:gd name="T4" fmla="*/ 763 w 1212"/>
                <a:gd name="T5" fmla="*/ 0 h 761"/>
                <a:gd name="T6" fmla="*/ 551 w 1212"/>
                <a:gd name="T7" fmla="*/ 137 h 761"/>
                <a:gd name="T8" fmla="*/ 478 w 1212"/>
                <a:gd name="T9" fmla="*/ 120 h 761"/>
                <a:gd name="T10" fmla="*/ 308 w 1212"/>
                <a:gd name="T11" fmla="*/ 279 h 761"/>
                <a:gd name="T12" fmla="*/ 241 w 1212"/>
                <a:gd name="T13" fmla="*/ 279 h 761"/>
                <a:gd name="T14" fmla="*/ 0 w 1212"/>
                <a:gd name="T15" fmla="*/ 520 h 761"/>
                <a:gd name="T16" fmla="*/ 241 w 1212"/>
                <a:gd name="T17" fmla="*/ 761 h 761"/>
                <a:gd name="T18" fmla="*/ 971 w 1212"/>
                <a:gd name="T19" fmla="*/ 761 h 761"/>
                <a:gd name="T20" fmla="*/ 1212 w 1212"/>
                <a:gd name="T21" fmla="*/ 520 h 761"/>
                <a:gd name="T22" fmla="*/ 989 w 1212"/>
                <a:gd name="T23" fmla="*/ 28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2" h="761">
                  <a:moveTo>
                    <a:pt x="989" y="280"/>
                  </a:moveTo>
                  <a:cubicBezTo>
                    <a:pt x="992" y="264"/>
                    <a:pt x="994" y="248"/>
                    <a:pt x="994" y="231"/>
                  </a:cubicBezTo>
                  <a:cubicBezTo>
                    <a:pt x="994" y="104"/>
                    <a:pt x="890" y="0"/>
                    <a:pt x="763" y="0"/>
                  </a:cubicBezTo>
                  <a:cubicBezTo>
                    <a:pt x="668" y="0"/>
                    <a:pt x="587" y="56"/>
                    <a:pt x="551" y="137"/>
                  </a:cubicBezTo>
                  <a:cubicBezTo>
                    <a:pt x="529" y="126"/>
                    <a:pt x="504" y="120"/>
                    <a:pt x="478" y="120"/>
                  </a:cubicBezTo>
                  <a:cubicBezTo>
                    <a:pt x="388" y="120"/>
                    <a:pt x="314" y="191"/>
                    <a:pt x="308" y="279"/>
                  </a:cubicBezTo>
                  <a:cubicBezTo>
                    <a:pt x="241" y="279"/>
                    <a:pt x="241" y="279"/>
                    <a:pt x="241" y="279"/>
                  </a:cubicBezTo>
                  <a:cubicBezTo>
                    <a:pt x="107" y="279"/>
                    <a:pt x="0" y="387"/>
                    <a:pt x="0" y="520"/>
                  </a:cubicBezTo>
                  <a:cubicBezTo>
                    <a:pt x="0" y="653"/>
                    <a:pt x="107" y="761"/>
                    <a:pt x="241" y="761"/>
                  </a:cubicBezTo>
                  <a:cubicBezTo>
                    <a:pt x="971" y="761"/>
                    <a:pt x="971" y="761"/>
                    <a:pt x="971" y="761"/>
                  </a:cubicBezTo>
                  <a:cubicBezTo>
                    <a:pt x="1105" y="761"/>
                    <a:pt x="1212" y="653"/>
                    <a:pt x="1212" y="520"/>
                  </a:cubicBezTo>
                  <a:cubicBezTo>
                    <a:pt x="1212" y="393"/>
                    <a:pt x="1114" y="289"/>
                    <a:pt x="989" y="280"/>
                  </a:cubicBezTo>
                  <a:close/>
                </a:path>
              </a:pathLst>
            </a:custGeom>
            <a:solidFill>
              <a:schemeClr val="accent6">
                <a:lumMod val="40000"/>
                <a:lumOff val="6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grpSp>
          <p:nvGrpSpPr>
            <p:cNvPr id="55" name="Group 54">
              <a:extLst>
                <a:ext uri="{FF2B5EF4-FFF2-40B4-BE49-F238E27FC236}">
                  <a16:creationId xmlns:a16="http://schemas.microsoft.com/office/drawing/2014/main" id="{B3AB873C-EE00-4729-BA2A-96945F90DF3E}"/>
                </a:ext>
              </a:extLst>
            </p:cNvPr>
            <p:cNvGrpSpPr/>
            <p:nvPr/>
          </p:nvGrpSpPr>
          <p:grpSpPr>
            <a:xfrm>
              <a:off x="1261322" y="3570504"/>
              <a:ext cx="1115825" cy="1082519"/>
              <a:chOff x="1261322" y="3570504"/>
              <a:chExt cx="1115825" cy="1082519"/>
            </a:xfrm>
          </p:grpSpPr>
          <p:sp>
            <p:nvSpPr>
              <p:cNvPr id="56" name="Rectangle: Rounded Corners 27">
                <a:extLst>
                  <a:ext uri="{FF2B5EF4-FFF2-40B4-BE49-F238E27FC236}">
                    <a16:creationId xmlns:a16="http://schemas.microsoft.com/office/drawing/2014/main" id="{5C5F1899-41CC-41D1-A0C6-6F498FC743B4}"/>
                  </a:ext>
                </a:extLst>
              </p:cNvPr>
              <p:cNvSpPr/>
              <p:nvPr/>
            </p:nvSpPr>
            <p:spPr>
              <a:xfrm>
                <a:off x="1261322" y="3570504"/>
                <a:ext cx="1115825" cy="1082519"/>
              </a:xfrm>
              <a:prstGeom prst="roundRect">
                <a:avLst>
                  <a:gd name="adj" fmla="val 5597"/>
                </a:avLst>
              </a:prstGeom>
              <a:solidFill>
                <a:schemeClr val="accent6">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57" name="Freeform: Shape 28">
                <a:extLst>
                  <a:ext uri="{FF2B5EF4-FFF2-40B4-BE49-F238E27FC236}">
                    <a16:creationId xmlns:a16="http://schemas.microsoft.com/office/drawing/2014/main" id="{82E11D2A-0B73-4405-9E20-8DAC2B827AEB}"/>
                  </a:ext>
                </a:extLst>
              </p:cNvPr>
              <p:cNvSpPr>
                <a:spLocks/>
              </p:cNvSpPr>
              <p:nvPr/>
            </p:nvSpPr>
            <p:spPr bwMode="auto">
              <a:xfrm>
                <a:off x="1318837" y="3636963"/>
                <a:ext cx="1000794" cy="949602"/>
              </a:xfrm>
              <a:custGeom>
                <a:avLst/>
                <a:gdLst>
                  <a:gd name="connsiteX0" fmla="*/ 63820 w 1295542"/>
                  <a:gd name="connsiteY0" fmla="*/ 968970 h 1229273"/>
                  <a:gd name="connsiteX1" fmla="*/ 1231722 w 1295542"/>
                  <a:gd name="connsiteY1" fmla="*/ 968970 h 1229273"/>
                  <a:gd name="connsiteX2" fmla="*/ 1295542 w 1295542"/>
                  <a:gd name="connsiteY2" fmla="*/ 1032848 h 1229273"/>
                  <a:gd name="connsiteX3" fmla="*/ 1295542 w 1295542"/>
                  <a:gd name="connsiteY3" fmla="*/ 1165395 h 1229273"/>
                  <a:gd name="connsiteX4" fmla="*/ 1231722 w 1295542"/>
                  <a:gd name="connsiteY4" fmla="*/ 1229273 h 1229273"/>
                  <a:gd name="connsiteX5" fmla="*/ 63820 w 1295542"/>
                  <a:gd name="connsiteY5" fmla="*/ 1229273 h 1229273"/>
                  <a:gd name="connsiteX6" fmla="*/ 0 w 1295542"/>
                  <a:gd name="connsiteY6" fmla="*/ 1165395 h 1229273"/>
                  <a:gd name="connsiteX7" fmla="*/ 0 w 1295542"/>
                  <a:gd name="connsiteY7" fmla="*/ 1032848 h 1229273"/>
                  <a:gd name="connsiteX8" fmla="*/ 63820 w 1295542"/>
                  <a:gd name="connsiteY8" fmla="*/ 968970 h 1229273"/>
                  <a:gd name="connsiteX9" fmla="*/ 63820 w 1295542"/>
                  <a:gd name="connsiteY9" fmla="*/ 646577 h 1229273"/>
                  <a:gd name="connsiteX10" fmla="*/ 1231722 w 1295542"/>
                  <a:gd name="connsiteY10" fmla="*/ 646577 h 1229273"/>
                  <a:gd name="connsiteX11" fmla="*/ 1295542 w 1295542"/>
                  <a:gd name="connsiteY11" fmla="*/ 710455 h 1229273"/>
                  <a:gd name="connsiteX12" fmla="*/ 1295542 w 1295542"/>
                  <a:gd name="connsiteY12" fmla="*/ 843002 h 1229273"/>
                  <a:gd name="connsiteX13" fmla="*/ 1231722 w 1295542"/>
                  <a:gd name="connsiteY13" fmla="*/ 906880 h 1229273"/>
                  <a:gd name="connsiteX14" fmla="*/ 63820 w 1295542"/>
                  <a:gd name="connsiteY14" fmla="*/ 906880 h 1229273"/>
                  <a:gd name="connsiteX15" fmla="*/ 0 w 1295542"/>
                  <a:gd name="connsiteY15" fmla="*/ 843002 h 1229273"/>
                  <a:gd name="connsiteX16" fmla="*/ 0 w 1295542"/>
                  <a:gd name="connsiteY16" fmla="*/ 710455 h 1229273"/>
                  <a:gd name="connsiteX17" fmla="*/ 63820 w 1295542"/>
                  <a:gd name="connsiteY17" fmla="*/ 646577 h 1229273"/>
                  <a:gd name="connsiteX18" fmla="*/ 63820 w 1295542"/>
                  <a:gd name="connsiteY18" fmla="*/ 325378 h 1229273"/>
                  <a:gd name="connsiteX19" fmla="*/ 1231722 w 1295542"/>
                  <a:gd name="connsiteY19" fmla="*/ 325378 h 1229273"/>
                  <a:gd name="connsiteX20" fmla="*/ 1295542 w 1295542"/>
                  <a:gd name="connsiteY20" fmla="*/ 389256 h 1229273"/>
                  <a:gd name="connsiteX21" fmla="*/ 1295542 w 1295542"/>
                  <a:gd name="connsiteY21" fmla="*/ 521803 h 1229273"/>
                  <a:gd name="connsiteX22" fmla="*/ 1231722 w 1295542"/>
                  <a:gd name="connsiteY22" fmla="*/ 585681 h 1229273"/>
                  <a:gd name="connsiteX23" fmla="*/ 63820 w 1295542"/>
                  <a:gd name="connsiteY23" fmla="*/ 585681 h 1229273"/>
                  <a:gd name="connsiteX24" fmla="*/ 0 w 1295542"/>
                  <a:gd name="connsiteY24" fmla="*/ 521803 h 1229273"/>
                  <a:gd name="connsiteX25" fmla="*/ 0 w 1295542"/>
                  <a:gd name="connsiteY25" fmla="*/ 389256 h 1229273"/>
                  <a:gd name="connsiteX26" fmla="*/ 63820 w 1295542"/>
                  <a:gd name="connsiteY26" fmla="*/ 325378 h 1229273"/>
                  <a:gd name="connsiteX27" fmla="*/ 63820 w 1295542"/>
                  <a:gd name="connsiteY27" fmla="*/ 0 h 1229273"/>
                  <a:gd name="connsiteX28" fmla="*/ 1231722 w 1295542"/>
                  <a:gd name="connsiteY28" fmla="*/ 0 h 1229273"/>
                  <a:gd name="connsiteX29" fmla="*/ 1295542 w 1295542"/>
                  <a:gd name="connsiteY29" fmla="*/ 63878 h 1229273"/>
                  <a:gd name="connsiteX30" fmla="*/ 1295542 w 1295542"/>
                  <a:gd name="connsiteY30" fmla="*/ 196425 h 1229273"/>
                  <a:gd name="connsiteX31" fmla="*/ 1231722 w 1295542"/>
                  <a:gd name="connsiteY31" fmla="*/ 260303 h 1229273"/>
                  <a:gd name="connsiteX32" fmla="*/ 63820 w 1295542"/>
                  <a:gd name="connsiteY32" fmla="*/ 260303 h 1229273"/>
                  <a:gd name="connsiteX33" fmla="*/ 0 w 1295542"/>
                  <a:gd name="connsiteY33" fmla="*/ 196425 h 1229273"/>
                  <a:gd name="connsiteX34" fmla="*/ 0 w 1295542"/>
                  <a:gd name="connsiteY34" fmla="*/ 63878 h 1229273"/>
                  <a:gd name="connsiteX35" fmla="*/ 63820 w 1295542"/>
                  <a:gd name="connsiteY35" fmla="*/ 0 h 122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95542" h="1229273">
                    <a:moveTo>
                      <a:pt x="63820" y="968970"/>
                    </a:moveTo>
                    <a:cubicBezTo>
                      <a:pt x="1231722" y="968970"/>
                      <a:pt x="1231722" y="968970"/>
                      <a:pt x="1231722" y="968970"/>
                    </a:cubicBezTo>
                    <a:cubicBezTo>
                      <a:pt x="1266823" y="968970"/>
                      <a:pt x="1295542" y="997715"/>
                      <a:pt x="1295542" y="1032848"/>
                    </a:cubicBezTo>
                    <a:lnTo>
                      <a:pt x="1295542" y="1165395"/>
                    </a:lnTo>
                    <a:cubicBezTo>
                      <a:pt x="1295542" y="1200528"/>
                      <a:pt x="1266823" y="1229273"/>
                      <a:pt x="1231722" y="1229273"/>
                    </a:cubicBezTo>
                    <a:cubicBezTo>
                      <a:pt x="63820" y="1229273"/>
                      <a:pt x="63820" y="1229273"/>
                      <a:pt x="63820" y="1229273"/>
                    </a:cubicBezTo>
                    <a:cubicBezTo>
                      <a:pt x="28719" y="1229273"/>
                      <a:pt x="0" y="1200528"/>
                      <a:pt x="0" y="1165395"/>
                    </a:cubicBezTo>
                    <a:cubicBezTo>
                      <a:pt x="0" y="1032848"/>
                      <a:pt x="0" y="1032848"/>
                      <a:pt x="0" y="1032848"/>
                    </a:cubicBezTo>
                    <a:cubicBezTo>
                      <a:pt x="0" y="997715"/>
                      <a:pt x="28719" y="968970"/>
                      <a:pt x="63820" y="968970"/>
                    </a:cubicBezTo>
                    <a:close/>
                    <a:moveTo>
                      <a:pt x="63820" y="646577"/>
                    </a:moveTo>
                    <a:cubicBezTo>
                      <a:pt x="1231722" y="646577"/>
                      <a:pt x="1231722" y="646577"/>
                      <a:pt x="1231722" y="646577"/>
                    </a:cubicBezTo>
                    <a:cubicBezTo>
                      <a:pt x="1266823" y="646577"/>
                      <a:pt x="1295542" y="675322"/>
                      <a:pt x="1295542" y="710455"/>
                    </a:cubicBezTo>
                    <a:lnTo>
                      <a:pt x="1295542" y="843002"/>
                    </a:lnTo>
                    <a:cubicBezTo>
                      <a:pt x="1295542" y="878135"/>
                      <a:pt x="1266823" y="906880"/>
                      <a:pt x="1231722" y="906880"/>
                    </a:cubicBezTo>
                    <a:cubicBezTo>
                      <a:pt x="63820" y="906880"/>
                      <a:pt x="63820" y="906880"/>
                      <a:pt x="63820" y="906880"/>
                    </a:cubicBezTo>
                    <a:cubicBezTo>
                      <a:pt x="28719" y="906880"/>
                      <a:pt x="0" y="878135"/>
                      <a:pt x="0" y="843002"/>
                    </a:cubicBezTo>
                    <a:cubicBezTo>
                      <a:pt x="0" y="710455"/>
                      <a:pt x="0" y="710455"/>
                      <a:pt x="0" y="710455"/>
                    </a:cubicBezTo>
                    <a:cubicBezTo>
                      <a:pt x="0" y="675322"/>
                      <a:pt x="28719" y="646577"/>
                      <a:pt x="63820" y="646577"/>
                    </a:cubicBezTo>
                    <a:close/>
                    <a:moveTo>
                      <a:pt x="63820" y="325378"/>
                    </a:moveTo>
                    <a:cubicBezTo>
                      <a:pt x="1231722" y="325378"/>
                      <a:pt x="1231722" y="325378"/>
                      <a:pt x="1231722" y="325378"/>
                    </a:cubicBezTo>
                    <a:cubicBezTo>
                      <a:pt x="1266823" y="325378"/>
                      <a:pt x="1295542" y="354123"/>
                      <a:pt x="1295542" y="389256"/>
                    </a:cubicBezTo>
                    <a:lnTo>
                      <a:pt x="1295542" y="521803"/>
                    </a:lnTo>
                    <a:cubicBezTo>
                      <a:pt x="1295542" y="556936"/>
                      <a:pt x="1266823" y="585681"/>
                      <a:pt x="1231722" y="585681"/>
                    </a:cubicBezTo>
                    <a:cubicBezTo>
                      <a:pt x="63820" y="585681"/>
                      <a:pt x="63820" y="585681"/>
                      <a:pt x="63820" y="585681"/>
                    </a:cubicBezTo>
                    <a:cubicBezTo>
                      <a:pt x="28719" y="585681"/>
                      <a:pt x="0" y="556936"/>
                      <a:pt x="0" y="521803"/>
                    </a:cubicBezTo>
                    <a:cubicBezTo>
                      <a:pt x="0" y="389256"/>
                      <a:pt x="0" y="389256"/>
                      <a:pt x="0" y="389256"/>
                    </a:cubicBezTo>
                    <a:cubicBezTo>
                      <a:pt x="0" y="354123"/>
                      <a:pt x="28719" y="325378"/>
                      <a:pt x="63820" y="325378"/>
                    </a:cubicBezTo>
                    <a:close/>
                    <a:moveTo>
                      <a:pt x="63820" y="0"/>
                    </a:moveTo>
                    <a:cubicBezTo>
                      <a:pt x="1231722" y="0"/>
                      <a:pt x="1231722" y="0"/>
                      <a:pt x="1231722" y="0"/>
                    </a:cubicBezTo>
                    <a:cubicBezTo>
                      <a:pt x="1266823" y="0"/>
                      <a:pt x="1295542" y="27148"/>
                      <a:pt x="1295542" y="63878"/>
                    </a:cubicBezTo>
                    <a:lnTo>
                      <a:pt x="1295542" y="196425"/>
                    </a:lnTo>
                    <a:cubicBezTo>
                      <a:pt x="1295542" y="231558"/>
                      <a:pt x="1266823" y="260303"/>
                      <a:pt x="1231722" y="260303"/>
                    </a:cubicBezTo>
                    <a:cubicBezTo>
                      <a:pt x="63820" y="260303"/>
                      <a:pt x="63820" y="260303"/>
                      <a:pt x="63820" y="260303"/>
                    </a:cubicBezTo>
                    <a:cubicBezTo>
                      <a:pt x="28719" y="260303"/>
                      <a:pt x="0" y="231558"/>
                      <a:pt x="0" y="196425"/>
                    </a:cubicBezTo>
                    <a:cubicBezTo>
                      <a:pt x="0" y="63878"/>
                      <a:pt x="0" y="63878"/>
                      <a:pt x="0" y="63878"/>
                    </a:cubicBezTo>
                    <a:cubicBezTo>
                      <a:pt x="0" y="27148"/>
                      <a:pt x="28719" y="0"/>
                      <a:pt x="63820" y="0"/>
                    </a:cubicBezTo>
                    <a:close/>
                  </a:path>
                </a:pathLst>
              </a:custGeom>
              <a:solidFill>
                <a:schemeClr val="accent5">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a typeface="+mn-ea"/>
                  <a:cs typeface="+mn-cs"/>
                </a:endParaRPr>
              </a:p>
            </p:txBody>
          </p:sp>
          <p:sp>
            <p:nvSpPr>
              <p:cNvPr id="58" name="Freeform: Shape 29">
                <a:extLst>
                  <a:ext uri="{FF2B5EF4-FFF2-40B4-BE49-F238E27FC236}">
                    <a16:creationId xmlns:a16="http://schemas.microsoft.com/office/drawing/2014/main" id="{61180FDC-3903-46AB-A086-947E5FB0CCA2}"/>
                  </a:ext>
                </a:extLst>
              </p:cNvPr>
              <p:cNvSpPr>
                <a:spLocks noChangeArrowheads="1"/>
              </p:cNvSpPr>
              <p:nvPr/>
            </p:nvSpPr>
            <p:spPr bwMode="auto">
              <a:xfrm>
                <a:off x="1391243" y="3707525"/>
                <a:ext cx="257809" cy="806171"/>
              </a:xfrm>
              <a:custGeom>
                <a:avLst/>
                <a:gdLst>
                  <a:gd name="connsiteX0" fmla="*/ 296125 w 333738"/>
                  <a:gd name="connsiteY0" fmla="*/ 968373 h 1043599"/>
                  <a:gd name="connsiteX1" fmla="*/ 333738 w 333738"/>
                  <a:gd name="connsiteY1" fmla="*/ 1005986 h 1043599"/>
                  <a:gd name="connsiteX2" fmla="*/ 296125 w 333738"/>
                  <a:gd name="connsiteY2" fmla="*/ 1043599 h 1043599"/>
                  <a:gd name="connsiteX3" fmla="*/ 258512 w 333738"/>
                  <a:gd name="connsiteY3" fmla="*/ 1005986 h 1043599"/>
                  <a:gd name="connsiteX4" fmla="*/ 296125 w 333738"/>
                  <a:gd name="connsiteY4" fmla="*/ 968373 h 1043599"/>
                  <a:gd name="connsiteX5" fmla="*/ 167466 w 333738"/>
                  <a:gd name="connsiteY5" fmla="*/ 968373 h 1043599"/>
                  <a:gd name="connsiteX6" fmla="*/ 204183 w 333738"/>
                  <a:gd name="connsiteY6" fmla="*/ 1005986 h 1043599"/>
                  <a:gd name="connsiteX7" fmla="*/ 167466 w 333738"/>
                  <a:gd name="connsiteY7" fmla="*/ 1043599 h 1043599"/>
                  <a:gd name="connsiteX8" fmla="*/ 130749 w 333738"/>
                  <a:gd name="connsiteY8" fmla="*/ 1005986 h 1043599"/>
                  <a:gd name="connsiteX9" fmla="*/ 167466 w 333738"/>
                  <a:gd name="connsiteY9" fmla="*/ 968373 h 1043599"/>
                  <a:gd name="connsiteX10" fmla="*/ 37613 w 333738"/>
                  <a:gd name="connsiteY10" fmla="*/ 968373 h 1043599"/>
                  <a:gd name="connsiteX11" fmla="*/ 75226 w 333738"/>
                  <a:gd name="connsiteY11" fmla="*/ 1005986 h 1043599"/>
                  <a:gd name="connsiteX12" fmla="*/ 37613 w 333738"/>
                  <a:gd name="connsiteY12" fmla="*/ 1043599 h 1043599"/>
                  <a:gd name="connsiteX13" fmla="*/ 0 w 333738"/>
                  <a:gd name="connsiteY13" fmla="*/ 1005986 h 1043599"/>
                  <a:gd name="connsiteX14" fmla="*/ 37613 w 333738"/>
                  <a:gd name="connsiteY14" fmla="*/ 968373 h 1043599"/>
                  <a:gd name="connsiteX15" fmla="*/ 296125 w 333738"/>
                  <a:gd name="connsiteY15" fmla="*/ 645980 h 1043599"/>
                  <a:gd name="connsiteX16" fmla="*/ 333738 w 333738"/>
                  <a:gd name="connsiteY16" fmla="*/ 683593 h 1043599"/>
                  <a:gd name="connsiteX17" fmla="*/ 296125 w 333738"/>
                  <a:gd name="connsiteY17" fmla="*/ 721206 h 1043599"/>
                  <a:gd name="connsiteX18" fmla="*/ 258512 w 333738"/>
                  <a:gd name="connsiteY18" fmla="*/ 683593 h 1043599"/>
                  <a:gd name="connsiteX19" fmla="*/ 296125 w 333738"/>
                  <a:gd name="connsiteY19" fmla="*/ 645980 h 1043599"/>
                  <a:gd name="connsiteX20" fmla="*/ 167466 w 333738"/>
                  <a:gd name="connsiteY20" fmla="*/ 645980 h 1043599"/>
                  <a:gd name="connsiteX21" fmla="*/ 204183 w 333738"/>
                  <a:gd name="connsiteY21" fmla="*/ 683593 h 1043599"/>
                  <a:gd name="connsiteX22" fmla="*/ 167466 w 333738"/>
                  <a:gd name="connsiteY22" fmla="*/ 721206 h 1043599"/>
                  <a:gd name="connsiteX23" fmla="*/ 130749 w 333738"/>
                  <a:gd name="connsiteY23" fmla="*/ 683593 h 1043599"/>
                  <a:gd name="connsiteX24" fmla="*/ 167466 w 333738"/>
                  <a:gd name="connsiteY24" fmla="*/ 645980 h 1043599"/>
                  <a:gd name="connsiteX25" fmla="*/ 37613 w 333738"/>
                  <a:gd name="connsiteY25" fmla="*/ 645980 h 1043599"/>
                  <a:gd name="connsiteX26" fmla="*/ 75226 w 333738"/>
                  <a:gd name="connsiteY26" fmla="*/ 683593 h 1043599"/>
                  <a:gd name="connsiteX27" fmla="*/ 37613 w 333738"/>
                  <a:gd name="connsiteY27" fmla="*/ 721206 h 1043599"/>
                  <a:gd name="connsiteX28" fmla="*/ 0 w 333738"/>
                  <a:gd name="connsiteY28" fmla="*/ 683593 h 1043599"/>
                  <a:gd name="connsiteX29" fmla="*/ 37613 w 333738"/>
                  <a:gd name="connsiteY29" fmla="*/ 645980 h 1043599"/>
                  <a:gd name="connsiteX30" fmla="*/ 296125 w 333738"/>
                  <a:gd name="connsiteY30" fmla="*/ 325380 h 1043599"/>
                  <a:gd name="connsiteX31" fmla="*/ 333738 w 333738"/>
                  <a:gd name="connsiteY31" fmla="*/ 362694 h 1043599"/>
                  <a:gd name="connsiteX32" fmla="*/ 296125 w 333738"/>
                  <a:gd name="connsiteY32" fmla="*/ 400008 h 1043599"/>
                  <a:gd name="connsiteX33" fmla="*/ 258512 w 333738"/>
                  <a:gd name="connsiteY33" fmla="*/ 362694 h 1043599"/>
                  <a:gd name="connsiteX34" fmla="*/ 296125 w 333738"/>
                  <a:gd name="connsiteY34" fmla="*/ 325380 h 1043599"/>
                  <a:gd name="connsiteX35" fmla="*/ 167466 w 333738"/>
                  <a:gd name="connsiteY35" fmla="*/ 325380 h 1043599"/>
                  <a:gd name="connsiteX36" fmla="*/ 204183 w 333738"/>
                  <a:gd name="connsiteY36" fmla="*/ 362694 h 1043599"/>
                  <a:gd name="connsiteX37" fmla="*/ 167466 w 333738"/>
                  <a:gd name="connsiteY37" fmla="*/ 400008 h 1043599"/>
                  <a:gd name="connsiteX38" fmla="*/ 130749 w 333738"/>
                  <a:gd name="connsiteY38" fmla="*/ 362694 h 1043599"/>
                  <a:gd name="connsiteX39" fmla="*/ 167466 w 333738"/>
                  <a:gd name="connsiteY39" fmla="*/ 325380 h 1043599"/>
                  <a:gd name="connsiteX40" fmla="*/ 37613 w 333738"/>
                  <a:gd name="connsiteY40" fmla="*/ 325380 h 1043599"/>
                  <a:gd name="connsiteX41" fmla="*/ 75226 w 333738"/>
                  <a:gd name="connsiteY41" fmla="*/ 362694 h 1043599"/>
                  <a:gd name="connsiteX42" fmla="*/ 37613 w 333738"/>
                  <a:gd name="connsiteY42" fmla="*/ 400008 h 1043599"/>
                  <a:gd name="connsiteX43" fmla="*/ 0 w 333738"/>
                  <a:gd name="connsiteY43" fmla="*/ 362694 h 1043599"/>
                  <a:gd name="connsiteX44" fmla="*/ 37613 w 333738"/>
                  <a:gd name="connsiteY44" fmla="*/ 325380 h 1043599"/>
                  <a:gd name="connsiteX45" fmla="*/ 296125 w 333738"/>
                  <a:gd name="connsiteY45" fmla="*/ 0 h 1043599"/>
                  <a:gd name="connsiteX46" fmla="*/ 333738 w 333738"/>
                  <a:gd name="connsiteY46" fmla="*/ 37314 h 1043599"/>
                  <a:gd name="connsiteX47" fmla="*/ 296125 w 333738"/>
                  <a:gd name="connsiteY47" fmla="*/ 74628 h 1043599"/>
                  <a:gd name="connsiteX48" fmla="*/ 258512 w 333738"/>
                  <a:gd name="connsiteY48" fmla="*/ 37314 h 1043599"/>
                  <a:gd name="connsiteX49" fmla="*/ 296125 w 333738"/>
                  <a:gd name="connsiteY49" fmla="*/ 0 h 1043599"/>
                  <a:gd name="connsiteX50" fmla="*/ 167466 w 333738"/>
                  <a:gd name="connsiteY50" fmla="*/ 0 h 1043599"/>
                  <a:gd name="connsiteX51" fmla="*/ 204183 w 333738"/>
                  <a:gd name="connsiteY51" fmla="*/ 37314 h 1043599"/>
                  <a:gd name="connsiteX52" fmla="*/ 167466 w 333738"/>
                  <a:gd name="connsiteY52" fmla="*/ 74628 h 1043599"/>
                  <a:gd name="connsiteX53" fmla="*/ 130749 w 333738"/>
                  <a:gd name="connsiteY53" fmla="*/ 37314 h 1043599"/>
                  <a:gd name="connsiteX54" fmla="*/ 167466 w 333738"/>
                  <a:gd name="connsiteY54" fmla="*/ 0 h 1043599"/>
                  <a:gd name="connsiteX55" fmla="*/ 37613 w 333738"/>
                  <a:gd name="connsiteY55" fmla="*/ 0 h 1043599"/>
                  <a:gd name="connsiteX56" fmla="*/ 75226 w 333738"/>
                  <a:gd name="connsiteY56" fmla="*/ 37314 h 1043599"/>
                  <a:gd name="connsiteX57" fmla="*/ 37613 w 333738"/>
                  <a:gd name="connsiteY57" fmla="*/ 74628 h 1043599"/>
                  <a:gd name="connsiteX58" fmla="*/ 0 w 333738"/>
                  <a:gd name="connsiteY58" fmla="*/ 37314 h 1043599"/>
                  <a:gd name="connsiteX59" fmla="*/ 37613 w 333738"/>
                  <a:gd name="connsiteY59" fmla="*/ 0 h 104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3738" h="1043599">
                    <a:moveTo>
                      <a:pt x="296125" y="968373"/>
                    </a:moveTo>
                    <a:cubicBezTo>
                      <a:pt x="316898" y="968373"/>
                      <a:pt x="333738" y="985213"/>
                      <a:pt x="333738" y="1005986"/>
                    </a:cubicBezTo>
                    <a:cubicBezTo>
                      <a:pt x="333738" y="1026759"/>
                      <a:pt x="316898" y="1043599"/>
                      <a:pt x="296125" y="1043599"/>
                    </a:cubicBezTo>
                    <a:cubicBezTo>
                      <a:pt x="275352" y="1043599"/>
                      <a:pt x="258512" y="1026759"/>
                      <a:pt x="258512" y="1005986"/>
                    </a:cubicBezTo>
                    <a:cubicBezTo>
                      <a:pt x="258512" y="985213"/>
                      <a:pt x="275352" y="968373"/>
                      <a:pt x="296125" y="968373"/>
                    </a:cubicBezTo>
                    <a:close/>
                    <a:moveTo>
                      <a:pt x="167466" y="968373"/>
                    </a:moveTo>
                    <a:cubicBezTo>
                      <a:pt x="187744" y="968373"/>
                      <a:pt x="204183" y="985213"/>
                      <a:pt x="204183" y="1005986"/>
                    </a:cubicBezTo>
                    <a:cubicBezTo>
                      <a:pt x="204183" y="1026759"/>
                      <a:pt x="187744" y="1043599"/>
                      <a:pt x="167466" y="1043599"/>
                    </a:cubicBezTo>
                    <a:cubicBezTo>
                      <a:pt x="147188" y="1043599"/>
                      <a:pt x="130749" y="1026759"/>
                      <a:pt x="130749" y="1005986"/>
                    </a:cubicBezTo>
                    <a:cubicBezTo>
                      <a:pt x="130749" y="985213"/>
                      <a:pt x="147188" y="968373"/>
                      <a:pt x="167466" y="968373"/>
                    </a:cubicBezTo>
                    <a:close/>
                    <a:moveTo>
                      <a:pt x="37613" y="968373"/>
                    </a:moveTo>
                    <a:cubicBezTo>
                      <a:pt x="58386" y="968373"/>
                      <a:pt x="75226" y="985213"/>
                      <a:pt x="75226" y="1005986"/>
                    </a:cubicBezTo>
                    <a:cubicBezTo>
                      <a:pt x="75226" y="1026759"/>
                      <a:pt x="58386" y="1043599"/>
                      <a:pt x="37613" y="1043599"/>
                    </a:cubicBezTo>
                    <a:cubicBezTo>
                      <a:pt x="16840" y="1043599"/>
                      <a:pt x="0" y="1026759"/>
                      <a:pt x="0" y="1005986"/>
                    </a:cubicBezTo>
                    <a:cubicBezTo>
                      <a:pt x="0" y="985213"/>
                      <a:pt x="16840" y="968373"/>
                      <a:pt x="37613" y="968373"/>
                    </a:cubicBezTo>
                    <a:close/>
                    <a:moveTo>
                      <a:pt x="296125" y="645980"/>
                    </a:moveTo>
                    <a:cubicBezTo>
                      <a:pt x="316898" y="645980"/>
                      <a:pt x="333738" y="662820"/>
                      <a:pt x="333738" y="683593"/>
                    </a:cubicBezTo>
                    <a:cubicBezTo>
                      <a:pt x="333738" y="704366"/>
                      <a:pt x="316898" y="721206"/>
                      <a:pt x="296125" y="721206"/>
                    </a:cubicBezTo>
                    <a:cubicBezTo>
                      <a:pt x="275352" y="721206"/>
                      <a:pt x="258512" y="704366"/>
                      <a:pt x="258512" y="683593"/>
                    </a:cubicBezTo>
                    <a:cubicBezTo>
                      <a:pt x="258512" y="662820"/>
                      <a:pt x="275352" y="645980"/>
                      <a:pt x="296125" y="645980"/>
                    </a:cubicBezTo>
                    <a:close/>
                    <a:moveTo>
                      <a:pt x="167466" y="645980"/>
                    </a:moveTo>
                    <a:cubicBezTo>
                      <a:pt x="187744" y="645980"/>
                      <a:pt x="204183" y="662820"/>
                      <a:pt x="204183" y="683593"/>
                    </a:cubicBezTo>
                    <a:cubicBezTo>
                      <a:pt x="204183" y="704366"/>
                      <a:pt x="187744" y="721206"/>
                      <a:pt x="167466" y="721206"/>
                    </a:cubicBezTo>
                    <a:cubicBezTo>
                      <a:pt x="147188" y="721206"/>
                      <a:pt x="130749" y="704366"/>
                      <a:pt x="130749" y="683593"/>
                    </a:cubicBezTo>
                    <a:cubicBezTo>
                      <a:pt x="130749" y="662820"/>
                      <a:pt x="147188" y="645980"/>
                      <a:pt x="167466" y="645980"/>
                    </a:cubicBezTo>
                    <a:close/>
                    <a:moveTo>
                      <a:pt x="37613" y="645980"/>
                    </a:moveTo>
                    <a:cubicBezTo>
                      <a:pt x="58386" y="645980"/>
                      <a:pt x="75226" y="662820"/>
                      <a:pt x="75226" y="683593"/>
                    </a:cubicBezTo>
                    <a:cubicBezTo>
                      <a:pt x="75226" y="704366"/>
                      <a:pt x="58386" y="721206"/>
                      <a:pt x="37613" y="721206"/>
                    </a:cubicBezTo>
                    <a:cubicBezTo>
                      <a:pt x="16840" y="721206"/>
                      <a:pt x="0" y="704366"/>
                      <a:pt x="0" y="683593"/>
                    </a:cubicBezTo>
                    <a:cubicBezTo>
                      <a:pt x="0" y="662820"/>
                      <a:pt x="16840" y="645980"/>
                      <a:pt x="37613" y="645980"/>
                    </a:cubicBezTo>
                    <a:close/>
                    <a:moveTo>
                      <a:pt x="296125" y="325380"/>
                    </a:moveTo>
                    <a:cubicBezTo>
                      <a:pt x="316898" y="325380"/>
                      <a:pt x="333738" y="342086"/>
                      <a:pt x="333738" y="362694"/>
                    </a:cubicBezTo>
                    <a:cubicBezTo>
                      <a:pt x="333738" y="383302"/>
                      <a:pt x="316898" y="400008"/>
                      <a:pt x="296125" y="400008"/>
                    </a:cubicBezTo>
                    <a:cubicBezTo>
                      <a:pt x="275352" y="400008"/>
                      <a:pt x="258512" y="383302"/>
                      <a:pt x="258512" y="362694"/>
                    </a:cubicBezTo>
                    <a:cubicBezTo>
                      <a:pt x="258512" y="342086"/>
                      <a:pt x="275352" y="325380"/>
                      <a:pt x="296125" y="325380"/>
                    </a:cubicBezTo>
                    <a:close/>
                    <a:moveTo>
                      <a:pt x="167466" y="325380"/>
                    </a:moveTo>
                    <a:cubicBezTo>
                      <a:pt x="187744" y="325380"/>
                      <a:pt x="204183" y="342086"/>
                      <a:pt x="204183" y="362694"/>
                    </a:cubicBezTo>
                    <a:cubicBezTo>
                      <a:pt x="204183" y="383302"/>
                      <a:pt x="187744" y="400008"/>
                      <a:pt x="167466" y="400008"/>
                    </a:cubicBezTo>
                    <a:cubicBezTo>
                      <a:pt x="147188" y="400008"/>
                      <a:pt x="130749" y="383302"/>
                      <a:pt x="130749" y="362694"/>
                    </a:cubicBezTo>
                    <a:cubicBezTo>
                      <a:pt x="130749" y="342086"/>
                      <a:pt x="147188" y="325380"/>
                      <a:pt x="167466" y="325380"/>
                    </a:cubicBezTo>
                    <a:close/>
                    <a:moveTo>
                      <a:pt x="37613" y="325380"/>
                    </a:moveTo>
                    <a:cubicBezTo>
                      <a:pt x="58386" y="325380"/>
                      <a:pt x="75226" y="342086"/>
                      <a:pt x="75226" y="362694"/>
                    </a:cubicBezTo>
                    <a:cubicBezTo>
                      <a:pt x="75226" y="383302"/>
                      <a:pt x="58386" y="400008"/>
                      <a:pt x="37613" y="400008"/>
                    </a:cubicBezTo>
                    <a:cubicBezTo>
                      <a:pt x="16840" y="400008"/>
                      <a:pt x="0" y="383302"/>
                      <a:pt x="0" y="362694"/>
                    </a:cubicBezTo>
                    <a:cubicBezTo>
                      <a:pt x="0" y="342086"/>
                      <a:pt x="16840" y="325380"/>
                      <a:pt x="37613" y="325380"/>
                    </a:cubicBezTo>
                    <a:close/>
                    <a:moveTo>
                      <a:pt x="296125" y="0"/>
                    </a:moveTo>
                    <a:cubicBezTo>
                      <a:pt x="316898" y="0"/>
                      <a:pt x="333738" y="16706"/>
                      <a:pt x="333738" y="37314"/>
                    </a:cubicBezTo>
                    <a:cubicBezTo>
                      <a:pt x="333738" y="57922"/>
                      <a:pt x="316898" y="74628"/>
                      <a:pt x="296125" y="74628"/>
                    </a:cubicBezTo>
                    <a:cubicBezTo>
                      <a:pt x="275352" y="74628"/>
                      <a:pt x="258512" y="57922"/>
                      <a:pt x="258512" y="37314"/>
                    </a:cubicBezTo>
                    <a:cubicBezTo>
                      <a:pt x="258512" y="16706"/>
                      <a:pt x="275352" y="0"/>
                      <a:pt x="296125" y="0"/>
                    </a:cubicBezTo>
                    <a:close/>
                    <a:moveTo>
                      <a:pt x="167466" y="0"/>
                    </a:moveTo>
                    <a:cubicBezTo>
                      <a:pt x="187744" y="0"/>
                      <a:pt x="204183" y="16706"/>
                      <a:pt x="204183" y="37314"/>
                    </a:cubicBezTo>
                    <a:cubicBezTo>
                      <a:pt x="204183" y="57922"/>
                      <a:pt x="187744" y="74628"/>
                      <a:pt x="167466" y="74628"/>
                    </a:cubicBezTo>
                    <a:cubicBezTo>
                      <a:pt x="147188" y="74628"/>
                      <a:pt x="130749" y="57922"/>
                      <a:pt x="130749" y="37314"/>
                    </a:cubicBezTo>
                    <a:cubicBezTo>
                      <a:pt x="130749" y="16706"/>
                      <a:pt x="147188" y="0"/>
                      <a:pt x="167466" y="0"/>
                    </a:cubicBezTo>
                    <a:close/>
                    <a:moveTo>
                      <a:pt x="37613" y="0"/>
                    </a:moveTo>
                    <a:cubicBezTo>
                      <a:pt x="58386" y="0"/>
                      <a:pt x="75226" y="16706"/>
                      <a:pt x="75226" y="37314"/>
                    </a:cubicBezTo>
                    <a:cubicBezTo>
                      <a:pt x="75226" y="57922"/>
                      <a:pt x="58386" y="74628"/>
                      <a:pt x="37613" y="74628"/>
                    </a:cubicBezTo>
                    <a:cubicBezTo>
                      <a:pt x="16840" y="74628"/>
                      <a:pt x="0" y="57922"/>
                      <a:pt x="0" y="37314"/>
                    </a:cubicBezTo>
                    <a:cubicBezTo>
                      <a:pt x="0" y="16706"/>
                      <a:pt x="16840" y="0"/>
                      <a:pt x="37613" y="0"/>
                    </a:cubicBezTo>
                    <a:close/>
                  </a:path>
                </a:pathLst>
              </a:custGeom>
              <a:solidFill>
                <a:schemeClr val="accent6">
                  <a:lumMod val="60000"/>
                  <a:lumOff val="40000"/>
                </a:schemeClr>
              </a:solidFill>
              <a:ln w="1079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grpSp>
      </p:grpSp>
      <p:grpSp>
        <p:nvGrpSpPr>
          <p:cNvPr id="39" name="Group 38">
            <a:extLst>
              <a:ext uri="{FF2B5EF4-FFF2-40B4-BE49-F238E27FC236}">
                <a16:creationId xmlns:a16="http://schemas.microsoft.com/office/drawing/2014/main" id="{17CE0FFD-1752-4B05-901C-20D5529D0A5E}"/>
              </a:ext>
            </a:extLst>
          </p:cNvPr>
          <p:cNvGrpSpPr/>
          <p:nvPr/>
        </p:nvGrpSpPr>
        <p:grpSpPr>
          <a:xfrm>
            <a:off x="1552030" y="3602625"/>
            <a:ext cx="803098" cy="914400"/>
            <a:chOff x="1156464" y="4353768"/>
            <a:chExt cx="803098" cy="914400"/>
          </a:xfrm>
        </p:grpSpPr>
        <p:grpSp>
          <p:nvGrpSpPr>
            <p:cNvPr id="50" name="Group 49">
              <a:extLst>
                <a:ext uri="{FF2B5EF4-FFF2-40B4-BE49-F238E27FC236}">
                  <a16:creationId xmlns:a16="http://schemas.microsoft.com/office/drawing/2014/main" id="{4B116100-290C-43D2-9E01-4243294AF8A3}"/>
                </a:ext>
              </a:extLst>
            </p:cNvPr>
            <p:cNvGrpSpPr/>
            <p:nvPr/>
          </p:nvGrpSpPr>
          <p:grpSpPr>
            <a:xfrm>
              <a:off x="1274137" y="4353768"/>
              <a:ext cx="564412" cy="560867"/>
              <a:chOff x="2744787" y="87313"/>
              <a:chExt cx="6702426" cy="6683376"/>
            </a:xfrm>
            <a:solidFill>
              <a:schemeClr val="accent5"/>
            </a:solidFill>
          </p:grpSpPr>
          <p:sp>
            <p:nvSpPr>
              <p:cNvPr id="52" name="Oval 12">
                <a:extLst>
                  <a:ext uri="{FF2B5EF4-FFF2-40B4-BE49-F238E27FC236}">
                    <a16:creationId xmlns:a16="http://schemas.microsoft.com/office/drawing/2014/main" id="{43B39BD4-63A2-4C49-B8FA-0C3CDDE84235}"/>
                  </a:ext>
                </a:extLst>
              </p:cNvPr>
              <p:cNvSpPr>
                <a:spLocks noChangeArrowheads="1"/>
              </p:cNvSpPr>
              <p:nvPr/>
            </p:nvSpPr>
            <p:spPr bwMode="auto">
              <a:xfrm>
                <a:off x="4408488" y="1746250"/>
                <a:ext cx="3375025" cy="3365500"/>
              </a:xfrm>
              <a:prstGeom prst="ellipse">
                <a:avLst/>
              </a:pr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53" name="Freeform: Shape 52">
                <a:extLst>
                  <a:ext uri="{FF2B5EF4-FFF2-40B4-BE49-F238E27FC236}">
                    <a16:creationId xmlns:a16="http://schemas.microsoft.com/office/drawing/2014/main" id="{E2D7C528-2C37-4E55-806B-8A24B9F3EE49}"/>
                  </a:ext>
                </a:extLst>
              </p:cNvPr>
              <p:cNvSpPr>
                <a:spLocks noChangeArrowheads="1"/>
              </p:cNvSpPr>
              <p:nvPr/>
            </p:nvSpPr>
            <p:spPr bwMode="auto">
              <a:xfrm>
                <a:off x="2744787" y="87313"/>
                <a:ext cx="6702426" cy="6683376"/>
              </a:xfrm>
              <a:custGeom>
                <a:avLst/>
                <a:gdLst>
                  <a:gd name="connsiteX0" fmla="*/ 3351213 w 6702426"/>
                  <a:gd name="connsiteY0" fmla="*/ 163512 h 6683376"/>
                  <a:gd name="connsiteX1" fmla="*/ 165100 w 6702426"/>
                  <a:gd name="connsiteY1" fmla="*/ 3341687 h 6683376"/>
                  <a:gd name="connsiteX2" fmla="*/ 3351213 w 6702426"/>
                  <a:gd name="connsiteY2" fmla="*/ 6519862 h 6683376"/>
                  <a:gd name="connsiteX3" fmla="*/ 6537326 w 6702426"/>
                  <a:gd name="connsiteY3" fmla="*/ 3341687 h 6683376"/>
                  <a:gd name="connsiteX4" fmla="*/ 3351213 w 6702426"/>
                  <a:gd name="connsiteY4" fmla="*/ 163512 h 6683376"/>
                  <a:gd name="connsiteX5" fmla="*/ 3351213 w 6702426"/>
                  <a:gd name="connsiteY5" fmla="*/ 0 h 6683376"/>
                  <a:gd name="connsiteX6" fmla="*/ 6702426 w 6702426"/>
                  <a:gd name="connsiteY6" fmla="*/ 3341688 h 6683376"/>
                  <a:gd name="connsiteX7" fmla="*/ 3351213 w 6702426"/>
                  <a:gd name="connsiteY7" fmla="*/ 6683376 h 6683376"/>
                  <a:gd name="connsiteX8" fmla="*/ 0 w 6702426"/>
                  <a:gd name="connsiteY8" fmla="*/ 3341688 h 6683376"/>
                  <a:gd name="connsiteX9" fmla="*/ 3351213 w 6702426"/>
                  <a:gd name="connsiteY9" fmla="*/ 0 h 66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2426" h="6683376">
                    <a:moveTo>
                      <a:pt x="3351213" y="163512"/>
                    </a:moveTo>
                    <a:cubicBezTo>
                      <a:pt x="1591571" y="163512"/>
                      <a:pt x="165100" y="1586429"/>
                      <a:pt x="165100" y="3341687"/>
                    </a:cubicBezTo>
                    <a:cubicBezTo>
                      <a:pt x="165100" y="5096945"/>
                      <a:pt x="1591571" y="6519862"/>
                      <a:pt x="3351213" y="6519862"/>
                    </a:cubicBezTo>
                    <a:cubicBezTo>
                      <a:pt x="5110855" y="6519862"/>
                      <a:pt x="6537326" y="5096945"/>
                      <a:pt x="6537326" y="3341687"/>
                    </a:cubicBezTo>
                    <a:cubicBezTo>
                      <a:pt x="6537326" y="1586429"/>
                      <a:pt x="5110855" y="163512"/>
                      <a:pt x="3351213" y="163512"/>
                    </a:cubicBezTo>
                    <a:close/>
                    <a:moveTo>
                      <a:pt x="3351213" y="0"/>
                    </a:moveTo>
                    <a:cubicBezTo>
                      <a:pt x="5202037" y="0"/>
                      <a:pt x="6702426" y="1496125"/>
                      <a:pt x="6702426" y="3341688"/>
                    </a:cubicBezTo>
                    <a:cubicBezTo>
                      <a:pt x="6702426" y="5187251"/>
                      <a:pt x="5202037" y="6683376"/>
                      <a:pt x="3351213" y="6683376"/>
                    </a:cubicBezTo>
                    <a:cubicBezTo>
                      <a:pt x="1500389" y="6683376"/>
                      <a:pt x="0" y="5187251"/>
                      <a:pt x="0" y="3341688"/>
                    </a:cubicBezTo>
                    <a:cubicBezTo>
                      <a:pt x="0" y="1496125"/>
                      <a:pt x="1500389" y="0"/>
                      <a:pt x="3351213"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sp>
          <p:nvSpPr>
            <p:cNvPr id="51" name="Freeform: Shape 23">
              <a:extLst>
                <a:ext uri="{FF2B5EF4-FFF2-40B4-BE49-F238E27FC236}">
                  <a16:creationId xmlns:a16="http://schemas.microsoft.com/office/drawing/2014/main" id="{2F323CE5-FC01-41B3-99A8-18467EE37E8B}"/>
                </a:ext>
              </a:extLst>
            </p:cNvPr>
            <p:cNvSpPr>
              <a:spLocks/>
            </p:cNvSpPr>
            <p:nvPr/>
          </p:nvSpPr>
          <p:spPr bwMode="auto">
            <a:xfrm>
              <a:off x="1156464" y="4553129"/>
              <a:ext cx="803098" cy="715039"/>
            </a:xfrm>
            <a:custGeom>
              <a:avLst/>
              <a:gdLst>
                <a:gd name="connsiteX0" fmla="*/ 412299 w 1438886"/>
                <a:gd name="connsiteY0" fmla="*/ 811212 h 1281113"/>
                <a:gd name="connsiteX1" fmla="*/ 347355 w 1438886"/>
                <a:gd name="connsiteY1" fmla="*/ 919678 h 1281113"/>
                <a:gd name="connsiteX2" fmla="*/ 718111 w 1438886"/>
                <a:gd name="connsiteY2" fmla="*/ 1004887 h 1281113"/>
                <a:gd name="connsiteX3" fmla="*/ 1090305 w 1438886"/>
                <a:gd name="connsiteY3" fmla="*/ 919678 h 1281113"/>
                <a:gd name="connsiteX4" fmla="*/ 1025361 w 1438886"/>
                <a:gd name="connsiteY4" fmla="*/ 811212 h 1281113"/>
                <a:gd name="connsiteX5" fmla="*/ 718111 w 1438886"/>
                <a:gd name="connsiteY5" fmla="*/ 877691 h 1281113"/>
                <a:gd name="connsiteX6" fmla="*/ 412299 w 1438886"/>
                <a:gd name="connsiteY6" fmla="*/ 811212 h 1281113"/>
                <a:gd name="connsiteX7" fmla="*/ 718037 w 1438886"/>
                <a:gd name="connsiteY7" fmla="*/ 292100 h 1281113"/>
                <a:gd name="connsiteX8" fmla="*/ 471180 w 1438886"/>
                <a:gd name="connsiteY8" fmla="*/ 710653 h 1281113"/>
                <a:gd name="connsiteX9" fmla="*/ 718037 w 1438886"/>
                <a:gd name="connsiteY9" fmla="*/ 762000 h 1281113"/>
                <a:gd name="connsiteX10" fmla="*/ 964893 w 1438886"/>
                <a:gd name="connsiteY10" fmla="*/ 710653 h 1281113"/>
                <a:gd name="connsiteX11" fmla="*/ 718037 w 1438886"/>
                <a:gd name="connsiteY11" fmla="*/ 292100 h 1281113"/>
                <a:gd name="connsiteX12" fmla="*/ 717875 w 1438886"/>
                <a:gd name="connsiteY12" fmla="*/ 0 h 1281113"/>
                <a:gd name="connsiteX13" fmla="*/ 863528 w 1438886"/>
                <a:gd name="connsiteY13" fmla="*/ 145190 h 1281113"/>
                <a:gd name="connsiteX14" fmla="*/ 831640 w 1438886"/>
                <a:gd name="connsiteY14" fmla="*/ 235499 h 1281113"/>
                <a:gd name="connsiteX15" fmla="*/ 1436881 w 1438886"/>
                <a:gd name="connsiteY15" fmla="*/ 1262069 h 1281113"/>
                <a:gd name="connsiteX16" fmla="*/ 1436881 w 1438886"/>
                <a:gd name="connsiteY16" fmla="*/ 1274355 h 1281113"/>
                <a:gd name="connsiteX17" fmla="*/ 1425977 w 1438886"/>
                <a:gd name="connsiteY17" fmla="*/ 1281113 h 1281113"/>
                <a:gd name="connsiteX18" fmla="*/ 1309538 w 1438886"/>
                <a:gd name="connsiteY18" fmla="*/ 1281113 h 1281113"/>
                <a:gd name="connsiteX19" fmla="*/ 1298634 w 1438886"/>
                <a:gd name="connsiteY19" fmla="*/ 1274355 h 1281113"/>
                <a:gd name="connsiteX20" fmla="*/ 1149690 w 1438886"/>
                <a:gd name="connsiteY20" fmla="*/ 1022269 h 1281113"/>
                <a:gd name="connsiteX21" fmla="*/ 718904 w 1438886"/>
                <a:gd name="connsiteY21" fmla="*/ 1120564 h 1281113"/>
                <a:gd name="connsiteX22" fmla="*/ 289557 w 1438886"/>
                <a:gd name="connsiteY22" fmla="*/ 1022269 h 1281113"/>
                <a:gd name="connsiteX23" fmla="*/ 139173 w 1438886"/>
                <a:gd name="connsiteY23" fmla="*/ 1274355 h 1281113"/>
                <a:gd name="connsiteX24" fmla="*/ 128270 w 1438886"/>
                <a:gd name="connsiteY24" fmla="*/ 1281113 h 1281113"/>
                <a:gd name="connsiteX25" fmla="*/ 11830 w 1438886"/>
                <a:gd name="connsiteY25" fmla="*/ 1281113 h 1281113"/>
                <a:gd name="connsiteX26" fmla="*/ 927 w 1438886"/>
                <a:gd name="connsiteY26" fmla="*/ 1274355 h 1281113"/>
                <a:gd name="connsiteX27" fmla="*/ 927 w 1438886"/>
                <a:gd name="connsiteY27" fmla="*/ 1262069 h 1281113"/>
                <a:gd name="connsiteX28" fmla="*/ 604727 w 1438886"/>
                <a:gd name="connsiteY28" fmla="*/ 237751 h 1281113"/>
                <a:gd name="connsiteX29" fmla="*/ 570782 w 1438886"/>
                <a:gd name="connsiteY29" fmla="*/ 145190 h 1281113"/>
                <a:gd name="connsiteX30" fmla="*/ 717875 w 1438886"/>
                <a:gd name="connsiteY30" fmla="*/ 0 h 12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8886" h="1281113">
                  <a:moveTo>
                    <a:pt x="412299" y="811212"/>
                  </a:moveTo>
                  <a:cubicBezTo>
                    <a:pt x="412299" y="811212"/>
                    <a:pt x="412299" y="811212"/>
                    <a:pt x="347355" y="919678"/>
                  </a:cubicBezTo>
                  <a:cubicBezTo>
                    <a:pt x="462446" y="976484"/>
                    <a:pt x="589662" y="1004887"/>
                    <a:pt x="718111" y="1004887"/>
                  </a:cubicBezTo>
                  <a:cubicBezTo>
                    <a:pt x="846766" y="1004887"/>
                    <a:pt x="973982" y="976484"/>
                    <a:pt x="1090305" y="919678"/>
                  </a:cubicBezTo>
                  <a:cubicBezTo>
                    <a:pt x="1090305" y="919678"/>
                    <a:pt x="1090305" y="919678"/>
                    <a:pt x="1025361" y="811212"/>
                  </a:cubicBezTo>
                  <a:cubicBezTo>
                    <a:pt x="929179" y="854640"/>
                    <a:pt x="823748" y="877691"/>
                    <a:pt x="718111" y="877691"/>
                  </a:cubicBezTo>
                  <a:cubicBezTo>
                    <a:pt x="612680" y="877691"/>
                    <a:pt x="507043" y="854640"/>
                    <a:pt x="412299" y="811212"/>
                  </a:cubicBezTo>
                  <a:close/>
                  <a:moveTo>
                    <a:pt x="718037" y="292100"/>
                  </a:moveTo>
                  <a:lnTo>
                    <a:pt x="471180" y="710653"/>
                  </a:lnTo>
                  <a:cubicBezTo>
                    <a:pt x="548452" y="744407"/>
                    <a:pt x="632523" y="762000"/>
                    <a:pt x="718037" y="762000"/>
                  </a:cubicBezTo>
                  <a:cubicBezTo>
                    <a:pt x="803550" y="762000"/>
                    <a:pt x="887622" y="744407"/>
                    <a:pt x="964893" y="710653"/>
                  </a:cubicBezTo>
                  <a:cubicBezTo>
                    <a:pt x="964893" y="710653"/>
                    <a:pt x="964893" y="710653"/>
                    <a:pt x="718037" y="292100"/>
                  </a:cubicBezTo>
                  <a:close/>
                  <a:moveTo>
                    <a:pt x="717875" y="0"/>
                  </a:moveTo>
                  <a:cubicBezTo>
                    <a:pt x="798313" y="0"/>
                    <a:pt x="863528" y="65940"/>
                    <a:pt x="863528" y="145190"/>
                  </a:cubicBezTo>
                  <a:cubicBezTo>
                    <a:pt x="863528" y="179184"/>
                    <a:pt x="851596" y="210516"/>
                    <a:pt x="831640" y="235499"/>
                  </a:cubicBezTo>
                  <a:cubicBezTo>
                    <a:pt x="868877" y="298572"/>
                    <a:pt x="997043" y="515845"/>
                    <a:pt x="1436881" y="1262069"/>
                  </a:cubicBezTo>
                  <a:cubicBezTo>
                    <a:pt x="1439555" y="1266164"/>
                    <a:pt x="1439555" y="1270260"/>
                    <a:pt x="1436881" y="1274355"/>
                  </a:cubicBezTo>
                  <a:cubicBezTo>
                    <a:pt x="1434206" y="1278246"/>
                    <a:pt x="1430092" y="1281113"/>
                    <a:pt x="1425977" y="1281113"/>
                  </a:cubicBezTo>
                  <a:cubicBezTo>
                    <a:pt x="1425977" y="1281113"/>
                    <a:pt x="1425977" y="1281113"/>
                    <a:pt x="1309538" y="1281113"/>
                  </a:cubicBezTo>
                  <a:cubicBezTo>
                    <a:pt x="1305423" y="1281113"/>
                    <a:pt x="1301309" y="1278246"/>
                    <a:pt x="1298634" y="1274355"/>
                  </a:cubicBezTo>
                  <a:cubicBezTo>
                    <a:pt x="1290611" y="1259406"/>
                    <a:pt x="1259341" y="1206982"/>
                    <a:pt x="1149690" y="1022269"/>
                  </a:cubicBezTo>
                  <a:cubicBezTo>
                    <a:pt x="1016998" y="1086980"/>
                    <a:pt x="867848" y="1120564"/>
                    <a:pt x="718904" y="1120564"/>
                  </a:cubicBezTo>
                  <a:cubicBezTo>
                    <a:pt x="569959" y="1120564"/>
                    <a:pt x="422250" y="1086980"/>
                    <a:pt x="289557" y="1022269"/>
                  </a:cubicBezTo>
                  <a:cubicBezTo>
                    <a:pt x="289557" y="1022269"/>
                    <a:pt x="289557" y="1022269"/>
                    <a:pt x="139173" y="1274355"/>
                  </a:cubicBezTo>
                  <a:cubicBezTo>
                    <a:pt x="136499" y="1278246"/>
                    <a:pt x="132384" y="1281113"/>
                    <a:pt x="128270" y="1281113"/>
                  </a:cubicBezTo>
                  <a:cubicBezTo>
                    <a:pt x="117572" y="1281113"/>
                    <a:pt x="87742" y="1281113"/>
                    <a:pt x="11830" y="1281113"/>
                  </a:cubicBezTo>
                  <a:cubicBezTo>
                    <a:pt x="7715" y="1281113"/>
                    <a:pt x="3807" y="1278246"/>
                    <a:pt x="927" y="1274355"/>
                  </a:cubicBezTo>
                  <a:cubicBezTo>
                    <a:pt x="-308" y="1270260"/>
                    <a:pt x="-308" y="1266164"/>
                    <a:pt x="927" y="1262069"/>
                  </a:cubicBezTo>
                  <a:cubicBezTo>
                    <a:pt x="31785" y="1210259"/>
                    <a:pt x="151105" y="1009573"/>
                    <a:pt x="604727" y="237751"/>
                  </a:cubicBezTo>
                  <a:cubicBezTo>
                    <a:pt x="583537" y="212563"/>
                    <a:pt x="570782" y="180208"/>
                    <a:pt x="570782" y="145190"/>
                  </a:cubicBezTo>
                  <a:cubicBezTo>
                    <a:pt x="570782" y="65940"/>
                    <a:pt x="636203" y="0"/>
                    <a:pt x="717875" y="0"/>
                  </a:cubicBezTo>
                  <a:close/>
                </a:path>
              </a:pathLst>
            </a:custGeom>
            <a:solidFill>
              <a:schemeClr val="accent5">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71F"/>
                </a:solidFill>
                <a:effectLst/>
                <a:uLnTx/>
                <a:uFillTx/>
                <a:latin typeface="Microsoft Sans Serif"/>
                <a:ea typeface="+mn-ea"/>
                <a:cs typeface="+mn-cs"/>
              </a:endParaRPr>
            </a:p>
          </p:txBody>
        </p:sp>
      </p:grpSp>
      <p:grpSp>
        <p:nvGrpSpPr>
          <p:cNvPr id="40" name="Group 39">
            <a:extLst>
              <a:ext uri="{FF2B5EF4-FFF2-40B4-BE49-F238E27FC236}">
                <a16:creationId xmlns:a16="http://schemas.microsoft.com/office/drawing/2014/main" id="{BF07C61E-A529-4864-8BD6-DBB7AFB06086}"/>
              </a:ext>
            </a:extLst>
          </p:cNvPr>
          <p:cNvGrpSpPr/>
          <p:nvPr/>
        </p:nvGrpSpPr>
        <p:grpSpPr>
          <a:xfrm>
            <a:off x="1492157" y="2979445"/>
            <a:ext cx="421933" cy="480410"/>
            <a:chOff x="1156464" y="4353768"/>
            <a:chExt cx="803098" cy="914400"/>
          </a:xfrm>
        </p:grpSpPr>
        <p:grpSp>
          <p:nvGrpSpPr>
            <p:cNvPr id="46" name="Group 45">
              <a:extLst>
                <a:ext uri="{FF2B5EF4-FFF2-40B4-BE49-F238E27FC236}">
                  <a16:creationId xmlns:a16="http://schemas.microsoft.com/office/drawing/2014/main" id="{BAAB3904-001E-4FAA-9F72-8D0E6870E700}"/>
                </a:ext>
              </a:extLst>
            </p:cNvPr>
            <p:cNvGrpSpPr/>
            <p:nvPr/>
          </p:nvGrpSpPr>
          <p:grpSpPr>
            <a:xfrm>
              <a:off x="1274137" y="4353768"/>
              <a:ext cx="564412" cy="560867"/>
              <a:chOff x="2744787" y="87313"/>
              <a:chExt cx="6702426" cy="6683376"/>
            </a:xfrm>
            <a:solidFill>
              <a:schemeClr val="accent5"/>
            </a:solidFill>
          </p:grpSpPr>
          <p:sp>
            <p:nvSpPr>
              <p:cNvPr id="48" name="Oval 12">
                <a:extLst>
                  <a:ext uri="{FF2B5EF4-FFF2-40B4-BE49-F238E27FC236}">
                    <a16:creationId xmlns:a16="http://schemas.microsoft.com/office/drawing/2014/main" id="{3E2BEBAF-D105-41B2-BDC6-DC867D5CE344}"/>
                  </a:ext>
                </a:extLst>
              </p:cNvPr>
              <p:cNvSpPr>
                <a:spLocks noChangeArrowheads="1"/>
              </p:cNvSpPr>
              <p:nvPr/>
            </p:nvSpPr>
            <p:spPr bwMode="auto">
              <a:xfrm>
                <a:off x="4408488" y="1746250"/>
                <a:ext cx="3375025" cy="3365500"/>
              </a:xfrm>
              <a:prstGeom prst="ellipse">
                <a:avLst/>
              </a:pr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9" name="Freeform: Shape 48">
                <a:extLst>
                  <a:ext uri="{FF2B5EF4-FFF2-40B4-BE49-F238E27FC236}">
                    <a16:creationId xmlns:a16="http://schemas.microsoft.com/office/drawing/2014/main" id="{56D13952-27E5-49A3-B4AC-3E4990748048}"/>
                  </a:ext>
                </a:extLst>
              </p:cNvPr>
              <p:cNvSpPr>
                <a:spLocks noChangeArrowheads="1"/>
              </p:cNvSpPr>
              <p:nvPr/>
            </p:nvSpPr>
            <p:spPr bwMode="auto">
              <a:xfrm>
                <a:off x="2744787" y="87313"/>
                <a:ext cx="6702426" cy="6683376"/>
              </a:xfrm>
              <a:custGeom>
                <a:avLst/>
                <a:gdLst>
                  <a:gd name="connsiteX0" fmla="*/ 3351213 w 6702426"/>
                  <a:gd name="connsiteY0" fmla="*/ 163512 h 6683376"/>
                  <a:gd name="connsiteX1" fmla="*/ 165100 w 6702426"/>
                  <a:gd name="connsiteY1" fmla="*/ 3341687 h 6683376"/>
                  <a:gd name="connsiteX2" fmla="*/ 3351213 w 6702426"/>
                  <a:gd name="connsiteY2" fmla="*/ 6519862 h 6683376"/>
                  <a:gd name="connsiteX3" fmla="*/ 6537326 w 6702426"/>
                  <a:gd name="connsiteY3" fmla="*/ 3341687 h 6683376"/>
                  <a:gd name="connsiteX4" fmla="*/ 3351213 w 6702426"/>
                  <a:gd name="connsiteY4" fmla="*/ 163512 h 6683376"/>
                  <a:gd name="connsiteX5" fmla="*/ 3351213 w 6702426"/>
                  <a:gd name="connsiteY5" fmla="*/ 0 h 6683376"/>
                  <a:gd name="connsiteX6" fmla="*/ 6702426 w 6702426"/>
                  <a:gd name="connsiteY6" fmla="*/ 3341688 h 6683376"/>
                  <a:gd name="connsiteX7" fmla="*/ 3351213 w 6702426"/>
                  <a:gd name="connsiteY7" fmla="*/ 6683376 h 6683376"/>
                  <a:gd name="connsiteX8" fmla="*/ 0 w 6702426"/>
                  <a:gd name="connsiteY8" fmla="*/ 3341688 h 6683376"/>
                  <a:gd name="connsiteX9" fmla="*/ 3351213 w 6702426"/>
                  <a:gd name="connsiteY9" fmla="*/ 0 h 66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2426" h="6683376">
                    <a:moveTo>
                      <a:pt x="3351213" y="163512"/>
                    </a:moveTo>
                    <a:cubicBezTo>
                      <a:pt x="1591571" y="163512"/>
                      <a:pt x="165100" y="1586429"/>
                      <a:pt x="165100" y="3341687"/>
                    </a:cubicBezTo>
                    <a:cubicBezTo>
                      <a:pt x="165100" y="5096945"/>
                      <a:pt x="1591571" y="6519862"/>
                      <a:pt x="3351213" y="6519862"/>
                    </a:cubicBezTo>
                    <a:cubicBezTo>
                      <a:pt x="5110855" y="6519862"/>
                      <a:pt x="6537326" y="5096945"/>
                      <a:pt x="6537326" y="3341687"/>
                    </a:cubicBezTo>
                    <a:cubicBezTo>
                      <a:pt x="6537326" y="1586429"/>
                      <a:pt x="5110855" y="163512"/>
                      <a:pt x="3351213" y="163512"/>
                    </a:cubicBezTo>
                    <a:close/>
                    <a:moveTo>
                      <a:pt x="3351213" y="0"/>
                    </a:moveTo>
                    <a:cubicBezTo>
                      <a:pt x="5202037" y="0"/>
                      <a:pt x="6702426" y="1496125"/>
                      <a:pt x="6702426" y="3341688"/>
                    </a:cubicBezTo>
                    <a:cubicBezTo>
                      <a:pt x="6702426" y="5187251"/>
                      <a:pt x="5202037" y="6683376"/>
                      <a:pt x="3351213" y="6683376"/>
                    </a:cubicBezTo>
                    <a:cubicBezTo>
                      <a:pt x="1500389" y="6683376"/>
                      <a:pt x="0" y="5187251"/>
                      <a:pt x="0" y="3341688"/>
                    </a:cubicBezTo>
                    <a:cubicBezTo>
                      <a:pt x="0" y="1496125"/>
                      <a:pt x="1500389" y="0"/>
                      <a:pt x="3351213"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sp>
          <p:nvSpPr>
            <p:cNvPr id="47" name="Freeform: Shape 23">
              <a:extLst>
                <a:ext uri="{FF2B5EF4-FFF2-40B4-BE49-F238E27FC236}">
                  <a16:creationId xmlns:a16="http://schemas.microsoft.com/office/drawing/2014/main" id="{61B2D724-65C2-40FC-AD94-5D0BDDBFAC80}"/>
                </a:ext>
              </a:extLst>
            </p:cNvPr>
            <p:cNvSpPr>
              <a:spLocks/>
            </p:cNvSpPr>
            <p:nvPr/>
          </p:nvSpPr>
          <p:spPr bwMode="auto">
            <a:xfrm>
              <a:off x="1156464" y="4553129"/>
              <a:ext cx="803098" cy="715039"/>
            </a:xfrm>
            <a:custGeom>
              <a:avLst/>
              <a:gdLst>
                <a:gd name="connsiteX0" fmla="*/ 412299 w 1438886"/>
                <a:gd name="connsiteY0" fmla="*/ 811212 h 1281113"/>
                <a:gd name="connsiteX1" fmla="*/ 347355 w 1438886"/>
                <a:gd name="connsiteY1" fmla="*/ 919678 h 1281113"/>
                <a:gd name="connsiteX2" fmla="*/ 718111 w 1438886"/>
                <a:gd name="connsiteY2" fmla="*/ 1004887 h 1281113"/>
                <a:gd name="connsiteX3" fmla="*/ 1090305 w 1438886"/>
                <a:gd name="connsiteY3" fmla="*/ 919678 h 1281113"/>
                <a:gd name="connsiteX4" fmla="*/ 1025361 w 1438886"/>
                <a:gd name="connsiteY4" fmla="*/ 811212 h 1281113"/>
                <a:gd name="connsiteX5" fmla="*/ 718111 w 1438886"/>
                <a:gd name="connsiteY5" fmla="*/ 877691 h 1281113"/>
                <a:gd name="connsiteX6" fmla="*/ 412299 w 1438886"/>
                <a:gd name="connsiteY6" fmla="*/ 811212 h 1281113"/>
                <a:gd name="connsiteX7" fmla="*/ 718037 w 1438886"/>
                <a:gd name="connsiteY7" fmla="*/ 292100 h 1281113"/>
                <a:gd name="connsiteX8" fmla="*/ 471180 w 1438886"/>
                <a:gd name="connsiteY8" fmla="*/ 710653 h 1281113"/>
                <a:gd name="connsiteX9" fmla="*/ 718037 w 1438886"/>
                <a:gd name="connsiteY9" fmla="*/ 762000 h 1281113"/>
                <a:gd name="connsiteX10" fmla="*/ 964893 w 1438886"/>
                <a:gd name="connsiteY10" fmla="*/ 710653 h 1281113"/>
                <a:gd name="connsiteX11" fmla="*/ 718037 w 1438886"/>
                <a:gd name="connsiteY11" fmla="*/ 292100 h 1281113"/>
                <a:gd name="connsiteX12" fmla="*/ 717875 w 1438886"/>
                <a:gd name="connsiteY12" fmla="*/ 0 h 1281113"/>
                <a:gd name="connsiteX13" fmla="*/ 863528 w 1438886"/>
                <a:gd name="connsiteY13" fmla="*/ 145190 h 1281113"/>
                <a:gd name="connsiteX14" fmla="*/ 831640 w 1438886"/>
                <a:gd name="connsiteY14" fmla="*/ 235499 h 1281113"/>
                <a:gd name="connsiteX15" fmla="*/ 1436881 w 1438886"/>
                <a:gd name="connsiteY15" fmla="*/ 1262069 h 1281113"/>
                <a:gd name="connsiteX16" fmla="*/ 1436881 w 1438886"/>
                <a:gd name="connsiteY16" fmla="*/ 1274355 h 1281113"/>
                <a:gd name="connsiteX17" fmla="*/ 1425977 w 1438886"/>
                <a:gd name="connsiteY17" fmla="*/ 1281113 h 1281113"/>
                <a:gd name="connsiteX18" fmla="*/ 1309538 w 1438886"/>
                <a:gd name="connsiteY18" fmla="*/ 1281113 h 1281113"/>
                <a:gd name="connsiteX19" fmla="*/ 1298634 w 1438886"/>
                <a:gd name="connsiteY19" fmla="*/ 1274355 h 1281113"/>
                <a:gd name="connsiteX20" fmla="*/ 1149690 w 1438886"/>
                <a:gd name="connsiteY20" fmla="*/ 1022269 h 1281113"/>
                <a:gd name="connsiteX21" fmla="*/ 718904 w 1438886"/>
                <a:gd name="connsiteY21" fmla="*/ 1120564 h 1281113"/>
                <a:gd name="connsiteX22" fmla="*/ 289557 w 1438886"/>
                <a:gd name="connsiteY22" fmla="*/ 1022269 h 1281113"/>
                <a:gd name="connsiteX23" fmla="*/ 139173 w 1438886"/>
                <a:gd name="connsiteY23" fmla="*/ 1274355 h 1281113"/>
                <a:gd name="connsiteX24" fmla="*/ 128270 w 1438886"/>
                <a:gd name="connsiteY24" fmla="*/ 1281113 h 1281113"/>
                <a:gd name="connsiteX25" fmla="*/ 11830 w 1438886"/>
                <a:gd name="connsiteY25" fmla="*/ 1281113 h 1281113"/>
                <a:gd name="connsiteX26" fmla="*/ 927 w 1438886"/>
                <a:gd name="connsiteY26" fmla="*/ 1274355 h 1281113"/>
                <a:gd name="connsiteX27" fmla="*/ 927 w 1438886"/>
                <a:gd name="connsiteY27" fmla="*/ 1262069 h 1281113"/>
                <a:gd name="connsiteX28" fmla="*/ 604727 w 1438886"/>
                <a:gd name="connsiteY28" fmla="*/ 237751 h 1281113"/>
                <a:gd name="connsiteX29" fmla="*/ 570782 w 1438886"/>
                <a:gd name="connsiteY29" fmla="*/ 145190 h 1281113"/>
                <a:gd name="connsiteX30" fmla="*/ 717875 w 1438886"/>
                <a:gd name="connsiteY30" fmla="*/ 0 h 12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8886" h="1281113">
                  <a:moveTo>
                    <a:pt x="412299" y="811212"/>
                  </a:moveTo>
                  <a:cubicBezTo>
                    <a:pt x="412299" y="811212"/>
                    <a:pt x="412299" y="811212"/>
                    <a:pt x="347355" y="919678"/>
                  </a:cubicBezTo>
                  <a:cubicBezTo>
                    <a:pt x="462446" y="976484"/>
                    <a:pt x="589662" y="1004887"/>
                    <a:pt x="718111" y="1004887"/>
                  </a:cubicBezTo>
                  <a:cubicBezTo>
                    <a:pt x="846766" y="1004887"/>
                    <a:pt x="973982" y="976484"/>
                    <a:pt x="1090305" y="919678"/>
                  </a:cubicBezTo>
                  <a:cubicBezTo>
                    <a:pt x="1090305" y="919678"/>
                    <a:pt x="1090305" y="919678"/>
                    <a:pt x="1025361" y="811212"/>
                  </a:cubicBezTo>
                  <a:cubicBezTo>
                    <a:pt x="929179" y="854640"/>
                    <a:pt x="823748" y="877691"/>
                    <a:pt x="718111" y="877691"/>
                  </a:cubicBezTo>
                  <a:cubicBezTo>
                    <a:pt x="612680" y="877691"/>
                    <a:pt x="507043" y="854640"/>
                    <a:pt x="412299" y="811212"/>
                  </a:cubicBezTo>
                  <a:close/>
                  <a:moveTo>
                    <a:pt x="718037" y="292100"/>
                  </a:moveTo>
                  <a:lnTo>
                    <a:pt x="471180" y="710653"/>
                  </a:lnTo>
                  <a:cubicBezTo>
                    <a:pt x="548452" y="744407"/>
                    <a:pt x="632523" y="762000"/>
                    <a:pt x="718037" y="762000"/>
                  </a:cubicBezTo>
                  <a:cubicBezTo>
                    <a:pt x="803550" y="762000"/>
                    <a:pt x="887622" y="744407"/>
                    <a:pt x="964893" y="710653"/>
                  </a:cubicBezTo>
                  <a:cubicBezTo>
                    <a:pt x="964893" y="710653"/>
                    <a:pt x="964893" y="710653"/>
                    <a:pt x="718037" y="292100"/>
                  </a:cubicBezTo>
                  <a:close/>
                  <a:moveTo>
                    <a:pt x="717875" y="0"/>
                  </a:moveTo>
                  <a:cubicBezTo>
                    <a:pt x="798313" y="0"/>
                    <a:pt x="863528" y="65940"/>
                    <a:pt x="863528" y="145190"/>
                  </a:cubicBezTo>
                  <a:cubicBezTo>
                    <a:pt x="863528" y="179184"/>
                    <a:pt x="851596" y="210516"/>
                    <a:pt x="831640" y="235499"/>
                  </a:cubicBezTo>
                  <a:cubicBezTo>
                    <a:pt x="868877" y="298572"/>
                    <a:pt x="997043" y="515845"/>
                    <a:pt x="1436881" y="1262069"/>
                  </a:cubicBezTo>
                  <a:cubicBezTo>
                    <a:pt x="1439555" y="1266164"/>
                    <a:pt x="1439555" y="1270260"/>
                    <a:pt x="1436881" y="1274355"/>
                  </a:cubicBezTo>
                  <a:cubicBezTo>
                    <a:pt x="1434206" y="1278246"/>
                    <a:pt x="1430092" y="1281113"/>
                    <a:pt x="1425977" y="1281113"/>
                  </a:cubicBezTo>
                  <a:cubicBezTo>
                    <a:pt x="1425977" y="1281113"/>
                    <a:pt x="1425977" y="1281113"/>
                    <a:pt x="1309538" y="1281113"/>
                  </a:cubicBezTo>
                  <a:cubicBezTo>
                    <a:pt x="1305423" y="1281113"/>
                    <a:pt x="1301309" y="1278246"/>
                    <a:pt x="1298634" y="1274355"/>
                  </a:cubicBezTo>
                  <a:cubicBezTo>
                    <a:pt x="1290611" y="1259406"/>
                    <a:pt x="1259341" y="1206982"/>
                    <a:pt x="1149690" y="1022269"/>
                  </a:cubicBezTo>
                  <a:cubicBezTo>
                    <a:pt x="1016998" y="1086980"/>
                    <a:pt x="867848" y="1120564"/>
                    <a:pt x="718904" y="1120564"/>
                  </a:cubicBezTo>
                  <a:cubicBezTo>
                    <a:pt x="569959" y="1120564"/>
                    <a:pt x="422250" y="1086980"/>
                    <a:pt x="289557" y="1022269"/>
                  </a:cubicBezTo>
                  <a:cubicBezTo>
                    <a:pt x="289557" y="1022269"/>
                    <a:pt x="289557" y="1022269"/>
                    <a:pt x="139173" y="1274355"/>
                  </a:cubicBezTo>
                  <a:cubicBezTo>
                    <a:pt x="136499" y="1278246"/>
                    <a:pt x="132384" y="1281113"/>
                    <a:pt x="128270" y="1281113"/>
                  </a:cubicBezTo>
                  <a:cubicBezTo>
                    <a:pt x="117572" y="1281113"/>
                    <a:pt x="87742" y="1281113"/>
                    <a:pt x="11830" y="1281113"/>
                  </a:cubicBezTo>
                  <a:cubicBezTo>
                    <a:pt x="7715" y="1281113"/>
                    <a:pt x="3807" y="1278246"/>
                    <a:pt x="927" y="1274355"/>
                  </a:cubicBezTo>
                  <a:cubicBezTo>
                    <a:pt x="-308" y="1270260"/>
                    <a:pt x="-308" y="1266164"/>
                    <a:pt x="927" y="1262069"/>
                  </a:cubicBezTo>
                  <a:cubicBezTo>
                    <a:pt x="31785" y="1210259"/>
                    <a:pt x="151105" y="1009573"/>
                    <a:pt x="604727" y="237751"/>
                  </a:cubicBezTo>
                  <a:cubicBezTo>
                    <a:pt x="583537" y="212563"/>
                    <a:pt x="570782" y="180208"/>
                    <a:pt x="570782" y="145190"/>
                  </a:cubicBezTo>
                  <a:cubicBezTo>
                    <a:pt x="570782" y="65940"/>
                    <a:pt x="636203" y="0"/>
                    <a:pt x="717875" y="0"/>
                  </a:cubicBezTo>
                  <a:close/>
                </a:path>
              </a:pathLst>
            </a:custGeom>
            <a:solidFill>
              <a:schemeClr val="accent5">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71F"/>
                </a:solidFill>
                <a:effectLst/>
                <a:uLnTx/>
                <a:uFillTx/>
                <a:latin typeface="Microsoft Sans Serif"/>
                <a:ea typeface="+mn-ea"/>
                <a:cs typeface="+mn-cs"/>
              </a:endParaRPr>
            </a:p>
          </p:txBody>
        </p:sp>
      </p:grpSp>
      <p:grpSp>
        <p:nvGrpSpPr>
          <p:cNvPr id="41" name="Group 40">
            <a:extLst>
              <a:ext uri="{FF2B5EF4-FFF2-40B4-BE49-F238E27FC236}">
                <a16:creationId xmlns:a16="http://schemas.microsoft.com/office/drawing/2014/main" id="{3336140F-CE97-4003-9C0C-BC34C109D674}"/>
              </a:ext>
            </a:extLst>
          </p:cNvPr>
          <p:cNvGrpSpPr/>
          <p:nvPr/>
        </p:nvGrpSpPr>
        <p:grpSpPr>
          <a:xfrm>
            <a:off x="1381488" y="2559216"/>
            <a:ext cx="329942" cy="375669"/>
            <a:chOff x="1156464" y="4353768"/>
            <a:chExt cx="803098" cy="914400"/>
          </a:xfrm>
        </p:grpSpPr>
        <p:grpSp>
          <p:nvGrpSpPr>
            <p:cNvPr id="42" name="Group 41">
              <a:extLst>
                <a:ext uri="{FF2B5EF4-FFF2-40B4-BE49-F238E27FC236}">
                  <a16:creationId xmlns:a16="http://schemas.microsoft.com/office/drawing/2014/main" id="{6625E704-B515-4FCB-8711-80BEE8DEC9B1}"/>
                </a:ext>
              </a:extLst>
            </p:cNvPr>
            <p:cNvGrpSpPr/>
            <p:nvPr/>
          </p:nvGrpSpPr>
          <p:grpSpPr>
            <a:xfrm>
              <a:off x="1274137" y="4353768"/>
              <a:ext cx="564412" cy="560867"/>
              <a:chOff x="2744787" y="87313"/>
              <a:chExt cx="6702426" cy="6683376"/>
            </a:xfrm>
            <a:solidFill>
              <a:schemeClr val="accent5"/>
            </a:solidFill>
          </p:grpSpPr>
          <p:sp>
            <p:nvSpPr>
              <p:cNvPr id="44" name="Oval 12">
                <a:extLst>
                  <a:ext uri="{FF2B5EF4-FFF2-40B4-BE49-F238E27FC236}">
                    <a16:creationId xmlns:a16="http://schemas.microsoft.com/office/drawing/2014/main" id="{A24FCFBB-174D-453B-99DC-EDD9D2A96FBE}"/>
                  </a:ext>
                </a:extLst>
              </p:cNvPr>
              <p:cNvSpPr>
                <a:spLocks noChangeArrowheads="1"/>
              </p:cNvSpPr>
              <p:nvPr/>
            </p:nvSpPr>
            <p:spPr bwMode="auto">
              <a:xfrm>
                <a:off x="4408488" y="1746250"/>
                <a:ext cx="3375025" cy="3365500"/>
              </a:xfrm>
              <a:prstGeom prst="ellipse">
                <a:avLst/>
              </a:pr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45" name="Freeform: Shape 44">
                <a:extLst>
                  <a:ext uri="{FF2B5EF4-FFF2-40B4-BE49-F238E27FC236}">
                    <a16:creationId xmlns:a16="http://schemas.microsoft.com/office/drawing/2014/main" id="{713C7FD4-2FA0-4687-B30E-A6EBB5053F5E}"/>
                  </a:ext>
                </a:extLst>
              </p:cNvPr>
              <p:cNvSpPr>
                <a:spLocks noChangeArrowheads="1"/>
              </p:cNvSpPr>
              <p:nvPr/>
            </p:nvSpPr>
            <p:spPr bwMode="auto">
              <a:xfrm>
                <a:off x="2744787" y="87313"/>
                <a:ext cx="6702426" cy="6683376"/>
              </a:xfrm>
              <a:custGeom>
                <a:avLst/>
                <a:gdLst>
                  <a:gd name="connsiteX0" fmla="*/ 3351213 w 6702426"/>
                  <a:gd name="connsiteY0" fmla="*/ 163512 h 6683376"/>
                  <a:gd name="connsiteX1" fmla="*/ 165100 w 6702426"/>
                  <a:gd name="connsiteY1" fmla="*/ 3341687 h 6683376"/>
                  <a:gd name="connsiteX2" fmla="*/ 3351213 w 6702426"/>
                  <a:gd name="connsiteY2" fmla="*/ 6519862 h 6683376"/>
                  <a:gd name="connsiteX3" fmla="*/ 6537326 w 6702426"/>
                  <a:gd name="connsiteY3" fmla="*/ 3341687 h 6683376"/>
                  <a:gd name="connsiteX4" fmla="*/ 3351213 w 6702426"/>
                  <a:gd name="connsiteY4" fmla="*/ 163512 h 6683376"/>
                  <a:gd name="connsiteX5" fmla="*/ 3351213 w 6702426"/>
                  <a:gd name="connsiteY5" fmla="*/ 0 h 6683376"/>
                  <a:gd name="connsiteX6" fmla="*/ 6702426 w 6702426"/>
                  <a:gd name="connsiteY6" fmla="*/ 3341688 h 6683376"/>
                  <a:gd name="connsiteX7" fmla="*/ 3351213 w 6702426"/>
                  <a:gd name="connsiteY7" fmla="*/ 6683376 h 6683376"/>
                  <a:gd name="connsiteX8" fmla="*/ 0 w 6702426"/>
                  <a:gd name="connsiteY8" fmla="*/ 3341688 h 6683376"/>
                  <a:gd name="connsiteX9" fmla="*/ 3351213 w 6702426"/>
                  <a:gd name="connsiteY9" fmla="*/ 0 h 66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2426" h="6683376">
                    <a:moveTo>
                      <a:pt x="3351213" y="163512"/>
                    </a:moveTo>
                    <a:cubicBezTo>
                      <a:pt x="1591571" y="163512"/>
                      <a:pt x="165100" y="1586429"/>
                      <a:pt x="165100" y="3341687"/>
                    </a:cubicBezTo>
                    <a:cubicBezTo>
                      <a:pt x="165100" y="5096945"/>
                      <a:pt x="1591571" y="6519862"/>
                      <a:pt x="3351213" y="6519862"/>
                    </a:cubicBezTo>
                    <a:cubicBezTo>
                      <a:pt x="5110855" y="6519862"/>
                      <a:pt x="6537326" y="5096945"/>
                      <a:pt x="6537326" y="3341687"/>
                    </a:cubicBezTo>
                    <a:cubicBezTo>
                      <a:pt x="6537326" y="1586429"/>
                      <a:pt x="5110855" y="163512"/>
                      <a:pt x="3351213" y="163512"/>
                    </a:cubicBezTo>
                    <a:close/>
                    <a:moveTo>
                      <a:pt x="3351213" y="0"/>
                    </a:moveTo>
                    <a:cubicBezTo>
                      <a:pt x="5202037" y="0"/>
                      <a:pt x="6702426" y="1496125"/>
                      <a:pt x="6702426" y="3341688"/>
                    </a:cubicBezTo>
                    <a:cubicBezTo>
                      <a:pt x="6702426" y="5187251"/>
                      <a:pt x="5202037" y="6683376"/>
                      <a:pt x="3351213" y="6683376"/>
                    </a:cubicBezTo>
                    <a:cubicBezTo>
                      <a:pt x="1500389" y="6683376"/>
                      <a:pt x="0" y="5187251"/>
                      <a:pt x="0" y="3341688"/>
                    </a:cubicBezTo>
                    <a:cubicBezTo>
                      <a:pt x="0" y="1496125"/>
                      <a:pt x="1500389" y="0"/>
                      <a:pt x="3351213"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sp>
          <p:nvSpPr>
            <p:cNvPr id="43" name="Freeform: Shape 23">
              <a:extLst>
                <a:ext uri="{FF2B5EF4-FFF2-40B4-BE49-F238E27FC236}">
                  <a16:creationId xmlns:a16="http://schemas.microsoft.com/office/drawing/2014/main" id="{71FFCE8D-1407-4E5B-A0C1-B639164770ED}"/>
                </a:ext>
              </a:extLst>
            </p:cNvPr>
            <p:cNvSpPr>
              <a:spLocks/>
            </p:cNvSpPr>
            <p:nvPr/>
          </p:nvSpPr>
          <p:spPr bwMode="auto">
            <a:xfrm>
              <a:off x="1156464" y="4553129"/>
              <a:ext cx="803098" cy="715039"/>
            </a:xfrm>
            <a:custGeom>
              <a:avLst/>
              <a:gdLst>
                <a:gd name="connsiteX0" fmla="*/ 412299 w 1438886"/>
                <a:gd name="connsiteY0" fmla="*/ 811212 h 1281113"/>
                <a:gd name="connsiteX1" fmla="*/ 347355 w 1438886"/>
                <a:gd name="connsiteY1" fmla="*/ 919678 h 1281113"/>
                <a:gd name="connsiteX2" fmla="*/ 718111 w 1438886"/>
                <a:gd name="connsiteY2" fmla="*/ 1004887 h 1281113"/>
                <a:gd name="connsiteX3" fmla="*/ 1090305 w 1438886"/>
                <a:gd name="connsiteY3" fmla="*/ 919678 h 1281113"/>
                <a:gd name="connsiteX4" fmla="*/ 1025361 w 1438886"/>
                <a:gd name="connsiteY4" fmla="*/ 811212 h 1281113"/>
                <a:gd name="connsiteX5" fmla="*/ 718111 w 1438886"/>
                <a:gd name="connsiteY5" fmla="*/ 877691 h 1281113"/>
                <a:gd name="connsiteX6" fmla="*/ 412299 w 1438886"/>
                <a:gd name="connsiteY6" fmla="*/ 811212 h 1281113"/>
                <a:gd name="connsiteX7" fmla="*/ 718037 w 1438886"/>
                <a:gd name="connsiteY7" fmla="*/ 292100 h 1281113"/>
                <a:gd name="connsiteX8" fmla="*/ 471180 w 1438886"/>
                <a:gd name="connsiteY8" fmla="*/ 710653 h 1281113"/>
                <a:gd name="connsiteX9" fmla="*/ 718037 w 1438886"/>
                <a:gd name="connsiteY9" fmla="*/ 762000 h 1281113"/>
                <a:gd name="connsiteX10" fmla="*/ 964893 w 1438886"/>
                <a:gd name="connsiteY10" fmla="*/ 710653 h 1281113"/>
                <a:gd name="connsiteX11" fmla="*/ 718037 w 1438886"/>
                <a:gd name="connsiteY11" fmla="*/ 292100 h 1281113"/>
                <a:gd name="connsiteX12" fmla="*/ 717875 w 1438886"/>
                <a:gd name="connsiteY12" fmla="*/ 0 h 1281113"/>
                <a:gd name="connsiteX13" fmla="*/ 863528 w 1438886"/>
                <a:gd name="connsiteY13" fmla="*/ 145190 h 1281113"/>
                <a:gd name="connsiteX14" fmla="*/ 831640 w 1438886"/>
                <a:gd name="connsiteY14" fmla="*/ 235499 h 1281113"/>
                <a:gd name="connsiteX15" fmla="*/ 1436881 w 1438886"/>
                <a:gd name="connsiteY15" fmla="*/ 1262069 h 1281113"/>
                <a:gd name="connsiteX16" fmla="*/ 1436881 w 1438886"/>
                <a:gd name="connsiteY16" fmla="*/ 1274355 h 1281113"/>
                <a:gd name="connsiteX17" fmla="*/ 1425977 w 1438886"/>
                <a:gd name="connsiteY17" fmla="*/ 1281113 h 1281113"/>
                <a:gd name="connsiteX18" fmla="*/ 1309538 w 1438886"/>
                <a:gd name="connsiteY18" fmla="*/ 1281113 h 1281113"/>
                <a:gd name="connsiteX19" fmla="*/ 1298634 w 1438886"/>
                <a:gd name="connsiteY19" fmla="*/ 1274355 h 1281113"/>
                <a:gd name="connsiteX20" fmla="*/ 1149690 w 1438886"/>
                <a:gd name="connsiteY20" fmla="*/ 1022269 h 1281113"/>
                <a:gd name="connsiteX21" fmla="*/ 718904 w 1438886"/>
                <a:gd name="connsiteY21" fmla="*/ 1120564 h 1281113"/>
                <a:gd name="connsiteX22" fmla="*/ 289557 w 1438886"/>
                <a:gd name="connsiteY22" fmla="*/ 1022269 h 1281113"/>
                <a:gd name="connsiteX23" fmla="*/ 139173 w 1438886"/>
                <a:gd name="connsiteY23" fmla="*/ 1274355 h 1281113"/>
                <a:gd name="connsiteX24" fmla="*/ 128270 w 1438886"/>
                <a:gd name="connsiteY24" fmla="*/ 1281113 h 1281113"/>
                <a:gd name="connsiteX25" fmla="*/ 11830 w 1438886"/>
                <a:gd name="connsiteY25" fmla="*/ 1281113 h 1281113"/>
                <a:gd name="connsiteX26" fmla="*/ 927 w 1438886"/>
                <a:gd name="connsiteY26" fmla="*/ 1274355 h 1281113"/>
                <a:gd name="connsiteX27" fmla="*/ 927 w 1438886"/>
                <a:gd name="connsiteY27" fmla="*/ 1262069 h 1281113"/>
                <a:gd name="connsiteX28" fmla="*/ 604727 w 1438886"/>
                <a:gd name="connsiteY28" fmla="*/ 237751 h 1281113"/>
                <a:gd name="connsiteX29" fmla="*/ 570782 w 1438886"/>
                <a:gd name="connsiteY29" fmla="*/ 145190 h 1281113"/>
                <a:gd name="connsiteX30" fmla="*/ 717875 w 1438886"/>
                <a:gd name="connsiteY30" fmla="*/ 0 h 12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38886" h="1281113">
                  <a:moveTo>
                    <a:pt x="412299" y="811212"/>
                  </a:moveTo>
                  <a:cubicBezTo>
                    <a:pt x="412299" y="811212"/>
                    <a:pt x="412299" y="811212"/>
                    <a:pt x="347355" y="919678"/>
                  </a:cubicBezTo>
                  <a:cubicBezTo>
                    <a:pt x="462446" y="976484"/>
                    <a:pt x="589662" y="1004887"/>
                    <a:pt x="718111" y="1004887"/>
                  </a:cubicBezTo>
                  <a:cubicBezTo>
                    <a:pt x="846766" y="1004887"/>
                    <a:pt x="973982" y="976484"/>
                    <a:pt x="1090305" y="919678"/>
                  </a:cubicBezTo>
                  <a:cubicBezTo>
                    <a:pt x="1090305" y="919678"/>
                    <a:pt x="1090305" y="919678"/>
                    <a:pt x="1025361" y="811212"/>
                  </a:cubicBezTo>
                  <a:cubicBezTo>
                    <a:pt x="929179" y="854640"/>
                    <a:pt x="823748" y="877691"/>
                    <a:pt x="718111" y="877691"/>
                  </a:cubicBezTo>
                  <a:cubicBezTo>
                    <a:pt x="612680" y="877691"/>
                    <a:pt x="507043" y="854640"/>
                    <a:pt x="412299" y="811212"/>
                  </a:cubicBezTo>
                  <a:close/>
                  <a:moveTo>
                    <a:pt x="718037" y="292100"/>
                  </a:moveTo>
                  <a:lnTo>
                    <a:pt x="471180" y="710653"/>
                  </a:lnTo>
                  <a:cubicBezTo>
                    <a:pt x="548452" y="744407"/>
                    <a:pt x="632523" y="762000"/>
                    <a:pt x="718037" y="762000"/>
                  </a:cubicBezTo>
                  <a:cubicBezTo>
                    <a:pt x="803550" y="762000"/>
                    <a:pt x="887622" y="744407"/>
                    <a:pt x="964893" y="710653"/>
                  </a:cubicBezTo>
                  <a:cubicBezTo>
                    <a:pt x="964893" y="710653"/>
                    <a:pt x="964893" y="710653"/>
                    <a:pt x="718037" y="292100"/>
                  </a:cubicBezTo>
                  <a:close/>
                  <a:moveTo>
                    <a:pt x="717875" y="0"/>
                  </a:moveTo>
                  <a:cubicBezTo>
                    <a:pt x="798313" y="0"/>
                    <a:pt x="863528" y="65940"/>
                    <a:pt x="863528" y="145190"/>
                  </a:cubicBezTo>
                  <a:cubicBezTo>
                    <a:pt x="863528" y="179184"/>
                    <a:pt x="851596" y="210516"/>
                    <a:pt x="831640" y="235499"/>
                  </a:cubicBezTo>
                  <a:cubicBezTo>
                    <a:pt x="868877" y="298572"/>
                    <a:pt x="997043" y="515845"/>
                    <a:pt x="1436881" y="1262069"/>
                  </a:cubicBezTo>
                  <a:cubicBezTo>
                    <a:pt x="1439555" y="1266164"/>
                    <a:pt x="1439555" y="1270260"/>
                    <a:pt x="1436881" y="1274355"/>
                  </a:cubicBezTo>
                  <a:cubicBezTo>
                    <a:pt x="1434206" y="1278246"/>
                    <a:pt x="1430092" y="1281113"/>
                    <a:pt x="1425977" y="1281113"/>
                  </a:cubicBezTo>
                  <a:cubicBezTo>
                    <a:pt x="1425977" y="1281113"/>
                    <a:pt x="1425977" y="1281113"/>
                    <a:pt x="1309538" y="1281113"/>
                  </a:cubicBezTo>
                  <a:cubicBezTo>
                    <a:pt x="1305423" y="1281113"/>
                    <a:pt x="1301309" y="1278246"/>
                    <a:pt x="1298634" y="1274355"/>
                  </a:cubicBezTo>
                  <a:cubicBezTo>
                    <a:pt x="1290611" y="1259406"/>
                    <a:pt x="1259341" y="1206982"/>
                    <a:pt x="1149690" y="1022269"/>
                  </a:cubicBezTo>
                  <a:cubicBezTo>
                    <a:pt x="1016998" y="1086980"/>
                    <a:pt x="867848" y="1120564"/>
                    <a:pt x="718904" y="1120564"/>
                  </a:cubicBezTo>
                  <a:cubicBezTo>
                    <a:pt x="569959" y="1120564"/>
                    <a:pt x="422250" y="1086980"/>
                    <a:pt x="289557" y="1022269"/>
                  </a:cubicBezTo>
                  <a:cubicBezTo>
                    <a:pt x="289557" y="1022269"/>
                    <a:pt x="289557" y="1022269"/>
                    <a:pt x="139173" y="1274355"/>
                  </a:cubicBezTo>
                  <a:cubicBezTo>
                    <a:pt x="136499" y="1278246"/>
                    <a:pt x="132384" y="1281113"/>
                    <a:pt x="128270" y="1281113"/>
                  </a:cubicBezTo>
                  <a:cubicBezTo>
                    <a:pt x="117572" y="1281113"/>
                    <a:pt x="87742" y="1281113"/>
                    <a:pt x="11830" y="1281113"/>
                  </a:cubicBezTo>
                  <a:cubicBezTo>
                    <a:pt x="7715" y="1281113"/>
                    <a:pt x="3807" y="1278246"/>
                    <a:pt x="927" y="1274355"/>
                  </a:cubicBezTo>
                  <a:cubicBezTo>
                    <a:pt x="-308" y="1270260"/>
                    <a:pt x="-308" y="1266164"/>
                    <a:pt x="927" y="1262069"/>
                  </a:cubicBezTo>
                  <a:cubicBezTo>
                    <a:pt x="31785" y="1210259"/>
                    <a:pt x="151105" y="1009573"/>
                    <a:pt x="604727" y="237751"/>
                  </a:cubicBezTo>
                  <a:cubicBezTo>
                    <a:pt x="583537" y="212563"/>
                    <a:pt x="570782" y="180208"/>
                    <a:pt x="570782" y="145190"/>
                  </a:cubicBezTo>
                  <a:cubicBezTo>
                    <a:pt x="570782" y="65940"/>
                    <a:pt x="636203" y="0"/>
                    <a:pt x="717875" y="0"/>
                  </a:cubicBezTo>
                  <a:close/>
                </a:path>
              </a:pathLst>
            </a:custGeom>
            <a:solidFill>
              <a:schemeClr val="accent5">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3171F"/>
                </a:solidFill>
                <a:effectLst/>
                <a:uLnTx/>
                <a:uFillTx/>
                <a:latin typeface="Microsoft Sans Serif"/>
                <a:ea typeface="+mn-ea"/>
                <a:cs typeface="+mn-cs"/>
              </a:endParaRPr>
            </a:p>
          </p:txBody>
        </p:sp>
      </p:grpSp>
      <p:grpSp>
        <p:nvGrpSpPr>
          <p:cNvPr id="115" name="Group 114">
            <a:extLst>
              <a:ext uri="{FF2B5EF4-FFF2-40B4-BE49-F238E27FC236}">
                <a16:creationId xmlns:a16="http://schemas.microsoft.com/office/drawing/2014/main" id="{92E6E4FF-FFE7-4C60-A5DA-778C600CA40A}"/>
              </a:ext>
            </a:extLst>
          </p:cNvPr>
          <p:cNvGrpSpPr>
            <a:grpSpLocks noChangeAspect="1"/>
          </p:cNvGrpSpPr>
          <p:nvPr/>
        </p:nvGrpSpPr>
        <p:grpSpPr>
          <a:xfrm>
            <a:off x="6907955" y="2902964"/>
            <a:ext cx="564662" cy="541969"/>
            <a:chOff x="879510" y="2849109"/>
            <a:chExt cx="1879449" cy="1803914"/>
          </a:xfrm>
        </p:grpSpPr>
        <p:sp>
          <p:nvSpPr>
            <p:cNvPr id="178" name="Freeform 24">
              <a:extLst>
                <a:ext uri="{FF2B5EF4-FFF2-40B4-BE49-F238E27FC236}">
                  <a16:creationId xmlns:a16="http://schemas.microsoft.com/office/drawing/2014/main" id="{2A2BA087-DA74-43D7-B0B0-C790058B4849}"/>
                </a:ext>
              </a:extLst>
            </p:cNvPr>
            <p:cNvSpPr>
              <a:spLocks/>
            </p:cNvSpPr>
            <p:nvPr/>
          </p:nvSpPr>
          <p:spPr bwMode="auto">
            <a:xfrm>
              <a:off x="879510" y="2849109"/>
              <a:ext cx="1879449" cy="1180457"/>
            </a:xfrm>
            <a:custGeom>
              <a:avLst/>
              <a:gdLst>
                <a:gd name="T0" fmla="*/ 989 w 1212"/>
                <a:gd name="T1" fmla="*/ 280 h 761"/>
                <a:gd name="T2" fmla="*/ 994 w 1212"/>
                <a:gd name="T3" fmla="*/ 231 h 761"/>
                <a:gd name="T4" fmla="*/ 763 w 1212"/>
                <a:gd name="T5" fmla="*/ 0 h 761"/>
                <a:gd name="T6" fmla="*/ 551 w 1212"/>
                <a:gd name="T7" fmla="*/ 137 h 761"/>
                <a:gd name="T8" fmla="*/ 478 w 1212"/>
                <a:gd name="T9" fmla="*/ 120 h 761"/>
                <a:gd name="T10" fmla="*/ 308 w 1212"/>
                <a:gd name="T11" fmla="*/ 279 h 761"/>
                <a:gd name="T12" fmla="*/ 241 w 1212"/>
                <a:gd name="T13" fmla="*/ 279 h 761"/>
                <a:gd name="T14" fmla="*/ 0 w 1212"/>
                <a:gd name="T15" fmla="*/ 520 h 761"/>
                <a:gd name="T16" fmla="*/ 241 w 1212"/>
                <a:gd name="T17" fmla="*/ 761 h 761"/>
                <a:gd name="T18" fmla="*/ 971 w 1212"/>
                <a:gd name="T19" fmla="*/ 761 h 761"/>
                <a:gd name="T20" fmla="*/ 1212 w 1212"/>
                <a:gd name="T21" fmla="*/ 520 h 761"/>
                <a:gd name="T22" fmla="*/ 989 w 1212"/>
                <a:gd name="T23" fmla="*/ 28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2" h="761">
                  <a:moveTo>
                    <a:pt x="989" y="280"/>
                  </a:moveTo>
                  <a:cubicBezTo>
                    <a:pt x="992" y="264"/>
                    <a:pt x="994" y="248"/>
                    <a:pt x="994" y="231"/>
                  </a:cubicBezTo>
                  <a:cubicBezTo>
                    <a:pt x="994" y="104"/>
                    <a:pt x="890" y="0"/>
                    <a:pt x="763" y="0"/>
                  </a:cubicBezTo>
                  <a:cubicBezTo>
                    <a:pt x="668" y="0"/>
                    <a:pt x="587" y="56"/>
                    <a:pt x="551" y="137"/>
                  </a:cubicBezTo>
                  <a:cubicBezTo>
                    <a:pt x="529" y="126"/>
                    <a:pt x="504" y="120"/>
                    <a:pt x="478" y="120"/>
                  </a:cubicBezTo>
                  <a:cubicBezTo>
                    <a:pt x="388" y="120"/>
                    <a:pt x="314" y="191"/>
                    <a:pt x="308" y="279"/>
                  </a:cubicBezTo>
                  <a:cubicBezTo>
                    <a:pt x="241" y="279"/>
                    <a:pt x="241" y="279"/>
                    <a:pt x="241" y="279"/>
                  </a:cubicBezTo>
                  <a:cubicBezTo>
                    <a:pt x="107" y="279"/>
                    <a:pt x="0" y="387"/>
                    <a:pt x="0" y="520"/>
                  </a:cubicBezTo>
                  <a:cubicBezTo>
                    <a:pt x="0" y="653"/>
                    <a:pt x="107" y="761"/>
                    <a:pt x="241" y="761"/>
                  </a:cubicBezTo>
                  <a:cubicBezTo>
                    <a:pt x="971" y="761"/>
                    <a:pt x="971" y="761"/>
                    <a:pt x="971" y="761"/>
                  </a:cubicBezTo>
                  <a:cubicBezTo>
                    <a:pt x="1105" y="761"/>
                    <a:pt x="1212" y="653"/>
                    <a:pt x="1212" y="520"/>
                  </a:cubicBezTo>
                  <a:cubicBezTo>
                    <a:pt x="1212" y="393"/>
                    <a:pt x="1114" y="289"/>
                    <a:pt x="989" y="280"/>
                  </a:cubicBezTo>
                  <a:close/>
                </a:path>
              </a:pathLst>
            </a:custGeom>
            <a:solidFill>
              <a:schemeClr val="accent2">
                <a:lumMod val="40000"/>
                <a:lumOff val="6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grpSp>
          <p:nvGrpSpPr>
            <p:cNvPr id="179" name="Group 178">
              <a:extLst>
                <a:ext uri="{FF2B5EF4-FFF2-40B4-BE49-F238E27FC236}">
                  <a16:creationId xmlns:a16="http://schemas.microsoft.com/office/drawing/2014/main" id="{21132285-C0A1-49C5-AB9C-B754DABAFC59}"/>
                </a:ext>
              </a:extLst>
            </p:cNvPr>
            <p:cNvGrpSpPr/>
            <p:nvPr/>
          </p:nvGrpSpPr>
          <p:grpSpPr>
            <a:xfrm>
              <a:off x="1261322" y="3570504"/>
              <a:ext cx="1115825" cy="1082519"/>
              <a:chOff x="1261322" y="3570504"/>
              <a:chExt cx="1115825" cy="1082519"/>
            </a:xfrm>
          </p:grpSpPr>
          <p:sp>
            <p:nvSpPr>
              <p:cNvPr id="180" name="Rectangle: Rounded Corners 34">
                <a:extLst>
                  <a:ext uri="{FF2B5EF4-FFF2-40B4-BE49-F238E27FC236}">
                    <a16:creationId xmlns:a16="http://schemas.microsoft.com/office/drawing/2014/main" id="{109AB968-A8B8-41AA-BD5C-3E1976244919}"/>
                  </a:ext>
                </a:extLst>
              </p:cNvPr>
              <p:cNvSpPr/>
              <p:nvPr/>
            </p:nvSpPr>
            <p:spPr>
              <a:xfrm>
                <a:off x="1261322" y="3570504"/>
                <a:ext cx="1115825" cy="1082519"/>
              </a:xfrm>
              <a:prstGeom prst="roundRect">
                <a:avLst>
                  <a:gd name="adj" fmla="val 5597"/>
                </a:avLst>
              </a:prstGeom>
              <a:solidFill>
                <a:schemeClr val="accent2">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81" name="Freeform: Shape 36">
                <a:extLst>
                  <a:ext uri="{FF2B5EF4-FFF2-40B4-BE49-F238E27FC236}">
                    <a16:creationId xmlns:a16="http://schemas.microsoft.com/office/drawing/2014/main" id="{1D0281DC-3E7E-4734-8F50-D7022435297E}"/>
                  </a:ext>
                </a:extLst>
              </p:cNvPr>
              <p:cNvSpPr>
                <a:spLocks/>
              </p:cNvSpPr>
              <p:nvPr/>
            </p:nvSpPr>
            <p:spPr bwMode="auto">
              <a:xfrm>
                <a:off x="1318837" y="3636963"/>
                <a:ext cx="1000794" cy="949602"/>
              </a:xfrm>
              <a:custGeom>
                <a:avLst/>
                <a:gdLst>
                  <a:gd name="connsiteX0" fmla="*/ 63820 w 1295542"/>
                  <a:gd name="connsiteY0" fmla="*/ 968970 h 1229273"/>
                  <a:gd name="connsiteX1" fmla="*/ 1231722 w 1295542"/>
                  <a:gd name="connsiteY1" fmla="*/ 968970 h 1229273"/>
                  <a:gd name="connsiteX2" fmla="*/ 1295542 w 1295542"/>
                  <a:gd name="connsiteY2" fmla="*/ 1032848 h 1229273"/>
                  <a:gd name="connsiteX3" fmla="*/ 1295542 w 1295542"/>
                  <a:gd name="connsiteY3" fmla="*/ 1165395 h 1229273"/>
                  <a:gd name="connsiteX4" fmla="*/ 1231722 w 1295542"/>
                  <a:gd name="connsiteY4" fmla="*/ 1229273 h 1229273"/>
                  <a:gd name="connsiteX5" fmla="*/ 63820 w 1295542"/>
                  <a:gd name="connsiteY5" fmla="*/ 1229273 h 1229273"/>
                  <a:gd name="connsiteX6" fmla="*/ 0 w 1295542"/>
                  <a:gd name="connsiteY6" fmla="*/ 1165395 h 1229273"/>
                  <a:gd name="connsiteX7" fmla="*/ 0 w 1295542"/>
                  <a:gd name="connsiteY7" fmla="*/ 1032848 h 1229273"/>
                  <a:gd name="connsiteX8" fmla="*/ 63820 w 1295542"/>
                  <a:gd name="connsiteY8" fmla="*/ 968970 h 1229273"/>
                  <a:gd name="connsiteX9" fmla="*/ 63820 w 1295542"/>
                  <a:gd name="connsiteY9" fmla="*/ 646577 h 1229273"/>
                  <a:gd name="connsiteX10" fmla="*/ 1231722 w 1295542"/>
                  <a:gd name="connsiteY10" fmla="*/ 646577 h 1229273"/>
                  <a:gd name="connsiteX11" fmla="*/ 1295542 w 1295542"/>
                  <a:gd name="connsiteY11" fmla="*/ 710455 h 1229273"/>
                  <a:gd name="connsiteX12" fmla="*/ 1295542 w 1295542"/>
                  <a:gd name="connsiteY12" fmla="*/ 843002 h 1229273"/>
                  <a:gd name="connsiteX13" fmla="*/ 1231722 w 1295542"/>
                  <a:gd name="connsiteY13" fmla="*/ 906880 h 1229273"/>
                  <a:gd name="connsiteX14" fmla="*/ 63820 w 1295542"/>
                  <a:gd name="connsiteY14" fmla="*/ 906880 h 1229273"/>
                  <a:gd name="connsiteX15" fmla="*/ 0 w 1295542"/>
                  <a:gd name="connsiteY15" fmla="*/ 843002 h 1229273"/>
                  <a:gd name="connsiteX16" fmla="*/ 0 w 1295542"/>
                  <a:gd name="connsiteY16" fmla="*/ 710455 h 1229273"/>
                  <a:gd name="connsiteX17" fmla="*/ 63820 w 1295542"/>
                  <a:gd name="connsiteY17" fmla="*/ 646577 h 1229273"/>
                  <a:gd name="connsiteX18" fmla="*/ 63820 w 1295542"/>
                  <a:gd name="connsiteY18" fmla="*/ 325378 h 1229273"/>
                  <a:gd name="connsiteX19" fmla="*/ 1231722 w 1295542"/>
                  <a:gd name="connsiteY19" fmla="*/ 325378 h 1229273"/>
                  <a:gd name="connsiteX20" fmla="*/ 1295542 w 1295542"/>
                  <a:gd name="connsiteY20" fmla="*/ 389256 h 1229273"/>
                  <a:gd name="connsiteX21" fmla="*/ 1295542 w 1295542"/>
                  <a:gd name="connsiteY21" fmla="*/ 521803 h 1229273"/>
                  <a:gd name="connsiteX22" fmla="*/ 1231722 w 1295542"/>
                  <a:gd name="connsiteY22" fmla="*/ 585681 h 1229273"/>
                  <a:gd name="connsiteX23" fmla="*/ 63820 w 1295542"/>
                  <a:gd name="connsiteY23" fmla="*/ 585681 h 1229273"/>
                  <a:gd name="connsiteX24" fmla="*/ 0 w 1295542"/>
                  <a:gd name="connsiteY24" fmla="*/ 521803 h 1229273"/>
                  <a:gd name="connsiteX25" fmla="*/ 0 w 1295542"/>
                  <a:gd name="connsiteY25" fmla="*/ 389256 h 1229273"/>
                  <a:gd name="connsiteX26" fmla="*/ 63820 w 1295542"/>
                  <a:gd name="connsiteY26" fmla="*/ 325378 h 1229273"/>
                  <a:gd name="connsiteX27" fmla="*/ 63820 w 1295542"/>
                  <a:gd name="connsiteY27" fmla="*/ 0 h 1229273"/>
                  <a:gd name="connsiteX28" fmla="*/ 1231722 w 1295542"/>
                  <a:gd name="connsiteY28" fmla="*/ 0 h 1229273"/>
                  <a:gd name="connsiteX29" fmla="*/ 1295542 w 1295542"/>
                  <a:gd name="connsiteY29" fmla="*/ 63878 h 1229273"/>
                  <a:gd name="connsiteX30" fmla="*/ 1295542 w 1295542"/>
                  <a:gd name="connsiteY30" fmla="*/ 196425 h 1229273"/>
                  <a:gd name="connsiteX31" fmla="*/ 1231722 w 1295542"/>
                  <a:gd name="connsiteY31" fmla="*/ 260303 h 1229273"/>
                  <a:gd name="connsiteX32" fmla="*/ 63820 w 1295542"/>
                  <a:gd name="connsiteY32" fmla="*/ 260303 h 1229273"/>
                  <a:gd name="connsiteX33" fmla="*/ 0 w 1295542"/>
                  <a:gd name="connsiteY33" fmla="*/ 196425 h 1229273"/>
                  <a:gd name="connsiteX34" fmla="*/ 0 w 1295542"/>
                  <a:gd name="connsiteY34" fmla="*/ 63878 h 1229273"/>
                  <a:gd name="connsiteX35" fmla="*/ 63820 w 1295542"/>
                  <a:gd name="connsiteY35" fmla="*/ 0 h 122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95542" h="1229273">
                    <a:moveTo>
                      <a:pt x="63820" y="968970"/>
                    </a:moveTo>
                    <a:cubicBezTo>
                      <a:pt x="1231722" y="968970"/>
                      <a:pt x="1231722" y="968970"/>
                      <a:pt x="1231722" y="968970"/>
                    </a:cubicBezTo>
                    <a:cubicBezTo>
                      <a:pt x="1266823" y="968970"/>
                      <a:pt x="1295542" y="997715"/>
                      <a:pt x="1295542" y="1032848"/>
                    </a:cubicBezTo>
                    <a:lnTo>
                      <a:pt x="1295542" y="1165395"/>
                    </a:lnTo>
                    <a:cubicBezTo>
                      <a:pt x="1295542" y="1200528"/>
                      <a:pt x="1266823" y="1229273"/>
                      <a:pt x="1231722" y="1229273"/>
                    </a:cubicBezTo>
                    <a:cubicBezTo>
                      <a:pt x="63820" y="1229273"/>
                      <a:pt x="63820" y="1229273"/>
                      <a:pt x="63820" y="1229273"/>
                    </a:cubicBezTo>
                    <a:cubicBezTo>
                      <a:pt x="28719" y="1229273"/>
                      <a:pt x="0" y="1200528"/>
                      <a:pt x="0" y="1165395"/>
                    </a:cubicBezTo>
                    <a:cubicBezTo>
                      <a:pt x="0" y="1032848"/>
                      <a:pt x="0" y="1032848"/>
                      <a:pt x="0" y="1032848"/>
                    </a:cubicBezTo>
                    <a:cubicBezTo>
                      <a:pt x="0" y="997715"/>
                      <a:pt x="28719" y="968970"/>
                      <a:pt x="63820" y="968970"/>
                    </a:cubicBezTo>
                    <a:close/>
                    <a:moveTo>
                      <a:pt x="63820" y="646577"/>
                    </a:moveTo>
                    <a:cubicBezTo>
                      <a:pt x="1231722" y="646577"/>
                      <a:pt x="1231722" y="646577"/>
                      <a:pt x="1231722" y="646577"/>
                    </a:cubicBezTo>
                    <a:cubicBezTo>
                      <a:pt x="1266823" y="646577"/>
                      <a:pt x="1295542" y="675322"/>
                      <a:pt x="1295542" y="710455"/>
                    </a:cubicBezTo>
                    <a:lnTo>
                      <a:pt x="1295542" y="843002"/>
                    </a:lnTo>
                    <a:cubicBezTo>
                      <a:pt x="1295542" y="878135"/>
                      <a:pt x="1266823" y="906880"/>
                      <a:pt x="1231722" y="906880"/>
                    </a:cubicBezTo>
                    <a:cubicBezTo>
                      <a:pt x="63820" y="906880"/>
                      <a:pt x="63820" y="906880"/>
                      <a:pt x="63820" y="906880"/>
                    </a:cubicBezTo>
                    <a:cubicBezTo>
                      <a:pt x="28719" y="906880"/>
                      <a:pt x="0" y="878135"/>
                      <a:pt x="0" y="843002"/>
                    </a:cubicBezTo>
                    <a:cubicBezTo>
                      <a:pt x="0" y="710455"/>
                      <a:pt x="0" y="710455"/>
                      <a:pt x="0" y="710455"/>
                    </a:cubicBezTo>
                    <a:cubicBezTo>
                      <a:pt x="0" y="675322"/>
                      <a:pt x="28719" y="646577"/>
                      <a:pt x="63820" y="646577"/>
                    </a:cubicBezTo>
                    <a:close/>
                    <a:moveTo>
                      <a:pt x="63820" y="325378"/>
                    </a:moveTo>
                    <a:cubicBezTo>
                      <a:pt x="1231722" y="325378"/>
                      <a:pt x="1231722" y="325378"/>
                      <a:pt x="1231722" y="325378"/>
                    </a:cubicBezTo>
                    <a:cubicBezTo>
                      <a:pt x="1266823" y="325378"/>
                      <a:pt x="1295542" y="354123"/>
                      <a:pt x="1295542" y="389256"/>
                    </a:cubicBezTo>
                    <a:lnTo>
                      <a:pt x="1295542" y="521803"/>
                    </a:lnTo>
                    <a:cubicBezTo>
                      <a:pt x="1295542" y="556936"/>
                      <a:pt x="1266823" y="585681"/>
                      <a:pt x="1231722" y="585681"/>
                    </a:cubicBezTo>
                    <a:cubicBezTo>
                      <a:pt x="63820" y="585681"/>
                      <a:pt x="63820" y="585681"/>
                      <a:pt x="63820" y="585681"/>
                    </a:cubicBezTo>
                    <a:cubicBezTo>
                      <a:pt x="28719" y="585681"/>
                      <a:pt x="0" y="556936"/>
                      <a:pt x="0" y="521803"/>
                    </a:cubicBezTo>
                    <a:cubicBezTo>
                      <a:pt x="0" y="389256"/>
                      <a:pt x="0" y="389256"/>
                      <a:pt x="0" y="389256"/>
                    </a:cubicBezTo>
                    <a:cubicBezTo>
                      <a:pt x="0" y="354123"/>
                      <a:pt x="28719" y="325378"/>
                      <a:pt x="63820" y="325378"/>
                    </a:cubicBezTo>
                    <a:close/>
                    <a:moveTo>
                      <a:pt x="63820" y="0"/>
                    </a:moveTo>
                    <a:cubicBezTo>
                      <a:pt x="1231722" y="0"/>
                      <a:pt x="1231722" y="0"/>
                      <a:pt x="1231722" y="0"/>
                    </a:cubicBezTo>
                    <a:cubicBezTo>
                      <a:pt x="1266823" y="0"/>
                      <a:pt x="1295542" y="27148"/>
                      <a:pt x="1295542" y="63878"/>
                    </a:cubicBezTo>
                    <a:lnTo>
                      <a:pt x="1295542" y="196425"/>
                    </a:lnTo>
                    <a:cubicBezTo>
                      <a:pt x="1295542" y="231558"/>
                      <a:pt x="1266823" y="260303"/>
                      <a:pt x="1231722" y="260303"/>
                    </a:cubicBezTo>
                    <a:cubicBezTo>
                      <a:pt x="63820" y="260303"/>
                      <a:pt x="63820" y="260303"/>
                      <a:pt x="63820" y="260303"/>
                    </a:cubicBezTo>
                    <a:cubicBezTo>
                      <a:pt x="28719" y="260303"/>
                      <a:pt x="0" y="231558"/>
                      <a:pt x="0" y="196425"/>
                    </a:cubicBezTo>
                    <a:cubicBezTo>
                      <a:pt x="0" y="63878"/>
                      <a:pt x="0" y="63878"/>
                      <a:pt x="0" y="63878"/>
                    </a:cubicBezTo>
                    <a:cubicBezTo>
                      <a:pt x="0" y="27148"/>
                      <a:pt x="28719" y="0"/>
                      <a:pt x="63820" y="0"/>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a typeface="+mn-ea"/>
                  <a:cs typeface="+mn-cs"/>
                </a:endParaRPr>
              </a:p>
            </p:txBody>
          </p:sp>
          <p:sp>
            <p:nvSpPr>
              <p:cNvPr id="182" name="Freeform: Shape 37">
                <a:extLst>
                  <a:ext uri="{FF2B5EF4-FFF2-40B4-BE49-F238E27FC236}">
                    <a16:creationId xmlns:a16="http://schemas.microsoft.com/office/drawing/2014/main" id="{C0AEE76D-D939-4E42-8B90-A4F5AA908FCA}"/>
                  </a:ext>
                </a:extLst>
              </p:cNvPr>
              <p:cNvSpPr>
                <a:spLocks noChangeArrowheads="1"/>
              </p:cNvSpPr>
              <p:nvPr/>
            </p:nvSpPr>
            <p:spPr bwMode="auto">
              <a:xfrm>
                <a:off x="1391243" y="3707525"/>
                <a:ext cx="257809" cy="806171"/>
              </a:xfrm>
              <a:custGeom>
                <a:avLst/>
                <a:gdLst>
                  <a:gd name="connsiteX0" fmla="*/ 296125 w 333738"/>
                  <a:gd name="connsiteY0" fmla="*/ 968373 h 1043599"/>
                  <a:gd name="connsiteX1" fmla="*/ 333738 w 333738"/>
                  <a:gd name="connsiteY1" fmla="*/ 1005986 h 1043599"/>
                  <a:gd name="connsiteX2" fmla="*/ 296125 w 333738"/>
                  <a:gd name="connsiteY2" fmla="*/ 1043599 h 1043599"/>
                  <a:gd name="connsiteX3" fmla="*/ 258512 w 333738"/>
                  <a:gd name="connsiteY3" fmla="*/ 1005986 h 1043599"/>
                  <a:gd name="connsiteX4" fmla="*/ 296125 w 333738"/>
                  <a:gd name="connsiteY4" fmla="*/ 968373 h 1043599"/>
                  <a:gd name="connsiteX5" fmla="*/ 167466 w 333738"/>
                  <a:gd name="connsiteY5" fmla="*/ 968373 h 1043599"/>
                  <a:gd name="connsiteX6" fmla="*/ 204183 w 333738"/>
                  <a:gd name="connsiteY6" fmla="*/ 1005986 h 1043599"/>
                  <a:gd name="connsiteX7" fmla="*/ 167466 w 333738"/>
                  <a:gd name="connsiteY7" fmla="*/ 1043599 h 1043599"/>
                  <a:gd name="connsiteX8" fmla="*/ 130749 w 333738"/>
                  <a:gd name="connsiteY8" fmla="*/ 1005986 h 1043599"/>
                  <a:gd name="connsiteX9" fmla="*/ 167466 w 333738"/>
                  <a:gd name="connsiteY9" fmla="*/ 968373 h 1043599"/>
                  <a:gd name="connsiteX10" fmla="*/ 37613 w 333738"/>
                  <a:gd name="connsiteY10" fmla="*/ 968373 h 1043599"/>
                  <a:gd name="connsiteX11" fmla="*/ 75226 w 333738"/>
                  <a:gd name="connsiteY11" fmla="*/ 1005986 h 1043599"/>
                  <a:gd name="connsiteX12" fmla="*/ 37613 w 333738"/>
                  <a:gd name="connsiteY12" fmla="*/ 1043599 h 1043599"/>
                  <a:gd name="connsiteX13" fmla="*/ 0 w 333738"/>
                  <a:gd name="connsiteY13" fmla="*/ 1005986 h 1043599"/>
                  <a:gd name="connsiteX14" fmla="*/ 37613 w 333738"/>
                  <a:gd name="connsiteY14" fmla="*/ 968373 h 1043599"/>
                  <a:gd name="connsiteX15" fmla="*/ 296125 w 333738"/>
                  <a:gd name="connsiteY15" fmla="*/ 645980 h 1043599"/>
                  <a:gd name="connsiteX16" fmla="*/ 333738 w 333738"/>
                  <a:gd name="connsiteY16" fmla="*/ 683593 h 1043599"/>
                  <a:gd name="connsiteX17" fmla="*/ 296125 w 333738"/>
                  <a:gd name="connsiteY17" fmla="*/ 721206 h 1043599"/>
                  <a:gd name="connsiteX18" fmla="*/ 258512 w 333738"/>
                  <a:gd name="connsiteY18" fmla="*/ 683593 h 1043599"/>
                  <a:gd name="connsiteX19" fmla="*/ 296125 w 333738"/>
                  <a:gd name="connsiteY19" fmla="*/ 645980 h 1043599"/>
                  <a:gd name="connsiteX20" fmla="*/ 167466 w 333738"/>
                  <a:gd name="connsiteY20" fmla="*/ 645980 h 1043599"/>
                  <a:gd name="connsiteX21" fmla="*/ 204183 w 333738"/>
                  <a:gd name="connsiteY21" fmla="*/ 683593 h 1043599"/>
                  <a:gd name="connsiteX22" fmla="*/ 167466 w 333738"/>
                  <a:gd name="connsiteY22" fmla="*/ 721206 h 1043599"/>
                  <a:gd name="connsiteX23" fmla="*/ 130749 w 333738"/>
                  <a:gd name="connsiteY23" fmla="*/ 683593 h 1043599"/>
                  <a:gd name="connsiteX24" fmla="*/ 167466 w 333738"/>
                  <a:gd name="connsiteY24" fmla="*/ 645980 h 1043599"/>
                  <a:gd name="connsiteX25" fmla="*/ 37613 w 333738"/>
                  <a:gd name="connsiteY25" fmla="*/ 645980 h 1043599"/>
                  <a:gd name="connsiteX26" fmla="*/ 75226 w 333738"/>
                  <a:gd name="connsiteY26" fmla="*/ 683593 h 1043599"/>
                  <a:gd name="connsiteX27" fmla="*/ 37613 w 333738"/>
                  <a:gd name="connsiteY27" fmla="*/ 721206 h 1043599"/>
                  <a:gd name="connsiteX28" fmla="*/ 0 w 333738"/>
                  <a:gd name="connsiteY28" fmla="*/ 683593 h 1043599"/>
                  <a:gd name="connsiteX29" fmla="*/ 37613 w 333738"/>
                  <a:gd name="connsiteY29" fmla="*/ 645980 h 1043599"/>
                  <a:gd name="connsiteX30" fmla="*/ 296125 w 333738"/>
                  <a:gd name="connsiteY30" fmla="*/ 325380 h 1043599"/>
                  <a:gd name="connsiteX31" fmla="*/ 333738 w 333738"/>
                  <a:gd name="connsiteY31" fmla="*/ 362694 h 1043599"/>
                  <a:gd name="connsiteX32" fmla="*/ 296125 w 333738"/>
                  <a:gd name="connsiteY32" fmla="*/ 400008 h 1043599"/>
                  <a:gd name="connsiteX33" fmla="*/ 258512 w 333738"/>
                  <a:gd name="connsiteY33" fmla="*/ 362694 h 1043599"/>
                  <a:gd name="connsiteX34" fmla="*/ 296125 w 333738"/>
                  <a:gd name="connsiteY34" fmla="*/ 325380 h 1043599"/>
                  <a:gd name="connsiteX35" fmla="*/ 167466 w 333738"/>
                  <a:gd name="connsiteY35" fmla="*/ 325380 h 1043599"/>
                  <a:gd name="connsiteX36" fmla="*/ 204183 w 333738"/>
                  <a:gd name="connsiteY36" fmla="*/ 362694 h 1043599"/>
                  <a:gd name="connsiteX37" fmla="*/ 167466 w 333738"/>
                  <a:gd name="connsiteY37" fmla="*/ 400008 h 1043599"/>
                  <a:gd name="connsiteX38" fmla="*/ 130749 w 333738"/>
                  <a:gd name="connsiteY38" fmla="*/ 362694 h 1043599"/>
                  <a:gd name="connsiteX39" fmla="*/ 167466 w 333738"/>
                  <a:gd name="connsiteY39" fmla="*/ 325380 h 1043599"/>
                  <a:gd name="connsiteX40" fmla="*/ 37613 w 333738"/>
                  <a:gd name="connsiteY40" fmla="*/ 325380 h 1043599"/>
                  <a:gd name="connsiteX41" fmla="*/ 75226 w 333738"/>
                  <a:gd name="connsiteY41" fmla="*/ 362694 h 1043599"/>
                  <a:gd name="connsiteX42" fmla="*/ 37613 w 333738"/>
                  <a:gd name="connsiteY42" fmla="*/ 400008 h 1043599"/>
                  <a:gd name="connsiteX43" fmla="*/ 0 w 333738"/>
                  <a:gd name="connsiteY43" fmla="*/ 362694 h 1043599"/>
                  <a:gd name="connsiteX44" fmla="*/ 37613 w 333738"/>
                  <a:gd name="connsiteY44" fmla="*/ 325380 h 1043599"/>
                  <a:gd name="connsiteX45" fmla="*/ 296125 w 333738"/>
                  <a:gd name="connsiteY45" fmla="*/ 0 h 1043599"/>
                  <a:gd name="connsiteX46" fmla="*/ 333738 w 333738"/>
                  <a:gd name="connsiteY46" fmla="*/ 37314 h 1043599"/>
                  <a:gd name="connsiteX47" fmla="*/ 296125 w 333738"/>
                  <a:gd name="connsiteY47" fmla="*/ 74628 h 1043599"/>
                  <a:gd name="connsiteX48" fmla="*/ 258512 w 333738"/>
                  <a:gd name="connsiteY48" fmla="*/ 37314 h 1043599"/>
                  <a:gd name="connsiteX49" fmla="*/ 296125 w 333738"/>
                  <a:gd name="connsiteY49" fmla="*/ 0 h 1043599"/>
                  <a:gd name="connsiteX50" fmla="*/ 167466 w 333738"/>
                  <a:gd name="connsiteY50" fmla="*/ 0 h 1043599"/>
                  <a:gd name="connsiteX51" fmla="*/ 204183 w 333738"/>
                  <a:gd name="connsiteY51" fmla="*/ 37314 h 1043599"/>
                  <a:gd name="connsiteX52" fmla="*/ 167466 w 333738"/>
                  <a:gd name="connsiteY52" fmla="*/ 74628 h 1043599"/>
                  <a:gd name="connsiteX53" fmla="*/ 130749 w 333738"/>
                  <a:gd name="connsiteY53" fmla="*/ 37314 h 1043599"/>
                  <a:gd name="connsiteX54" fmla="*/ 167466 w 333738"/>
                  <a:gd name="connsiteY54" fmla="*/ 0 h 1043599"/>
                  <a:gd name="connsiteX55" fmla="*/ 37613 w 333738"/>
                  <a:gd name="connsiteY55" fmla="*/ 0 h 1043599"/>
                  <a:gd name="connsiteX56" fmla="*/ 75226 w 333738"/>
                  <a:gd name="connsiteY56" fmla="*/ 37314 h 1043599"/>
                  <a:gd name="connsiteX57" fmla="*/ 37613 w 333738"/>
                  <a:gd name="connsiteY57" fmla="*/ 74628 h 1043599"/>
                  <a:gd name="connsiteX58" fmla="*/ 0 w 333738"/>
                  <a:gd name="connsiteY58" fmla="*/ 37314 h 1043599"/>
                  <a:gd name="connsiteX59" fmla="*/ 37613 w 333738"/>
                  <a:gd name="connsiteY59" fmla="*/ 0 h 104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3738" h="1043599">
                    <a:moveTo>
                      <a:pt x="296125" y="968373"/>
                    </a:moveTo>
                    <a:cubicBezTo>
                      <a:pt x="316898" y="968373"/>
                      <a:pt x="333738" y="985213"/>
                      <a:pt x="333738" y="1005986"/>
                    </a:cubicBezTo>
                    <a:cubicBezTo>
                      <a:pt x="333738" y="1026759"/>
                      <a:pt x="316898" y="1043599"/>
                      <a:pt x="296125" y="1043599"/>
                    </a:cubicBezTo>
                    <a:cubicBezTo>
                      <a:pt x="275352" y="1043599"/>
                      <a:pt x="258512" y="1026759"/>
                      <a:pt x="258512" y="1005986"/>
                    </a:cubicBezTo>
                    <a:cubicBezTo>
                      <a:pt x="258512" y="985213"/>
                      <a:pt x="275352" y="968373"/>
                      <a:pt x="296125" y="968373"/>
                    </a:cubicBezTo>
                    <a:close/>
                    <a:moveTo>
                      <a:pt x="167466" y="968373"/>
                    </a:moveTo>
                    <a:cubicBezTo>
                      <a:pt x="187744" y="968373"/>
                      <a:pt x="204183" y="985213"/>
                      <a:pt x="204183" y="1005986"/>
                    </a:cubicBezTo>
                    <a:cubicBezTo>
                      <a:pt x="204183" y="1026759"/>
                      <a:pt x="187744" y="1043599"/>
                      <a:pt x="167466" y="1043599"/>
                    </a:cubicBezTo>
                    <a:cubicBezTo>
                      <a:pt x="147188" y="1043599"/>
                      <a:pt x="130749" y="1026759"/>
                      <a:pt x="130749" y="1005986"/>
                    </a:cubicBezTo>
                    <a:cubicBezTo>
                      <a:pt x="130749" y="985213"/>
                      <a:pt x="147188" y="968373"/>
                      <a:pt x="167466" y="968373"/>
                    </a:cubicBezTo>
                    <a:close/>
                    <a:moveTo>
                      <a:pt x="37613" y="968373"/>
                    </a:moveTo>
                    <a:cubicBezTo>
                      <a:pt x="58386" y="968373"/>
                      <a:pt x="75226" y="985213"/>
                      <a:pt x="75226" y="1005986"/>
                    </a:cubicBezTo>
                    <a:cubicBezTo>
                      <a:pt x="75226" y="1026759"/>
                      <a:pt x="58386" y="1043599"/>
                      <a:pt x="37613" y="1043599"/>
                    </a:cubicBezTo>
                    <a:cubicBezTo>
                      <a:pt x="16840" y="1043599"/>
                      <a:pt x="0" y="1026759"/>
                      <a:pt x="0" y="1005986"/>
                    </a:cubicBezTo>
                    <a:cubicBezTo>
                      <a:pt x="0" y="985213"/>
                      <a:pt x="16840" y="968373"/>
                      <a:pt x="37613" y="968373"/>
                    </a:cubicBezTo>
                    <a:close/>
                    <a:moveTo>
                      <a:pt x="296125" y="645980"/>
                    </a:moveTo>
                    <a:cubicBezTo>
                      <a:pt x="316898" y="645980"/>
                      <a:pt x="333738" y="662820"/>
                      <a:pt x="333738" y="683593"/>
                    </a:cubicBezTo>
                    <a:cubicBezTo>
                      <a:pt x="333738" y="704366"/>
                      <a:pt x="316898" y="721206"/>
                      <a:pt x="296125" y="721206"/>
                    </a:cubicBezTo>
                    <a:cubicBezTo>
                      <a:pt x="275352" y="721206"/>
                      <a:pt x="258512" y="704366"/>
                      <a:pt x="258512" y="683593"/>
                    </a:cubicBezTo>
                    <a:cubicBezTo>
                      <a:pt x="258512" y="662820"/>
                      <a:pt x="275352" y="645980"/>
                      <a:pt x="296125" y="645980"/>
                    </a:cubicBezTo>
                    <a:close/>
                    <a:moveTo>
                      <a:pt x="167466" y="645980"/>
                    </a:moveTo>
                    <a:cubicBezTo>
                      <a:pt x="187744" y="645980"/>
                      <a:pt x="204183" y="662820"/>
                      <a:pt x="204183" y="683593"/>
                    </a:cubicBezTo>
                    <a:cubicBezTo>
                      <a:pt x="204183" y="704366"/>
                      <a:pt x="187744" y="721206"/>
                      <a:pt x="167466" y="721206"/>
                    </a:cubicBezTo>
                    <a:cubicBezTo>
                      <a:pt x="147188" y="721206"/>
                      <a:pt x="130749" y="704366"/>
                      <a:pt x="130749" y="683593"/>
                    </a:cubicBezTo>
                    <a:cubicBezTo>
                      <a:pt x="130749" y="662820"/>
                      <a:pt x="147188" y="645980"/>
                      <a:pt x="167466" y="645980"/>
                    </a:cubicBezTo>
                    <a:close/>
                    <a:moveTo>
                      <a:pt x="37613" y="645980"/>
                    </a:moveTo>
                    <a:cubicBezTo>
                      <a:pt x="58386" y="645980"/>
                      <a:pt x="75226" y="662820"/>
                      <a:pt x="75226" y="683593"/>
                    </a:cubicBezTo>
                    <a:cubicBezTo>
                      <a:pt x="75226" y="704366"/>
                      <a:pt x="58386" y="721206"/>
                      <a:pt x="37613" y="721206"/>
                    </a:cubicBezTo>
                    <a:cubicBezTo>
                      <a:pt x="16840" y="721206"/>
                      <a:pt x="0" y="704366"/>
                      <a:pt x="0" y="683593"/>
                    </a:cubicBezTo>
                    <a:cubicBezTo>
                      <a:pt x="0" y="662820"/>
                      <a:pt x="16840" y="645980"/>
                      <a:pt x="37613" y="645980"/>
                    </a:cubicBezTo>
                    <a:close/>
                    <a:moveTo>
                      <a:pt x="296125" y="325380"/>
                    </a:moveTo>
                    <a:cubicBezTo>
                      <a:pt x="316898" y="325380"/>
                      <a:pt x="333738" y="342086"/>
                      <a:pt x="333738" y="362694"/>
                    </a:cubicBezTo>
                    <a:cubicBezTo>
                      <a:pt x="333738" y="383302"/>
                      <a:pt x="316898" y="400008"/>
                      <a:pt x="296125" y="400008"/>
                    </a:cubicBezTo>
                    <a:cubicBezTo>
                      <a:pt x="275352" y="400008"/>
                      <a:pt x="258512" y="383302"/>
                      <a:pt x="258512" y="362694"/>
                    </a:cubicBezTo>
                    <a:cubicBezTo>
                      <a:pt x="258512" y="342086"/>
                      <a:pt x="275352" y="325380"/>
                      <a:pt x="296125" y="325380"/>
                    </a:cubicBezTo>
                    <a:close/>
                    <a:moveTo>
                      <a:pt x="167466" y="325380"/>
                    </a:moveTo>
                    <a:cubicBezTo>
                      <a:pt x="187744" y="325380"/>
                      <a:pt x="204183" y="342086"/>
                      <a:pt x="204183" y="362694"/>
                    </a:cubicBezTo>
                    <a:cubicBezTo>
                      <a:pt x="204183" y="383302"/>
                      <a:pt x="187744" y="400008"/>
                      <a:pt x="167466" y="400008"/>
                    </a:cubicBezTo>
                    <a:cubicBezTo>
                      <a:pt x="147188" y="400008"/>
                      <a:pt x="130749" y="383302"/>
                      <a:pt x="130749" y="362694"/>
                    </a:cubicBezTo>
                    <a:cubicBezTo>
                      <a:pt x="130749" y="342086"/>
                      <a:pt x="147188" y="325380"/>
                      <a:pt x="167466" y="325380"/>
                    </a:cubicBezTo>
                    <a:close/>
                    <a:moveTo>
                      <a:pt x="37613" y="325380"/>
                    </a:moveTo>
                    <a:cubicBezTo>
                      <a:pt x="58386" y="325380"/>
                      <a:pt x="75226" y="342086"/>
                      <a:pt x="75226" y="362694"/>
                    </a:cubicBezTo>
                    <a:cubicBezTo>
                      <a:pt x="75226" y="383302"/>
                      <a:pt x="58386" y="400008"/>
                      <a:pt x="37613" y="400008"/>
                    </a:cubicBezTo>
                    <a:cubicBezTo>
                      <a:pt x="16840" y="400008"/>
                      <a:pt x="0" y="383302"/>
                      <a:pt x="0" y="362694"/>
                    </a:cubicBezTo>
                    <a:cubicBezTo>
                      <a:pt x="0" y="342086"/>
                      <a:pt x="16840" y="325380"/>
                      <a:pt x="37613" y="325380"/>
                    </a:cubicBezTo>
                    <a:close/>
                    <a:moveTo>
                      <a:pt x="296125" y="0"/>
                    </a:moveTo>
                    <a:cubicBezTo>
                      <a:pt x="316898" y="0"/>
                      <a:pt x="333738" y="16706"/>
                      <a:pt x="333738" y="37314"/>
                    </a:cubicBezTo>
                    <a:cubicBezTo>
                      <a:pt x="333738" y="57922"/>
                      <a:pt x="316898" y="74628"/>
                      <a:pt x="296125" y="74628"/>
                    </a:cubicBezTo>
                    <a:cubicBezTo>
                      <a:pt x="275352" y="74628"/>
                      <a:pt x="258512" y="57922"/>
                      <a:pt x="258512" y="37314"/>
                    </a:cubicBezTo>
                    <a:cubicBezTo>
                      <a:pt x="258512" y="16706"/>
                      <a:pt x="275352" y="0"/>
                      <a:pt x="296125" y="0"/>
                    </a:cubicBezTo>
                    <a:close/>
                    <a:moveTo>
                      <a:pt x="167466" y="0"/>
                    </a:moveTo>
                    <a:cubicBezTo>
                      <a:pt x="187744" y="0"/>
                      <a:pt x="204183" y="16706"/>
                      <a:pt x="204183" y="37314"/>
                    </a:cubicBezTo>
                    <a:cubicBezTo>
                      <a:pt x="204183" y="57922"/>
                      <a:pt x="187744" y="74628"/>
                      <a:pt x="167466" y="74628"/>
                    </a:cubicBezTo>
                    <a:cubicBezTo>
                      <a:pt x="147188" y="74628"/>
                      <a:pt x="130749" y="57922"/>
                      <a:pt x="130749" y="37314"/>
                    </a:cubicBezTo>
                    <a:cubicBezTo>
                      <a:pt x="130749" y="16706"/>
                      <a:pt x="147188" y="0"/>
                      <a:pt x="167466" y="0"/>
                    </a:cubicBezTo>
                    <a:close/>
                    <a:moveTo>
                      <a:pt x="37613" y="0"/>
                    </a:moveTo>
                    <a:cubicBezTo>
                      <a:pt x="58386" y="0"/>
                      <a:pt x="75226" y="16706"/>
                      <a:pt x="75226" y="37314"/>
                    </a:cubicBezTo>
                    <a:cubicBezTo>
                      <a:pt x="75226" y="57922"/>
                      <a:pt x="58386" y="74628"/>
                      <a:pt x="37613" y="74628"/>
                    </a:cubicBezTo>
                    <a:cubicBezTo>
                      <a:pt x="16840" y="74628"/>
                      <a:pt x="0" y="57922"/>
                      <a:pt x="0" y="37314"/>
                    </a:cubicBezTo>
                    <a:cubicBezTo>
                      <a:pt x="0" y="16706"/>
                      <a:pt x="16840" y="0"/>
                      <a:pt x="37613" y="0"/>
                    </a:cubicBezTo>
                    <a:close/>
                  </a:path>
                </a:pathLst>
              </a:custGeom>
              <a:solidFill>
                <a:schemeClr val="accent2">
                  <a:lumMod val="60000"/>
                  <a:lumOff val="40000"/>
                </a:schemeClr>
              </a:solidFill>
              <a:ln w="1079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grpSp>
      </p:grpSp>
      <p:grpSp>
        <p:nvGrpSpPr>
          <p:cNvPr id="116" name="Group 115">
            <a:extLst>
              <a:ext uri="{FF2B5EF4-FFF2-40B4-BE49-F238E27FC236}">
                <a16:creationId xmlns:a16="http://schemas.microsoft.com/office/drawing/2014/main" id="{FECB562B-901D-410F-AE00-846C1A5EDE01}"/>
              </a:ext>
            </a:extLst>
          </p:cNvPr>
          <p:cNvGrpSpPr/>
          <p:nvPr/>
        </p:nvGrpSpPr>
        <p:grpSpPr>
          <a:xfrm>
            <a:off x="7824543" y="3301463"/>
            <a:ext cx="588051" cy="1001109"/>
            <a:chOff x="1263988" y="2256055"/>
            <a:chExt cx="588051" cy="1001109"/>
          </a:xfrm>
        </p:grpSpPr>
        <p:grpSp>
          <p:nvGrpSpPr>
            <p:cNvPr id="171" name="Group 170">
              <a:extLst>
                <a:ext uri="{FF2B5EF4-FFF2-40B4-BE49-F238E27FC236}">
                  <a16:creationId xmlns:a16="http://schemas.microsoft.com/office/drawing/2014/main" id="{9B6A0CCC-6C98-489B-B902-847C676356E2}"/>
                </a:ext>
              </a:extLst>
            </p:cNvPr>
            <p:cNvGrpSpPr/>
            <p:nvPr/>
          </p:nvGrpSpPr>
          <p:grpSpPr>
            <a:xfrm>
              <a:off x="1279490" y="2256055"/>
              <a:ext cx="564752" cy="561286"/>
              <a:chOff x="4054863" y="1116013"/>
              <a:chExt cx="4654550" cy="4625975"/>
            </a:xfrm>
          </p:grpSpPr>
          <p:sp>
            <p:nvSpPr>
              <p:cNvPr id="175" name="Oval 5">
                <a:extLst>
                  <a:ext uri="{FF2B5EF4-FFF2-40B4-BE49-F238E27FC236}">
                    <a16:creationId xmlns:a16="http://schemas.microsoft.com/office/drawing/2014/main" id="{319A3252-CEA4-40B3-A6DA-ED4A5F9416C6}"/>
                  </a:ext>
                </a:extLst>
              </p:cNvPr>
              <p:cNvSpPr>
                <a:spLocks noChangeArrowheads="1"/>
              </p:cNvSpPr>
              <p:nvPr/>
            </p:nvSpPr>
            <p:spPr bwMode="auto">
              <a:xfrm>
                <a:off x="4869253" y="1925641"/>
                <a:ext cx="3013071" cy="2995618"/>
              </a:xfrm>
              <a:prstGeom prst="ellipse">
                <a:avLst/>
              </a:pr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76" name="Freeform 6">
                <a:extLst>
                  <a:ext uri="{FF2B5EF4-FFF2-40B4-BE49-F238E27FC236}">
                    <a16:creationId xmlns:a16="http://schemas.microsoft.com/office/drawing/2014/main" id="{D1B7E0FE-00DB-4F71-B44A-23CB42E22AE3}"/>
                  </a:ext>
                </a:extLst>
              </p:cNvPr>
              <p:cNvSpPr>
                <a:spLocks noEditPoints="1"/>
              </p:cNvSpPr>
              <p:nvPr/>
            </p:nvSpPr>
            <p:spPr bwMode="auto">
              <a:xfrm>
                <a:off x="4054863" y="1116013"/>
                <a:ext cx="4654550" cy="4625975"/>
              </a:xfrm>
              <a:custGeom>
                <a:avLst/>
                <a:gdLst>
                  <a:gd name="T0" fmla="*/ 4000 w 8000"/>
                  <a:gd name="T1" fmla="*/ 7974 h 7974"/>
                  <a:gd name="T2" fmla="*/ 2443 w 8000"/>
                  <a:gd name="T3" fmla="*/ 7661 h 7974"/>
                  <a:gd name="T4" fmla="*/ 1172 w 8000"/>
                  <a:gd name="T5" fmla="*/ 6807 h 7974"/>
                  <a:gd name="T6" fmla="*/ 315 w 8000"/>
                  <a:gd name="T7" fmla="*/ 5539 h 7974"/>
                  <a:gd name="T8" fmla="*/ 0 w 8000"/>
                  <a:gd name="T9" fmla="*/ 3987 h 7974"/>
                  <a:gd name="T10" fmla="*/ 315 w 8000"/>
                  <a:gd name="T11" fmla="*/ 2435 h 7974"/>
                  <a:gd name="T12" fmla="*/ 1172 w 8000"/>
                  <a:gd name="T13" fmla="*/ 1168 h 7974"/>
                  <a:gd name="T14" fmla="*/ 2443 w 8000"/>
                  <a:gd name="T15" fmla="*/ 313 h 7974"/>
                  <a:gd name="T16" fmla="*/ 4000 w 8000"/>
                  <a:gd name="T17" fmla="*/ 0 h 7974"/>
                  <a:gd name="T18" fmla="*/ 5557 w 8000"/>
                  <a:gd name="T19" fmla="*/ 313 h 7974"/>
                  <a:gd name="T20" fmla="*/ 6829 w 8000"/>
                  <a:gd name="T21" fmla="*/ 1168 h 7974"/>
                  <a:gd name="T22" fmla="*/ 7686 w 8000"/>
                  <a:gd name="T23" fmla="*/ 2435 h 7974"/>
                  <a:gd name="T24" fmla="*/ 8000 w 8000"/>
                  <a:gd name="T25" fmla="*/ 3987 h 7974"/>
                  <a:gd name="T26" fmla="*/ 7686 w 8000"/>
                  <a:gd name="T27" fmla="*/ 5539 h 7974"/>
                  <a:gd name="T28" fmla="*/ 6829 w 8000"/>
                  <a:gd name="T29" fmla="*/ 6807 h 7974"/>
                  <a:gd name="T30" fmla="*/ 5557 w 8000"/>
                  <a:gd name="T31" fmla="*/ 7661 h 7974"/>
                  <a:gd name="T32" fmla="*/ 4000 w 8000"/>
                  <a:gd name="T33" fmla="*/ 7974 h 7974"/>
                  <a:gd name="T34" fmla="*/ 4000 w 8000"/>
                  <a:gd name="T35" fmla="*/ 121 h 7974"/>
                  <a:gd name="T36" fmla="*/ 122 w 8000"/>
                  <a:gd name="T37" fmla="*/ 3987 h 7974"/>
                  <a:gd name="T38" fmla="*/ 4000 w 8000"/>
                  <a:gd name="T39" fmla="*/ 7853 h 7974"/>
                  <a:gd name="T40" fmla="*/ 7879 w 8000"/>
                  <a:gd name="T41" fmla="*/ 3987 h 7974"/>
                  <a:gd name="T42" fmla="*/ 4000 w 8000"/>
                  <a:gd name="T43" fmla="*/ 121 h 7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0" h="7974">
                    <a:moveTo>
                      <a:pt x="4000" y="7974"/>
                    </a:moveTo>
                    <a:cubicBezTo>
                      <a:pt x="3460" y="7974"/>
                      <a:pt x="2937" y="7869"/>
                      <a:pt x="2443" y="7661"/>
                    </a:cubicBezTo>
                    <a:cubicBezTo>
                      <a:pt x="1967" y="7460"/>
                      <a:pt x="1539" y="7173"/>
                      <a:pt x="1172" y="6807"/>
                    </a:cubicBezTo>
                    <a:cubicBezTo>
                      <a:pt x="805" y="6440"/>
                      <a:pt x="516" y="6014"/>
                      <a:pt x="315" y="5539"/>
                    </a:cubicBezTo>
                    <a:cubicBezTo>
                      <a:pt x="106" y="5048"/>
                      <a:pt x="0" y="4525"/>
                      <a:pt x="0" y="3987"/>
                    </a:cubicBezTo>
                    <a:cubicBezTo>
                      <a:pt x="0" y="3449"/>
                      <a:pt x="106" y="2927"/>
                      <a:pt x="315" y="2435"/>
                    </a:cubicBezTo>
                    <a:cubicBezTo>
                      <a:pt x="516" y="1960"/>
                      <a:pt x="805" y="1534"/>
                      <a:pt x="1172" y="1168"/>
                    </a:cubicBezTo>
                    <a:cubicBezTo>
                      <a:pt x="1539" y="802"/>
                      <a:pt x="1967" y="514"/>
                      <a:pt x="2443" y="313"/>
                    </a:cubicBezTo>
                    <a:cubicBezTo>
                      <a:pt x="2937" y="105"/>
                      <a:pt x="3460" y="0"/>
                      <a:pt x="4000" y="0"/>
                    </a:cubicBezTo>
                    <a:cubicBezTo>
                      <a:pt x="4540" y="0"/>
                      <a:pt x="5064" y="105"/>
                      <a:pt x="5557" y="313"/>
                    </a:cubicBezTo>
                    <a:cubicBezTo>
                      <a:pt x="6034" y="514"/>
                      <a:pt x="6461" y="802"/>
                      <a:pt x="6829" y="1168"/>
                    </a:cubicBezTo>
                    <a:cubicBezTo>
                      <a:pt x="7196" y="1534"/>
                      <a:pt x="7484" y="1960"/>
                      <a:pt x="7686" y="2435"/>
                    </a:cubicBezTo>
                    <a:cubicBezTo>
                      <a:pt x="7895" y="2927"/>
                      <a:pt x="8000" y="3449"/>
                      <a:pt x="8000" y="3987"/>
                    </a:cubicBezTo>
                    <a:cubicBezTo>
                      <a:pt x="8000" y="4525"/>
                      <a:pt x="7895" y="5048"/>
                      <a:pt x="7686" y="5539"/>
                    </a:cubicBezTo>
                    <a:cubicBezTo>
                      <a:pt x="7484" y="6014"/>
                      <a:pt x="7196" y="6440"/>
                      <a:pt x="6829" y="6807"/>
                    </a:cubicBezTo>
                    <a:cubicBezTo>
                      <a:pt x="6461" y="7173"/>
                      <a:pt x="6034" y="7460"/>
                      <a:pt x="5557" y="7661"/>
                    </a:cubicBezTo>
                    <a:cubicBezTo>
                      <a:pt x="5064" y="7869"/>
                      <a:pt x="4540" y="7974"/>
                      <a:pt x="4000" y="7974"/>
                    </a:cubicBezTo>
                    <a:close/>
                    <a:moveTo>
                      <a:pt x="4000" y="121"/>
                    </a:moveTo>
                    <a:cubicBezTo>
                      <a:pt x="1862" y="121"/>
                      <a:pt x="122" y="1856"/>
                      <a:pt x="122" y="3987"/>
                    </a:cubicBezTo>
                    <a:cubicBezTo>
                      <a:pt x="122" y="6119"/>
                      <a:pt x="1862" y="7853"/>
                      <a:pt x="4000" y="7853"/>
                    </a:cubicBezTo>
                    <a:cubicBezTo>
                      <a:pt x="6139" y="7853"/>
                      <a:pt x="7879" y="6119"/>
                      <a:pt x="7879" y="3987"/>
                    </a:cubicBezTo>
                    <a:cubicBezTo>
                      <a:pt x="7879" y="1856"/>
                      <a:pt x="6139" y="121"/>
                      <a:pt x="4000" y="1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77" name="Oval 7">
                <a:extLst>
                  <a:ext uri="{FF2B5EF4-FFF2-40B4-BE49-F238E27FC236}">
                    <a16:creationId xmlns:a16="http://schemas.microsoft.com/office/drawing/2014/main" id="{3ACA33AB-ADCF-4D64-929F-E2F3462AEB07}"/>
                  </a:ext>
                </a:extLst>
              </p:cNvPr>
              <p:cNvSpPr>
                <a:spLocks noChangeArrowheads="1"/>
              </p:cNvSpPr>
              <p:nvPr/>
            </p:nvSpPr>
            <p:spPr bwMode="auto">
              <a:xfrm>
                <a:off x="5642366" y="2667002"/>
                <a:ext cx="1466852" cy="1511298"/>
              </a:xfrm>
              <a:prstGeom prst="ellipse">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grpSp>
        <p:grpSp>
          <p:nvGrpSpPr>
            <p:cNvPr id="172" name="Group 171">
              <a:extLst>
                <a:ext uri="{FF2B5EF4-FFF2-40B4-BE49-F238E27FC236}">
                  <a16:creationId xmlns:a16="http://schemas.microsoft.com/office/drawing/2014/main" id="{FAD8E66D-39C9-4B65-8487-C443DCD17EB7}"/>
                </a:ext>
              </a:extLst>
            </p:cNvPr>
            <p:cNvGrpSpPr/>
            <p:nvPr/>
          </p:nvGrpSpPr>
          <p:grpSpPr>
            <a:xfrm>
              <a:off x="1263988" y="2552114"/>
              <a:ext cx="588051" cy="705050"/>
              <a:chOff x="1268187" y="3395208"/>
              <a:chExt cx="1097423" cy="1315771"/>
            </a:xfrm>
          </p:grpSpPr>
          <p:sp>
            <p:nvSpPr>
              <p:cNvPr id="173" name="Rectangle 172">
                <a:extLst>
                  <a:ext uri="{FF2B5EF4-FFF2-40B4-BE49-F238E27FC236}">
                    <a16:creationId xmlns:a16="http://schemas.microsoft.com/office/drawing/2014/main" id="{9DA1DB65-7838-4C9B-BBD2-1571C551B77F}"/>
                  </a:ext>
                </a:extLst>
              </p:cNvPr>
              <p:cNvSpPr>
                <a:spLocks noChangeArrowheads="1"/>
              </p:cNvSpPr>
              <p:nvPr/>
            </p:nvSpPr>
            <p:spPr bwMode="auto">
              <a:xfrm>
                <a:off x="1337459" y="3740760"/>
                <a:ext cx="958878" cy="143812"/>
              </a:xfrm>
              <a:prstGeom prst="rect">
                <a:avLst/>
              </a:prstGeom>
              <a:solidFill>
                <a:schemeClr val="accent2">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74" name="Freeform 10">
                <a:extLst>
                  <a:ext uri="{FF2B5EF4-FFF2-40B4-BE49-F238E27FC236}">
                    <a16:creationId xmlns:a16="http://schemas.microsoft.com/office/drawing/2014/main" id="{5260CFFB-F34E-4F76-838E-B10C5D2D966E}"/>
                  </a:ext>
                </a:extLst>
              </p:cNvPr>
              <p:cNvSpPr>
                <a:spLocks noEditPoints="1"/>
              </p:cNvSpPr>
              <p:nvPr/>
            </p:nvSpPr>
            <p:spPr bwMode="auto">
              <a:xfrm>
                <a:off x="1268187" y="3395208"/>
                <a:ext cx="1097423" cy="1315771"/>
              </a:xfrm>
              <a:custGeom>
                <a:avLst/>
                <a:gdLst>
                  <a:gd name="T0" fmla="*/ 590 w 1013"/>
                  <a:gd name="T1" fmla="*/ 1131 h 1215"/>
                  <a:gd name="T2" fmla="*/ 506 w 1013"/>
                  <a:gd name="T3" fmla="*/ 1215 h 1215"/>
                  <a:gd name="T4" fmla="*/ 506 w 1013"/>
                  <a:gd name="T5" fmla="*/ 1215 h 1215"/>
                  <a:gd name="T6" fmla="*/ 422 w 1013"/>
                  <a:gd name="T7" fmla="*/ 1131 h 1215"/>
                  <a:gd name="T8" fmla="*/ 422 w 1013"/>
                  <a:gd name="T9" fmla="*/ 85 h 1215"/>
                  <a:gd name="T10" fmla="*/ 506 w 1013"/>
                  <a:gd name="T11" fmla="*/ 0 h 1215"/>
                  <a:gd name="T12" fmla="*/ 506 w 1013"/>
                  <a:gd name="T13" fmla="*/ 0 h 1215"/>
                  <a:gd name="T14" fmla="*/ 590 w 1013"/>
                  <a:gd name="T15" fmla="*/ 85 h 1215"/>
                  <a:gd name="T16" fmla="*/ 590 w 1013"/>
                  <a:gd name="T17" fmla="*/ 1131 h 1215"/>
                  <a:gd name="T18" fmla="*/ 341 w 1013"/>
                  <a:gd name="T19" fmla="*/ 105 h 1215"/>
                  <a:gd name="T20" fmla="*/ 277 w 1013"/>
                  <a:gd name="T21" fmla="*/ 41 h 1215"/>
                  <a:gd name="T22" fmla="*/ 277 w 1013"/>
                  <a:gd name="T23" fmla="*/ 41 h 1215"/>
                  <a:gd name="T24" fmla="*/ 213 w 1013"/>
                  <a:gd name="T25" fmla="*/ 105 h 1215"/>
                  <a:gd name="T26" fmla="*/ 213 w 1013"/>
                  <a:gd name="T27" fmla="*/ 618 h 1215"/>
                  <a:gd name="T28" fmla="*/ 277 w 1013"/>
                  <a:gd name="T29" fmla="*/ 682 h 1215"/>
                  <a:gd name="T30" fmla="*/ 277 w 1013"/>
                  <a:gd name="T31" fmla="*/ 682 h 1215"/>
                  <a:gd name="T32" fmla="*/ 341 w 1013"/>
                  <a:gd name="T33" fmla="*/ 618 h 1215"/>
                  <a:gd name="T34" fmla="*/ 341 w 1013"/>
                  <a:gd name="T35" fmla="*/ 105 h 1215"/>
                  <a:gd name="T36" fmla="*/ 128 w 1013"/>
                  <a:gd name="T37" fmla="*/ 196 h 1215"/>
                  <a:gd name="T38" fmla="*/ 64 w 1013"/>
                  <a:gd name="T39" fmla="*/ 132 h 1215"/>
                  <a:gd name="T40" fmla="*/ 64 w 1013"/>
                  <a:gd name="T41" fmla="*/ 132 h 1215"/>
                  <a:gd name="T42" fmla="*/ 0 w 1013"/>
                  <a:gd name="T43" fmla="*/ 196 h 1215"/>
                  <a:gd name="T44" fmla="*/ 0 w 1013"/>
                  <a:gd name="T45" fmla="*/ 709 h 1215"/>
                  <a:gd name="T46" fmla="*/ 64 w 1013"/>
                  <a:gd name="T47" fmla="*/ 773 h 1215"/>
                  <a:gd name="T48" fmla="*/ 64 w 1013"/>
                  <a:gd name="T49" fmla="*/ 773 h 1215"/>
                  <a:gd name="T50" fmla="*/ 128 w 1013"/>
                  <a:gd name="T51" fmla="*/ 709 h 1215"/>
                  <a:gd name="T52" fmla="*/ 128 w 1013"/>
                  <a:gd name="T53" fmla="*/ 196 h 1215"/>
                  <a:gd name="T54" fmla="*/ 672 w 1013"/>
                  <a:gd name="T55" fmla="*/ 618 h 1215"/>
                  <a:gd name="T56" fmla="*/ 736 w 1013"/>
                  <a:gd name="T57" fmla="*/ 682 h 1215"/>
                  <a:gd name="T58" fmla="*/ 736 w 1013"/>
                  <a:gd name="T59" fmla="*/ 682 h 1215"/>
                  <a:gd name="T60" fmla="*/ 800 w 1013"/>
                  <a:gd name="T61" fmla="*/ 618 h 1215"/>
                  <a:gd name="T62" fmla="*/ 800 w 1013"/>
                  <a:gd name="T63" fmla="*/ 105 h 1215"/>
                  <a:gd name="T64" fmla="*/ 736 w 1013"/>
                  <a:gd name="T65" fmla="*/ 41 h 1215"/>
                  <a:gd name="T66" fmla="*/ 736 w 1013"/>
                  <a:gd name="T67" fmla="*/ 41 h 1215"/>
                  <a:gd name="T68" fmla="*/ 672 w 1013"/>
                  <a:gd name="T69" fmla="*/ 105 h 1215"/>
                  <a:gd name="T70" fmla="*/ 672 w 1013"/>
                  <a:gd name="T71" fmla="*/ 618 h 1215"/>
                  <a:gd name="T72" fmla="*/ 885 w 1013"/>
                  <a:gd name="T73" fmla="*/ 709 h 1215"/>
                  <a:gd name="T74" fmla="*/ 949 w 1013"/>
                  <a:gd name="T75" fmla="*/ 773 h 1215"/>
                  <a:gd name="T76" fmla="*/ 949 w 1013"/>
                  <a:gd name="T77" fmla="*/ 773 h 1215"/>
                  <a:gd name="T78" fmla="*/ 1013 w 1013"/>
                  <a:gd name="T79" fmla="*/ 709 h 1215"/>
                  <a:gd name="T80" fmla="*/ 1013 w 1013"/>
                  <a:gd name="T81" fmla="*/ 196 h 1215"/>
                  <a:gd name="T82" fmla="*/ 949 w 1013"/>
                  <a:gd name="T83" fmla="*/ 132 h 1215"/>
                  <a:gd name="T84" fmla="*/ 949 w 1013"/>
                  <a:gd name="T85" fmla="*/ 132 h 1215"/>
                  <a:gd name="T86" fmla="*/ 885 w 1013"/>
                  <a:gd name="T87" fmla="*/ 196 h 1215"/>
                  <a:gd name="T88" fmla="*/ 885 w 1013"/>
                  <a:gd name="T89" fmla="*/ 7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3" h="1215">
                    <a:moveTo>
                      <a:pt x="590" y="1131"/>
                    </a:moveTo>
                    <a:cubicBezTo>
                      <a:pt x="590" y="1177"/>
                      <a:pt x="553" y="1215"/>
                      <a:pt x="506" y="1215"/>
                    </a:cubicBezTo>
                    <a:cubicBezTo>
                      <a:pt x="506" y="1215"/>
                      <a:pt x="506" y="1215"/>
                      <a:pt x="506" y="1215"/>
                    </a:cubicBezTo>
                    <a:cubicBezTo>
                      <a:pt x="460" y="1215"/>
                      <a:pt x="422" y="1177"/>
                      <a:pt x="422" y="1131"/>
                    </a:cubicBezTo>
                    <a:cubicBezTo>
                      <a:pt x="422" y="85"/>
                      <a:pt x="422" y="85"/>
                      <a:pt x="422" y="85"/>
                    </a:cubicBezTo>
                    <a:cubicBezTo>
                      <a:pt x="422" y="38"/>
                      <a:pt x="460" y="0"/>
                      <a:pt x="506" y="0"/>
                    </a:cubicBezTo>
                    <a:cubicBezTo>
                      <a:pt x="506" y="0"/>
                      <a:pt x="506" y="0"/>
                      <a:pt x="506" y="0"/>
                    </a:cubicBezTo>
                    <a:cubicBezTo>
                      <a:pt x="553" y="0"/>
                      <a:pt x="590" y="38"/>
                      <a:pt x="590" y="85"/>
                    </a:cubicBezTo>
                    <a:lnTo>
                      <a:pt x="590" y="1131"/>
                    </a:lnTo>
                    <a:close/>
                    <a:moveTo>
                      <a:pt x="341" y="105"/>
                    </a:moveTo>
                    <a:cubicBezTo>
                      <a:pt x="341" y="70"/>
                      <a:pt x="312" y="41"/>
                      <a:pt x="277" y="41"/>
                    </a:cubicBezTo>
                    <a:cubicBezTo>
                      <a:pt x="277" y="41"/>
                      <a:pt x="277" y="41"/>
                      <a:pt x="277" y="41"/>
                    </a:cubicBezTo>
                    <a:cubicBezTo>
                      <a:pt x="241" y="41"/>
                      <a:pt x="213" y="70"/>
                      <a:pt x="213" y="105"/>
                    </a:cubicBezTo>
                    <a:cubicBezTo>
                      <a:pt x="213" y="618"/>
                      <a:pt x="213" y="618"/>
                      <a:pt x="213" y="618"/>
                    </a:cubicBezTo>
                    <a:cubicBezTo>
                      <a:pt x="213" y="653"/>
                      <a:pt x="241" y="682"/>
                      <a:pt x="277" y="682"/>
                    </a:cubicBezTo>
                    <a:cubicBezTo>
                      <a:pt x="277" y="682"/>
                      <a:pt x="277" y="682"/>
                      <a:pt x="277" y="682"/>
                    </a:cubicBezTo>
                    <a:cubicBezTo>
                      <a:pt x="312" y="682"/>
                      <a:pt x="341" y="653"/>
                      <a:pt x="341" y="618"/>
                    </a:cubicBezTo>
                    <a:lnTo>
                      <a:pt x="341" y="105"/>
                    </a:lnTo>
                    <a:close/>
                    <a:moveTo>
                      <a:pt x="128" y="196"/>
                    </a:moveTo>
                    <a:cubicBezTo>
                      <a:pt x="128" y="161"/>
                      <a:pt x="99" y="132"/>
                      <a:pt x="64" y="132"/>
                    </a:cubicBezTo>
                    <a:cubicBezTo>
                      <a:pt x="64" y="132"/>
                      <a:pt x="64" y="132"/>
                      <a:pt x="64" y="132"/>
                    </a:cubicBezTo>
                    <a:cubicBezTo>
                      <a:pt x="28" y="132"/>
                      <a:pt x="0" y="161"/>
                      <a:pt x="0" y="196"/>
                    </a:cubicBezTo>
                    <a:cubicBezTo>
                      <a:pt x="0" y="709"/>
                      <a:pt x="0" y="709"/>
                      <a:pt x="0" y="709"/>
                    </a:cubicBezTo>
                    <a:cubicBezTo>
                      <a:pt x="0" y="744"/>
                      <a:pt x="28" y="773"/>
                      <a:pt x="64" y="773"/>
                    </a:cubicBezTo>
                    <a:cubicBezTo>
                      <a:pt x="64" y="773"/>
                      <a:pt x="64" y="773"/>
                      <a:pt x="64" y="773"/>
                    </a:cubicBezTo>
                    <a:cubicBezTo>
                      <a:pt x="99" y="773"/>
                      <a:pt x="128" y="744"/>
                      <a:pt x="128" y="709"/>
                    </a:cubicBezTo>
                    <a:lnTo>
                      <a:pt x="128" y="196"/>
                    </a:lnTo>
                    <a:close/>
                    <a:moveTo>
                      <a:pt x="672" y="618"/>
                    </a:moveTo>
                    <a:cubicBezTo>
                      <a:pt x="672" y="653"/>
                      <a:pt x="700" y="682"/>
                      <a:pt x="736" y="682"/>
                    </a:cubicBezTo>
                    <a:cubicBezTo>
                      <a:pt x="736" y="682"/>
                      <a:pt x="736" y="682"/>
                      <a:pt x="736" y="682"/>
                    </a:cubicBezTo>
                    <a:cubicBezTo>
                      <a:pt x="771" y="682"/>
                      <a:pt x="800" y="653"/>
                      <a:pt x="800" y="618"/>
                    </a:cubicBezTo>
                    <a:cubicBezTo>
                      <a:pt x="800" y="105"/>
                      <a:pt x="800" y="105"/>
                      <a:pt x="800" y="105"/>
                    </a:cubicBezTo>
                    <a:cubicBezTo>
                      <a:pt x="800" y="70"/>
                      <a:pt x="771" y="41"/>
                      <a:pt x="736" y="41"/>
                    </a:cubicBezTo>
                    <a:cubicBezTo>
                      <a:pt x="736" y="41"/>
                      <a:pt x="736" y="41"/>
                      <a:pt x="736" y="41"/>
                    </a:cubicBezTo>
                    <a:cubicBezTo>
                      <a:pt x="700" y="41"/>
                      <a:pt x="672" y="70"/>
                      <a:pt x="672" y="105"/>
                    </a:cubicBezTo>
                    <a:lnTo>
                      <a:pt x="672" y="618"/>
                    </a:lnTo>
                    <a:close/>
                    <a:moveTo>
                      <a:pt x="885" y="709"/>
                    </a:moveTo>
                    <a:cubicBezTo>
                      <a:pt x="885" y="744"/>
                      <a:pt x="913" y="773"/>
                      <a:pt x="949" y="773"/>
                    </a:cubicBezTo>
                    <a:cubicBezTo>
                      <a:pt x="949" y="773"/>
                      <a:pt x="949" y="773"/>
                      <a:pt x="949" y="773"/>
                    </a:cubicBezTo>
                    <a:cubicBezTo>
                      <a:pt x="984" y="773"/>
                      <a:pt x="1013" y="744"/>
                      <a:pt x="1013" y="709"/>
                    </a:cubicBezTo>
                    <a:cubicBezTo>
                      <a:pt x="1013" y="196"/>
                      <a:pt x="1013" y="196"/>
                      <a:pt x="1013" y="196"/>
                    </a:cubicBezTo>
                    <a:cubicBezTo>
                      <a:pt x="1013" y="161"/>
                      <a:pt x="984" y="132"/>
                      <a:pt x="949" y="132"/>
                    </a:cubicBezTo>
                    <a:cubicBezTo>
                      <a:pt x="949" y="132"/>
                      <a:pt x="949" y="132"/>
                      <a:pt x="949" y="132"/>
                    </a:cubicBezTo>
                    <a:cubicBezTo>
                      <a:pt x="913" y="132"/>
                      <a:pt x="885" y="161"/>
                      <a:pt x="885" y="196"/>
                    </a:cubicBezTo>
                    <a:lnTo>
                      <a:pt x="885" y="709"/>
                    </a:ln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grpSp>
      </p:grpSp>
      <p:sp>
        <p:nvSpPr>
          <p:cNvPr id="117" name="TextBox 116">
            <a:extLst>
              <a:ext uri="{FF2B5EF4-FFF2-40B4-BE49-F238E27FC236}">
                <a16:creationId xmlns:a16="http://schemas.microsoft.com/office/drawing/2014/main" id="{01402684-5065-4E9C-ABF8-A03B7BE970FD}"/>
              </a:ext>
            </a:extLst>
          </p:cNvPr>
          <p:cNvSpPr txBox="1"/>
          <p:nvPr/>
        </p:nvSpPr>
        <p:spPr>
          <a:xfrm>
            <a:off x="6875204" y="4527161"/>
            <a:ext cx="2688058" cy="3323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sz="1200" b="0" i="0" u="none" strike="noStrike" kern="1200" cap="none" spc="0" normalizeH="0" baseline="0" noProof="0">
                <a:ln>
                  <a:noFill/>
                </a:ln>
                <a:solidFill>
                  <a:srgbClr val="2853DC"/>
                </a:solidFill>
                <a:effectLst/>
                <a:uLnTx/>
                <a:uFillTx/>
                <a:latin typeface="Microsoft Sans Serif"/>
                <a:ea typeface="+mn-ea"/>
                <a:cs typeface="+mn-cs"/>
              </a:rPr>
              <a:t>Dynamic switching between broadcast and unicast, e.g., SC-PTM</a:t>
            </a:r>
            <a:r>
              <a:rPr kumimoji="0" lang="en-US" sz="1200" b="0" i="0" u="none" strike="noStrike" kern="1200" cap="none" spc="0" normalizeH="0" baseline="30000" noProof="0">
                <a:ln>
                  <a:noFill/>
                </a:ln>
                <a:solidFill>
                  <a:srgbClr val="2853DC"/>
                </a:solidFill>
                <a:effectLst/>
                <a:uLnTx/>
                <a:uFillTx/>
                <a:latin typeface="Microsoft Sans Serif"/>
                <a:ea typeface="+mn-ea"/>
                <a:cs typeface="+mn-cs"/>
              </a:rPr>
              <a:t>1</a:t>
            </a:r>
            <a:endParaRPr kumimoji="0" lang="en-US" sz="1200" b="0" i="0" u="none" strike="noStrike" kern="1200" cap="none" spc="0" normalizeH="0" baseline="0" noProof="0">
              <a:ln>
                <a:noFill/>
              </a:ln>
              <a:solidFill>
                <a:srgbClr val="2853DC"/>
              </a:solidFill>
              <a:effectLst/>
              <a:uLnTx/>
              <a:uFillTx/>
              <a:latin typeface="Microsoft Sans Serif"/>
              <a:ea typeface="+mn-ea"/>
              <a:cs typeface="+mn-cs"/>
            </a:endParaRPr>
          </a:p>
        </p:txBody>
      </p:sp>
      <p:sp>
        <p:nvSpPr>
          <p:cNvPr id="118" name="Freeform: Shape 117">
            <a:extLst>
              <a:ext uri="{FF2B5EF4-FFF2-40B4-BE49-F238E27FC236}">
                <a16:creationId xmlns:a16="http://schemas.microsoft.com/office/drawing/2014/main" id="{E5FAC529-BBAB-4793-914F-2968725E27BC}"/>
              </a:ext>
            </a:extLst>
          </p:cNvPr>
          <p:cNvSpPr/>
          <p:nvPr/>
        </p:nvSpPr>
        <p:spPr>
          <a:xfrm>
            <a:off x="7354871" y="3357957"/>
            <a:ext cx="732918" cy="902201"/>
          </a:xfrm>
          <a:custGeom>
            <a:avLst/>
            <a:gdLst>
              <a:gd name="connsiteX0" fmla="*/ 0 w 566057"/>
              <a:gd name="connsiteY0" fmla="*/ 0 h 870857"/>
              <a:gd name="connsiteX1" fmla="*/ 283029 w 566057"/>
              <a:gd name="connsiteY1" fmla="*/ 195943 h 870857"/>
              <a:gd name="connsiteX2" fmla="*/ 435429 w 566057"/>
              <a:gd name="connsiteY2" fmla="*/ 696686 h 870857"/>
              <a:gd name="connsiteX3" fmla="*/ 566057 w 566057"/>
              <a:gd name="connsiteY3" fmla="*/ 870857 h 870857"/>
              <a:gd name="connsiteX0" fmla="*/ 0 w 566057"/>
              <a:gd name="connsiteY0" fmla="*/ 0 h 870857"/>
              <a:gd name="connsiteX1" fmla="*/ 206221 w 566057"/>
              <a:gd name="connsiteY1" fmla="*/ 291769 h 870857"/>
              <a:gd name="connsiteX2" fmla="*/ 435429 w 566057"/>
              <a:gd name="connsiteY2" fmla="*/ 696686 h 870857"/>
              <a:gd name="connsiteX3" fmla="*/ 566057 w 566057"/>
              <a:gd name="connsiteY3" fmla="*/ 870857 h 870857"/>
              <a:gd name="connsiteX0" fmla="*/ 0 w 566057"/>
              <a:gd name="connsiteY0" fmla="*/ 0 h 870857"/>
              <a:gd name="connsiteX1" fmla="*/ 206221 w 566057"/>
              <a:gd name="connsiteY1" fmla="*/ 291769 h 870857"/>
              <a:gd name="connsiteX2" fmla="*/ 341553 w 566057"/>
              <a:gd name="connsiteY2" fmla="*/ 754182 h 870857"/>
              <a:gd name="connsiteX3" fmla="*/ 566057 w 566057"/>
              <a:gd name="connsiteY3" fmla="*/ 870857 h 870857"/>
              <a:gd name="connsiteX0" fmla="*/ 0 w 574591"/>
              <a:gd name="connsiteY0" fmla="*/ 0 h 795566"/>
              <a:gd name="connsiteX1" fmla="*/ 206221 w 574591"/>
              <a:gd name="connsiteY1" fmla="*/ 291769 h 795566"/>
              <a:gd name="connsiteX2" fmla="*/ 341553 w 574591"/>
              <a:gd name="connsiteY2" fmla="*/ 754182 h 795566"/>
              <a:gd name="connsiteX3" fmla="*/ 574591 w 574591"/>
              <a:gd name="connsiteY3" fmla="*/ 794196 h 795566"/>
              <a:gd name="connsiteX0" fmla="*/ 0 w 574591"/>
              <a:gd name="connsiteY0" fmla="*/ 0 h 794196"/>
              <a:gd name="connsiteX1" fmla="*/ 206221 w 574591"/>
              <a:gd name="connsiteY1" fmla="*/ 291769 h 794196"/>
              <a:gd name="connsiteX2" fmla="*/ 367155 w 574591"/>
              <a:gd name="connsiteY2" fmla="*/ 696686 h 794196"/>
              <a:gd name="connsiteX3" fmla="*/ 574591 w 574591"/>
              <a:gd name="connsiteY3" fmla="*/ 794196 h 794196"/>
            </a:gdLst>
            <a:ahLst/>
            <a:cxnLst>
              <a:cxn ang="0">
                <a:pos x="connsiteX0" y="connsiteY0"/>
              </a:cxn>
              <a:cxn ang="0">
                <a:pos x="connsiteX1" y="connsiteY1"/>
              </a:cxn>
              <a:cxn ang="0">
                <a:pos x="connsiteX2" y="connsiteY2"/>
              </a:cxn>
              <a:cxn ang="0">
                <a:pos x="connsiteX3" y="connsiteY3"/>
              </a:cxn>
            </a:cxnLst>
            <a:rect l="l" t="t" r="r" b="b"/>
            <a:pathLst>
              <a:path w="574591" h="794196">
                <a:moveTo>
                  <a:pt x="0" y="0"/>
                </a:moveTo>
                <a:cubicBezTo>
                  <a:pt x="105229" y="39914"/>
                  <a:pt x="145029" y="175655"/>
                  <a:pt x="206221" y="291769"/>
                </a:cubicBezTo>
                <a:cubicBezTo>
                  <a:pt x="267413" y="407883"/>
                  <a:pt x="305760" y="612948"/>
                  <a:pt x="367155" y="696686"/>
                </a:cubicBezTo>
                <a:cubicBezTo>
                  <a:pt x="428550" y="780424"/>
                  <a:pt x="532862" y="763353"/>
                  <a:pt x="574591" y="794196"/>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grpSp>
        <p:nvGrpSpPr>
          <p:cNvPr id="156" name="Group 155">
            <a:extLst>
              <a:ext uri="{FF2B5EF4-FFF2-40B4-BE49-F238E27FC236}">
                <a16:creationId xmlns:a16="http://schemas.microsoft.com/office/drawing/2014/main" id="{F47147DB-9745-4224-A23B-B2F2E34D15DA}"/>
              </a:ext>
            </a:extLst>
          </p:cNvPr>
          <p:cNvGrpSpPr/>
          <p:nvPr/>
        </p:nvGrpSpPr>
        <p:grpSpPr>
          <a:xfrm>
            <a:off x="9506396" y="3028391"/>
            <a:ext cx="412626" cy="255643"/>
            <a:chOff x="16516350" y="0"/>
            <a:chExt cx="11074400" cy="6861175"/>
          </a:xfrm>
        </p:grpSpPr>
        <p:sp>
          <p:nvSpPr>
            <p:cNvPr id="167" name="Freeform 5">
              <a:extLst>
                <a:ext uri="{FF2B5EF4-FFF2-40B4-BE49-F238E27FC236}">
                  <a16:creationId xmlns:a16="http://schemas.microsoft.com/office/drawing/2014/main" id="{B98C4994-2E0C-49C1-B5E2-B49CD6536AFB}"/>
                </a:ext>
              </a:extLst>
            </p:cNvPr>
            <p:cNvSpPr>
              <a:spLocks/>
            </p:cNvSpPr>
            <p:nvPr/>
          </p:nvSpPr>
          <p:spPr bwMode="auto">
            <a:xfrm>
              <a:off x="16516350" y="0"/>
              <a:ext cx="11074400" cy="6861175"/>
            </a:xfrm>
            <a:custGeom>
              <a:avLst/>
              <a:gdLst>
                <a:gd name="T0" fmla="*/ 1211 w 4233"/>
                <a:gd name="T1" fmla="*/ 0 h 2620"/>
                <a:gd name="T2" fmla="*/ 3023 w 4233"/>
                <a:gd name="T3" fmla="*/ 0 h 2620"/>
                <a:gd name="T4" fmla="*/ 3863 w 4233"/>
                <a:gd name="T5" fmla="*/ 846 h 2620"/>
                <a:gd name="T6" fmla="*/ 4233 w 4233"/>
                <a:gd name="T7" fmla="*/ 1374 h 2620"/>
                <a:gd name="T8" fmla="*/ 4233 w 4233"/>
                <a:gd name="T9" fmla="*/ 2477 h 2620"/>
                <a:gd name="T10" fmla="*/ 4094 w 4233"/>
                <a:gd name="T11" fmla="*/ 2620 h 2620"/>
                <a:gd name="T12" fmla="*/ 3671 w 4233"/>
                <a:gd name="T13" fmla="*/ 2620 h 2620"/>
                <a:gd name="T14" fmla="*/ 3526 w 4233"/>
                <a:gd name="T15" fmla="*/ 2477 h 2620"/>
                <a:gd name="T16" fmla="*/ 3526 w 4233"/>
                <a:gd name="T17" fmla="*/ 2291 h 2620"/>
                <a:gd name="T18" fmla="*/ 2117 w 4233"/>
                <a:gd name="T19" fmla="*/ 2365 h 2620"/>
                <a:gd name="T20" fmla="*/ 707 w 4233"/>
                <a:gd name="T21" fmla="*/ 2291 h 2620"/>
                <a:gd name="T22" fmla="*/ 707 w 4233"/>
                <a:gd name="T23" fmla="*/ 2477 h 2620"/>
                <a:gd name="T24" fmla="*/ 563 w 4233"/>
                <a:gd name="T25" fmla="*/ 2620 h 2620"/>
                <a:gd name="T26" fmla="*/ 139 w 4233"/>
                <a:gd name="T27" fmla="*/ 2620 h 2620"/>
                <a:gd name="T28" fmla="*/ 0 w 4233"/>
                <a:gd name="T29" fmla="*/ 2477 h 2620"/>
                <a:gd name="T30" fmla="*/ 0 w 4233"/>
                <a:gd name="T31" fmla="*/ 1374 h 2620"/>
                <a:gd name="T32" fmla="*/ 370 w 4233"/>
                <a:gd name="T33" fmla="*/ 846 h 2620"/>
                <a:gd name="T34" fmla="*/ 1211 w 4233"/>
                <a:gd name="T35" fmla="*/ 0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3" h="2620">
                  <a:moveTo>
                    <a:pt x="1211" y="0"/>
                  </a:moveTo>
                  <a:cubicBezTo>
                    <a:pt x="1211" y="0"/>
                    <a:pt x="2223" y="0"/>
                    <a:pt x="3023" y="0"/>
                  </a:cubicBezTo>
                  <a:cubicBezTo>
                    <a:pt x="3357" y="0"/>
                    <a:pt x="3863" y="846"/>
                    <a:pt x="3863" y="846"/>
                  </a:cubicBezTo>
                  <a:cubicBezTo>
                    <a:pt x="3863" y="846"/>
                    <a:pt x="4233" y="992"/>
                    <a:pt x="4233" y="1374"/>
                  </a:cubicBezTo>
                  <a:cubicBezTo>
                    <a:pt x="4233" y="1751"/>
                    <a:pt x="4233" y="2477"/>
                    <a:pt x="4233" y="2477"/>
                  </a:cubicBezTo>
                  <a:cubicBezTo>
                    <a:pt x="4233" y="2557"/>
                    <a:pt x="4172" y="2620"/>
                    <a:pt x="4094" y="2620"/>
                  </a:cubicBezTo>
                  <a:cubicBezTo>
                    <a:pt x="4094" y="2620"/>
                    <a:pt x="4094" y="2620"/>
                    <a:pt x="3671" y="2620"/>
                  </a:cubicBezTo>
                  <a:cubicBezTo>
                    <a:pt x="3593" y="2620"/>
                    <a:pt x="3526" y="2557"/>
                    <a:pt x="3526" y="2477"/>
                  </a:cubicBezTo>
                  <a:cubicBezTo>
                    <a:pt x="3526" y="2477"/>
                    <a:pt x="3526" y="2564"/>
                    <a:pt x="3526" y="2291"/>
                  </a:cubicBezTo>
                  <a:cubicBezTo>
                    <a:pt x="3520" y="2296"/>
                    <a:pt x="2835" y="2365"/>
                    <a:pt x="2117" y="2365"/>
                  </a:cubicBezTo>
                  <a:cubicBezTo>
                    <a:pt x="1398" y="2365"/>
                    <a:pt x="707" y="2291"/>
                    <a:pt x="707" y="2291"/>
                  </a:cubicBezTo>
                  <a:cubicBezTo>
                    <a:pt x="707" y="2291"/>
                    <a:pt x="707" y="2204"/>
                    <a:pt x="707" y="2477"/>
                  </a:cubicBezTo>
                  <a:cubicBezTo>
                    <a:pt x="707" y="2557"/>
                    <a:pt x="641" y="2620"/>
                    <a:pt x="563" y="2620"/>
                  </a:cubicBezTo>
                  <a:cubicBezTo>
                    <a:pt x="563" y="2620"/>
                    <a:pt x="563" y="2620"/>
                    <a:pt x="139" y="2620"/>
                  </a:cubicBezTo>
                  <a:cubicBezTo>
                    <a:pt x="61" y="2620"/>
                    <a:pt x="0" y="2557"/>
                    <a:pt x="0" y="2477"/>
                  </a:cubicBezTo>
                  <a:cubicBezTo>
                    <a:pt x="0" y="2477"/>
                    <a:pt x="0" y="1751"/>
                    <a:pt x="0" y="1374"/>
                  </a:cubicBezTo>
                  <a:cubicBezTo>
                    <a:pt x="0" y="992"/>
                    <a:pt x="370" y="846"/>
                    <a:pt x="370" y="846"/>
                  </a:cubicBezTo>
                  <a:cubicBezTo>
                    <a:pt x="370" y="846"/>
                    <a:pt x="876" y="0"/>
                    <a:pt x="12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68" name="Freeform 6">
              <a:extLst>
                <a:ext uri="{FF2B5EF4-FFF2-40B4-BE49-F238E27FC236}">
                  <a16:creationId xmlns:a16="http://schemas.microsoft.com/office/drawing/2014/main" id="{F5D21956-3F7F-4738-A5E6-AD72EB52F431}"/>
                </a:ext>
              </a:extLst>
            </p:cNvPr>
            <p:cNvSpPr>
              <a:spLocks/>
            </p:cNvSpPr>
            <p:nvPr/>
          </p:nvSpPr>
          <p:spPr bwMode="auto">
            <a:xfrm>
              <a:off x="18627725" y="773113"/>
              <a:ext cx="6851650" cy="1801813"/>
            </a:xfrm>
            <a:custGeom>
              <a:avLst/>
              <a:gdLst>
                <a:gd name="T0" fmla="*/ 2059 w 2619"/>
                <a:gd name="T1" fmla="*/ 0 h 688"/>
                <a:gd name="T2" fmla="*/ 561 w 2619"/>
                <a:gd name="T3" fmla="*/ 0 h 688"/>
                <a:gd name="T4" fmla="*/ 14 w 2619"/>
                <a:gd name="T5" fmla="*/ 514 h 688"/>
                <a:gd name="T6" fmla="*/ 35 w 2619"/>
                <a:gd name="T7" fmla="*/ 576 h 688"/>
                <a:gd name="T8" fmla="*/ 305 w 2619"/>
                <a:gd name="T9" fmla="*/ 688 h 688"/>
                <a:gd name="T10" fmla="*/ 1310 w 2619"/>
                <a:gd name="T11" fmla="*/ 593 h 688"/>
                <a:gd name="T12" fmla="*/ 2314 w 2619"/>
                <a:gd name="T13" fmla="*/ 688 h 688"/>
                <a:gd name="T14" fmla="*/ 2584 w 2619"/>
                <a:gd name="T15" fmla="*/ 576 h 688"/>
                <a:gd name="T16" fmla="*/ 2606 w 2619"/>
                <a:gd name="T17" fmla="*/ 514 h 688"/>
                <a:gd name="T18" fmla="*/ 2059 w 2619"/>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9" h="688">
                  <a:moveTo>
                    <a:pt x="2059" y="0"/>
                  </a:moveTo>
                  <a:cubicBezTo>
                    <a:pt x="2059" y="0"/>
                    <a:pt x="2059" y="0"/>
                    <a:pt x="561" y="0"/>
                  </a:cubicBezTo>
                  <a:cubicBezTo>
                    <a:pt x="339" y="0"/>
                    <a:pt x="92" y="383"/>
                    <a:pt x="14" y="514"/>
                  </a:cubicBezTo>
                  <a:cubicBezTo>
                    <a:pt x="0" y="537"/>
                    <a:pt x="10" y="566"/>
                    <a:pt x="35" y="576"/>
                  </a:cubicBezTo>
                  <a:cubicBezTo>
                    <a:pt x="305" y="688"/>
                    <a:pt x="305" y="688"/>
                    <a:pt x="305" y="688"/>
                  </a:cubicBezTo>
                  <a:cubicBezTo>
                    <a:pt x="305" y="688"/>
                    <a:pt x="856" y="593"/>
                    <a:pt x="1310" y="593"/>
                  </a:cubicBezTo>
                  <a:cubicBezTo>
                    <a:pt x="1763" y="593"/>
                    <a:pt x="2314" y="688"/>
                    <a:pt x="2314" y="688"/>
                  </a:cubicBezTo>
                  <a:cubicBezTo>
                    <a:pt x="2584" y="576"/>
                    <a:pt x="2584" y="576"/>
                    <a:pt x="2584" y="576"/>
                  </a:cubicBezTo>
                  <a:cubicBezTo>
                    <a:pt x="2609" y="566"/>
                    <a:pt x="2619" y="537"/>
                    <a:pt x="2606" y="514"/>
                  </a:cubicBezTo>
                  <a:cubicBezTo>
                    <a:pt x="2528" y="383"/>
                    <a:pt x="2281" y="0"/>
                    <a:pt x="20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69" name="Freeform 7">
              <a:extLst>
                <a:ext uri="{FF2B5EF4-FFF2-40B4-BE49-F238E27FC236}">
                  <a16:creationId xmlns:a16="http://schemas.microsoft.com/office/drawing/2014/main" id="{31647AB4-9A60-427E-81AD-737B15EA14FE}"/>
                </a:ext>
              </a:extLst>
            </p:cNvPr>
            <p:cNvSpPr>
              <a:spLocks/>
            </p:cNvSpPr>
            <p:nvPr/>
          </p:nvSpPr>
          <p:spPr bwMode="auto">
            <a:xfrm>
              <a:off x="17411700" y="3740150"/>
              <a:ext cx="2254250" cy="1038225"/>
            </a:xfrm>
            <a:custGeom>
              <a:avLst/>
              <a:gdLst>
                <a:gd name="T0" fmla="*/ 0 w 862"/>
                <a:gd name="T1" fmla="*/ 63 h 397"/>
                <a:gd name="T2" fmla="*/ 0 w 862"/>
                <a:gd name="T3" fmla="*/ 290 h 397"/>
                <a:gd name="T4" fmla="*/ 51 w 862"/>
                <a:gd name="T5" fmla="*/ 344 h 397"/>
                <a:gd name="T6" fmla="*/ 804 w 862"/>
                <a:gd name="T7" fmla="*/ 394 h 397"/>
                <a:gd name="T8" fmla="*/ 862 w 862"/>
                <a:gd name="T9" fmla="*/ 340 h 397"/>
                <a:gd name="T10" fmla="*/ 862 w 862"/>
                <a:gd name="T11" fmla="*/ 284 h 397"/>
                <a:gd name="T12" fmla="*/ 823 w 862"/>
                <a:gd name="T13" fmla="*/ 232 h 397"/>
                <a:gd name="T14" fmla="*/ 70 w 862"/>
                <a:gd name="T15" fmla="*/ 11 h 397"/>
                <a:gd name="T16" fmla="*/ 0 w 862"/>
                <a:gd name="T17" fmla="*/ 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397">
                  <a:moveTo>
                    <a:pt x="0" y="63"/>
                  </a:moveTo>
                  <a:cubicBezTo>
                    <a:pt x="0" y="290"/>
                    <a:pt x="0" y="290"/>
                    <a:pt x="0" y="290"/>
                  </a:cubicBezTo>
                  <a:cubicBezTo>
                    <a:pt x="0" y="319"/>
                    <a:pt x="22" y="342"/>
                    <a:pt x="51" y="344"/>
                  </a:cubicBezTo>
                  <a:cubicBezTo>
                    <a:pt x="804" y="394"/>
                    <a:pt x="804" y="394"/>
                    <a:pt x="804" y="394"/>
                  </a:cubicBezTo>
                  <a:cubicBezTo>
                    <a:pt x="836" y="397"/>
                    <a:pt x="862" y="372"/>
                    <a:pt x="862" y="340"/>
                  </a:cubicBezTo>
                  <a:cubicBezTo>
                    <a:pt x="862" y="284"/>
                    <a:pt x="862" y="284"/>
                    <a:pt x="862" y="284"/>
                  </a:cubicBezTo>
                  <a:cubicBezTo>
                    <a:pt x="862" y="260"/>
                    <a:pt x="846" y="238"/>
                    <a:pt x="823" y="232"/>
                  </a:cubicBezTo>
                  <a:cubicBezTo>
                    <a:pt x="70" y="11"/>
                    <a:pt x="70" y="11"/>
                    <a:pt x="70" y="11"/>
                  </a:cubicBezTo>
                  <a:cubicBezTo>
                    <a:pt x="35" y="0"/>
                    <a:pt x="0" y="26"/>
                    <a:pt x="0"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70" name="Freeform 8">
              <a:extLst>
                <a:ext uri="{FF2B5EF4-FFF2-40B4-BE49-F238E27FC236}">
                  <a16:creationId xmlns:a16="http://schemas.microsoft.com/office/drawing/2014/main" id="{8D8CEC23-37A4-4F71-9879-FCE399F5BC8D}"/>
                </a:ext>
              </a:extLst>
            </p:cNvPr>
            <p:cNvSpPr>
              <a:spLocks/>
            </p:cNvSpPr>
            <p:nvPr/>
          </p:nvSpPr>
          <p:spPr bwMode="auto">
            <a:xfrm>
              <a:off x="24466550" y="3740150"/>
              <a:ext cx="2255838" cy="1038225"/>
            </a:xfrm>
            <a:custGeom>
              <a:avLst/>
              <a:gdLst>
                <a:gd name="T0" fmla="*/ 862 w 862"/>
                <a:gd name="T1" fmla="*/ 63 h 397"/>
                <a:gd name="T2" fmla="*/ 862 w 862"/>
                <a:gd name="T3" fmla="*/ 290 h 397"/>
                <a:gd name="T4" fmla="*/ 812 w 862"/>
                <a:gd name="T5" fmla="*/ 344 h 397"/>
                <a:gd name="T6" fmla="*/ 58 w 862"/>
                <a:gd name="T7" fmla="*/ 394 h 397"/>
                <a:gd name="T8" fmla="*/ 0 w 862"/>
                <a:gd name="T9" fmla="*/ 340 h 397"/>
                <a:gd name="T10" fmla="*/ 0 w 862"/>
                <a:gd name="T11" fmla="*/ 284 h 397"/>
                <a:gd name="T12" fmla="*/ 39 w 862"/>
                <a:gd name="T13" fmla="*/ 232 h 397"/>
                <a:gd name="T14" fmla="*/ 793 w 862"/>
                <a:gd name="T15" fmla="*/ 11 h 397"/>
                <a:gd name="T16" fmla="*/ 862 w 862"/>
                <a:gd name="T17" fmla="*/ 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397">
                  <a:moveTo>
                    <a:pt x="862" y="63"/>
                  </a:moveTo>
                  <a:cubicBezTo>
                    <a:pt x="862" y="290"/>
                    <a:pt x="862" y="290"/>
                    <a:pt x="862" y="290"/>
                  </a:cubicBezTo>
                  <a:cubicBezTo>
                    <a:pt x="862" y="319"/>
                    <a:pt x="840" y="342"/>
                    <a:pt x="812" y="344"/>
                  </a:cubicBezTo>
                  <a:cubicBezTo>
                    <a:pt x="58" y="394"/>
                    <a:pt x="58" y="394"/>
                    <a:pt x="58" y="394"/>
                  </a:cubicBezTo>
                  <a:cubicBezTo>
                    <a:pt x="27" y="397"/>
                    <a:pt x="0" y="372"/>
                    <a:pt x="0" y="340"/>
                  </a:cubicBezTo>
                  <a:cubicBezTo>
                    <a:pt x="0" y="284"/>
                    <a:pt x="0" y="284"/>
                    <a:pt x="0" y="284"/>
                  </a:cubicBezTo>
                  <a:cubicBezTo>
                    <a:pt x="0" y="260"/>
                    <a:pt x="16" y="238"/>
                    <a:pt x="39" y="232"/>
                  </a:cubicBezTo>
                  <a:cubicBezTo>
                    <a:pt x="793" y="11"/>
                    <a:pt x="793" y="11"/>
                    <a:pt x="793" y="11"/>
                  </a:cubicBezTo>
                  <a:cubicBezTo>
                    <a:pt x="827" y="0"/>
                    <a:pt x="862" y="26"/>
                    <a:pt x="862"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nvGrpSpPr>
          <p:cNvPr id="157" name="Group 156">
            <a:extLst>
              <a:ext uri="{FF2B5EF4-FFF2-40B4-BE49-F238E27FC236}">
                <a16:creationId xmlns:a16="http://schemas.microsoft.com/office/drawing/2014/main" id="{0CE8F4D9-A069-4947-A6D6-8D59E8CB50B4}"/>
              </a:ext>
            </a:extLst>
          </p:cNvPr>
          <p:cNvGrpSpPr/>
          <p:nvPr/>
        </p:nvGrpSpPr>
        <p:grpSpPr>
          <a:xfrm>
            <a:off x="9260450" y="3361342"/>
            <a:ext cx="412626" cy="255643"/>
            <a:chOff x="16516350" y="0"/>
            <a:chExt cx="11074400" cy="6861175"/>
          </a:xfrm>
        </p:grpSpPr>
        <p:sp>
          <p:nvSpPr>
            <p:cNvPr id="163" name="Freeform 5">
              <a:extLst>
                <a:ext uri="{FF2B5EF4-FFF2-40B4-BE49-F238E27FC236}">
                  <a16:creationId xmlns:a16="http://schemas.microsoft.com/office/drawing/2014/main" id="{86AB15AC-7EED-4014-9CC4-11984FAEBC6D}"/>
                </a:ext>
              </a:extLst>
            </p:cNvPr>
            <p:cNvSpPr>
              <a:spLocks/>
            </p:cNvSpPr>
            <p:nvPr/>
          </p:nvSpPr>
          <p:spPr bwMode="auto">
            <a:xfrm>
              <a:off x="16516350" y="0"/>
              <a:ext cx="11074400" cy="6861175"/>
            </a:xfrm>
            <a:custGeom>
              <a:avLst/>
              <a:gdLst>
                <a:gd name="T0" fmla="*/ 1211 w 4233"/>
                <a:gd name="T1" fmla="*/ 0 h 2620"/>
                <a:gd name="T2" fmla="*/ 3023 w 4233"/>
                <a:gd name="T3" fmla="*/ 0 h 2620"/>
                <a:gd name="T4" fmla="*/ 3863 w 4233"/>
                <a:gd name="T5" fmla="*/ 846 h 2620"/>
                <a:gd name="T6" fmla="*/ 4233 w 4233"/>
                <a:gd name="T7" fmla="*/ 1374 h 2620"/>
                <a:gd name="T8" fmla="*/ 4233 w 4233"/>
                <a:gd name="T9" fmla="*/ 2477 h 2620"/>
                <a:gd name="T10" fmla="*/ 4094 w 4233"/>
                <a:gd name="T11" fmla="*/ 2620 h 2620"/>
                <a:gd name="T12" fmla="*/ 3671 w 4233"/>
                <a:gd name="T13" fmla="*/ 2620 h 2620"/>
                <a:gd name="T14" fmla="*/ 3526 w 4233"/>
                <a:gd name="T15" fmla="*/ 2477 h 2620"/>
                <a:gd name="T16" fmla="*/ 3526 w 4233"/>
                <a:gd name="T17" fmla="*/ 2291 h 2620"/>
                <a:gd name="T18" fmla="*/ 2117 w 4233"/>
                <a:gd name="T19" fmla="*/ 2365 h 2620"/>
                <a:gd name="T20" fmla="*/ 707 w 4233"/>
                <a:gd name="T21" fmla="*/ 2291 h 2620"/>
                <a:gd name="T22" fmla="*/ 707 w 4233"/>
                <a:gd name="T23" fmla="*/ 2477 h 2620"/>
                <a:gd name="T24" fmla="*/ 563 w 4233"/>
                <a:gd name="T25" fmla="*/ 2620 h 2620"/>
                <a:gd name="T26" fmla="*/ 139 w 4233"/>
                <a:gd name="T27" fmla="*/ 2620 h 2620"/>
                <a:gd name="T28" fmla="*/ 0 w 4233"/>
                <a:gd name="T29" fmla="*/ 2477 h 2620"/>
                <a:gd name="T30" fmla="*/ 0 w 4233"/>
                <a:gd name="T31" fmla="*/ 1374 h 2620"/>
                <a:gd name="T32" fmla="*/ 370 w 4233"/>
                <a:gd name="T33" fmla="*/ 846 h 2620"/>
                <a:gd name="T34" fmla="*/ 1211 w 4233"/>
                <a:gd name="T35" fmla="*/ 0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3" h="2620">
                  <a:moveTo>
                    <a:pt x="1211" y="0"/>
                  </a:moveTo>
                  <a:cubicBezTo>
                    <a:pt x="1211" y="0"/>
                    <a:pt x="2223" y="0"/>
                    <a:pt x="3023" y="0"/>
                  </a:cubicBezTo>
                  <a:cubicBezTo>
                    <a:pt x="3357" y="0"/>
                    <a:pt x="3863" y="846"/>
                    <a:pt x="3863" y="846"/>
                  </a:cubicBezTo>
                  <a:cubicBezTo>
                    <a:pt x="3863" y="846"/>
                    <a:pt x="4233" y="992"/>
                    <a:pt x="4233" y="1374"/>
                  </a:cubicBezTo>
                  <a:cubicBezTo>
                    <a:pt x="4233" y="1751"/>
                    <a:pt x="4233" y="2477"/>
                    <a:pt x="4233" y="2477"/>
                  </a:cubicBezTo>
                  <a:cubicBezTo>
                    <a:pt x="4233" y="2557"/>
                    <a:pt x="4172" y="2620"/>
                    <a:pt x="4094" y="2620"/>
                  </a:cubicBezTo>
                  <a:cubicBezTo>
                    <a:pt x="4094" y="2620"/>
                    <a:pt x="4094" y="2620"/>
                    <a:pt x="3671" y="2620"/>
                  </a:cubicBezTo>
                  <a:cubicBezTo>
                    <a:pt x="3593" y="2620"/>
                    <a:pt x="3526" y="2557"/>
                    <a:pt x="3526" y="2477"/>
                  </a:cubicBezTo>
                  <a:cubicBezTo>
                    <a:pt x="3526" y="2477"/>
                    <a:pt x="3526" y="2564"/>
                    <a:pt x="3526" y="2291"/>
                  </a:cubicBezTo>
                  <a:cubicBezTo>
                    <a:pt x="3520" y="2296"/>
                    <a:pt x="2835" y="2365"/>
                    <a:pt x="2117" y="2365"/>
                  </a:cubicBezTo>
                  <a:cubicBezTo>
                    <a:pt x="1398" y="2365"/>
                    <a:pt x="707" y="2291"/>
                    <a:pt x="707" y="2291"/>
                  </a:cubicBezTo>
                  <a:cubicBezTo>
                    <a:pt x="707" y="2291"/>
                    <a:pt x="707" y="2204"/>
                    <a:pt x="707" y="2477"/>
                  </a:cubicBezTo>
                  <a:cubicBezTo>
                    <a:pt x="707" y="2557"/>
                    <a:pt x="641" y="2620"/>
                    <a:pt x="563" y="2620"/>
                  </a:cubicBezTo>
                  <a:cubicBezTo>
                    <a:pt x="563" y="2620"/>
                    <a:pt x="563" y="2620"/>
                    <a:pt x="139" y="2620"/>
                  </a:cubicBezTo>
                  <a:cubicBezTo>
                    <a:pt x="61" y="2620"/>
                    <a:pt x="0" y="2557"/>
                    <a:pt x="0" y="2477"/>
                  </a:cubicBezTo>
                  <a:cubicBezTo>
                    <a:pt x="0" y="2477"/>
                    <a:pt x="0" y="1751"/>
                    <a:pt x="0" y="1374"/>
                  </a:cubicBezTo>
                  <a:cubicBezTo>
                    <a:pt x="0" y="992"/>
                    <a:pt x="370" y="846"/>
                    <a:pt x="370" y="846"/>
                  </a:cubicBezTo>
                  <a:cubicBezTo>
                    <a:pt x="370" y="846"/>
                    <a:pt x="876" y="0"/>
                    <a:pt x="12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64" name="Freeform 6">
              <a:extLst>
                <a:ext uri="{FF2B5EF4-FFF2-40B4-BE49-F238E27FC236}">
                  <a16:creationId xmlns:a16="http://schemas.microsoft.com/office/drawing/2014/main" id="{C1F19F74-19F7-4D6B-B7AB-052AA05F826A}"/>
                </a:ext>
              </a:extLst>
            </p:cNvPr>
            <p:cNvSpPr>
              <a:spLocks/>
            </p:cNvSpPr>
            <p:nvPr/>
          </p:nvSpPr>
          <p:spPr bwMode="auto">
            <a:xfrm>
              <a:off x="18627725" y="773113"/>
              <a:ext cx="6851650" cy="1801813"/>
            </a:xfrm>
            <a:custGeom>
              <a:avLst/>
              <a:gdLst>
                <a:gd name="T0" fmla="*/ 2059 w 2619"/>
                <a:gd name="T1" fmla="*/ 0 h 688"/>
                <a:gd name="T2" fmla="*/ 561 w 2619"/>
                <a:gd name="T3" fmla="*/ 0 h 688"/>
                <a:gd name="T4" fmla="*/ 14 w 2619"/>
                <a:gd name="T5" fmla="*/ 514 h 688"/>
                <a:gd name="T6" fmla="*/ 35 w 2619"/>
                <a:gd name="T7" fmla="*/ 576 h 688"/>
                <a:gd name="T8" fmla="*/ 305 w 2619"/>
                <a:gd name="T9" fmla="*/ 688 h 688"/>
                <a:gd name="T10" fmla="*/ 1310 w 2619"/>
                <a:gd name="T11" fmla="*/ 593 h 688"/>
                <a:gd name="T12" fmla="*/ 2314 w 2619"/>
                <a:gd name="T13" fmla="*/ 688 h 688"/>
                <a:gd name="T14" fmla="*/ 2584 w 2619"/>
                <a:gd name="T15" fmla="*/ 576 h 688"/>
                <a:gd name="T16" fmla="*/ 2606 w 2619"/>
                <a:gd name="T17" fmla="*/ 514 h 688"/>
                <a:gd name="T18" fmla="*/ 2059 w 2619"/>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9" h="688">
                  <a:moveTo>
                    <a:pt x="2059" y="0"/>
                  </a:moveTo>
                  <a:cubicBezTo>
                    <a:pt x="2059" y="0"/>
                    <a:pt x="2059" y="0"/>
                    <a:pt x="561" y="0"/>
                  </a:cubicBezTo>
                  <a:cubicBezTo>
                    <a:pt x="339" y="0"/>
                    <a:pt x="92" y="383"/>
                    <a:pt x="14" y="514"/>
                  </a:cubicBezTo>
                  <a:cubicBezTo>
                    <a:pt x="0" y="537"/>
                    <a:pt x="10" y="566"/>
                    <a:pt x="35" y="576"/>
                  </a:cubicBezTo>
                  <a:cubicBezTo>
                    <a:pt x="305" y="688"/>
                    <a:pt x="305" y="688"/>
                    <a:pt x="305" y="688"/>
                  </a:cubicBezTo>
                  <a:cubicBezTo>
                    <a:pt x="305" y="688"/>
                    <a:pt x="856" y="593"/>
                    <a:pt x="1310" y="593"/>
                  </a:cubicBezTo>
                  <a:cubicBezTo>
                    <a:pt x="1763" y="593"/>
                    <a:pt x="2314" y="688"/>
                    <a:pt x="2314" y="688"/>
                  </a:cubicBezTo>
                  <a:cubicBezTo>
                    <a:pt x="2584" y="576"/>
                    <a:pt x="2584" y="576"/>
                    <a:pt x="2584" y="576"/>
                  </a:cubicBezTo>
                  <a:cubicBezTo>
                    <a:pt x="2609" y="566"/>
                    <a:pt x="2619" y="537"/>
                    <a:pt x="2606" y="514"/>
                  </a:cubicBezTo>
                  <a:cubicBezTo>
                    <a:pt x="2528" y="383"/>
                    <a:pt x="2281" y="0"/>
                    <a:pt x="20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65" name="Freeform 7">
              <a:extLst>
                <a:ext uri="{FF2B5EF4-FFF2-40B4-BE49-F238E27FC236}">
                  <a16:creationId xmlns:a16="http://schemas.microsoft.com/office/drawing/2014/main" id="{89691CEA-FE15-4BB3-8793-1D7D5EFE76BB}"/>
                </a:ext>
              </a:extLst>
            </p:cNvPr>
            <p:cNvSpPr>
              <a:spLocks/>
            </p:cNvSpPr>
            <p:nvPr/>
          </p:nvSpPr>
          <p:spPr bwMode="auto">
            <a:xfrm>
              <a:off x="17411700" y="3740150"/>
              <a:ext cx="2254250" cy="1038225"/>
            </a:xfrm>
            <a:custGeom>
              <a:avLst/>
              <a:gdLst>
                <a:gd name="T0" fmla="*/ 0 w 862"/>
                <a:gd name="T1" fmla="*/ 63 h 397"/>
                <a:gd name="T2" fmla="*/ 0 w 862"/>
                <a:gd name="T3" fmla="*/ 290 h 397"/>
                <a:gd name="T4" fmla="*/ 51 w 862"/>
                <a:gd name="T5" fmla="*/ 344 h 397"/>
                <a:gd name="T6" fmla="*/ 804 w 862"/>
                <a:gd name="T7" fmla="*/ 394 h 397"/>
                <a:gd name="T8" fmla="*/ 862 w 862"/>
                <a:gd name="T9" fmla="*/ 340 h 397"/>
                <a:gd name="T10" fmla="*/ 862 w 862"/>
                <a:gd name="T11" fmla="*/ 284 h 397"/>
                <a:gd name="T12" fmla="*/ 823 w 862"/>
                <a:gd name="T13" fmla="*/ 232 h 397"/>
                <a:gd name="T14" fmla="*/ 70 w 862"/>
                <a:gd name="T15" fmla="*/ 11 h 397"/>
                <a:gd name="T16" fmla="*/ 0 w 862"/>
                <a:gd name="T17" fmla="*/ 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397">
                  <a:moveTo>
                    <a:pt x="0" y="63"/>
                  </a:moveTo>
                  <a:cubicBezTo>
                    <a:pt x="0" y="290"/>
                    <a:pt x="0" y="290"/>
                    <a:pt x="0" y="290"/>
                  </a:cubicBezTo>
                  <a:cubicBezTo>
                    <a:pt x="0" y="319"/>
                    <a:pt x="22" y="342"/>
                    <a:pt x="51" y="344"/>
                  </a:cubicBezTo>
                  <a:cubicBezTo>
                    <a:pt x="804" y="394"/>
                    <a:pt x="804" y="394"/>
                    <a:pt x="804" y="394"/>
                  </a:cubicBezTo>
                  <a:cubicBezTo>
                    <a:pt x="836" y="397"/>
                    <a:pt x="862" y="372"/>
                    <a:pt x="862" y="340"/>
                  </a:cubicBezTo>
                  <a:cubicBezTo>
                    <a:pt x="862" y="284"/>
                    <a:pt x="862" y="284"/>
                    <a:pt x="862" y="284"/>
                  </a:cubicBezTo>
                  <a:cubicBezTo>
                    <a:pt x="862" y="260"/>
                    <a:pt x="846" y="238"/>
                    <a:pt x="823" y="232"/>
                  </a:cubicBezTo>
                  <a:cubicBezTo>
                    <a:pt x="70" y="11"/>
                    <a:pt x="70" y="11"/>
                    <a:pt x="70" y="11"/>
                  </a:cubicBezTo>
                  <a:cubicBezTo>
                    <a:pt x="35" y="0"/>
                    <a:pt x="0" y="26"/>
                    <a:pt x="0"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66" name="Freeform 8">
              <a:extLst>
                <a:ext uri="{FF2B5EF4-FFF2-40B4-BE49-F238E27FC236}">
                  <a16:creationId xmlns:a16="http://schemas.microsoft.com/office/drawing/2014/main" id="{68274EA2-750F-42A3-A0FC-1AF9ECB1F796}"/>
                </a:ext>
              </a:extLst>
            </p:cNvPr>
            <p:cNvSpPr>
              <a:spLocks/>
            </p:cNvSpPr>
            <p:nvPr/>
          </p:nvSpPr>
          <p:spPr bwMode="auto">
            <a:xfrm>
              <a:off x="24466550" y="3740150"/>
              <a:ext cx="2255838" cy="1038225"/>
            </a:xfrm>
            <a:custGeom>
              <a:avLst/>
              <a:gdLst>
                <a:gd name="T0" fmla="*/ 862 w 862"/>
                <a:gd name="T1" fmla="*/ 63 h 397"/>
                <a:gd name="T2" fmla="*/ 862 w 862"/>
                <a:gd name="T3" fmla="*/ 290 h 397"/>
                <a:gd name="T4" fmla="*/ 812 w 862"/>
                <a:gd name="T5" fmla="*/ 344 h 397"/>
                <a:gd name="T6" fmla="*/ 58 w 862"/>
                <a:gd name="T7" fmla="*/ 394 h 397"/>
                <a:gd name="T8" fmla="*/ 0 w 862"/>
                <a:gd name="T9" fmla="*/ 340 h 397"/>
                <a:gd name="T10" fmla="*/ 0 w 862"/>
                <a:gd name="T11" fmla="*/ 284 h 397"/>
                <a:gd name="T12" fmla="*/ 39 w 862"/>
                <a:gd name="T13" fmla="*/ 232 h 397"/>
                <a:gd name="T14" fmla="*/ 793 w 862"/>
                <a:gd name="T15" fmla="*/ 11 h 397"/>
                <a:gd name="T16" fmla="*/ 862 w 862"/>
                <a:gd name="T17" fmla="*/ 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397">
                  <a:moveTo>
                    <a:pt x="862" y="63"/>
                  </a:moveTo>
                  <a:cubicBezTo>
                    <a:pt x="862" y="290"/>
                    <a:pt x="862" y="290"/>
                    <a:pt x="862" y="290"/>
                  </a:cubicBezTo>
                  <a:cubicBezTo>
                    <a:pt x="862" y="319"/>
                    <a:pt x="840" y="342"/>
                    <a:pt x="812" y="344"/>
                  </a:cubicBezTo>
                  <a:cubicBezTo>
                    <a:pt x="58" y="394"/>
                    <a:pt x="58" y="394"/>
                    <a:pt x="58" y="394"/>
                  </a:cubicBezTo>
                  <a:cubicBezTo>
                    <a:pt x="27" y="397"/>
                    <a:pt x="0" y="372"/>
                    <a:pt x="0" y="340"/>
                  </a:cubicBezTo>
                  <a:cubicBezTo>
                    <a:pt x="0" y="284"/>
                    <a:pt x="0" y="284"/>
                    <a:pt x="0" y="284"/>
                  </a:cubicBezTo>
                  <a:cubicBezTo>
                    <a:pt x="0" y="260"/>
                    <a:pt x="16" y="238"/>
                    <a:pt x="39" y="232"/>
                  </a:cubicBezTo>
                  <a:cubicBezTo>
                    <a:pt x="793" y="11"/>
                    <a:pt x="793" y="11"/>
                    <a:pt x="793" y="11"/>
                  </a:cubicBezTo>
                  <a:cubicBezTo>
                    <a:pt x="827" y="0"/>
                    <a:pt x="862" y="26"/>
                    <a:pt x="862"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nvGrpSpPr>
          <p:cNvPr id="158" name="Group 157">
            <a:extLst>
              <a:ext uri="{FF2B5EF4-FFF2-40B4-BE49-F238E27FC236}">
                <a16:creationId xmlns:a16="http://schemas.microsoft.com/office/drawing/2014/main" id="{44359AED-31FB-4D26-BB9E-7EEF236E0094}"/>
              </a:ext>
            </a:extLst>
          </p:cNvPr>
          <p:cNvGrpSpPr/>
          <p:nvPr/>
        </p:nvGrpSpPr>
        <p:grpSpPr>
          <a:xfrm>
            <a:off x="9752342" y="3361342"/>
            <a:ext cx="412626" cy="255643"/>
            <a:chOff x="16516350" y="0"/>
            <a:chExt cx="11074400" cy="6861175"/>
          </a:xfrm>
        </p:grpSpPr>
        <p:sp>
          <p:nvSpPr>
            <p:cNvPr id="159" name="Freeform 5">
              <a:extLst>
                <a:ext uri="{FF2B5EF4-FFF2-40B4-BE49-F238E27FC236}">
                  <a16:creationId xmlns:a16="http://schemas.microsoft.com/office/drawing/2014/main" id="{B41088C2-D738-4E3F-B4F2-A06CE9776BAE}"/>
                </a:ext>
              </a:extLst>
            </p:cNvPr>
            <p:cNvSpPr>
              <a:spLocks/>
            </p:cNvSpPr>
            <p:nvPr/>
          </p:nvSpPr>
          <p:spPr bwMode="auto">
            <a:xfrm>
              <a:off x="16516350" y="0"/>
              <a:ext cx="11074400" cy="6861175"/>
            </a:xfrm>
            <a:custGeom>
              <a:avLst/>
              <a:gdLst>
                <a:gd name="T0" fmla="*/ 1211 w 4233"/>
                <a:gd name="T1" fmla="*/ 0 h 2620"/>
                <a:gd name="T2" fmla="*/ 3023 w 4233"/>
                <a:gd name="T3" fmla="*/ 0 h 2620"/>
                <a:gd name="T4" fmla="*/ 3863 w 4233"/>
                <a:gd name="T5" fmla="*/ 846 h 2620"/>
                <a:gd name="T6" fmla="*/ 4233 w 4233"/>
                <a:gd name="T7" fmla="*/ 1374 h 2620"/>
                <a:gd name="T8" fmla="*/ 4233 w 4233"/>
                <a:gd name="T9" fmla="*/ 2477 h 2620"/>
                <a:gd name="T10" fmla="*/ 4094 w 4233"/>
                <a:gd name="T11" fmla="*/ 2620 h 2620"/>
                <a:gd name="T12" fmla="*/ 3671 w 4233"/>
                <a:gd name="T13" fmla="*/ 2620 h 2620"/>
                <a:gd name="T14" fmla="*/ 3526 w 4233"/>
                <a:gd name="T15" fmla="*/ 2477 h 2620"/>
                <a:gd name="T16" fmla="*/ 3526 w 4233"/>
                <a:gd name="T17" fmla="*/ 2291 h 2620"/>
                <a:gd name="T18" fmla="*/ 2117 w 4233"/>
                <a:gd name="T19" fmla="*/ 2365 h 2620"/>
                <a:gd name="T20" fmla="*/ 707 w 4233"/>
                <a:gd name="T21" fmla="*/ 2291 h 2620"/>
                <a:gd name="T22" fmla="*/ 707 w 4233"/>
                <a:gd name="T23" fmla="*/ 2477 h 2620"/>
                <a:gd name="T24" fmla="*/ 563 w 4233"/>
                <a:gd name="T25" fmla="*/ 2620 h 2620"/>
                <a:gd name="T26" fmla="*/ 139 w 4233"/>
                <a:gd name="T27" fmla="*/ 2620 h 2620"/>
                <a:gd name="T28" fmla="*/ 0 w 4233"/>
                <a:gd name="T29" fmla="*/ 2477 h 2620"/>
                <a:gd name="T30" fmla="*/ 0 w 4233"/>
                <a:gd name="T31" fmla="*/ 1374 h 2620"/>
                <a:gd name="T32" fmla="*/ 370 w 4233"/>
                <a:gd name="T33" fmla="*/ 846 h 2620"/>
                <a:gd name="T34" fmla="*/ 1211 w 4233"/>
                <a:gd name="T35" fmla="*/ 0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3" h="2620">
                  <a:moveTo>
                    <a:pt x="1211" y="0"/>
                  </a:moveTo>
                  <a:cubicBezTo>
                    <a:pt x="1211" y="0"/>
                    <a:pt x="2223" y="0"/>
                    <a:pt x="3023" y="0"/>
                  </a:cubicBezTo>
                  <a:cubicBezTo>
                    <a:pt x="3357" y="0"/>
                    <a:pt x="3863" y="846"/>
                    <a:pt x="3863" y="846"/>
                  </a:cubicBezTo>
                  <a:cubicBezTo>
                    <a:pt x="3863" y="846"/>
                    <a:pt x="4233" y="992"/>
                    <a:pt x="4233" y="1374"/>
                  </a:cubicBezTo>
                  <a:cubicBezTo>
                    <a:pt x="4233" y="1751"/>
                    <a:pt x="4233" y="2477"/>
                    <a:pt x="4233" y="2477"/>
                  </a:cubicBezTo>
                  <a:cubicBezTo>
                    <a:pt x="4233" y="2557"/>
                    <a:pt x="4172" y="2620"/>
                    <a:pt x="4094" y="2620"/>
                  </a:cubicBezTo>
                  <a:cubicBezTo>
                    <a:pt x="4094" y="2620"/>
                    <a:pt x="4094" y="2620"/>
                    <a:pt x="3671" y="2620"/>
                  </a:cubicBezTo>
                  <a:cubicBezTo>
                    <a:pt x="3593" y="2620"/>
                    <a:pt x="3526" y="2557"/>
                    <a:pt x="3526" y="2477"/>
                  </a:cubicBezTo>
                  <a:cubicBezTo>
                    <a:pt x="3526" y="2477"/>
                    <a:pt x="3526" y="2564"/>
                    <a:pt x="3526" y="2291"/>
                  </a:cubicBezTo>
                  <a:cubicBezTo>
                    <a:pt x="3520" y="2296"/>
                    <a:pt x="2835" y="2365"/>
                    <a:pt x="2117" y="2365"/>
                  </a:cubicBezTo>
                  <a:cubicBezTo>
                    <a:pt x="1398" y="2365"/>
                    <a:pt x="707" y="2291"/>
                    <a:pt x="707" y="2291"/>
                  </a:cubicBezTo>
                  <a:cubicBezTo>
                    <a:pt x="707" y="2291"/>
                    <a:pt x="707" y="2204"/>
                    <a:pt x="707" y="2477"/>
                  </a:cubicBezTo>
                  <a:cubicBezTo>
                    <a:pt x="707" y="2557"/>
                    <a:pt x="641" y="2620"/>
                    <a:pt x="563" y="2620"/>
                  </a:cubicBezTo>
                  <a:cubicBezTo>
                    <a:pt x="563" y="2620"/>
                    <a:pt x="563" y="2620"/>
                    <a:pt x="139" y="2620"/>
                  </a:cubicBezTo>
                  <a:cubicBezTo>
                    <a:pt x="61" y="2620"/>
                    <a:pt x="0" y="2557"/>
                    <a:pt x="0" y="2477"/>
                  </a:cubicBezTo>
                  <a:cubicBezTo>
                    <a:pt x="0" y="2477"/>
                    <a:pt x="0" y="1751"/>
                    <a:pt x="0" y="1374"/>
                  </a:cubicBezTo>
                  <a:cubicBezTo>
                    <a:pt x="0" y="992"/>
                    <a:pt x="370" y="846"/>
                    <a:pt x="370" y="846"/>
                  </a:cubicBezTo>
                  <a:cubicBezTo>
                    <a:pt x="370" y="846"/>
                    <a:pt x="876" y="0"/>
                    <a:pt x="12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60" name="Freeform 6">
              <a:extLst>
                <a:ext uri="{FF2B5EF4-FFF2-40B4-BE49-F238E27FC236}">
                  <a16:creationId xmlns:a16="http://schemas.microsoft.com/office/drawing/2014/main" id="{4C22C56D-AC4D-4905-BE55-3ADB8DCA3F23}"/>
                </a:ext>
              </a:extLst>
            </p:cNvPr>
            <p:cNvSpPr>
              <a:spLocks/>
            </p:cNvSpPr>
            <p:nvPr/>
          </p:nvSpPr>
          <p:spPr bwMode="auto">
            <a:xfrm>
              <a:off x="18627725" y="773113"/>
              <a:ext cx="6851650" cy="1801813"/>
            </a:xfrm>
            <a:custGeom>
              <a:avLst/>
              <a:gdLst>
                <a:gd name="T0" fmla="*/ 2059 w 2619"/>
                <a:gd name="T1" fmla="*/ 0 h 688"/>
                <a:gd name="T2" fmla="*/ 561 w 2619"/>
                <a:gd name="T3" fmla="*/ 0 h 688"/>
                <a:gd name="T4" fmla="*/ 14 w 2619"/>
                <a:gd name="T5" fmla="*/ 514 h 688"/>
                <a:gd name="T6" fmla="*/ 35 w 2619"/>
                <a:gd name="T7" fmla="*/ 576 h 688"/>
                <a:gd name="T8" fmla="*/ 305 w 2619"/>
                <a:gd name="T9" fmla="*/ 688 h 688"/>
                <a:gd name="T10" fmla="*/ 1310 w 2619"/>
                <a:gd name="T11" fmla="*/ 593 h 688"/>
                <a:gd name="T12" fmla="*/ 2314 w 2619"/>
                <a:gd name="T13" fmla="*/ 688 h 688"/>
                <a:gd name="T14" fmla="*/ 2584 w 2619"/>
                <a:gd name="T15" fmla="*/ 576 h 688"/>
                <a:gd name="T16" fmla="*/ 2606 w 2619"/>
                <a:gd name="T17" fmla="*/ 514 h 688"/>
                <a:gd name="T18" fmla="*/ 2059 w 2619"/>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9" h="688">
                  <a:moveTo>
                    <a:pt x="2059" y="0"/>
                  </a:moveTo>
                  <a:cubicBezTo>
                    <a:pt x="2059" y="0"/>
                    <a:pt x="2059" y="0"/>
                    <a:pt x="561" y="0"/>
                  </a:cubicBezTo>
                  <a:cubicBezTo>
                    <a:pt x="339" y="0"/>
                    <a:pt x="92" y="383"/>
                    <a:pt x="14" y="514"/>
                  </a:cubicBezTo>
                  <a:cubicBezTo>
                    <a:pt x="0" y="537"/>
                    <a:pt x="10" y="566"/>
                    <a:pt x="35" y="576"/>
                  </a:cubicBezTo>
                  <a:cubicBezTo>
                    <a:pt x="305" y="688"/>
                    <a:pt x="305" y="688"/>
                    <a:pt x="305" y="688"/>
                  </a:cubicBezTo>
                  <a:cubicBezTo>
                    <a:pt x="305" y="688"/>
                    <a:pt x="856" y="593"/>
                    <a:pt x="1310" y="593"/>
                  </a:cubicBezTo>
                  <a:cubicBezTo>
                    <a:pt x="1763" y="593"/>
                    <a:pt x="2314" y="688"/>
                    <a:pt x="2314" y="688"/>
                  </a:cubicBezTo>
                  <a:cubicBezTo>
                    <a:pt x="2584" y="576"/>
                    <a:pt x="2584" y="576"/>
                    <a:pt x="2584" y="576"/>
                  </a:cubicBezTo>
                  <a:cubicBezTo>
                    <a:pt x="2609" y="566"/>
                    <a:pt x="2619" y="537"/>
                    <a:pt x="2606" y="514"/>
                  </a:cubicBezTo>
                  <a:cubicBezTo>
                    <a:pt x="2528" y="383"/>
                    <a:pt x="2281" y="0"/>
                    <a:pt x="20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61" name="Freeform 7">
              <a:extLst>
                <a:ext uri="{FF2B5EF4-FFF2-40B4-BE49-F238E27FC236}">
                  <a16:creationId xmlns:a16="http://schemas.microsoft.com/office/drawing/2014/main" id="{6C848E5A-145A-4ED1-AD64-24ACCFD8AB5B}"/>
                </a:ext>
              </a:extLst>
            </p:cNvPr>
            <p:cNvSpPr>
              <a:spLocks/>
            </p:cNvSpPr>
            <p:nvPr/>
          </p:nvSpPr>
          <p:spPr bwMode="auto">
            <a:xfrm>
              <a:off x="17411700" y="3740150"/>
              <a:ext cx="2254250" cy="1038225"/>
            </a:xfrm>
            <a:custGeom>
              <a:avLst/>
              <a:gdLst>
                <a:gd name="T0" fmla="*/ 0 w 862"/>
                <a:gd name="T1" fmla="*/ 63 h 397"/>
                <a:gd name="T2" fmla="*/ 0 w 862"/>
                <a:gd name="T3" fmla="*/ 290 h 397"/>
                <a:gd name="T4" fmla="*/ 51 w 862"/>
                <a:gd name="T5" fmla="*/ 344 h 397"/>
                <a:gd name="T6" fmla="*/ 804 w 862"/>
                <a:gd name="T7" fmla="*/ 394 h 397"/>
                <a:gd name="T8" fmla="*/ 862 w 862"/>
                <a:gd name="T9" fmla="*/ 340 h 397"/>
                <a:gd name="T10" fmla="*/ 862 w 862"/>
                <a:gd name="T11" fmla="*/ 284 h 397"/>
                <a:gd name="T12" fmla="*/ 823 w 862"/>
                <a:gd name="T13" fmla="*/ 232 h 397"/>
                <a:gd name="T14" fmla="*/ 70 w 862"/>
                <a:gd name="T15" fmla="*/ 11 h 397"/>
                <a:gd name="T16" fmla="*/ 0 w 862"/>
                <a:gd name="T17" fmla="*/ 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397">
                  <a:moveTo>
                    <a:pt x="0" y="63"/>
                  </a:moveTo>
                  <a:cubicBezTo>
                    <a:pt x="0" y="290"/>
                    <a:pt x="0" y="290"/>
                    <a:pt x="0" y="290"/>
                  </a:cubicBezTo>
                  <a:cubicBezTo>
                    <a:pt x="0" y="319"/>
                    <a:pt x="22" y="342"/>
                    <a:pt x="51" y="344"/>
                  </a:cubicBezTo>
                  <a:cubicBezTo>
                    <a:pt x="804" y="394"/>
                    <a:pt x="804" y="394"/>
                    <a:pt x="804" y="394"/>
                  </a:cubicBezTo>
                  <a:cubicBezTo>
                    <a:pt x="836" y="397"/>
                    <a:pt x="862" y="372"/>
                    <a:pt x="862" y="340"/>
                  </a:cubicBezTo>
                  <a:cubicBezTo>
                    <a:pt x="862" y="284"/>
                    <a:pt x="862" y="284"/>
                    <a:pt x="862" y="284"/>
                  </a:cubicBezTo>
                  <a:cubicBezTo>
                    <a:pt x="862" y="260"/>
                    <a:pt x="846" y="238"/>
                    <a:pt x="823" y="232"/>
                  </a:cubicBezTo>
                  <a:cubicBezTo>
                    <a:pt x="70" y="11"/>
                    <a:pt x="70" y="11"/>
                    <a:pt x="70" y="11"/>
                  </a:cubicBezTo>
                  <a:cubicBezTo>
                    <a:pt x="35" y="0"/>
                    <a:pt x="0" y="26"/>
                    <a:pt x="0"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62" name="Freeform 8">
              <a:extLst>
                <a:ext uri="{FF2B5EF4-FFF2-40B4-BE49-F238E27FC236}">
                  <a16:creationId xmlns:a16="http://schemas.microsoft.com/office/drawing/2014/main" id="{A1A6D6D7-F627-40CC-879B-EDD9BDC005B9}"/>
                </a:ext>
              </a:extLst>
            </p:cNvPr>
            <p:cNvSpPr>
              <a:spLocks/>
            </p:cNvSpPr>
            <p:nvPr/>
          </p:nvSpPr>
          <p:spPr bwMode="auto">
            <a:xfrm>
              <a:off x="24466550" y="3740150"/>
              <a:ext cx="2255838" cy="1038225"/>
            </a:xfrm>
            <a:custGeom>
              <a:avLst/>
              <a:gdLst>
                <a:gd name="T0" fmla="*/ 862 w 862"/>
                <a:gd name="T1" fmla="*/ 63 h 397"/>
                <a:gd name="T2" fmla="*/ 862 w 862"/>
                <a:gd name="T3" fmla="*/ 290 h 397"/>
                <a:gd name="T4" fmla="*/ 812 w 862"/>
                <a:gd name="T5" fmla="*/ 344 h 397"/>
                <a:gd name="T6" fmla="*/ 58 w 862"/>
                <a:gd name="T7" fmla="*/ 394 h 397"/>
                <a:gd name="T8" fmla="*/ 0 w 862"/>
                <a:gd name="T9" fmla="*/ 340 h 397"/>
                <a:gd name="T10" fmla="*/ 0 w 862"/>
                <a:gd name="T11" fmla="*/ 284 h 397"/>
                <a:gd name="T12" fmla="*/ 39 w 862"/>
                <a:gd name="T13" fmla="*/ 232 h 397"/>
                <a:gd name="T14" fmla="*/ 793 w 862"/>
                <a:gd name="T15" fmla="*/ 11 h 397"/>
                <a:gd name="T16" fmla="*/ 862 w 862"/>
                <a:gd name="T17" fmla="*/ 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397">
                  <a:moveTo>
                    <a:pt x="862" y="63"/>
                  </a:moveTo>
                  <a:cubicBezTo>
                    <a:pt x="862" y="290"/>
                    <a:pt x="862" y="290"/>
                    <a:pt x="862" y="290"/>
                  </a:cubicBezTo>
                  <a:cubicBezTo>
                    <a:pt x="862" y="319"/>
                    <a:pt x="840" y="342"/>
                    <a:pt x="812" y="344"/>
                  </a:cubicBezTo>
                  <a:cubicBezTo>
                    <a:pt x="58" y="394"/>
                    <a:pt x="58" y="394"/>
                    <a:pt x="58" y="394"/>
                  </a:cubicBezTo>
                  <a:cubicBezTo>
                    <a:pt x="27" y="397"/>
                    <a:pt x="0" y="372"/>
                    <a:pt x="0" y="340"/>
                  </a:cubicBezTo>
                  <a:cubicBezTo>
                    <a:pt x="0" y="284"/>
                    <a:pt x="0" y="284"/>
                    <a:pt x="0" y="284"/>
                  </a:cubicBezTo>
                  <a:cubicBezTo>
                    <a:pt x="0" y="260"/>
                    <a:pt x="16" y="238"/>
                    <a:pt x="39" y="232"/>
                  </a:cubicBezTo>
                  <a:cubicBezTo>
                    <a:pt x="793" y="11"/>
                    <a:pt x="793" y="11"/>
                    <a:pt x="793" y="11"/>
                  </a:cubicBezTo>
                  <a:cubicBezTo>
                    <a:pt x="827" y="0"/>
                    <a:pt x="862" y="26"/>
                    <a:pt x="862"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nvGrpSpPr>
          <p:cNvPr id="121" name="Group 120">
            <a:extLst>
              <a:ext uri="{FF2B5EF4-FFF2-40B4-BE49-F238E27FC236}">
                <a16:creationId xmlns:a16="http://schemas.microsoft.com/office/drawing/2014/main" id="{77A3DA02-481B-4C58-8194-921DEFEF63B5}"/>
              </a:ext>
            </a:extLst>
          </p:cNvPr>
          <p:cNvGrpSpPr>
            <a:grpSpLocks noChangeAspect="1"/>
          </p:cNvGrpSpPr>
          <p:nvPr/>
        </p:nvGrpSpPr>
        <p:grpSpPr>
          <a:xfrm>
            <a:off x="9837063" y="4152976"/>
            <a:ext cx="246841" cy="457574"/>
            <a:chOff x="5434013" y="2201863"/>
            <a:chExt cx="1323975" cy="2454275"/>
          </a:xfrm>
        </p:grpSpPr>
        <p:sp>
          <p:nvSpPr>
            <p:cNvPr id="154" name="Freeform 5">
              <a:extLst>
                <a:ext uri="{FF2B5EF4-FFF2-40B4-BE49-F238E27FC236}">
                  <a16:creationId xmlns:a16="http://schemas.microsoft.com/office/drawing/2014/main" id="{9D5740F3-9699-4493-B0E9-1D730F43510E}"/>
                </a:ext>
              </a:extLst>
            </p:cNvPr>
            <p:cNvSpPr>
              <a:spLocks/>
            </p:cNvSpPr>
            <p:nvPr/>
          </p:nvSpPr>
          <p:spPr bwMode="auto">
            <a:xfrm>
              <a:off x="5434013" y="2201863"/>
              <a:ext cx="1323975"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155" name="Freeform: Shape 15">
              <a:extLst>
                <a:ext uri="{FF2B5EF4-FFF2-40B4-BE49-F238E27FC236}">
                  <a16:creationId xmlns:a16="http://schemas.microsoft.com/office/drawing/2014/main" id="{BF77DC51-14F1-4061-A477-5F2D6D7EDE85}"/>
                </a:ext>
              </a:extLst>
            </p:cNvPr>
            <p:cNvSpPr>
              <a:spLocks/>
            </p:cNvSpPr>
            <p:nvPr/>
          </p:nvSpPr>
          <p:spPr bwMode="auto">
            <a:xfrm>
              <a:off x="5518151" y="2286001"/>
              <a:ext cx="1155700" cy="2239963"/>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2">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grpSp>
      <p:grpSp>
        <p:nvGrpSpPr>
          <p:cNvPr id="122" name="Group 121">
            <a:extLst>
              <a:ext uri="{FF2B5EF4-FFF2-40B4-BE49-F238E27FC236}">
                <a16:creationId xmlns:a16="http://schemas.microsoft.com/office/drawing/2014/main" id="{CB58FBD1-F72F-4289-BC80-E5B4C7888D55}"/>
              </a:ext>
            </a:extLst>
          </p:cNvPr>
          <p:cNvGrpSpPr>
            <a:grpSpLocks noChangeAspect="1"/>
          </p:cNvGrpSpPr>
          <p:nvPr/>
        </p:nvGrpSpPr>
        <p:grpSpPr>
          <a:xfrm>
            <a:off x="10124616" y="4152976"/>
            <a:ext cx="246841" cy="457574"/>
            <a:chOff x="5434013" y="2201863"/>
            <a:chExt cx="1323975" cy="2454275"/>
          </a:xfrm>
        </p:grpSpPr>
        <p:sp>
          <p:nvSpPr>
            <p:cNvPr id="152" name="Freeform 5">
              <a:extLst>
                <a:ext uri="{FF2B5EF4-FFF2-40B4-BE49-F238E27FC236}">
                  <a16:creationId xmlns:a16="http://schemas.microsoft.com/office/drawing/2014/main" id="{D9399F81-18A6-45F1-B643-B301F75A8776}"/>
                </a:ext>
              </a:extLst>
            </p:cNvPr>
            <p:cNvSpPr>
              <a:spLocks/>
            </p:cNvSpPr>
            <p:nvPr/>
          </p:nvSpPr>
          <p:spPr bwMode="auto">
            <a:xfrm>
              <a:off x="5434013" y="2201863"/>
              <a:ext cx="1323975"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153" name="Freeform: Shape 15">
              <a:extLst>
                <a:ext uri="{FF2B5EF4-FFF2-40B4-BE49-F238E27FC236}">
                  <a16:creationId xmlns:a16="http://schemas.microsoft.com/office/drawing/2014/main" id="{0B1283DE-93B4-40EA-A8E0-9A306B0008F6}"/>
                </a:ext>
              </a:extLst>
            </p:cNvPr>
            <p:cNvSpPr>
              <a:spLocks/>
            </p:cNvSpPr>
            <p:nvPr/>
          </p:nvSpPr>
          <p:spPr bwMode="auto">
            <a:xfrm>
              <a:off x="5518151" y="2286001"/>
              <a:ext cx="1155700" cy="2239963"/>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2">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grpSp>
      <p:grpSp>
        <p:nvGrpSpPr>
          <p:cNvPr id="123" name="Group 122">
            <a:extLst>
              <a:ext uri="{FF2B5EF4-FFF2-40B4-BE49-F238E27FC236}">
                <a16:creationId xmlns:a16="http://schemas.microsoft.com/office/drawing/2014/main" id="{3BBF93F1-592C-4E3C-9795-05CB8630870B}"/>
              </a:ext>
            </a:extLst>
          </p:cNvPr>
          <p:cNvGrpSpPr>
            <a:grpSpLocks noChangeAspect="1"/>
          </p:cNvGrpSpPr>
          <p:nvPr/>
        </p:nvGrpSpPr>
        <p:grpSpPr>
          <a:xfrm>
            <a:off x="10412170" y="4152976"/>
            <a:ext cx="246841" cy="457574"/>
            <a:chOff x="5434013" y="2201863"/>
            <a:chExt cx="1323975" cy="2454275"/>
          </a:xfrm>
        </p:grpSpPr>
        <p:sp>
          <p:nvSpPr>
            <p:cNvPr id="150" name="Freeform 5">
              <a:extLst>
                <a:ext uri="{FF2B5EF4-FFF2-40B4-BE49-F238E27FC236}">
                  <a16:creationId xmlns:a16="http://schemas.microsoft.com/office/drawing/2014/main" id="{EF94FE5C-FAB1-4097-8B05-AF7BBFA2DDB3}"/>
                </a:ext>
              </a:extLst>
            </p:cNvPr>
            <p:cNvSpPr>
              <a:spLocks/>
            </p:cNvSpPr>
            <p:nvPr/>
          </p:nvSpPr>
          <p:spPr bwMode="auto">
            <a:xfrm>
              <a:off x="5434013" y="2201863"/>
              <a:ext cx="1323975"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sp>
          <p:nvSpPr>
            <p:cNvPr id="151" name="Freeform: Shape 15">
              <a:extLst>
                <a:ext uri="{FF2B5EF4-FFF2-40B4-BE49-F238E27FC236}">
                  <a16:creationId xmlns:a16="http://schemas.microsoft.com/office/drawing/2014/main" id="{BFFBD468-2438-48BA-B958-15347A09BDD2}"/>
                </a:ext>
              </a:extLst>
            </p:cNvPr>
            <p:cNvSpPr>
              <a:spLocks/>
            </p:cNvSpPr>
            <p:nvPr/>
          </p:nvSpPr>
          <p:spPr bwMode="auto">
            <a:xfrm>
              <a:off x="5518151" y="2286001"/>
              <a:ext cx="1155700" cy="2239963"/>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2">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Microsoft Sans Serif"/>
                <a:ea typeface="+mn-ea"/>
                <a:cs typeface="+mn-cs"/>
              </a:endParaRPr>
            </a:p>
          </p:txBody>
        </p:sp>
      </p:grpSp>
      <p:sp>
        <p:nvSpPr>
          <p:cNvPr id="124" name="Freeform 19">
            <a:extLst>
              <a:ext uri="{FF2B5EF4-FFF2-40B4-BE49-F238E27FC236}">
                <a16:creationId xmlns:a16="http://schemas.microsoft.com/office/drawing/2014/main" id="{1E10ECCD-240E-46EA-BF09-6F4ABD98DBE9}"/>
              </a:ext>
            </a:extLst>
          </p:cNvPr>
          <p:cNvSpPr>
            <a:spLocks/>
          </p:cNvSpPr>
          <p:nvPr/>
        </p:nvSpPr>
        <p:spPr bwMode="auto">
          <a:xfrm>
            <a:off x="9579742" y="3733091"/>
            <a:ext cx="265935" cy="394001"/>
          </a:xfrm>
          <a:custGeom>
            <a:avLst/>
            <a:gdLst>
              <a:gd name="T0" fmla="*/ 1681 w 1913"/>
              <a:gd name="T1" fmla="*/ 2831 h 2832"/>
              <a:gd name="T2" fmla="*/ 1543 w 1913"/>
              <a:gd name="T3" fmla="*/ 2774 h 2832"/>
              <a:gd name="T4" fmla="*/ 31 w 1913"/>
              <a:gd name="T5" fmla="*/ 287 h 2832"/>
              <a:gd name="T6" fmla="*/ 173 w 1913"/>
              <a:gd name="T7" fmla="*/ 31 h 2832"/>
              <a:gd name="T8" fmla="*/ 428 w 1913"/>
              <a:gd name="T9" fmla="*/ 173 h 2832"/>
              <a:gd name="T10" fmla="*/ 1827 w 1913"/>
              <a:gd name="T11" fmla="*/ 2475 h 2832"/>
              <a:gd name="T12" fmla="*/ 1835 w 1913"/>
              <a:gd name="T13" fmla="*/ 2767 h 2832"/>
              <a:gd name="T14" fmla="*/ 1681 w 1913"/>
              <a:gd name="T15" fmla="*/ 2831 h 28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3" h="2832">
                <a:moveTo>
                  <a:pt x="1681" y="2831"/>
                </a:moveTo>
                <a:cubicBezTo>
                  <a:pt x="1631" y="2830"/>
                  <a:pt x="1582" y="2811"/>
                  <a:pt x="1543" y="2774"/>
                </a:cubicBezTo>
                <a:cubicBezTo>
                  <a:pt x="825" y="2093"/>
                  <a:pt x="302" y="1233"/>
                  <a:pt x="31" y="287"/>
                </a:cubicBezTo>
                <a:cubicBezTo>
                  <a:pt x="0" y="177"/>
                  <a:pt x="63" y="63"/>
                  <a:pt x="173" y="31"/>
                </a:cubicBezTo>
                <a:cubicBezTo>
                  <a:pt x="283" y="0"/>
                  <a:pt x="397" y="63"/>
                  <a:pt x="428" y="173"/>
                </a:cubicBezTo>
                <a:cubicBezTo>
                  <a:pt x="679" y="1048"/>
                  <a:pt x="1162" y="1844"/>
                  <a:pt x="1827" y="2475"/>
                </a:cubicBezTo>
                <a:cubicBezTo>
                  <a:pt x="1910" y="2553"/>
                  <a:pt x="1913" y="2684"/>
                  <a:pt x="1835" y="2767"/>
                </a:cubicBezTo>
                <a:cubicBezTo>
                  <a:pt x="1793" y="2811"/>
                  <a:pt x="1737" y="2832"/>
                  <a:pt x="1681" y="283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25" name="Freeform 20">
            <a:extLst>
              <a:ext uri="{FF2B5EF4-FFF2-40B4-BE49-F238E27FC236}">
                <a16:creationId xmlns:a16="http://schemas.microsoft.com/office/drawing/2014/main" id="{081D3F2A-6696-4E6E-ABA5-7822021C004B}"/>
              </a:ext>
            </a:extLst>
          </p:cNvPr>
          <p:cNvSpPr>
            <a:spLocks/>
          </p:cNvSpPr>
          <p:nvPr/>
        </p:nvSpPr>
        <p:spPr bwMode="auto">
          <a:xfrm>
            <a:off x="10664828" y="3733091"/>
            <a:ext cx="265935" cy="394001"/>
          </a:xfrm>
          <a:custGeom>
            <a:avLst/>
            <a:gdLst>
              <a:gd name="T0" fmla="*/ 233 w 1914"/>
              <a:gd name="T1" fmla="*/ 2831 h 2832"/>
              <a:gd name="T2" fmla="*/ 371 w 1914"/>
              <a:gd name="T3" fmla="*/ 2774 h 2832"/>
              <a:gd name="T4" fmla="*/ 1882 w 1914"/>
              <a:gd name="T5" fmla="*/ 287 h 2832"/>
              <a:gd name="T6" fmla="*/ 1741 w 1914"/>
              <a:gd name="T7" fmla="*/ 31 h 2832"/>
              <a:gd name="T8" fmla="*/ 1486 w 1914"/>
              <a:gd name="T9" fmla="*/ 173 h 2832"/>
              <a:gd name="T10" fmla="*/ 87 w 1914"/>
              <a:gd name="T11" fmla="*/ 2475 h 2832"/>
              <a:gd name="T12" fmla="*/ 79 w 1914"/>
              <a:gd name="T13" fmla="*/ 2767 h 2832"/>
              <a:gd name="T14" fmla="*/ 233 w 1914"/>
              <a:gd name="T15" fmla="*/ 2831 h 28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4" h="2832">
                <a:moveTo>
                  <a:pt x="233" y="2831"/>
                </a:moveTo>
                <a:cubicBezTo>
                  <a:pt x="283" y="2830"/>
                  <a:pt x="332" y="2811"/>
                  <a:pt x="371" y="2774"/>
                </a:cubicBezTo>
                <a:cubicBezTo>
                  <a:pt x="1089" y="2093"/>
                  <a:pt x="1612" y="1233"/>
                  <a:pt x="1882" y="287"/>
                </a:cubicBezTo>
                <a:cubicBezTo>
                  <a:pt x="1914" y="177"/>
                  <a:pt x="1850" y="63"/>
                  <a:pt x="1741" y="31"/>
                </a:cubicBezTo>
                <a:cubicBezTo>
                  <a:pt x="1631" y="0"/>
                  <a:pt x="1517" y="63"/>
                  <a:pt x="1486" y="173"/>
                </a:cubicBezTo>
                <a:cubicBezTo>
                  <a:pt x="1235" y="1048"/>
                  <a:pt x="751" y="1844"/>
                  <a:pt x="87" y="2475"/>
                </a:cubicBezTo>
                <a:cubicBezTo>
                  <a:pt x="4" y="2553"/>
                  <a:pt x="0" y="2684"/>
                  <a:pt x="79" y="2767"/>
                </a:cubicBezTo>
                <a:cubicBezTo>
                  <a:pt x="121" y="2811"/>
                  <a:pt x="177" y="2832"/>
                  <a:pt x="233" y="283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26" name="Freeform 21">
            <a:extLst>
              <a:ext uri="{FF2B5EF4-FFF2-40B4-BE49-F238E27FC236}">
                <a16:creationId xmlns:a16="http://schemas.microsoft.com/office/drawing/2014/main" id="{3BFC802B-8089-4E85-B6E8-93BA5FC06438}"/>
              </a:ext>
            </a:extLst>
          </p:cNvPr>
          <p:cNvSpPr>
            <a:spLocks/>
          </p:cNvSpPr>
          <p:nvPr/>
        </p:nvSpPr>
        <p:spPr bwMode="auto">
          <a:xfrm>
            <a:off x="10026814" y="2937593"/>
            <a:ext cx="451687" cy="95760"/>
          </a:xfrm>
          <a:custGeom>
            <a:avLst/>
            <a:gdLst>
              <a:gd name="T0" fmla="*/ 3206 w 3247"/>
              <a:gd name="T1" fmla="*/ 348 h 689"/>
              <a:gd name="T2" fmla="*/ 3086 w 3247"/>
              <a:gd name="T3" fmla="*/ 260 h 689"/>
              <a:gd name="T4" fmla="*/ 175 w 3247"/>
              <a:gd name="T5" fmla="*/ 260 h 689"/>
              <a:gd name="T6" fmla="*/ 30 w 3247"/>
              <a:gd name="T7" fmla="*/ 514 h 689"/>
              <a:gd name="T8" fmla="*/ 284 w 3247"/>
              <a:gd name="T9" fmla="*/ 658 h 689"/>
              <a:gd name="T10" fmla="*/ 2978 w 3247"/>
              <a:gd name="T11" fmla="*/ 658 h 689"/>
              <a:gd name="T12" fmla="*/ 3231 w 3247"/>
              <a:gd name="T13" fmla="*/ 513 h 689"/>
              <a:gd name="T14" fmla="*/ 3206 w 3247"/>
              <a:gd name="T15" fmla="*/ 348 h 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7" h="689">
                <a:moveTo>
                  <a:pt x="3206" y="348"/>
                </a:moveTo>
                <a:cubicBezTo>
                  <a:pt x="3179" y="306"/>
                  <a:pt x="3138" y="274"/>
                  <a:pt x="3086" y="260"/>
                </a:cubicBezTo>
                <a:cubicBezTo>
                  <a:pt x="2131" y="0"/>
                  <a:pt x="1124" y="0"/>
                  <a:pt x="175" y="260"/>
                </a:cubicBezTo>
                <a:cubicBezTo>
                  <a:pt x="65" y="290"/>
                  <a:pt x="0" y="404"/>
                  <a:pt x="30" y="514"/>
                </a:cubicBezTo>
                <a:cubicBezTo>
                  <a:pt x="60" y="624"/>
                  <a:pt x="174" y="689"/>
                  <a:pt x="284" y="658"/>
                </a:cubicBezTo>
                <a:cubicBezTo>
                  <a:pt x="1162" y="418"/>
                  <a:pt x="2094" y="418"/>
                  <a:pt x="2978" y="658"/>
                </a:cubicBezTo>
                <a:cubicBezTo>
                  <a:pt x="3088" y="688"/>
                  <a:pt x="3201" y="624"/>
                  <a:pt x="3231" y="513"/>
                </a:cubicBezTo>
                <a:cubicBezTo>
                  <a:pt x="3247" y="455"/>
                  <a:pt x="3236" y="396"/>
                  <a:pt x="3206" y="3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27" name="Freeform 4">
            <a:extLst>
              <a:ext uri="{FF2B5EF4-FFF2-40B4-BE49-F238E27FC236}">
                <a16:creationId xmlns:a16="http://schemas.microsoft.com/office/drawing/2014/main" id="{9785602C-11C4-496D-BF37-EA0BA22510E4}"/>
              </a:ext>
            </a:extLst>
          </p:cNvPr>
          <p:cNvSpPr>
            <a:spLocks noChangeAspect="1"/>
          </p:cNvSpPr>
          <p:nvPr/>
        </p:nvSpPr>
        <p:spPr bwMode="auto">
          <a:xfrm>
            <a:off x="9869694" y="4276913"/>
            <a:ext cx="179627" cy="179552"/>
          </a:xfrm>
          <a:custGeom>
            <a:avLst/>
            <a:gdLst>
              <a:gd name="T0" fmla="*/ 1176 w 1216"/>
              <a:gd name="T1" fmla="*/ 406 h 1216"/>
              <a:gd name="T2" fmla="*/ 810 w 1216"/>
              <a:gd name="T3" fmla="*/ 406 h 1216"/>
              <a:gd name="T4" fmla="*/ 810 w 1216"/>
              <a:gd name="T5" fmla="*/ 40 h 1216"/>
              <a:gd name="T6" fmla="*/ 770 w 1216"/>
              <a:gd name="T7" fmla="*/ 0 h 1216"/>
              <a:gd name="T8" fmla="*/ 446 w 1216"/>
              <a:gd name="T9" fmla="*/ 0 h 1216"/>
              <a:gd name="T10" fmla="*/ 406 w 1216"/>
              <a:gd name="T11" fmla="*/ 40 h 1216"/>
              <a:gd name="T12" fmla="*/ 406 w 1216"/>
              <a:gd name="T13" fmla="*/ 406 h 1216"/>
              <a:gd name="T14" fmla="*/ 40 w 1216"/>
              <a:gd name="T15" fmla="*/ 406 h 1216"/>
              <a:gd name="T16" fmla="*/ 0 w 1216"/>
              <a:gd name="T17" fmla="*/ 446 h 1216"/>
              <a:gd name="T18" fmla="*/ 0 w 1216"/>
              <a:gd name="T19" fmla="*/ 770 h 1216"/>
              <a:gd name="T20" fmla="*/ 40 w 1216"/>
              <a:gd name="T21" fmla="*/ 810 h 1216"/>
              <a:gd name="T22" fmla="*/ 406 w 1216"/>
              <a:gd name="T23" fmla="*/ 810 h 1216"/>
              <a:gd name="T24" fmla="*/ 406 w 1216"/>
              <a:gd name="T25" fmla="*/ 1176 h 1216"/>
              <a:gd name="T26" fmla="*/ 446 w 1216"/>
              <a:gd name="T27" fmla="*/ 1216 h 1216"/>
              <a:gd name="T28" fmla="*/ 770 w 1216"/>
              <a:gd name="T29" fmla="*/ 1216 h 1216"/>
              <a:gd name="T30" fmla="*/ 810 w 1216"/>
              <a:gd name="T31" fmla="*/ 1176 h 1216"/>
              <a:gd name="T32" fmla="*/ 810 w 1216"/>
              <a:gd name="T33" fmla="*/ 810 h 1216"/>
              <a:gd name="T34" fmla="*/ 1176 w 1216"/>
              <a:gd name="T35" fmla="*/ 810 h 1216"/>
              <a:gd name="T36" fmla="*/ 1216 w 1216"/>
              <a:gd name="T37" fmla="*/ 770 h 1216"/>
              <a:gd name="T38" fmla="*/ 1216 w 1216"/>
              <a:gd name="T39" fmla="*/ 446 h 1216"/>
              <a:gd name="T40" fmla="*/ 1176 w 1216"/>
              <a:gd name="T41" fmla="*/ 40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6" h="1216">
                <a:moveTo>
                  <a:pt x="1176" y="406"/>
                </a:moveTo>
                <a:cubicBezTo>
                  <a:pt x="810" y="406"/>
                  <a:pt x="810" y="406"/>
                  <a:pt x="810" y="406"/>
                </a:cubicBezTo>
                <a:cubicBezTo>
                  <a:pt x="810" y="40"/>
                  <a:pt x="810" y="40"/>
                  <a:pt x="810" y="40"/>
                </a:cubicBezTo>
                <a:cubicBezTo>
                  <a:pt x="810" y="18"/>
                  <a:pt x="792" y="0"/>
                  <a:pt x="770" y="0"/>
                </a:cubicBezTo>
                <a:cubicBezTo>
                  <a:pt x="446" y="0"/>
                  <a:pt x="446" y="0"/>
                  <a:pt x="446" y="0"/>
                </a:cubicBezTo>
                <a:cubicBezTo>
                  <a:pt x="424" y="0"/>
                  <a:pt x="406" y="18"/>
                  <a:pt x="406" y="40"/>
                </a:cubicBezTo>
                <a:cubicBezTo>
                  <a:pt x="406" y="406"/>
                  <a:pt x="406" y="406"/>
                  <a:pt x="406" y="406"/>
                </a:cubicBezTo>
                <a:cubicBezTo>
                  <a:pt x="40" y="406"/>
                  <a:pt x="40" y="406"/>
                  <a:pt x="40" y="406"/>
                </a:cubicBezTo>
                <a:cubicBezTo>
                  <a:pt x="18" y="406"/>
                  <a:pt x="0" y="424"/>
                  <a:pt x="0" y="446"/>
                </a:cubicBezTo>
                <a:cubicBezTo>
                  <a:pt x="0" y="770"/>
                  <a:pt x="0" y="770"/>
                  <a:pt x="0" y="770"/>
                </a:cubicBezTo>
                <a:cubicBezTo>
                  <a:pt x="0" y="792"/>
                  <a:pt x="18" y="810"/>
                  <a:pt x="40" y="810"/>
                </a:cubicBezTo>
                <a:cubicBezTo>
                  <a:pt x="406" y="810"/>
                  <a:pt x="406" y="810"/>
                  <a:pt x="406" y="810"/>
                </a:cubicBezTo>
                <a:cubicBezTo>
                  <a:pt x="406" y="1176"/>
                  <a:pt x="406" y="1176"/>
                  <a:pt x="406" y="1176"/>
                </a:cubicBezTo>
                <a:cubicBezTo>
                  <a:pt x="406" y="1198"/>
                  <a:pt x="424" y="1216"/>
                  <a:pt x="446" y="1216"/>
                </a:cubicBezTo>
                <a:cubicBezTo>
                  <a:pt x="770" y="1216"/>
                  <a:pt x="770" y="1216"/>
                  <a:pt x="770" y="1216"/>
                </a:cubicBezTo>
                <a:cubicBezTo>
                  <a:pt x="792" y="1216"/>
                  <a:pt x="810" y="1198"/>
                  <a:pt x="810" y="1176"/>
                </a:cubicBezTo>
                <a:cubicBezTo>
                  <a:pt x="810" y="810"/>
                  <a:pt x="810" y="810"/>
                  <a:pt x="810" y="810"/>
                </a:cubicBezTo>
                <a:cubicBezTo>
                  <a:pt x="1176" y="810"/>
                  <a:pt x="1176" y="810"/>
                  <a:pt x="1176" y="810"/>
                </a:cubicBezTo>
                <a:cubicBezTo>
                  <a:pt x="1198" y="810"/>
                  <a:pt x="1216" y="792"/>
                  <a:pt x="1216" y="770"/>
                </a:cubicBezTo>
                <a:cubicBezTo>
                  <a:pt x="1216" y="446"/>
                  <a:pt x="1216" y="446"/>
                  <a:pt x="1216" y="446"/>
                </a:cubicBezTo>
                <a:cubicBezTo>
                  <a:pt x="1216" y="424"/>
                  <a:pt x="1198" y="406"/>
                  <a:pt x="1176" y="406"/>
                </a:cubicBez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28" name="Freeform 4">
            <a:extLst>
              <a:ext uri="{FF2B5EF4-FFF2-40B4-BE49-F238E27FC236}">
                <a16:creationId xmlns:a16="http://schemas.microsoft.com/office/drawing/2014/main" id="{797D4545-A77C-468C-B8A3-67DF300CB155}"/>
              </a:ext>
            </a:extLst>
          </p:cNvPr>
          <p:cNvSpPr>
            <a:spLocks noChangeAspect="1"/>
          </p:cNvSpPr>
          <p:nvPr/>
        </p:nvSpPr>
        <p:spPr bwMode="auto">
          <a:xfrm>
            <a:off x="10155967" y="4276913"/>
            <a:ext cx="179627" cy="179552"/>
          </a:xfrm>
          <a:custGeom>
            <a:avLst/>
            <a:gdLst>
              <a:gd name="T0" fmla="*/ 1176 w 1216"/>
              <a:gd name="T1" fmla="*/ 406 h 1216"/>
              <a:gd name="T2" fmla="*/ 810 w 1216"/>
              <a:gd name="T3" fmla="*/ 406 h 1216"/>
              <a:gd name="T4" fmla="*/ 810 w 1216"/>
              <a:gd name="T5" fmla="*/ 40 h 1216"/>
              <a:gd name="T6" fmla="*/ 770 w 1216"/>
              <a:gd name="T7" fmla="*/ 0 h 1216"/>
              <a:gd name="T8" fmla="*/ 446 w 1216"/>
              <a:gd name="T9" fmla="*/ 0 h 1216"/>
              <a:gd name="T10" fmla="*/ 406 w 1216"/>
              <a:gd name="T11" fmla="*/ 40 h 1216"/>
              <a:gd name="T12" fmla="*/ 406 w 1216"/>
              <a:gd name="T13" fmla="*/ 406 h 1216"/>
              <a:gd name="T14" fmla="*/ 40 w 1216"/>
              <a:gd name="T15" fmla="*/ 406 h 1216"/>
              <a:gd name="T16" fmla="*/ 0 w 1216"/>
              <a:gd name="T17" fmla="*/ 446 h 1216"/>
              <a:gd name="T18" fmla="*/ 0 w 1216"/>
              <a:gd name="T19" fmla="*/ 770 h 1216"/>
              <a:gd name="T20" fmla="*/ 40 w 1216"/>
              <a:gd name="T21" fmla="*/ 810 h 1216"/>
              <a:gd name="T22" fmla="*/ 406 w 1216"/>
              <a:gd name="T23" fmla="*/ 810 h 1216"/>
              <a:gd name="T24" fmla="*/ 406 w 1216"/>
              <a:gd name="T25" fmla="*/ 1176 h 1216"/>
              <a:gd name="T26" fmla="*/ 446 w 1216"/>
              <a:gd name="T27" fmla="*/ 1216 h 1216"/>
              <a:gd name="T28" fmla="*/ 770 w 1216"/>
              <a:gd name="T29" fmla="*/ 1216 h 1216"/>
              <a:gd name="T30" fmla="*/ 810 w 1216"/>
              <a:gd name="T31" fmla="*/ 1176 h 1216"/>
              <a:gd name="T32" fmla="*/ 810 w 1216"/>
              <a:gd name="T33" fmla="*/ 810 h 1216"/>
              <a:gd name="T34" fmla="*/ 1176 w 1216"/>
              <a:gd name="T35" fmla="*/ 810 h 1216"/>
              <a:gd name="T36" fmla="*/ 1216 w 1216"/>
              <a:gd name="T37" fmla="*/ 770 h 1216"/>
              <a:gd name="T38" fmla="*/ 1216 w 1216"/>
              <a:gd name="T39" fmla="*/ 446 h 1216"/>
              <a:gd name="T40" fmla="*/ 1176 w 1216"/>
              <a:gd name="T41" fmla="*/ 40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6" h="1216">
                <a:moveTo>
                  <a:pt x="1176" y="406"/>
                </a:moveTo>
                <a:cubicBezTo>
                  <a:pt x="810" y="406"/>
                  <a:pt x="810" y="406"/>
                  <a:pt x="810" y="406"/>
                </a:cubicBezTo>
                <a:cubicBezTo>
                  <a:pt x="810" y="40"/>
                  <a:pt x="810" y="40"/>
                  <a:pt x="810" y="40"/>
                </a:cubicBezTo>
                <a:cubicBezTo>
                  <a:pt x="810" y="18"/>
                  <a:pt x="792" y="0"/>
                  <a:pt x="770" y="0"/>
                </a:cubicBezTo>
                <a:cubicBezTo>
                  <a:pt x="446" y="0"/>
                  <a:pt x="446" y="0"/>
                  <a:pt x="446" y="0"/>
                </a:cubicBezTo>
                <a:cubicBezTo>
                  <a:pt x="424" y="0"/>
                  <a:pt x="406" y="18"/>
                  <a:pt x="406" y="40"/>
                </a:cubicBezTo>
                <a:cubicBezTo>
                  <a:pt x="406" y="406"/>
                  <a:pt x="406" y="406"/>
                  <a:pt x="406" y="406"/>
                </a:cubicBezTo>
                <a:cubicBezTo>
                  <a:pt x="40" y="406"/>
                  <a:pt x="40" y="406"/>
                  <a:pt x="40" y="406"/>
                </a:cubicBezTo>
                <a:cubicBezTo>
                  <a:pt x="18" y="406"/>
                  <a:pt x="0" y="424"/>
                  <a:pt x="0" y="446"/>
                </a:cubicBezTo>
                <a:cubicBezTo>
                  <a:pt x="0" y="770"/>
                  <a:pt x="0" y="770"/>
                  <a:pt x="0" y="770"/>
                </a:cubicBezTo>
                <a:cubicBezTo>
                  <a:pt x="0" y="792"/>
                  <a:pt x="18" y="810"/>
                  <a:pt x="40" y="810"/>
                </a:cubicBezTo>
                <a:cubicBezTo>
                  <a:pt x="406" y="810"/>
                  <a:pt x="406" y="810"/>
                  <a:pt x="406" y="810"/>
                </a:cubicBezTo>
                <a:cubicBezTo>
                  <a:pt x="406" y="1176"/>
                  <a:pt x="406" y="1176"/>
                  <a:pt x="406" y="1176"/>
                </a:cubicBezTo>
                <a:cubicBezTo>
                  <a:pt x="406" y="1198"/>
                  <a:pt x="424" y="1216"/>
                  <a:pt x="446" y="1216"/>
                </a:cubicBezTo>
                <a:cubicBezTo>
                  <a:pt x="770" y="1216"/>
                  <a:pt x="770" y="1216"/>
                  <a:pt x="770" y="1216"/>
                </a:cubicBezTo>
                <a:cubicBezTo>
                  <a:pt x="792" y="1216"/>
                  <a:pt x="810" y="1198"/>
                  <a:pt x="810" y="1176"/>
                </a:cubicBezTo>
                <a:cubicBezTo>
                  <a:pt x="810" y="810"/>
                  <a:pt x="810" y="810"/>
                  <a:pt x="810" y="810"/>
                </a:cubicBezTo>
                <a:cubicBezTo>
                  <a:pt x="1176" y="810"/>
                  <a:pt x="1176" y="810"/>
                  <a:pt x="1176" y="810"/>
                </a:cubicBezTo>
                <a:cubicBezTo>
                  <a:pt x="1198" y="810"/>
                  <a:pt x="1216" y="792"/>
                  <a:pt x="1216" y="770"/>
                </a:cubicBezTo>
                <a:cubicBezTo>
                  <a:pt x="1216" y="446"/>
                  <a:pt x="1216" y="446"/>
                  <a:pt x="1216" y="446"/>
                </a:cubicBezTo>
                <a:cubicBezTo>
                  <a:pt x="1216" y="424"/>
                  <a:pt x="1198" y="406"/>
                  <a:pt x="1176" y="406"/>
                </a:cubicBez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29" name="Freeform 4">
            <a:extLst>
              <a:ext uri="{FF2B5EF4-FFF2-40B4-BE49-F238E27FC236}">
                <a16:creationId xmlns:a16="http://schemas.microsoft.com/office/drawing/2014/main" id="{10894FDE-FAAB-4615-AFC3-C95782CC335F}"/>
              </a:ext>
            </a:extLst>
          </p:cNvPr>
          <p:cNvSpPr>
            <a:spLocks noChangeAspect="1"/>
          </p:cNvSpPr>
          <p:nvPr/>
        </p:nvSpPr>
        <p:spPr bwMode="auto">
          <a:xfrm>
            <a:off x="10449496" y="4276913"/>
            <a:ext cx="179627" cy="179552"/>
          </a:xfrm>
          <a:custGeom>
            <a:avLst/>
            <a:gdLst>
              <a:gd name="T0" fmla="*/ 1176 w 1216"/>
              <a:gd name="T1" fmla="*/ 406 h 1216"/>
              <a:gd name="T2" fmla="*/ 810 w 1216"/>
              <a:gd name="T3" fmla="*/ 406 h 1216"/>
              <a:gd name="T4" fmla="*/ 810 w 1216"/>
              <a:gd name="T5" fmla="*/ 40 h 1216"/>
              <a:gd name="T6" fmla="*/ 770 w 1216"/>
              <a:gd name="T7" fmla="*/ 0 h 1216"/>
              <a:gd name="T8" fmla="*/ 446 w 1216"/>
              <a:gd name="T9" fmla="*/ 0 h 1216"/>
              <a:gd name="T10" fmla="*/ 406 w 1216"/>
              <a:gd name="T11" fmla="*/ 40 h 1216"/>
              <a:gd name="T12" fmla="*/ 406 w 1216"/>
              <a:gd name="T13" fmla="*/ 406 h 1216"/>
              <a:gd name="T14" fmla="*/ 40 w 1216"/>
              <a:gd name="T15" fmla="*/ 406 h 1216"/>
              <a:gd name="T16" fmla="*/ 0 w 1216"/>
              <a:gd name="T17" fmla="*/ 446 h 1216"/>
              <a:gd name="T18" fmla="*/ 0 w 1216"/>
              <a:gd name="T19" fmla="*/ 770 h 1216"/>
              <a:gd name="T20" fmla="*/ 40 w 1216"/>
              <a:gd name="T21" fmla="*/ 810 h 1216"/>
              <a:gd name="T22" fmla="*/ 406 w 1216"/>
              <a:gd name="T23" fmla="*/ 810 h 1216"/>
              <a:gd name="T24" fmla="*/ 406 w 1216"/>
              <a:gd name="T25" fmla="*/ 1176 h 1216"/>
              <a:gd name="T26" fmla="*/ 446 w 1216"/>
              <a:gd name="T27" fmla="*/ 1216 h 1216"/>
              <a:gd name="T28" fmla="*/ 770 w 1216"/>
              <a:gd name="T29" fmla="*/ 1216 h 1216"/>
              <a:gd name="T30" fmla="*/ 810 w 1216"/>
              <a:gd name="T31" fmla="*/ 1176 h 1216"/>
              <a:gd name="T32" fmla="*/ 810 w 1216"/>
              <a:gd name="T33" fmla="*/ 810 h 1216"/>
              <a:gd name="T34" fmla="*/ 1176 w 1216"/>
              <a:gd name="T35" fmla="*/ 810 h 1216"/>
              <a:gd name="T36" fmla="*/ 1216 w 1216"/>
              <a:gd name="T37" fmla="*/ 770 h 1216"/>
              <a:gd name="T38" fmla="*/ 1216 w 1216"/>
              <a:gd name="T39" fmla="*/ 446 h 1216"/>
              <a:gd name="T40" fmla="*/ 1176 w 1216"/>
              <a:gd name="T41" fmla="*/ 40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6" h="1216">
                <a:moveTo>
                  <a:pt x="1176" y="406"/>
                </a:moveTo>
                <a:cubicBezTo>
                  <a:pt x="810" y="406"/>
                  <a:pt x="810" y="406"/>
                  <a:pt x="810" y="406"/>
                </a:cubicBezTo>
                <a:cubicBezTo>
                  <a:pt x="810" y="40"/>
                  <a:pt x="810" y="40"/>
                  <a:pt x="810" y="40"/>
                </a:cubicBezTo>
                <a:cubicBezTo>
                  <a:pt x="810" y="18"/>
                  <a:pt x="792" y="0"/>
                  <a:pt x="770" y="0"/>
                </a:cubicBezTo>
                <a:cubicBezTo>
                  <a:pt x="446" y="0"/>
                  <a:pt x="446" y="0"/>
                  <a:pt x="446" y="0"/>
                </a:cubicBezTo>
                <a:cubicBezTo>
                  <a:pt x="424" y="0"/>
                  <a:pt x="406" y="18"/>
                  <a:pt x="406" y="40"/>
                </a:cubicBezTo>
                <a:cubicBezTo>
                  <a:pt x="406" y="406"/>
                  <a:pt x="406" y="406"/>
                  <a:pt x="406" y="406"/>
                </a:cubicBezTo>
                <a:cubicBezTo>
                  <a:pt x="40" y="406"/>
                  <a:pt x="40" y="406"/>
                  <a:pt x="40" y="406"/>
                </a:cubicBezTo>
                <a:cubicBezTo>
                  <a:pt x="18" y="406"/>
                  <a:pt x="0" y="424"/>
                  <a:pt x="0" y="446"/>
                </a:cubicBezTo>
                <a:cubicBezTo>
                  <a:pt x="0" y="770"/>
                  <a:pt x="0" y="770"/>
                  <a:pt x="0" y="770"/>
                </a:cubicBezTo>
                <a:cubicBezTo>
                  <a:pt x="0" y="792"/>
                  <a:pt x="18" y="810"/>
                  <a:pt x="40" y="810"/>
                </a:cubicBezTo>
                <a:cubicBezTo>
                  <a:pt x="406" y="810"/>
                  <a:pt x="406" y="810"/>
                  <a:pt x="406" y="810"/>
                </a:cubicBezTo>
                <a:cubicBezTo>
                  <a:pt x="406" y="1176"/>
                  <a:pt x="406" y="1176"/>
                  <a:pt x="406" y="1176"/>
                </a:cubicBezTo>
                <a:cubicBezTo>
                  <a:pt x="406" y="1198"/>
                  <a:pt x="424" y="1216"/>
                  <a:pt x="446" y="1216"/>
                </a:cubicBezTo>
                <a:cubicBezTo>
                  <a:pt x="770" y="1216"/>
                  <a:pt x="770" y="1216"/>
                  <a:pt x="770" y="1216"/>
                </a:cubicBezTo>
                <a:cubicBezTo>
                  <a:pt x="792" y="1216"/>
                  <a:pt x="810" y="1198"/>
                  <a:pt x="810" y="1176"/>
                </a:cubicBezTo>
                <a:cubicBezTo>
                  <a:pt x="810" y="810"/>
                  <a:pt x="810" y="810"/>
                  <a:pt x="810" y="810"/>
                </a:cubicBezTo>
                <a:cubicBezTo>
                  <a:pt x="1176" y="810"/>
                  <a:pt x="1176" y="810"/>
                  <a:pt x="1176" y="810"/>
                </a:cubicBezTo>
                <a:cubicBezTo>
                  <a:pt x="1198" y="810"/>
                  <a:pt x="1216" y="792"/>
                  <a:pt x="1216" y="770"/>
                </a:cubicBezTo>
                <a:cubicBezTo>
                  <a:pt x="1216" y="446"/>
                  <a:pt x="1216" y="446"/>
                  <a:pt x="1216" y="446"/>
                </a:cubicBezTo>
                <a:cubicBezTo>
                  <a:pt x="1216" y="424"/>
                  <a:pt x="1198" y="406"/>
                  <a:pt x="1176" y="406"/>
                </a:cubicBez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grpSp>
        <p:nvGrpSpPr>
          <p:cNvPr id="130" name="Group 129">
            <a:extLst>
              <a:ext uri="{FF2B5EF4-FFF2-40B4-BE49-F238E27FC236}">
                <a16:creationId xmlns:a16="http://schemas.microsoft.com/office/drawing/2014/main" id="{65B12708-0640-48E4-B11E-7D2E4FAA6E08}"/>
              </a:ext>
            </a:extLst>
          </p:cNvPr>
          <p:cNvGrpSpPr/>
          <p:nvPr/>
        </p:nvGrpSpPr>
        <p:grpSpPr>
          <a:xfrm>
            <a:off x="10983002" y="2894675"/>
            <a:ext cx="249989" cy="354658"/>
            <a:chOff x="6911903" y="1228430"/>
            <a:chExt cx="618756" cy="877824"/>
          </a:xfrm>
        </p:grpSpPr>
        <p:sp>
          <p:nvSpPr>
            <p:cNvPr id="146" name="Freeform 25">
              <a:extLst>
                <a:ext uri="{FF2B5EF4-FFF2-40B4-BE49-F238E27FC236}">
                  <a16:creationId xmlns:a16="http://schemas.microsoft.com/office/drawing/2014/main" id="{CF98DB8C-FE7D-43C5-9AE4-294A6776F41D}"/>
                </a:ext>
              </a:extLst>
            </p:cNvPr>
            <p:cNvSpPr>
              <a:spLocks/>
            </p:cNvSpPr>
            <p:nvPr/>
          </p:nvSpPr>
          <p:spPr bwMode="auto">
            <a:xfrm>
              <a:off x="6991504" y="1228430"/>
              <a:ext cx="419228" cy="877824"/>
            </a:xfrm>
            <a:custGeom>
              <a:avLst/>
              <a:gdLst>
                <a:gd name="T0" fmla="*/ 1593 w 1637"/>
                <a:gd name="T1" fmla="*/ 916 h 3451"/>
                <a:gd name="T2" fmla="*/ 1430 w 1637"/>
                <a:gd name="T3" fmla="*/ 619 h 3451"/>
                <a:gd name="T4" fmla="*/ 1332 w 1637"/>
                <a:gd name="T5" fmla="*/ 70 h 3451"/>
                <a:gd name="T6" fmla="*/ 1244 w 1637"/>
                <a:gd name="T7" fmla="*/ 0 h 3451"/>
                <a:gd name="T8" fmla="*/ 393 w 1637"/>
                <a:gd name="T9" fmla="*/ 0 h 3451"/>
                <a:gd name="T10" fmla="*/ 305 w 1637"/>
                <a:gd name="T11" fmla="*/ 70 h 3451"/>
                <a:gd name="T12" fmla="*/ 207 w 1637"/>
                <a:gd name="T13" fmla="*/ 619 h 3451"/>
                <a:gd name="T14" fmla="*/ 44 w 1637"/>
                <a:gd name="T15" fmla="*/ 916 h 3451"/>
                <a:gd name="T16" fmla="*/ 0 w 1637"/>
                <a:gd name="T17" fmla="*/ 1016 h 3451"/>
                <a:gd name="T18" fmla="*/ 0 w 1637"/>
                <a:gd name="T19" fmla="*/ 2436 h 3451"/>
                <a:gd name="T20" fmla="*/ 44 w 1637"/>
                <a:gd name="T21" fmla="*/ 2536 h 3451"/>
                <a:gd name="T22" fmla="*/ 207 w 1637"/>
                <a:gd name="T23" fmla="*/ 2833 h 3451"/>
                <a:gd name="T24" fmla="*/ 305 w 1637"/>
                <a:gd name="T25" fmla="*/ 3382 h 3451"/>
                <a:gd name="T26" fmla="*/ 393 w 1637"/>
                <a:gd name="T27" fmla="*/ 3451 h 3451"/>
                <a:gd name="T28" fmla="*/ 1244 w 1637"/>
                <a:gd name="T29" fmla="*/ 3451 h 3451"/>
                <a:gd name="T30" fmla="*/ 1332 w 1637"/>
                <a:gd name="T31" fmla="*/ 3382 h 3451"/>
                <a:gd name="T32" fmla="*/ 1430 w 1637"/>
                <a:gd name="T33" fmla="*/ 2833 h 3451"/>
                <a:gd name="T34" fmla="*/ 1593 w 1637"/>
                <a:gd name="T35" fmla="*/ 2536 h 3451"/>
                <a:gd name="T36" fmla="*/ 1637 w 1637"/>
                <a:gd name="T37" fmla="*/ 2436 h 3451"/>
                <a:gd name="T38" fmla="*/ 1637 w 1637"/>
                <a:gd name="T39" fmla="*/ 1016 h 3451"/>
                <a:gd name="T40" fmla="*/ 1593 w 1637"/>
                <a:gd name="T41" fmla="*/ 916 h 3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7" h="3451">
                  <a:moveTo>
                    <a:pt x="1593" y="916"/>
                  </a:moveTo>
                  <a:cubicBezTo>
                    <a:pt x="1570" y="886"/>
                    <a:pt x="1516" y="794"/>
                    <a:pt x="1430" y="619"/>
                  </a:cubicBezTo>
                  <a:cubicBezTo>
                    <a:pt x="1373" y="499"/>
                    <a:pt x="1347" y="114"/>
                    <a:pt x="1332" y="70"/>
                  </a:cubicBezTo>
                  <a:cubicBezTo>
                    <a:pt x="1319" y="28"/>
                    <a:pt x="1283" y="0"/>
                    <a:pt x="1244" y="0"/>
                  </a:cubicBezTo>
                  <a:cubicBezTo>
                    <a:pt x="393" y="0"/>
                    <a:pt x="393" y="0"/>
                    <a:pt x="393" y="0"/>
                  </a:cubicBezTo>
                  <a:cubicBezTo>
                    <a:pt x="354" y="0"/>
                    <a:pt x="318" y="28"/>
                    <a:pt x="305" y="70"/>
                  </a:cubicBezTo>
                  <a:cubicBezTo>
                    <a:pt x="290" y="114"/>
                    <a:pt x="264" y="499"/>
                    <a:pt x="207" y="619"/>
                  </a:cubicBezTo>
                  <a:cubicBezTo>
                    <a:pt x="121" y="794"/>
                    <a:pt x="67" y="886"/>
                    <a:pt x="44" y="916"/>
                  </a:cubicBezTo>
                  <a:cubicBezTo>
                    <a:pt x="15" y="936"/>
                    <a:pt x="0" y="972"/>
                    <a:pt x="0" y="1016"/>
                  </a:cubicBezTo>
                  <a:cubicBezTo>
                    <a:pt x="0" y="2436"/>
                    <a:pt x="0" y="1016"/>
                    <a:pt x="0" y="2436"/>
                  </a:cubicBezTo>
                  <a:cubicBezTo>
                    <a:pt x="0" y="2480"/>
                    <a:pt x="15" y="2516"/>
                    <a:pt x="44" y="2536"/>
                  </a:cubicBezTo>
                  <a:cubicBezTo>
                    <a:pt x="67" y="2566"/>
                    <a:pt x="121" y="2658"/>
                    <a:pt x="207" y="2833"/>
                  </a:cubicBezTo>
                  <a:cubicBezTo>
                    <a:pt x="264" y="2952"/>
                    <a:pt x="290" y="3337"/>
                    <a:pt x="305" y="3382"/>
                  </a:cubicBezTo>
                  <a:cubicBezTo>
                    <a:pt x="318" y="3424"/>
                    <a:pt x="354" y="3451"/>
                    <a:pt x="393" y="3451"/>
                  </a:cubicBezTo>
                  <a:cubicBezTo>
                    <a:pt x="393" y="3451"/>
                    <a:pt x="393" y="3451"/>
                    <a:pt x="1244" y="3451"/>
                  </a:cubicBezTo>
                  <a:cubicBezTo>
                    <a:pt x="1283" y="3451"/>
                    <a:pt x="1319" y="3424"/>
                    <a:pt x="1332" y="3382"/>
                  </a:cubicBezTo>
                  <a:cubicBezTo>
                    <a:pt x="1347" y="3337"/>
                    <a:pt x="1373" y="2952"/>
                    <a:pt x="1430" y="2833"/>
                  </a:cubicBezTo>
                  <a:cubicBezTo>
                    <a:pt x="1516" y="2658"/>
                    <a:pt x="1570" y="2566"/>
                    <a:pt x="1593" y="2536"/>
                  </a:cubicBezTo>
                  <a:cubicBezTo>
                    <a:pt x="1622" y="2516"/>
                    <a:pt x="1637" y="2480"/>
                    <a:pt x="1637" y="2436"/>
                  </a:cubicBezTo>
                  <a:cubicBezTo>
                    <a:pt x="1637" y="1016"/>
                    <a:pt x="1637" y="2436"/>
                    <a:pt x="1637" y="1016"/>
                  </a:cubicBezTo>
                  <a:cubicBezTo>
                    <a:pt x="1637" y="972"/>
                    <a:pt x="1622" y="936"/>
                    <a:pt x="1593" y="9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47" name="Oval 26">
              <a:extLst>
                <a:ext uri="{FF2B5EF4-FFF2-40B4-BE49-F238E27FC236}">
                  <a16:creationId xmlns:a16="http://schemas.microsoft.com/office/drawing/2014/main" id="{42878C5F-944B-45FB-A68C-277CB0F1FB49}"/>
                </a:ext>
              </a:extLst>
            </p:cNvPr>
            <p:cNvSpPr>
              <a:spLocks noChangeArrowheads="1"/>
            </p:cNvSpPr>
            <p:nvPr/>
          </p:nvSpPr>
          <p:spPr bwMode="auto">
            <a:xfrm>
              <a:off x="6911903" y="1380180"/>
              <a:ext cx="578426" cy="574328"/>
            </a:xfrm>
            <a:prstGeom prst="ellipse">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48" name="Oval 27">
              <a:extLst>
                <a:ext uri="{FF2B5EF4-FFF2-40B4-BE49-F238E27FC236}">
                  <a16:creationId xmlns:a16="http://schemas.microsoft.com/office/drawing/2014/main" id="{C5FA190C-69E2-46B2-8849-91B9A6E9B1E2}"/>
                </a:ext>
              </a:extLst>
            </p:cNvPr>
            <p:cNvSpPr>
              <a:spLocks noChangeArrowheads="1"/>
            </p:cNvSpPr>
            <p:nvPr/>
          </p:nvSpPr>
          <p:spPr bwMode="auto">
            <a:xfrm>
              <a:off x="6977706" y="1445517"/>
              <a:ext cx="446820" cy="44365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49" name="Freeform 28">
              <a:extLst>
                <a:ext uri="{FF2B5EF4-FFF2-40B4-BE49-F238E27FC236}">
                  <a16:creationId xmlns:a16="http://schemas.microsoft.com/office/drawing/2014/main" id="{C65D7A29-EDE9-480B-B971-DE23D36251EB}"/>
                </a:ext>
              </a:extLst>
            </p:cNvPr>
            <p:cNvSpPr>
              <a:spLocks/>
            </p:cNvSpPr>
            <p:nvPr/>
          </p:nvSpPr>
          <p:spPr bwMode="auto">
            <a:xfrm>
              <a:off x="7483960" y="1621503"/>
              <a:ext cx="46699" cy="91681"/>
            </a:xfrm>
            <a:custGeom>
              <a:avLst/>
              <a:gdLst>
                <a:gd name="T0" fmla="*/ 0 w 180"/>
                <a:gd name="T1" fmla="*/ 0 h 360"/>
                <a:gd name="T2" fmla="*/ 180 w 180"/>
                <a:gd name="T3" fmla="*/ 177 h 360"/>
                <a:gd name="T4" fmla="*/ 0 w 180"/>
                <a:gd name="T5" fmla="*/ 360 h 360"/>
                <a:gd name="T6" fmla="*/ 0 w 180"/>
                <a:gd name="T7" fmla="*/ 0 h 360"/>
              </a:gdLst>
              <a:ahLst/>
              <a:cxnLst>
                <a:cxn ang="0">
                  <a:pos x="T0" y="T1"/>
                </a:cxn>
                <a:cxn ang="0">
                  <a:pos x="T2" y="T3"/>
                </a:cxn>
                <a:cxn ang="0">
                  <a:pos x="T4" y="T5"/>
                </a:cxn>
                <a:cxn ang="0">
                  <a:pos x="T6" y="T7"/>
                </a:cxn>
              </a:cxnLst>
              <a:rect l="0" t="0" r="r" b="b"/>
              <a:pathLst>
                <a:path w="180" h="360">
                  <a:moveTo>
                    <a:pt x="0" y="0"/>
                  </a:moveTo>
                  <a:cubicBezTo>
                    <a:pt x="104" y="0"/>
                    <a:pt x="180" y="80"/>
                    <a:pt x="180" y="177"/>
                  </a:cubicBezTo>
                  <a:cubicBezTo>
                    <a:pt x="180" y="279"/>
                    <a:pt x="104" y="360"/>
                    <a:pt x="0" y="360"/>
                  </a:cubicBezTo>
                  <a:lnTo>
                    <a:pt x="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nvGrpSpPr>
          <p:cNvPr id="131" name="Group 130">
            <a:extLst>
              <a:ext uri="{FF2B5EF4-FFF2-40B4-BE49-F238E27FC236}">
                <a16:creationId xmlns:a16="http://schemas.microsoft.com/office/drawing/2014/main" id="{B1C69A4D-153E-4E85-982C-C0E4E2DA646D}"/>
              </a:ext>
            </a:extLst>
          </p:cNvPr>
          <p:cNvGrpSpPr>
            <a:grpSpLocks noChangeAspect="1"/>
          </p:cNvGrpSpPr>
          <p:nvPr/>
        </p:nvGrpSpPr>
        <p:grpSpPr>
          <a:xfrm>
            <a:off x="10557210" y="2884746"/>
            <a:ext cx="373553" cy="370949"/>
            <a:chOff x="6415005" y="3149663"/>
            <a:chExt cx="2535582" cy="2517209"/>
          </a:xfrm>
        </p:grpSpPr>
        <p:sp>
          <p:nvSpPr>
            <p:cNvPr id="141" name="Oval 8">
              <a:extLst>
                <a:ext uri="{FF2B5EF4-FFF2-40B4-BE49-F238E27FC236}">
                  <a16:creationId xmlns:a16="http://schemas.microsoft.com/office/drawing/2014/main" id="{378C1A18-C5FE-44DB-801A-C50538A054B3}"/>
                </a:ext>
              </a:extLst>
            </p:cNvPr>
            <p:cNvSpPr>
              <a:spLocks noChangeArrowheads="1"/>
            </p:cNvSpPr>
            <p:nvPr/>
          </p:nvSpPr>
          <p:spPr bwMode="auto">
            <a:xfrm>
              <a:off x="6415005" y="3149663"/>
              <a:ext cx="2535582" cy="2517209"/>
            </a:xfrm>
            <a:prstGeom prst="ellipse">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42" name="Freeform: Shape 20">
              <a:extLst>
                <a:ext uri="{FF2B5EF4-FFF2-40B4-BE49-F238E27FC236}">
                  <a16:creationId xmlns:a16="http://schemas.microsoft.com/office/drawing/2014/main" id="{95078F98-0FAB-49BB-A1DE-E12EDCF30D81}"/>
                </a:ext>
              </a:extLst>
            </p:cNvPr>
            <p:cNvSpPr>
              <a:spLocks/>
            </p:cNvSpPr>
            <p:nvPr/>
          </p:nvSpPr>
          <p:spPr bwMode="auto">
            <a:xfrm>
              <a:off x="6653865" y="3385180"/>
              <a:ext cx="2058992" cy="2046172"/>
            </a:xfrm>
            <a:custGeom>
              <a:avLst/>
              <a:gdLst>
                <a:gd name="connsiteX0" fmla="*/ 26024 w 2058992"/>
                <a:gd name="connsiteY0" fmla="*/ 1189285 h 2046172"/>
                <a:gd name="connsiteX1" fmla="*/ 1891146 w 2058992"/>
                <a:gd name="connsiteY1" fmla="*/ 1189285 h 2046172"/>
                <a:gd name="connsiteX2" fmla="*/ 1897510 w 2058992"/>
                <a:gd name="connsiteY2" fmla="*/ 1195624 h 2046172"/>
                <a:gd name="connsiteX3" fmla="*/ 1897510 w 2058992"/>
                <a:gd name="connsiteY3" fmla="*/ 1197353 h 2046172"/>
                <a:gd name="connsiteX4" fmla="*/ 1892303 w 2058992"/>
                <a:gd name="connsiteY4" fmla="*/ 1204268 h 2046172"/>
                <a:gd name="connsiteX5" fmla="*/ 1038998 w 2058992"/>
                <a:gd name="connsiteY5" fmla="*/ 2039833 h 2046172"/>
                <a:gd name="connsiteX6" fmla="*/ 1032635 w 2058992"/>
                <a:gd name="connsiteY6" fmla="*/ 2046172 h 2046172"/>
                <a:gd name="connsiteX7" fmla="*/ 16189 w 2058992"/>
                <a:gd name="connsiteY7" fmla="*/ 1201387 h 2046172"/>
                <a:gd name="connsiteX8" fmla="*/ 26024 w 2058992"/>
                <a:gd name="connsiteY8" fmla="*/ 1189285 h 2046172"/>
                <a:gd name="connsiteX9" fmla="*/ 1032948 w 2058992"/>
                <a:gd name="connsiteY9" fmla="*/ 0 h 2046172"/>
                <a:gd name="connsiteX10" fmla="*/ 2058956 w 2058992"/>
                <a:gd name="connsiteY10" fmla="*/ 996747 h 2046172"/>
                <a:gd name="connsiteX11" fmla="*/ 2045653 w 2058992"/>
                <a:gd name="connsiteY11" fmla="*/ 1010559 h 2046172"/>
                <a:gd name="connsiteX12" fmla="*/ 13881 w 2058992"/>
                <a:gd name="connsiteY12" fmla="*/ 1010559 h 2046172"/>
                <a:gd name="connsiteX13" fmla="*/ 0 w 2058992"/>
                <a:gd name="connsiteY13" fmla="*/ 996747 h 2046172"/>
                <a:gd name="connsiteX14" fmla="*/ 1032948 w 2058992"/>
                <a:gd name="connsiteY14" fmla="*/ 0 h 20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8992" h="2046172">
                  <a:moveTo>
                    <a:pt x="26024" y="1189285"/>
                  </a:moveTo>
                  <a:cubicBezTo>
                    <a:pt x="26024" y="1189285"/>
                    <a:pt x="26024" y="1189285"/>
                    <a:pt x="1891146" y="1189285"/>
                  </a:cubicBezTo>
                  <a:cubicBezTo>
                    <a:pt x="1894617" y="1189285"/>
                    <a:pt x="1897510" y="1192167"/>
                    <a:pt x="1897510" y="1195624"/>
                  </a:cubicBezTo>
                  <a:cubicBezTo>
                    <a:pt x="1897510" y="1195624"/>
                    <a:pt x="1897510" y="1195624"/>
                    <a:pt x="1897510" y="1197353"/>
                  </a:cubicBezTo>
                  <a:cubicBezTo>
                    <a:pt x="1897510" y="1200810"/>
                    <a:pt x="1895196" y="1203692"/>
                    <a:pt x="1892303" y="1204268"/>
                  </a:cubicBezTo>
                  <a:cubicBezTo>
                    <a:pt x="1414453" y="1279757"/>
                    <a:pt x="1051726" y="1623779"/>
                    <a:pt x="1038998" y="2039833"/>
                  </a:cubicBezTo>
                  <a:cubicBezTo>
                    <a:pt x="1038998" y="2043867"/>
                    <a:pt x="1036106" y="2046172"/>
                    <a:pt x="1032635" y="2046172"/>
                  </a:cubicBezTo>
                  <a:cubicBezTo>
                    <a:pt x="524123" y="2046172"/>
                    <a:pt x="100652" y="1680828"/>
                    <a:pt x="16189" y="1201387"/>
                  </a:cubicBezTo>
                  <a:cubicBezTo>
                    <a:pt x="15032" y="1195048"/>
                    <a:pt x="20239" y="1189285"/>
                    <a:pt x="26024" y="1189285"/>
                  </a:cubicBezTo>
                  <a:close/>
                  <a:moveTo>
                    <a:pt x="1032948" y="0"/>
                  </a:moveTo>
                  <a:cubicBezTo>
                    <a:pt x="1590486" y="0"/>
                    <a:pt x="2045653" y="444853"/>
                    <a:pt x="2058956" y="996747"/>
                  </a:cubicBezTo>
                  <a:cubicBezTo>
                    <a:pt x="2059534" y="1004229"/>
                    <a:pt x="2053172" y="1010559"/>
                    <a:pt x="2045653" y="1010559"/>
                  </a:cubicBezTo>
                  <a:lnTo>
                    <a:pt x="13881" y="1010559"/>
                  </a:lnTo>
                  <a:cubicBezTo>
                    <a:pt x="6362" y="1010559"/>
                    <a:pt x="0" y="1004229"/>
                    <a:pt x="0" y="996747"/>
                  </a:cubicBezTo>
                  <a:cubicBezTo>
                    <a:pt x="13881" y="444853"/>
                    <a:pt x="473097" y="0"/>
                    <a:pt x="1032948"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43" name="Freeform 11">
              <a:extLst>
                <a:ext uri="{FF2B5EF4-FFF2-40B4-BE49-F238E27FC236}">
                  <a16:creationId xmlns:a16="http://schemas.microsoft.com/office/drawing/2014/main" id="{AA14BC31-B3C3-49C7-84C2-857D933A0B43}"/>
                </a:ext>
              </a:extLst>
            </p:cNvPr>
            <p:cNvSpPr>
              <a:spLocks/>
            </p:cNvSpPr>
            <p:nvPr/>
          </p:nvSpPr>
          <p:spPr bwMode="auto">
            <a:xfrm>
              <a:off x="6996285" y="3809449"/>
              <a:ext cx="1373023" cy="444311"/>
            </a:xfrm>
            <a:custGeom>
              <a:avLst/>
              <a:gdLst>
                <a:gd name="T0" fmla="*/ 2223 w 2375"/>
                <a:gd name="T1" fmla="*/ 0 h 771"/>
                <a:gd name="T2" fmla="*/ 152 w 2375"/>
                <a:gd name="T3" fmla="*/ 0 h 771"/>
                <a:gd name="T4" fmla="*/ 0 w 2375"/>
                <a:gd name="T5" fmla="*/ 152 h 771"/>
                <a:gd name="T6" fmla="*/ 0 w 2375"/>
                <a:gd name="T7" fmla="*/ 622 h 771"/>
                <a:gd name="T8" fmla="*/ 152 w 2375"/>
                <a:gd name="T9" fmla="*/ 771 h 771"/>
                <a:gd name="T10" fmla="*/ 2223 w 2375"/>
                <a:gd name="T11" fmla="*/ 771 h 771"/>
                <a:gd name="T12" fmla="*/ 2375 w 2375"/>
                <a:gd name="T13" fmla="*/ 622 h 771"/>
                <a:gd name="T14" fmla="*/ 2375 w 2375"/>
                <a:gd name="T15" fmla="*/ 152 h 771"/>
                <a:gd name="T16" fmla="*/ 2223 w 2375"/>
                <a:gd name="T17"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5" h="771">
                  <a:moveTo>
                    <a:pt x="2223" y="0"/>
                  </a:moveTo>
                  <a:cubicBezTo>
                    <a:pt x="152" y="0"/>
                    <a:pt x="152" y="0"/>
                    <a:pt x="152" y="0"/>
                  </a:cubicBezTo>
                  <a:cubicBezTo>
                    <a:pt x="69" y="0"/>
                    <a:pt x="0" y="65"/>
                    <a:pt x="0" y="152"/>
                  </a:cubicBezTo>
                  <a:cubicBezTo>
                    <a:pt x="0" y="622"/>
                    <a:pt x="0" y="622"/>
                    <a:pt x="0" y="622"/>
                  </a:cubicBezTo>
                  <a:cubicBezTo>
                    <a:pt x="0" y="706"/>
                    <a:pt x="69" y="771"/>
                    <a:pt x="152" y="771"/>
                  </a:cubicBezTo>
                  <a:cubicBezTo>
                    <a:pt x="2223" y="771"/>
                    <a:pt x="2223" y="771"/>
                    <a:pt x="2223" y="771"/>
                  </a:cubicBezTo>
                  <a:cubicBezTo>
                    <a:pt x="2306" y="771"/>
                    <a:pt x="2375" y="706"/>
                    <a:pt x="2375" y="622"/>
                  </a:cubicBezTo>
                  <a:cubicBezTo>
                    <a:pt x="2375" y="152"/>
                    <a:pt x="2375" y="152"/>
                    <a:pt x="2375" y="152"/>
                  </a:cubicBezTo>
                  <a:cubicBezTo>
                    <a:pt x="2375" y="65"/>
                    <a:pt x="2306" y="0"/>
                    <a:pt x="2223" y="0"/>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44" name="Freeform 13">
              <a:extLst>
                <a:ext uri="{FF2B5EF4-FFF2-40B4-BE49-F238E27FC236}">
                  <a16:creationId xmlns:a16="http://schemas.microsoft.com/office/drawing/2014/main" id="{AD9F5997-8C02-451B-B0FD-F9366211D744}"/>
                </a:ext>
              </a:extLst>
            </p:cNvPr>
            <p:cNvSpPr>
              <a:spLocks/>
            </p:cNvSpPr>
            <p:nvPr/>
          </p:nvSpPr>
          <p:spPr bwMode="auto">
            <a:xfrm>
              <a:off x="8095371" y="4786600"/>
              <a:ext cx="415916" cy="611346"/>
            </a:xfrm>
            <a:custGeom>
              <a:avLst/>
              <a:gdLst>
                <a:gd name="T0" fmla="*/ 15 w 722"/>
                <a:gd name="T1" fmla="*/ 1050 h 1062"/>
                <a:gd name="T2" fmla="*/ 288 w 722"/>
                <a:gd name="T3" fmla="*/ 602 h 1062"/>
                <a:gd name="T4" fmla="*/ 284 w 722"/>
                <a:gd name="T5" fmla="*/ 594 h 1062"/>
                <a:gd name="T6" fmla="*/ 25 w 722"/>
                <a:gd name="T7" fmla="*/ 594 h 1062"/>
                <a:gd name="T8" fmla="*/ 9 w 722"/>
                <a:gd name="T9" fmla="*/ 567 h 1062"/>
                <a:gd name="T10" fmla="*/ 345 w 722"/>
                <a:gd name="T11" fmla="*/ 20 h 1062"/>
                <a:gd name="T12" fmla="*/ 379 w 722"/>
                <a:gd name="T13" fmla="*/ 0 h 1062"/>
                <a:gd name="T14" fmla="*/ 639 w 722"/>
                <a:gd name="T15" fmla="*/ 0 h 1062"/>
                <a:gd name="T16" fmla="*/ 653 w 722"/>
                <a:gd name="T17" fmla="*/ 27 h 1062"/>
                <a:gd name="T18" fmla="*/ 393 w 722"/>
                <a:gd name="T19" fmla="*/ 388 h 1062"/>
                <a:gd name="T20" fmla="*/ 397 w 722"/>
                <a:gd name="T21" fmla="*/ 396 h 1062"/>
                <a:gd name="T22" fmla="*/ 694 w 722"/>
                <a:gd name="T23" fmla="*/ 396 h 1062"/>
                <a:gd name="T24" fmla="*/ 708 w 722"/>
                <a:gd name="T25" fmla="*/ 434 h 1062"/>
                <a:gd name="T26" fmla="*/ 24 w 722"/>
                <a:gd name="T27" fmla="*/ 1057 h 1062"/>
                <a:gd name="T28" fmla="*/ 15 w 722"/>
                <a:gd name="T29" fmla="*/ 105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1062">
                  <a:moveTo>
                    <a:pt x="15" y="1050"/>
                  </a:moveTo>
                  <a:cubicBezTo>
                    <a:pt x="288" y="602"/>
                    <a:pt x="288" y="602"/>
                    <a:pt x="288" y="602"/>
                  </a:cubicBezTo>
                  <a:cubicBezTo>
                    <a:pt x="290" y="598"/>
                    <a:pt x="288" y="594"/>
                    <a:pt x="284" y="594"/>
                  </a:cubicBezTo>
                  <a:cubicBezTo>
                    <a:pt x="25" y="594"/>
                    <a:pt x="25" y="594"/>
                    <a:pt x="25" y="594"/>
                  </a:cubicBezTo>
                  <a:cubicBezTo>
                    <a:pt x="7" y="594"/>
                    <a:pt x="0" y="581"/>
                    <a:pt x="9" y="567"/>
                  </a:cubicBezTo>
                  <a:cubicBezTo>
                    <a:pt x="345" y="20"/>
                    <a:pt x="345" y="20"/>
                    <a:pt x="345" y="20"/>
                  </a:cubicBezTo>
                  <a:cubicBezTo>
                    <a:pt x="352" y="8"/>
                    <a:pt x="365" y="0"/>
                    <a:pt x="379" y="0"/>
                  </a:cubicBezTo>
                  <a:cubicBezTo>
                    <a:pt x="639" y="0"/>
                    <a:pt x="639" y="0"/>
                    <a:pt x="639" y="0"/>
                  </a:cubicBezTo>
                  <a:cubicBezTo>
                    <a:pt x="657" y="0"/>
                    <a:pt x="662" y="13"/>
                    <a:pt x="653" y="27"/>
                  </a:cubicBezTo>
                  <a:cubicBezTo>
                    <a:pt x="393" y="388"/>
                    <a:pt x="393" y="388"/>
                    <a:pt x="393" y="388"/>
                  </a:cubicBezTo>
                  <a:cubicBezTo>
                    <a:pt x="391" y="391"/>
                    <a:pt x="393" y="396"/>
                    <a:pt x="397" y="396"/>
                  </a:cubicBezTo>
                  <a:cubicBezTo>
                    <a:pt x="694" y="396"/>
                    <a:pt x="694" y="396"/>
                    <a:pt x="694" y="396"/>
                  </a:cubicBezTo>
                  <a:cubicBezTo>
                    <a:pt x="713" y="396"/>
                    <a:pt x="722" y="421"/>
                    <a:pt x="708" y="434"/>
                  </a:cubicBezTo>
                  <a:cubicBezTo>
                    <a:pt x="24" y="1057"/>
                    <a:pt x="24" y="1057"/>
                    <a:pt x="24" y="1057"/>
                  </a:cubicBezTo>
                  <a:cubicBezTo>
                    <a:pt x="18" y="1062"/>
                    <a:pt x="11" y="1056"/>
                    <a:pt x="15" y="105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45" name="Freeform: Shape 23">
              <a:extLst>
                <a:ext uri="{FF2B5EF4-FFF2-40B4-BE49-F238E27FC236}">
                  <a16:creationId xmlns:a16="http://schemas.microsoft.com/office/drawing/2014/main" id="{FDF29980-405D-4335-A108-59A027078E17}"/>
                </a:ext>
              </a:extLst>
            </p:cNvPr>
            <p:cNvSpPr/>
            <p:nvPr/>
          </p:nvSpPr>
          <p:spPr>
            <a:xfrm>
              <a:off x="7066368" y="3889625"/>
              <a:ext cx="1264522" cy="299810"/>
            </a:xfrm>
            <a:custGeom>
              <a:avLst/>
              <a:gdLst>
                <a:gd name="connsiteX0" fmla="*/ 500029 w 1264522"/>
                <a:gd name="connsiteY0" fmla="*/ 240384 h 299810"/>
                <a:gd name="connsiteX1" fmla="*/ 520301 w 1264522"/>
                <a:gd name="connsiteY1" fmla="*/ 248740 h 299810"/>
                <a:gd name="connsiteX2" fmla="*/ 528502 w 1264522"/>
                <a:gd name="connsiteY2" fmla="*/ 268856 h 299810"/>
                <a:gd name="connsiteX3" fmla="*/ 520301 w 1264522"/>
                <a:gd name="connsiteY3" fmla="*/ 288405 h 299810"/>
                <a:gd name="connsiteX4" fmla="*/ 500029 w 1264522"/>
                <a:gd name="connsiteY4" fmla="*/ 296504 h 299810"/>
                <a:gd name="connsiteX5" fmla="*/ 480325 w 1264522"/>
                <a:gd name="connsiteY5" fmla="*/ 288405 h 299810"/>
                <a:gd name="connsiteX6" fmla="*/ 472382 w 1264522"/>
                <a:gd name="connsiteY6" fmla="*/ 268856 h 299810"/>
                <a:gd name="connsiteX7" fmla="*/ 480325 w 1264522"/>
                <a:gd name="connsiteY7" fmla="*/ 248740 h 299810"/>
                <a:gd name="connsiteX8" fmla="*/ 500029 w 1264522"/>
                <a:gd name="connsiteY8" fmla="*/ 240384 h 299810"/>
                <a:gd name="connsiteX9" fmla="*/ 1157986 w 1264522"/>
                <a:gd name="connsiteY9" fmla="*/ 33818 h 299810"/>
                <a:gd name="connsiteX10" fmla="*/ 1111657 w 1264522"/>
                <a:gd name="connsiteY10" fmla="*/ 61549 h 299810"/>
                <a:gd name="connsiteX11" fmla="*/ 1092288 w 1264522"/>
                <a:gd name="connsiteY11" fmla="*/ 150318 h 299810"/>
                <a:gd name="connsiteX12" fmla="*/ 1111657 w 1264522"/>
                <a:gd name="connsiteY12" fmla="*/ 238210 h 299810"/>
                <a:gd name="connsiteX13" fmla="*/ 1157986 w 1264522"/>
                <a:gd name="connsiteY13" fmla="*/ 265993 h 299810"/>
                <a:gd name="connsiteX14" fmla="*/ 1204314 w 1264522"/>
                <a:gd name="connsiteY14" fmla="*/ 238210 h 299810"/>
                <a:gd name="connsiteX15" fmla="*/ 1223683 w 1264522"/>
                <a:gd name="connsiteY15" fmla="*/ 150318 h 299810"/>
                <a:gd name="connsiteX16" fmla="*/ 1204314 w 1264522"/>
                <a:gd name="connsiteY16" fmla="*/ 61549 h 299810"/>
                <a:gd name="connsiteX17" fmla="*/ 1157986 w 1264522"/>
                <a:gd name="connsiteY17" fmla="*/ 33818 h 299810"/>
                <a:gd name="connsiteX18" fmla="*/ 910168 w 1264522"/>
                <a:gd name="connsiteY18" fmla="*/ 33818 h 299810"/>
                <a:gd name="connsiteX19" fmla="*/ 863839 w 1264522"/>
                <a:gd name="connsiteY19" fmla="*/ 61549 h 299810"/>
                <a:gd name="connsiteX20" fmla="*/ 844470 w 1264522"/>
                <a:gd name="connsiteY20" fmla="*/ 150318 h 299810"/>
                <a:gd name="connsiteX21" fmla="*/ 863839 w 1264522"/>
                <a:gd name="connsiteY21" fmla="*/ 238210 h 299810"/>
                <a:gd name="connsiteX22" fmla="*/ 910168 w 1264522"/>
                <a:gd name="connsiteY22" fmla="*/ 265993 h 299810"/>
                <a:gd name="connsiteX23" fmla="*/ 956496 w 1264522"/>
                <a:gd name="connsiteY23" fmla="*/ 238210 h 299810"/>
                <a:gd name="connsiteX24" fmla="*/ 975865 w 1264522"/>
                <a:gd name="connsiteY24" fmla="*/ 150318 h 299810"/>
                <a:gd name="connsiteX25" fmla="*/ 956496 w 1264522"/>
                <a:gd name="connsiteY25" fmla="*/ 61549 h 299810"/>
                <a:gd name="connsiteX26" fmla="*/ 910168 w 1264522"/>
                <a:gd name="connsiteY26" fmla="*/ 33818 h 299810"/>
                <a:gd name="connsiteX27" fmla="*/ 662350 w 1264522"/>
                <a:gd name="connsiteY27" fmla="*/ 33818 h 299810"/>
                <a:gd name="connsiteX28" fmla="*/ 616021 w 1264522"/>
                <a:gd name="connsiteY28" fmla="*/ 61549 h 299810"/>
                <a:gd name="connsiteX29" fmla="*/ 596652 w 1264522"/>
                <a:gd name="connsiteY29" fmla="*/ 150318 h 299810"/>
                <a:gd name="connsiteX30" fmla="*/ 616021 w 1264522"/>
                <a:gd name="connsiteY30" fmla="*/ 238210 h 299810"/>
                <a:gd name="connsiteX31" fmla="*/ 662350 w 1264522"/>
                <a:gd name="connsiteY31" fmla="*/ 265993 h 299810"/>
                <a:gd name="connsiteX32" fmla="*/ 708678 w 1264522"/>
                <a:gd name="connsiteY32" fmla="*/ 238210 h 299810"/>
                <a:gd name="connsiteX33" fmla="*/ 728047 w 1264522"/>
                <a:gd name="connsiteY33" fmla="*/ 150318 h 299810"/>
                <a:gd name="connsiteX34" fmla="*/ 708678 w 1264522"/>
                <a:gd name="connsiteY34" fmla="*/ 61549 h 299810"/>
                <a:gd name="connsiteX35" fmla="*/ 662350 w 1264522"/>
                <a:gd name="connsiteY35" fmla="*/ 33818 h 299810"/>
                <a:gd name="connsiteX36" fmla="*/ 345693 w 1264522"/>
                <a:gd name="connsiteY36" fmla="*/ 33818 h 299810"/>
                <a:gd name="connsiteX37" fmla="*/ 299365 w 1264522"/>
                <a:gd name="connsiteY37" fmla="*/ 61549 h 299810"/>
                <a:gd name="connsiteX38" fmla="*/ 279996 w 1264522"/>
                <a:gd name="connsiteY38" fmla="*/ 150318 h 299810"/>
                <a:gd name="connsiteX39" fmla="*/ 299365 w 1264522"/>
                <a:gd name="connsiteY39" fmla="*/ 238210 h 299810"/>
                <a:gd name="connsiteX40" fmla="*/ 345693 w 1264522"/>
                <a:gd name="connsiteY40" fmla="*/ 265993 h 299810"/>
                <a:gd name="connsiteX41" fmla="*/ 392022 w 1264522"/>
                <a:gd name="connsiteY41" fmla="*/ 238210 h 299810"/>
                <a:gd name="connsiteX42" fmla="*/ 411391 w 1264522"/>
                <a:gd name="connsiteY42" fmla="*/ 150318 h 299810"/>
                <a:gd name="connsiteX43" fmla="*/ 392022 w 1264522"/>
                <a:gd name="connsiteY43" fmla="*/ 61549 h 299810"/>
                <a:gd name="connsiteX44" fmla="*/ 345693 w 1264522"/>
                <a:gd name="connsiteY44" fmla="*/ 33818 h 299810"/>
                <a:gd name="connsiteX45" fmla="*/ 1157986 w 1264522"/>
                <a:gd name="connsiteY45" fmla="*/ 1 h 299810"/>
                <a:gd name="connsiteX46" fmla="*/ 1236819 w 1264522"/>
                <a:gd name="connsiteY46" fmla="*/ 41284 h 299810"/>
                <a:gd name="connsiteX47" fmla="*/ 1264522 w 1264522"/>
                <a:gd name="connsiteY47" fmla="*/ 149491 h 299810"/>
                <a:gd name="connsiteX48" fmla="*/ 1236819 w 1264522"/>
                <a:gd name="connsiteY48" fmla="*/ 258269 h 299810"/>
                <a:gd name="connsiteX49" fmla="*/ 1157986 w 1264522"/>
                <a:gd name="connsiteY49" fmla="*/ 299810 h 299810"/>
                <a:gd name="connsiteX50" fmla="*/ 1079152 w 1264522"/>
                <a:gd name="connsiteY50" fmla="*/ 258269 h 299810"/>
                <a:gd name="connsiteX51" fmla="*/ 1051449 w 1264522"/>
                <a:gd name="connsiteY51" fmla="*/ 149491 h 299810"/>
                <a:gd name="connsiteX52" fmla="*/ 1079152 w 1264522"/>
                <a:gd name="connsiteY52" fmla="*/ 41284 h 299810"/>
                <a:gd name="connsiteX53" fmla="*/ 1157986 w 1264522"/>
                <a:gd name="connsiteY53" fmla="*/ 1 h 299810"/>
                <a:gd name="connsiteX54" fmla="*/ 910168 w 1264522"/>
                <a:gd name="connsiteY54" fmla="*/ 1 h 299810"/>
                <a:gd name="connsiteX55" fmla="*/ 989001 w 1264522"/>
                <a:gd name="connsiteY55" fmla="*/ 41284 h 299810"/>
                <a:gd name="connsiteX56" fmla="*/ 1016704 w 1264522"/>
                <a:gd name="connsiteY56" fmla="*/ 149491 h 299810"/>
                <a:gd name="connsiteX57" fmla="*/ 989001 w 1264522"/>
                <a:gd name="connsiteY57" fmla="*/ 258269 h 299810"/>
                <a:gd name="connsiteX58" fmla="*/ 910168 w 1264522"/>
                <a:gd name="connsiteY58" fmla="*/ 299810 h 299810"/>
                <a:gd name="connsiteX59" fmla="*/ 831334 w 1264522"/>
                <a:gd name="connsiteY59" fmla="*/ 258269 h 299810"/>
                <a:gd name="connsiteX60" fmla="*/ 803631 w 1264522"/>
                <a:gd name="connsiteY60" fmla="*/ 149491 h 299810"/>
                <a:gd name="connsiteX61" fmla="*/ 831334 w 1264522"/>
                <a:gd name="connsiteY61" fmla="*/ 41284 h 299810"/>
                <a:gd name="connsiteX62" fmla="*/ 910168 w 1264522"/>
                <a:gd name="connsiteY62" fmla="*/ 1 h 299810"/>
                <a:gd name="connsiteX63" fmla="*/ 662350 w 1264522"/>
                <a:gd name="connsiteY63" fmla="*/ 1 h 299810"/>
                <a:gd name="connsiteX64" fmla="*/ 741182 w 1264522"/>
                <a:gd name="connsiteY64" fmla="*/ 41284 h 299810"/>
                <a:gd name="connsiteX65" fmla="*/ 768886 w 1264522"/>
                <a:gd name="connsiteY65" fmla="*/ 149491 h 299810"/>
                <a:gd name="connsiteX66" fmla="*/ 741182 w 1264522"/>
                <a:gd name="connsiteY66" fmla="*/ 258269 h 299810"/>
                <a:gd name="connsiteX67" fmla="*/ 662350 w 1264522"/>
                <a:gd name="connsiteY67" fmla="*/ 299810 h 299810"/>
                <a:gd name="connsiteX68" fmla="*/ 583516 w 1264522"/>
                <a:gd name="connsiteY68" fmla="*/ 258269 h 299810"/>
                <a:gd name="connsiteX69" fmla="*/ 555813 w 1264522"/>
                <a:gd name="connsiteY69" fmla="*/ 149491 h 299810"/>
                <a:gd name="connsiteX70" fmla="*/ 583516 w 1264522"/>
                <a:gd name="connsiteY70" fmla="*/ 41284 h 299810"/>
                <a:gd name="connsiteX71" fmla="*/ 662350 w 1264522"/>
                <a:gd name="connsiteY71" fmla="*/ 1 h 299810"/>
                <a:gd name="connsiteX72" fmla="*/ 345693 w 1264522"/>
                <a:gd name="connsiteY72" fmla="*/ 1 h 299810"/>
                <a:gd name="connsiteX73" fmla="*/ 424525 w 1264522"/>
                <a:gd name="connsiteY73" fmla="*/ 41284 h 299810"/>
                <a:gd name="connsiteX74" fmla="*/ 452230 w 1264522"/>
                <a:gd name="connsiteY74" fmla="*/ 149491 h 299810"/>
                <a:gd name="connsiteX75" fmla="*/ 424525 w 1264522"/>
                <a:gd name="connsiteY75" fmla="*/ 258269 h 299810"/>
                <a:gd name="connsiteX76" fmla="*/ 345693 w 1264522"/>
                <a:gd name="connsiteY76" fmla="*/ 299810 h 299810"/>
                <a:gd name="connsiteX77" fmla="*/ 266860 w 1264522"/>
                <a:gd name="connsiteY77" fmla="*/ 258269 h 299810"/>
                <a:gd name="connsiteX78" fmla="*/ 239157 w 1264522"/>
                <a:gd name="connsiteY78" fmla="*/ 149491 h 299810"/>
                <a:gd name="connsiteX79" fmla="*/ 266860 w 1264522"/>
                <a:gd name="connsiteY79" fmla="*/ 41284 h 299810"/>
                <a:gd name="connsiteX80" fmla="*/ 345693 w 1264522"/>
                <a:gd name="connsiteY80" fmla="*/ 1 h 299810"/>
                <a:gd name="connsiteX81" fmla="*/ 101756 w 1264522"/>
                <a:gd name="connsiteY81" fmla="*/ 0 h 299810"/>
                <a:gd name="connsiteX82" fmla="*/ 170603 w 1264522"/>
                <a:gd name="connsiteY82" fmla="*/ 23365 h 299810"/>
                <a:gd name="connsiteX83" fmla="*/ 197941 w 1264522"/>
                <a:gd name="connsiteY83" fmla="*/ 85458 h 299810"/>
                <a:gd name="connsiteX84" fmla="*/ 180915 w 1264522"/>
                <a:gd name="connsiteY84" fmla="*/ 138751 h 299810"/>
                <a:gd name="connsiteX85" fmla="*/ 126093 w 1264522"/>
                <a:gd name="connsiteY85" fmla="*/ 198241 h 299810"/>
                <a:gd name="connsiteX86" fmla="*/ 58787 w 1264522"/>
                <a:gd name="connsiteY86" fmla="*/ 258970 h 299810"/>
                <a:gd name="connsiteX87" fmla="*/ 196703 w 1264522"/>
                <a:gd name="connsiteY87" fmla="*/ 258970 h 299810"/>
                <a:gd name="connsiteX88" fmla="*/ 201968 w 1264522"/>
                <a:gd name="connsiteY88" fmla="*/ 261135 h 299810"/>
                <a:gd name="connsiteX89" fmla="*/ 204136 w 1264522"/>
                <a:gd name="connsiteY89" fmla="*/ 266394 h 299810"/>
                <a:gd name="connsiteX90" fmla="*/ 204136 w 1264522"/>
                <a:gd name="connsiteY90" fmla="*/ 286603 h 299810"/>
                <a:gd name="connsiteX91" fmla="*/ 201968 w 1264522"/>
                <a:gd name="connsiteY91" fmla="*/ 292069 h 299810"/>
                <a:gd name="connsiteX92" fmla="*/ 196703 w 1264522"/>
                <a:gd name="connsiteY92" fmla="*/ 294439 h 299810"/>
                <a:gd name="connsiteX93" fmla="*/ 12539 w 1264522"/>
                <a:gd name="connsiteY93" fmla="*/ 294439 h 299810"/>
                <a:gd name="connsiteX94" fmla="*/ 7068 w 1264522"/>
                <a:gd name="connsiteY94" fmla="*/ 292069 h 299810"/>
                <a:gd name="connsiteX95" fmla="*/ 4693 w 1264522"/>
                <a:gd name="connsiteY95" fmla="*/ 286603 h 299810"/>
                <a:gd name="connsiteX96" fmla="*/ 4693 w 1264522"/>
                <a:gd name="connsiteY96" fmla="*/ 269282 h 299810"/>
                <a:gd name="connsiteX97" fmla="*/ 6861 w 1264522"/>
                <a:gd name="connsiteY97" fmla="*/ 261135 h 299810"/>
                <a:gd name="connsiteX98" fmla="*/ 10888 w 1264522"/>
                <a:gd name="connsiteY98" fmla="*/ 256079 h 299810"/>
                <a:gd name="connsiteX99" fmla="*/ 96387 w 1264522"/>
                <a:gd name="connsiteY99" fmla="*/ 177998 h 299810"/>
                <a:gd name="connsiteX100" fmla="*/ 141149 w 1264522"/>
                <a:gd name="connsiteY100" fmla="*/ 131057 h 299810"/>
                <a:gd name="connsiteX101" fmla="*/ 157102 w 1264522"/>
                <a:gd name="connsiteY101" fmla="*/ 87523 h 299810"/>
                <a:gd name="connsiteX102" fmla="*/ 140633 w 1264522"/>
                <a:gd name="connsiteY102" fmla="*/ 49412 h 299810"/>
                <a:gd name="connsiteX103" fmla="*/ 100930 w 1264522"/>
                <a:gd name="connsiteY103" fmla="*/ 35469 h 299810"/>
                <a:gd name="connsiteX104" fmla="*/ 58647 w 1264522"/>
                <a:gd name="connsiteY104" fmla="*/ 52252 h 299810"/>
                <a:gd name="connsiteX105" fmla="*/ 37736 w 1264522"/>
                <a:gd name="connsiteY105" fmla="*/ 87937 h 299810"/>
                <a:gd name="connsiteX106" fmla="*/ 32883 w 1264522"/>
                <a:gd name="connsiteY106" fmla="*/ 95115 h 299810"/>
                <a:gd name="connsiteX107" fmla="*/ 24932 w 1264522"/>
                <a:gd name="connsiteY107" fmla="*/ 95785 h 299810"/>
                <a:gd name="connsiteX108" fmla="*/ 6345 w 1264522"/>
                <a:gd name="connsiteY108" fmla="*/ 91241 h 299810"/>
                <a:gd name="connsiteX109" fmla="*/ 1234 w 1264522"/>
                <a:gd name="connsiteY109" fmla="*/ 87058 h 299810"/>
                <a:gd name="connsiteX110" fmla="*/ 150 w 1264522"/>
                <a:gd name="connsiteY110" fmla="*/ 80087 h 299810"/>
                <a:gd name="connsiteX111" fmla="*/ 33606 w 1264522"/>
                <a:gd name="connsiteY111" fmla="*/ 23622 h 299810"/>
                <a:gd name="connsiteX112" fmla="*/ 101756 w 1264522"/>
                <a:gd name="connsiteY112" fmla="*/ 0 h 2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64522" h="299810">
                  <a:moveTo>
                    <a:pt x="500029" y="240384"/>
                  </a:moveTo>
                  <a:cubicBezTo>
                    <a:pt x="508256" y="240589"/>
                    <a:pt x="515013" y="243375"/>
                    <a:pt x="520301" y="248740"/>
                  </a:cubicBezTo>
                  <a:cubicBezTo>
                    <a:pt x="525588" y="254104"/>
                    <a:pt x="528321" y="260809"/>
                    <a:pt x="528502" y="268856"/>
                  </a:cubicBezTo>
                  <a:cubicBezTo>
                    <a:pt x="528321" y="276689"/>
                    <a:pt x="525588" y="283205"/>
                    <a:pt x="520301" y="288405"/>
                  </a:cubicBezTo>
                  <a:cubicBezTo>
                    <a:pt x="515013" y="293607"/>
                    <a:pt x="508256" y="296306"/>
                    <a:pt x="500029" y="296504"/>
                  </a:cubicBezTo>
                  <a:cubicBezTo>
                    <a:pt x="492017" y="296306"/>
                    <a:pt x="485449" y="293607"/>
                    <a:pt x="480325" y="288405"/>
                  </a:cubicBezTo>
                  <a:cubicBezTo>
                    <a:pt x="475202" y="283205"/>
                    <a:pt x="472554" y="276689"/>
                    <a:pt x="472382" y="268856"/>
                  </a:cubicBezTo>
                  <a:cubicBezTo>
                    <a:pt x="472554" y="260809"/>
                    <a:pt x="475202" y="254104"/>
                    <a:pt x="480325" y="248740"/>
                  </a:cubicBezTo>
                  <a:cubicBezTo>
                    <a:pt x="485449" y="243375"/>
                    <a:pt x="492017" y="240589"/>
                    <a:pt x="500029" y="240384"/>
                  </a:cubicBezTo>
                  <a:close/>
                  <a:moveTo>
                    <a:pt x="1157986" y="33818"/>
                  </a:moveTo>
                  <a:cubicBezTo>
                    <a:pt x="1139522" y="33585"/>
                    <a:pt x="1124077" y="42829"/>
                    <a:pt x="1111657" y="61549"/>
                  </a:cubicBezTo>
                  <a:cubicBezTo>
                    <a:pt x="1099235" y="80267"/>
                    <a:pt x="1092778" y="109858"/>
                    <a:pt x="1092288" y="150318"/>
                  </a:cubicBezTo>
                  <a:cubicBezTo>
                    <a:pt x="1092778" y="190202"/>
                    <a:pt x="1099235" y="219499"/>
                    <a:pt x="1111657" y="238210"/>
                  </a:cubicBezTo>
                  <a:cubicBezTo>
                    <a:pt x="1124077" y="256921"/>
                    <a:pt x="1139522" y="266182"/>
                    <a:pt x="1157986" y="265993"/>
                  </a:cubicBezTo>
                  <a:cubicBezTo>
                    <a:pt x="1176451" y="266182"/>
                    <a:pt x="1191894" y="256921"/>
                    <a:pt x="1204314" y="238210"/>
                  </a:cubicBezTo>
                  <a:cubicBezTo>
                    <a:pt x="1216736" y="219499"/>
                    <a:pt x="1223193" y="190202"/>
                    <a:pt x="1223683" y="150318"/>
                  </a:cubicBezTo>
                  <a:cubicBezTo>
                    <a:pt x="1223193" y="109858"/>
                    <a:pt x="1216736" y="80267"/>
                    <a:pt x="1204314" y="61549"/>
                  </a:cubicBezTo>
                  <a:cubicBezTo>
                    <a:pt x="1191894" y="42829"/>
                    <a:pt x="1176451" y="33585"/>
                    <a:pt x="1157986" y="33818"/>
                  </a:cubicBezTo>
                  <a:close/>
                  <a:moveTo>
                    <a:pt x="910168" y="33818"/>
                  </a:moveTo>
                  <a:cubicBezTo>
                    <a:pt x="891704" y="33585"/>
                    <a:pt x="876259" y="42829"/>
                    <a:pt x="863839" y="61549"/>
                  </a:cubicBezTo>
                  <a:cubicBezTo>
                    <a:pt x="851417" y="80267"/>
                    <a:pt x="844960" y="109858"/>
                    <a:pt x="844470" y="150318"/>
                  </a:cubicBezTo>
                  <a:cubicBezTo>
                    <a:pt x="844960" y="190202"/>
                    <a:pt x="851417" y="219499"/>
                    <a:pt x="863839" y="238210"/>
                  </a:cubicBezTo>
                  <a:cubicBezTo>
                    <a:pt x="876259" y="256921"/>
                    <a:pt x="891704" y="266182"/>
                    <a:pt x="910168" y="265993"/>
                  </a:cubicBezTo>
                  <a:cubicBezTo>
                    <a:pt x="928633" y="266182"/>
                    <a:pt x="944076" y="256921"/>
                    <a:pt x="956496" y="238210"/>
                  </a:cubicBezTo>
                  <a:cubicBezTo>
                    <a:pt x="968918" y="219499"/>
                    <a:pt x="975375" y="190202"/>
                    <a:pt x="975865" y="150318"/>
                  </a:cubicBezTo>
                  <a:cubicBezTo>
                    <a:pt x="975375" y="109858"/>
                    <a:pt x="968918" y="80267"/>
                    <a:pt x="956496" y="61549"/>
                  </a:cubicBezTo>
                  <a:cubicBezTo>
                    <a:pt x="944076" y="42829"/>
                    <a:pt x="928633" y="33585"/>
                    <a:pt x="910168" y="33818"/>
                  </a:cubicBezTo>
                  <a:close/>
                  <a:moveTo>
                    <a:pt x="662350" y="33818"/>
                  </a:moveTo>
                  <a:cubicBezTo>
                    <a:pt x="643886" y="33585"/>
                    <a:pt x="628441" y="42829"/>
                    <a:pt x="616021" y="61549"/>
                  </a:cubicBezTo>
                  <a:cubicBezTo>
                    <a:pt x="603599" y="80267"/>
                    <a:pt x="597142" y="109858"/>
                    <a:pt x="596652" y="150318"/>
                  </a:cubicBezTo>
                  <a:cubicBezTo>
                    <a:pt x="597142" y="190202"/>
                    <a:pt x="603599" y="219499"/>
                    <a:pt x="616021" y="238210"/>
                  </a:cubicBezTo>
                  <a:cubicBezTo>
                    <a:pt x="628441" y="256921"/>
                    <a:pt x="643886" y="266182"/>
                    <a:pt x="662350" y="265993"/>
                  </a:cubicBezTo>
                  <a:cubicBezTo>
                    <a:pt x="680815" y="266182"/>
                    <a:pt x="696258" y="256921"/>
                    <a:pt x="708678" y="238210"/>
                  </a:cubicBezTo>
                  <a:cubicBezTo>
                    <a:pt x="721100" y="219499"/>
                    <a:pt x="727557" y="190202"/>
                    <a:pt x="728047" y="150318"/>
                  </a:cubicBezTo>
                  <a:cubicBezTo>
                    <a:pt x="727557" y="109858"/>
                    <a:pt x="721100" y="80267"/>
                    <a:pt x="708678" y="61549"/>
                  </a:cubicBezTo>
                  <a:cubicBezTo>
                    <a:pt x="696258" y="42829"/>
                    <a:pt x="680815" y="33585"/>
                    <a:pt x="662350" y="33818"/>
                  </a:cubicBezTo>
                  <a:close/>
                  <a:moveTo>
                    <a:pt x="345693" y="33818"/>
                  </a:moveTo>
                  <a:cubicBezTo>
                    <a:pt x="327230" y="33585"/>
                    <a:pt x="311785" y="42829"/>
                    <a:pt x="299365" y="61549"/>
                  </a:cubicBezTo>
                  <a:cubicBezTo>
                    <a:pt x="286943" y="80267"/>
                    <a:pt x="280486" y="109858"/>
                    <a:pt x="279996" y="150318"/>
                  </a:cubicBezTo>
                  <a:cubicBezTo>
                    <a:pt x="280486" y="190202"/>
                    <a:pt x="286943" y="219499"/>
                    <a:pt x="299365" y="238210"/>
                  </a:cubicBezTo>
                  <a:cubicBezTo>
                    <a:pt x="311785" y="256921"/>
                    <a:pt x="327230" y="266182"/>
                    <a:pt x="345693" y="265993"/>
                  </a:cubicBezTo>
                  <a:cubicBezTo>
                    <a:pt x="364159" y="266182"/>
                    <a:pt x="379602" y="256921"/>
                    <a:pt x="392022" y="238210"/>
                  </a:cubicBezTo>
                  <a:cubicBezTo>
                    <a:pt x="404444" y="219499"/>
                    <a:pt x="410901" y="190202"/>
                    <a:pt x="411391" y="150318"/>
                  </a:cubicBezTo>
                  <a:cubicBezTo>
                    <a:pt x="410901" y="109858"/>
                    <a:pt x="404444" y="80267"/>
                    <a:pt x="392022" y="61549"/>
                  </a:cubicBezTo>
                  <a:cubicBezTo>
                    <a:pt x="379602" y="42829"/>
                    <a:pt x="364159" y="33585"/>
                    <a:pt x="345693" y="33818"/>
                  </a:cubicBezTo>
                  <a:close/>
                  <a:moveTo>
                    <a:pt x="1157986" y="1"/>
                  </a:moveTo>
                  <a:cubicBezTo>
                    <a:pt x="1192251" y="653"/>
                    <a:pt x="1218527" y="14413"/>
                    <a:pt x="1236819" y="41284"/>
                  </a:cubicBezTo>
                  <a:cubicBezTo>
                    <a:pt x="1255110" y="68153"/>
                    <a:pt x="1264343" y="104222"/>
                    <a:pt x="1264522" y="149491"/>
                  </a:cubicBezTo>
                  <a:cubicBezTo>
                    <a:pt x="1264343" y="194976"/>
                    <a:pt x="1255110" y="231234"/>
                    <a:pt x="1236819" y="258269"/>
                  </a:cubicBezTo>
                  <a:cubicBezTo>
                    <a:pt x="1218527" y="285302"/>
                    <a:pt x="1192251" y="299150"/>
                    <a:pt x="1157986" y="299810"/>
                  </a:cubicBezTo>
                  <a:cubicBezTo>
                    <a:pt x="1123722" y="299150"/>
                    <a:pt x="1097444" y="285302"/>
                    <a:pt x="1079152" y="258269"/>
                  </a:cubicBezTo>
                  <a:cubicBezTo>
                    <a:pt x="1060862" y="231234"/>
                    <a:pt x="1051628" y="194976"/>
                    <a:pt x="1051449" y="149491"/>
                  </a:cubicBezTo>
                  <a:cubicBezTo>
                    <a:pt x="1051628" y="104222"/>
                    <a:pt x="1060862" y="68153"/>
                    <a:pt x="1079152" y="41284"/>
                  </a:cubicBezTo>
                  <a:cubicBezTo>
                    <a:pt x="1097444" y="14413"/>
                    <a:pt x="1123722" y="653"/>
                    <a:pt x="1157986" y="1"/>
                  </a:cubicBezTo>
                  <a:close/>
                  <a:moveTo>
                    <a:pt x="910168" y="1"/>
                  </a:moveTo>
                  <a:cubicBezTo>
                    <a:pt x="944433" y="653"/>
                    <a:pt x="970709" y="14413"/>
                    <a:pt x="989001" y="41284"/>
                  </a:cubicBezTo>
                  <a:cubicBezTo>
                    <a:pt x="1007292" y="68153"/>
                    <a:pt x="1016525" y="104222"/>
                    <a:pt x="1016704" y="149491"/>
                  </a:cubicBezTo>
                  <a:cubicBezTo>
                    <a:pt x="1016525" y="194976"/>
                    <a:pt x="1007292" y="231234"/>
                    <a:pt x="989001" y="258269"/>
                  </a:cubicBezTo>
                  <a:cubicBezTo>
                    <a:pt x="970709" y="285302"/>
                    <a:pt x="944433" y="299150"/>
                    <a:pt x="910168" y="299810"/>
                  </a:cubicBezTo>
                  <a:cubicBezTo>
                    <a:pt x="875904" y="299150"/>
                    <a:pt x="849626" y="285302"/>
                    <a:pt x="831334" y="258269"/>
                  </a:cubicBezTo>
                  <a:cubicBezTo>
                    <a:pt x="813044" y="231234"/>
                    <a:pt x="803810" y="194976"/>
                    <a:pt x="803631" y="149491"/>
                  </a:cubicBezTo>
                  <a:cubicBezTo>
                    <a:pt x="803810" y="104222"/>
                    <a:pt x="813044" y="68153"/>
                    <a:pt x="831334" y="41284"/>
                  </a:cubicBezTo>
                  <a:cubicBezTo>
                    <a:pt x="849626" y="14413"/>
                    <a:pt x="875904" y="653"/>
                    <a:pt x="910168" y="1"/>
                  </a:cubicBezTo>
                  <a:close/>
                  <a:moveTo>
                    <a:pt x="662350" y="1"/>
                  </a:moveTo>
                  <a:cubicBezTo>
                    <a:pt x="696615" y="653"/>
                    <a:pt x="722891" y="14413"/>
                    <a:pt x="741182" y="41284"/>
                  </a:cubicBezTo>
                  <a:cubicBezTo>
                    <a:pt x="759474" y="68153"/>
                    <a:pt x="768707" y="104222"/>
                    <a:pt x="768886" y="149491"/>
                  </a:cubicBezTo>
                  <a:cubicBezTo>
                    <a:pt x="768707" y="194976"/>
                    <a:pt x="759474" y="231234"/>
                    <a:pt x="741182" y="258269"/>
                  </a:cubicBezTo>
                  <a:cubicBezTo>
                    <a:pt x="722891" y="285302"/>
                    <a:pt x="696615" y="299150"/>
                    <a:pt x="662350" y="299810"/>
                  </a:cubicBezTo>
                  <a:cubicBezTo>
                    <a:pt x="628084" y="299150"/>
                    <a:pt x="601808" y="285302"/>
                    <a:pt x="583516" y="258269"/>
                  </a:cubicBezTo>
                  <a:cubicBezTo>
                    <a:pt x="565226" y="231234"/>
                    <a:pt x="555992" y="194976"/>
                    <a:pt x="555813" y="149491"/>
                  </a:cubicBezTo>
                  <a:cubicBezTo>
                    <a:pt x="555992" y="104222"/>
                    <a:pt x="565226" y="68153"/>
                    <a:pt x="583516" y="41284"/>
                  </a:cubicBezTo>
                  <a:cubicBezTo>
                    <a:pt x="601808" y="14413"/>
                    <a:pt x="628084" y="653"/>
                    <a:pt x="662350" y="1"/>
                  </a:cubicBezTo>
                  <a:close/>
                  <a:moveTo>
                    <a:pt x="345693" y="1"/>
                  </a:moveTo>
                  <a:cubicBezTo>
                    <a:pt x="379957" y="653"/>
                    <a:pt x="406235" y="14413"/>
                    <a:pt x="424525" y="41284"/>
                  </a:cubicBezTo>
                  <a:cubicBezTo>
                    <a:pt x="442817" y="68153"/>
                    <a:pt x="452051" y="104222"/>
                    <a:pt x="452230" y="149491"/>
                  </a:cubicBezTo>
                  <a:cubicBezTo>
                    <a:pt x="452051" y="194976"/>
                    <a:pt x="442817" y="231234"/>
                    <a:pt x="424525" y="258269"/>
                  </a:cubicBezTo>
                  <a:cubicBezTo>
                    <a:pt x="406235" y="285302"/>
                    <a:pt x="379959" y="299150"/>
                    <a:pt x="345693" y="299810"/>
                  </a:cubicBezTo>
                  <a:cubicBezTo>
                    <a:pt x="311428" y="299150"/>
                    <a:pt x="285152" y="285302"/>
                    <a:pt x="266860" y="258269"/>
                  </a:cubicBezTo>
                  <a:cubicBezTo>
                    <a:pt x="248569" y="231234"/>
                    <a:pt x="239336" y="194976"/>
                    <a:pt x="239157" y="149491"/>
                  </a:cubicBezTo>
                  <a:cubicBezTo>
                    <a:pt x="239336" y="104222"/>
                    <a:pt x="248569" y="68153"/>
                    <a:pt x="266860" y="41284"/>
                  </a:cubicBezTo>
                  <a:cubicBezTo>
                    <a:pt x="285152" y="14413"/>
                    <a:pt x="311428" y="653"/>
                    <a:pt x="345693" y="1"/>
                  </a:cubicBezTo>
                  <a:close/>
                  <a:moveTo>
                    <a:pt x="101756" y="0"/>
                  </a:moveTo>
                  <a:cubicBezTo>
                    <a:pt x="129978" y="334"/>
                    <a:pt x="152926" y="8122"/>
                    <a:pt x="170603" y="23365"/>
                  </a:cubicBezTo>
                  <a:cubicBezTo>
                    <a:pt x="188280" y="38607"/>
                    <a:pt x="197392" y="59306"/>
                    <a:pt x="197941" y="85458"/>
                  </a:cubicBezTo>
                  <a:cubicBezTo>
                    <a:pt x="198097" y="103274"/>
                    <a:pt x="192422" y="121038"/>
                    <a:pt x="180915" y="138751"/>
                  </a:cubicBezTo>
                  <a:cubicBezTo>
                    <a:pt x="169410" y="156463"/>
                    <a:pt x="151135" y="176294"/>
                    <a:pt x="126093" y="198241"/>
                  </a:cubicBezTo>
                  <a:lnTo>
                    <a:pt x="58787" y="258970"/>
                  </a:lnTo>
                  <a:lnTo>
                    <a:pt x="196703" y="258970"/>
                  </a:lnTo>
                  <a:cubicBezTo>
                    <a:pt x="198820" y="259022"/>
                    <a:pt x="200574" y="259743"/>
                    <a:pt x="201968" y="261135"/>
                  </a:cubicBezTo>
                  <a:cubicBezTo>
                    <a:pt x="203361" y="262527"/>
                    <a:pt x="204084" y="264280"/>
                    <a:pt x="204136" y="266394"/>
                  </a:cubicBezTo>
                  <a:lnTo>
                    <a:pt x="204136" y="286603"/>
                  </a:lnTo>
                  <a:cubicBezTo>
                    <a:pt x="204084" y="288734"/>
                    <a:pt x="203361" y="290555"/>
                    <a:pt x="201968" y="292069"/>
                  </a:cubicBezTo>
                  <a:cubicBezTo>
                    <a:pt x="200574" y="293581"/>
                    <a:pt x="198820" y="294371"/>
                    <a:pt x="196703" y="294439"/>
                  </a:cubicBezTo>
                  <a:lnTo>
                    <a:pt x="12539" y="294439"/>
                  </a:lnTo>
                  <a:cubicBezTo>
                    <a:pt x="10405" y="294371"/>
                    <a:pt x="8583" y="293581"/>
                    <a:pt x="7068" y="292069"/>
                  </a:cubicBezTo>
                  <a:cubicBezTo>
                    <a:pt x="5555" y="290555"/>
                    <a:pt x="4763" y="288734"/>
                    <a:pt x="4693" y="286603"/>
                  </a:cubicBezTo>
                  <a:lnTo>
                    <a:pt x="4693" y="269282"/>
                  </a:lnTo>
                  <a:cubicBezTo>
                    <a:pt x="4797" y="265999"/>
                    <a:pt x="5520" y="263283"/>
                    <a:pt x="6861" y="261135"/>
                  </a:cubicBezTo>
                  <a:cubicBezTo>
                    <a:pt x="8204" y="258986"/>
                    <a:pt x="9545" y="257300"/>
                    <a:pt x="10888" y="256079"/>
                  </a:cubicBezTo>
                  <a:lnTo>
                    <a:pt x="96387" y="177998"/>
                  </a:lnTo>
                  <a:cubicBezTo>
                    <a:pt x="115722" y="160931"/>
                    <a:pt x="130642" y="145284"/>
                    <a:pt x="141149" y="131057"/>
                  </a:cubicBezTo>
                  <a:cubicBezTo>
                    <a:pt x="151655" y="116829"/>
                    <a:pt x="156973" y="102319"/>
                    <a:pt x="157102" y="87523"/>
                  </a:cubicBezTo>
                  <a:cubicBezTo>
                    <a:pt x="156697" y="71256"/>
                    <a:pt x="151207" y="58553"/>
                    <a:pt x="140633" y="49412"/>
                  </a:cubicBezTo>
                  <a:cubicBezTo>
                    <a:pt x="130058" y="40272"/>
                    <a:pt x="116823" y="35624"/>
                    <a:pt x="100930" y="35469"/>
                  </a:cubicBezTo>
                  <a:cubicBezTo>
                    <a:pt x="82886" y="36081"/>
                    <a:pt x="68791" y="41674"/>
                    <a:pt x="58647" y="52252"/>
                  </a:cubicBezTo>
                  <a:cubicBezTo>
                    <a:pt x="48501" y="62831"/>
                    <a:pt x="41531" y="74725"/>
                    <a:pt x="37736" y="87937"/>
                  </a:cubicBezTo>
                  <a:cubicBezTo>
                    <a:pt x="36686" y="91284"/>
                    <a:pt x="35069" y="93676"/>
                    <a:pt x="32883" y="95115"/>
                  </a:cubicBezTo>
                  <a:cubicBezTo>
                    <a:pt x="30698" y="96551"/>
                    <a:pt x="28047" y="96775"/>
                    <a:pt x="24932" y="95785"/>
                  </a:cubicBezTo>
                  <a:lnTo>
                    <a:pt x="6345" y="91241"/>
                  </a:lnTo>
                  <a:cubicBezTo>
                    <a:pt x="4049" y="90544"/>
                    <a:pt x="2344" y="89149"/>
                    <a:pt x="1234" y="87058"/>
                  </a:cubicBezTo>
                  <a:cubicBezTo>
                    <a:pt x="124" y="84968"/>
                    <a:pt x="-237" y="82644"/>
                    <a:pt x="150" y="80087"/>
                  </a:cubicBezTo>
                  <a:cubicBezTo>
                    <a:pt x="4900" y="57591"/>
                    <a:pt x="16053" y="38769"/>
                    <a:pt x="33606" y="23622"/>
                  </a:cubicBezTo>
                  <a:cubicBezTo>
                    <a:pt x="51159" y="8474"/>
                    <a:pt x="73877" y="600"/>
                    <a:pt x="101756" y="0"/>
                  </a:cubicBezTo>
                  <a:close/>
                </a:path>
              </a:pathLst>
            </a:custGeom>
            <a:solidFill>
              <a:schemeClr val="accent1">
                <a:lumMod val="100000"/>
              </a:schemeClr>
            </a:solidFill>
            <a:ln w="10795"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grpSp>
      <p:grpSp>
        <p:nvGrpSpPr>
          <p:cNvPr id="132" name="Group 131">
            <a:extLst>
              <a:ext uri="{FF2B5EF4-FFF2-40B4-BE49-F238E27FC236}">
                <a16:creationId xmlns:a16="http://schemas.microsoft.com/office/drawing/2014/main" id="{918B8E3C-6236-4460-9046-E31FCAE9C98D}"/>
              </a:ext>
            </a:extLst>
          </p:cNvPr>
          <p:cNvGrpSpPr>
            <a:grpSpLocks noChangeAspect="1"/>
          </p:cNvGrpSpPr>
          <p:nvPr/>
        </p:nvGrpSpPr>
        <p:grpSpPr>
          <a:xfrm>
            <a:off x="10726692" y="3328077"/>
            <a:ext cx="411154" cy="328845"/>
            <a:chOff x="956681" y="3107337"/>
            <a:chExt cx="1698714" cy="1358646"/>
          </a:xfrm>
        </p:grpSpPr>
        <p:sp>
          <p:nvSpPr>
            <p:cNvPr id="133" name="Freeform 18">
              <a:extLst>
                <a:ext uri="{FF2B5EF4-FFF2-40B4-BE49-F238E27FC236}">
                  <a16:creationId xmlns:a16="http://schemas.microsoft.com/office/drawing/2014/main" id="{51940FA6-F66B-44C8-871E-00506E740EFB}"/>
                </a:ext>
              </a:extLst>
            </p:cNvPr>
            <p:cNvSpPr>
              <a:spLocks/>
            </p:cNvSpPr>
            <p:nvPr/>
          </p:nvSpPr>
          <p:spPr bwMode="auto">
            <a:xfrm>
              <a:off x="956681" y="3107337"/>
              <a:ext cx="1698714" cy="1358646"/>
            </a:xfrm>
            <a:custGeom>
              <a:avLst/>
              <a:gdLst>
                <a:gd name="T0" fmla="*/ 0 w 4616"/>
                <a:gd name="T1" fmla="*/ 297 h 3700"/>
                <a:gd name="T2" fmla="*/ 302 w 4616"/>
                <a:gd name="T3" fmla="*/ 0 h 3700"/>
                <a:gd name="T4" fmla="*/ 4318 w 4616"/>
                <a:gd name="T5" fmla="*/ 0 h 3700"/>
                <a:gd name="T6" fmla="*/ 4616 w 4616"/>
                <a:gd name="T7" fmla="*/ 297 h 3700"/>
                <a:gd name="T8" fmla="*/ 4616 w 4616"/>
                <a:gd name="T9" fmla="*/ 3403 h 3700"/>
                <a:gd name="T10" fmla="*/ 4318 w 4616"/>
                <a:gd name="T11" fmla="*/ 3700 h 3700"/>
                <a:gd name="T12" fmla="*/ 302 w 4616"/>
                <a:gd name="T13" fmla="*/ 3700 h 3700"/>
                <a:gd name="T14" fmla="*/ 0 w 4616"/>
                <a:gd name="T15" fmla="*/ 3403 h 3700"/>
                <a:gd name="T16" fmla="*/ 0 w 4616"/>
                <a:gd name="T17" fmla="*/ 297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6" h="3700">
                  <a:moveTo>
                    <a:pt x="0" y="297"/>
                  </a:moveTo>
                  <a:cubicBezTo>
                    <a:pt x="0" y="136"/>
                    <a:pt x="132" y="0"/>
                    <a:pt x="302" y="0"/>
                  </a:cubicBezTo>
                  <a:cubicBezTo>
                    <a:pt x="4318" y="0"/>
                    <a:pt x="4318" y="0"/>
                    <a:pt x="4318" y="0"/>
                  </a:cubicBezTo>
                  <a:cubicBezTo>
                    <a:pt x="4480" y="0"/>
                    <a:pt x="4616" y="136"/>
                    <a:pt x="4616" y="297"/>
                  </a:cubicBezTo>
                  <a:cubicBezTo>
                    <a:pt x="4616" y="3403"/>
                    <a:pt x="4616" y="3403"/>
                    <a:pt x="4616" y="3403"/>
                  </a:cubicBezTo>
                  <a:cubicBezTo>
                    <a:pt x="4616" y="3568"/>
                    <a:pt x="4480" y="3700"/>
                    <a:pt x="4318" y="3700"/>
                  </a:cubicBezTo>
                  <a:cubicBezTo>
                    <a:pt x="302" y="3700"/>
                    <a:pt x="302" y="3700"/>
                    <a:pt x="302" y="3700"/>
                  </a:cubicBezTo>
                  <a:cubicBezTo>
                    <a:pt x="132" y="3700"/>
                    <a:pt x="0" y="3568"/>
                    <a:pt x="0" y="3403"/>
                  </a:cubicBezTo>
                  <a:cubicBezTo>
                    <a:pt x="0" y="297"/>
                    <a:pt x="0" y="297"/>
                    <a:pt x="0" y="297"/>
                  </a:cubicBezTo>
                </a:path>
              </a:pathLst>
            </a:custGeom>
            <a:solidFill>
              <a:schemeClr val="accent1">
                <a:lumMod val="10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a typeface="+mn-ea"/>
                <a:cs typeface="+mn-cs"/>
              </a:endParaRPr>
            </a:p>
          </p:txBody>
        </p:sp>
        <p:sp>
          <p:nvSpPr>
            <p:cNvPr id="134" name="Freeform 19">
              <a:extLst>
                <a:ext uri="{FF2B5EF4-FFF2-40B4-BE49-F238E27FC236}">
                  <a16:creationId xmlns:a16="http://schemas.microsoft.com/office/drawing/2014/main" id="{F13CD35F-EAEA-4066-B227-0F84B7EAE02E}"/>
                </a:ext>
              </a:extLst>
            </p:cNvPr>
            <p:cNvSpPr>
              <a:spLocks/>
            </p:cNvSpPr>
            <p:nvPr/>
          </p:nvSpPr>
          <p:spPr bwMode="auto">
            <a:xfrm>
              <a:off x="1011870" y="3469317"/>
              <a:ext cx="1587522" cy="792950"/>
            </a:xfrm>
            <a:custGeom>
              <a:avLst/>
              <a:gdLst>
                <a:gd name="T0" fmla="*/ 0 w 4314"/>
                <a:gd name="T1" fmla="*/ 132 h 2160"/>
                <a:gd name="T2" fmla="*/ 132 w 4314"/>
                <a:gd name="T3" fmla="*/ 0 h 2160"/>
                <a:gd name="T4" fmla="*/ 4182 w 4314"/>
                <a:gd name="T5" fmla="*/ 0 h 2160"/>
                <a:gd name="T6" fmla="*/ 4314 w 4314"/>
                <a:gd name="T7" fmla="*/ 132 h 2160"/>
                <a:gd name="T8" fmla="*/ 4314 w 4314"/>
                <a:gd name="T9" fmla="*/ 2028 h 2160"/>
                <a:gd name="T10" fmla="*/ 4182 w 4314"/>
                <a:gd name="T11" fmla="*/ 2160 h 2160"/>
                <a:gd name="T12" fmla="*/ 132 w 4314"/>
                <a:gd name="T13" fmla="*/ 2160 h 2160"/>
                <a:gd name="T14" fmla="*/ 0 w 4314"/>
                <a:gd name="T15" fmla="*/ 2028 h 2160"/>
                <a:gd name="T16" fmla="*/ 0 w 4314"/>
                <a:gd name="T17" fmla="*/ 132 h 2160"/>
                <a:gd name="T18" fmla="*/ 0 w 4314"/>
                <a:gd name="T19" fmla="*/ 13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4" h="2160">
                  <a:moveTo>
                    <a:pt x="0" y="132"/>
                  </a:moveTo>
                  <a:cubicBezTo>
                    <a:pt x="0" y="60"/>
                    <a:pt x="56" y="0"/>
                    <a:pt x="132" y="0"/>
                  </a:cubicBezTo>
                  <a:cubicBezTo>
                    <a:pt x="4182" y="0"/>
                    <a:pt x="4182" y="0"/>
                    <a:pt x="4182" y="0"/>
                  </a:cubicBezTo>
                  <a:cubicBezTo>
                    <a:pt x="4254" y="0"/>
                    <a:pt x="4314" y="60"/>
                    <a:pt x="4314" y="132"/>
                  </a:cubicBezTo>
                  <a:cubicBezTo>
                    <a:pt x="4314" y="2028"/>
                    <a:pt x="4314" y="2028"/>
                    <a:pt x="4314" y="2028"/>
                  </a:cubicBezTo>
                  <a:cubicBezTo>
                    <a:pt x="4314" y="2100"/>
                    <a:pt x="4254" y="2160"/>
                    <a:pt x="4182" y="2160"/>
                  </a:cubicBezTo>
                  <a:cubicBezTo>
                    <a:pt x="132" y="2160"/>
                    <a:pt x="132" y="2160"/>
                    <a:pt x="132" y="2160"/>
                  </a:cubicBezTo>
                  <a:cubicBezTo>
                    <a:pt x="56" y="2160"/>
                    <a:pt x="0" y="2100"/>
                    <a:pt x="0" y="2028"/>
                  </a:cubicBezTo>
                  <a:cubicBezTo>
                    <a:pt x="0" y="132"/>
                    <a:pt x="0" y="132"/>
                    <a:pt x="0" y="132"/>
                  </a:cubicBezTo>
                  <a:cubicBezTo>
                    <a:pt x="0" y="132"/>
                    <a:pt x="0" y="132"/>
                    <a:pt x="0" y="132"/>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a typeface="+mn-ea"/>
                <a:cs typeface="+mn-cs"/>
              </a:endParaRPr>
            </a:p>
          </p:txBody>
        </p:sp>
        <p:sp>
          <p:nvSpPr>
            <p:cNvPr id="135" name="Freeform: Shape 6">
              <a:extLst>
                <a:ext uri="{FF2B5EF4-FFF2-40B4-BE49-F238E27FC236}">
                  <a16:creationId xmlns:a16="http://schemas.microsoft.com/office/drawing/2014/main" id="{52FFFEEB-2962-4BE8-A29D-BDF5FD02B9BB}"/>
                </a:ext>
              </a:extLst>
            </p:cNvPr>
            <p:cNvSpPr>
              <a:spLocks/>
            </p:cNvSpPr>
            <p:nvPr/>
          </p:nvSpPr>
          <p:spPr bwMode="auto">
            <a:xfrm>
              <a:off x="1077612" y="4303660"/>
              <a:ext cx="1473084" cy="113627"/>
            </a:xfrm>
            <a:custGeom>
              <a:avLst/>
              <a:gdLst>
                <a:gd name="connsiteX0" fmla="*/ 870509 w 2881312"/>
                <a:gd name="connsiteY0" fmla="*/ 12700 h 222250"/>
                <a:gd name="connsiteX1" fmla="*/ 1158315 w 2881312"/>
                <a:gd name="connsiteY1" fmla="*/ 12700 h 222250"/>
                <a:gd name="connsiteX2" fmla="*/ 1214437 w 2881312"/>
                <a:gd name="connsiteY2" fmla="*/ 66059 h 222250"/>
                <a:gd name="connsiteX3" fmla="*/ 1214437 w 2881312"/>
                <a:gd name="connsiteY3" fmla="*/ 153307 h 222250"/>
                <a:gd name="connsiteX4" fmla="*/ 1158315 w 2881312"/>
                <a:gd name="connsiteY4" fmla="*/ 209550 h 222250"/>
                <a:gd name="connsiteX5" fmla="*/ 870509 w 2881312"/>
                <a:gd name="connsiteY5" fmla="*/ 209550 h 222250"/>
                <a:gd name="connsiteX6" fmla="*/ 814387 w 2881312"/>
                <a:gd name="connsiteY6" fmla="*/ 153307 h 222250"/>
                <a:gd name="connsiteX7" fmla="*/ 814387 w 2881312"/>
                <a:gd name="connsiteY7" fmla="*/ 66059 h 222250"/>
                <a:gd name="connsiteX8" fmla="*/ 870509 w 2881312"/>
                <a:gd name="connsiteY8" fmla="*/ 12700 h 222250"/>
                <a:gd name="connsiteX9" fmla="*/ 361846 w 2881312"/>
                <a:gd name="connsiteY9" fmla="*/ 12700 h 222250"/>
                <a:gd name="connsiteX10" fmla="*/ 652131 w 2881312"/>
                <a:gd name="connsiteY10" fmla="*/ 12700 h 222250"/>
                <a:gd name="connsiteX11" fmla="*/ 712788 w 2881312"/>
                <a:gd name="connsiteY11" fmla="*/ 66059 h 222250"/>
                <a:gd name="connsiteX12" fmla="*/ 712788 w 2881312"/>
                <a:gd name="connsiteY12" fmla="*/ 153307 h 222250"/>
                <a:gd name="connsiteX13" fmla="*/ 652131 w 2881312"/>
                <a:gd name="connsiteY13" fmla="*/ 209550 h 222250"/>
                <a:gd name="connsiteX14" fmla="*/ 361846 w 2881312"/>
                <a:gd name="connsiteY14" fmla="*/ 209550 h 222250"/>
                <a:gd name="connsiteX15" fmla="*/ 304800 w 2881312"/>
                <a:gd name="connsiteY15" fmla="*/ 153307 h 222250"/>
                <a:gd name="connsiteX16" fmla="*/ 304800 w 2881312"/>
                <a:gd name="connsiteY16" fmla="*/ 66059 h 222250"/>
                <a:gd name="connsiteX17" fmla="*/ 361846 w 2881312"/>
                <a:gd name="connsiteY17" fmla="*/ 12700 h 222250"/>
                <a:gd name="connsiteX18" fmla="*/ 105569 w 2881312"/>
                <a:gd name="connsiteY18" fmla="*/ 6350 h 222250"/>
                <a:gd name="connsiteX19" fmla="*/ 211138 w 2881312"/>
                <a:gd name="connsiteY19" fmla="*/ 111125 h 222250"/>
                <a:gd name="connsiteX20" fmla="*/ 105569 w 2881312"/>
                <a:gd name="connsiteY20" fmla="*/ 215900 h 222250"/>
                <a:gd name="connsiteX21" fmla="*/ 0 w 2881312"/>
                <a:gd name="connsiteY21" fmla="*/ 111125 h 222250"/>
                <a:gd name="connsiteX22" fmla="*/ 105569 w 2881312"/>
                <a:gd name="connsiteY22" fmla="*/ 6350 h 222250"/>
                <a:gd name="connsiteX23" fmla="*/ 2772286 w 2881312"/>
                <a:gd name="connsiteY23" fmla="*/ 0 h 222250"/>
                <a:gd name="connsiteX24" fmla="*/ 2881312 w 2881312"/>
                <a:gd name="connsiteY24" fmla="*/ 110766 h 222250"/>
                <a:gd name="connsiteX25" fmla="*/ 2772286 w 2881312"/>
                <a:gd name="connsiteY25" fmla="*/ 222250 h 222250"/>
                <a:gd name="connsiteX26" fmla="*/ 2665412 w 2881312"/>
                <a:gd name="connsiteY26" fmla="*/ 110766 h 222250"/>
                <a:gd name="connsiteX27" fmla="*/ 2772286 w 2881312"/>
                <a:gd name="connsiteY27"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81312" h="222250">
                  <a:moveTo>
                    <a:pt x="870509" y="12700"/>
                  </a:moveTo>
                  <a:cubicBezTo>
                    <a:pt x="870509" y="12700"/>
                    <a:pt x="870509" y="12700"/>
                    <a:pt x="1158315" y="12700"/>
                  </a:cubicBezTo>
                  <a:cubicBezTo>
                    <a:pt x="1189974" y="12700"/>
                    <a:pt x="1214437" y="36495"/>
                    <a:pt x="1214437" y="66059"/>
                  </a:cubicBezTo>
                  <a:cubicBezTo>
                    <a:pt x="1214437" y="66059"/>
                    <a:pt x="1214437" y="66059"/>
                    <a:pt x="1214437" y="153307"/>
                  </a:cubicBezTo>
                  <a:cubicBezTo>
                    <a:pt x="1214437" y="185034"/>
                    <a:pt x="1189974" y="209550"/>
                    <a:pt x="1158315" y="209550"/>
                  </a:cubicBezTo>
                  <a:cubicBezTo>
                    <a:pt x="1158315" y="209550"/>
                    <a:pt x="1158315" y="209550"/>
                    <a:pt x="870509" y="209550"/>
                  </a:cubicBezTo>
                  <a:cubicBezTo>
                    <a:pt x="838851" y="209550"/>
                    <a:pt x="814387" y="185034"/>
                    <a:pt x="814387" y="153307"/>
                  </a:cubicBezTo>
                  <a:cubicBezTo>
                    <a:pt x="814387" y="153307"/>
                    <a:pt x="814387" y="153307"/>
                    <a:pt x="814387" y="66059"/>
                  </a:cubicBezTo>
                  <a:cubicBezTo>
                    <a:pt x="814387" y="36495"/>
                    <a:pt x="838851" y="12700"/>
                    <a:pt x="870509" y="12700"/>
                  </a:cubicBezTo>
                  <a:close/>
                  <a:moveTo>
                    <a:pt x="361846" y="12700"/>
                  </a:moveTo>
                  <a:cubicBezTo>
                    <a:pt x="361846" y="12700"/>
                    <a:pt x="361846" y="12700"/>
                    <a:pt x="652131" y="12700"/>
                  </a:cubicBezTo>
                  <a:cubicBezTo>
                    <a:pt x="685348" y="12700"/>
                    <a:pt x="712788" y="36495"/>
                    <a:pt x="712788" y="66059"/>
                  </a:cubicBezTo>
                  <a:cubicBezTo>
                    <a:pt x="712788" y="66059"/>
                    <a:pt x="712788" y="66059"/>
                    <a:pt x="712788" y="153307"/>
                  </a:cubicBezTo>
                  <a:cubicBezTo>
                    <a:pt x="712788" y="185034"/>
                    <a:pt x="685348" y="209550"/>
                    <a:pt x="652131" y="209550"/>
                  </a:cubicBezTo>
                  <a:cubicBezTo>
                    <a:pt x="652131" y="209550"/>
                    <a:pt x="652131" y="209550"/>
                    <a:pt x="361846" y="209550"/>
                  </a:cubicBezTo>
                  <a:cubicBezTo>
                    <a:pt x="329351" y="209550"/>
                    <a:pt x="304800" y="185034"/>
                    <a:pt x="304800" y="153307"/>
                  </a:cubicBezTo>
                  <a:cubicBezTo>
                    <a:pt x="304800" y="153307"/>
                    <a:pt x="304800" y="153307"/>
                    <a:pt x="304800" y="66059"/>
                  </a:cubicBezTo>
                  <a:cubicBezTo>
                    <a:pt x="304800" y="36495"/>
                    <a:pt x="329351" y="12700"/>
                    <a:pt x="361846" y="12700"/>
                  </a:cubicBezTo>
                  <a:close/>
                  <a:moveTo>
                    <a:pt x="105569" y="6350"/>
                  </a:moveTo>
                  <a:cubicBezTo>
                    <a:pt x="163873" y="6350"/>
                    <a:pt x="211138" y="53259"/>
                    <a:pt x="211138" y="111125"/>
                  </a:cubicBezTo>
                  <a:cubicBezTo>
                    <a:pt x="211138" y="168991"/>
                    <a:pt x="163873" y="215900"/>
                    <a:pt x="105569" y="215900"/>
                  </a:cubicBezTo>
                  <a:cubicBezTo>
                    <a:pt x="47265" y="215900"/>
                    <a:pt x="0" y="168991"/>
                    <a:pt x="0" y="111125"/>
                  </a:cubicBezTo>
                  <a:cubicBezTo>
                    <a:pt x="0" y="53259"/>
                    <a:pt x="47265" y="6350"/>
                    <a:pt x="105569" y="6350"/>
                  </a:cubicBezTo>
                  <a:close/>
                  <a:moveTo>
                    <a:pt x="2772286" y="0"/>
                  </a:moveTo>
                  <a:cubicBezTo>
                    <a:pt x="2833255" y="0"/>
                    <a:pt x="2881312" y="48910"/>
                    <a:pt x="2881312" y="110766"/>
                  </a:cubicBezTo>
                  <a:cubicBezTo>
                    <a:pt x="2881312" y="173341"/>
                    <a:pt x="2833255" y="222250"/>
                    <a:pt x="2772286" y="222250"/>
                  </a:cubicBezTo>
                  <a:cubicBezTo>
                    <a:pt x="2713470" y="222250"/>
                    <a:pt x="2665412" y="173341"/>
                    <a:pt x="2665412" y="110766"/>
                  </a:cubicBezTo>
                  <a:cubicBezTo>
                    <a:pt x="2665412" y="48910"/>
                    <a:pt x="2713470" y="0"/>
                    <a:pt x="2772286" y="0"/>
                  </a:cubicBezTo>
                  <a:close/>
                </a:path>
              </a:pathLst>
            </a:custGeom>
            <a:solidFill>
              <a:schemeClr val="accent2">
                <a:lumMod val="10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a typeface="+mn-ea"/>
                <a:cs typeface="+mn-cs"/>
              </a:endParaRPr>
            </a:p>
          </p:txBody>
        </p:sp>
        <p:sp>
          <p:nvSpPr>
            <p:cNvPr id="136" name="Freeform 24">
              <a:extLst>
                <a:ext uri="{FF2B5EF4-FFF2-40B4-BE49-F238E27FC236}">
                  <a16:creationId xmlns:a16="http://schemas.microsoft.com/office/drawing/2014/main" id="{FF934BC4-7C37-4F4E-A57A-559685A48066}"/>
                </a:ext>
              </a:extLst>
            </p:cNvPr>
            <p:cNvSpPr>
              <a:spLocks/>
            </p:cNvSpPr>
            <p:nvPr/>
          </p:nvSpPr>
          <p:spPr bwMode="auto">
            <a:xfrm>
              <a:off x="1695253" y="3190934"/>
              <a:ext cx="224818" cy="223195"/>
            </a:xfrm>
            <a:custGeom>
              <a:avLst/>
              <a:gdLst>
                <a:gd name="T0" fmla="*/ 537 w 612"/>
                <a:gd name="T1" fmla="*/ 190 h 610"/>
                <a:gd name="T2" fmla="*/ 420 w 612"/>
                <a:gd name="T3" fmla="*/ 190 h 610"/>
                <a:gd name="T4" fmla="*/ 420 w 612"/>
                <a:gd name="T5" fmla="*/ 74 h 610"/>
                <a:gd name="T6" fmla="*/ 345 w 612"/>
                <a:gd name="T7" fmla="*/ 0 h 610"/>
                <a:gd name="T8" fmla="*/ 266 w 612"/>
                <a:gd name="T9" fmla="*/ 0 h 610"/>
                <a:gd name="T10" fmla="*/ 191 w 612"/>
                <a:gd name="T11" fmla="*/ 74 h 610"/>
                <a:gd name="T12" fmla="*/ 191 w 612"/>
                <a:gd name="T13" fmla="*/ 190 h 610"/>
                <a:gd name="T14" fmla="*/ 75 w 612"/>
                <a:gd name="T15" fmla="*/ 190 h 610"/>
                <a:gd name="T16" fmla="*/ 0 w 612"/>
                <a:gd name="T17" fmla="*/ 265 h 610"/>
                <a:gd name="T18" fmla="*/ 0 w 612"/>
                <a:gd name="T19" fmla="*/ 344 h 610"/>
                <a:gd name="T20" fmla="*/ 75 w 612"/>
                <a:gd name="T21" fmla="*/ 419 h 610"/>
                <a:gd name="T22" fmla="*/ 191 w 612"/>
                <a:gd name="T23" fmla="*/ 419 h 610"/>
                <a:gd name="T24" fmla="*/ 191 w 612"/>
                <a:gd name="T25" fmla="*/ 535 h 610"/>
                <a:gd name="T26" fmla="*/ 266 w 612"/>
                <a:gd name="T27" fmla="*/ 610 h 610"/>
                <a:gd name="T28" fmla="*/ 345 w 612"/>
                <a:gd name="T29" fmla="*/ 610 h 610"/>
                <a:gd name="T30" fmla="*/ 420 w 612"/>
                <a:gd name="T31" fmla="*/ 535 h 610"/>
                <a:gd name="T32" fmla="*/ 420 w 612"/>
                <a:gd name="T33" fmla="*/ 419 h 610"/>
                <a:gd name="T34" fmla="*/ 537 w 612"/>
                <a:gd name="T35" fmla="*/ 419 h 610"/>
                <a:gd name="T36" fmla="*/ 612 w 612"/>
                <a:gd name="T37" fmla="*/ 344 h 610"/>
                <a:gd name="T38" fmla="*/ 612 w 612"/>
                <a:gd name="T39" fmla="*/ 265 h 610"/>
                <a:gd name="T40" fmla="*/ 537 w 612"/>
                <a:gd name="T41" fmla="*/ 19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2" h="610">
                  <a:moveTo>
                    <a:pt x="537" y="190"/>
                  </a:moveTo>
                  <a:cubicBezTo>
                    <a:pt x="420" y="190"/>
                    <a:pt x="420" y="190"/>
                    <a:pt x="420" y="190"/>
                  </a:cubicBezTo>
                  <a:cubicBezTo>
                    <a:pt x="420" y="74"/>
                    <a:pt x="420" y="74"/>
                    <a:pt x="420" y="74"/>
                  </a:cubicBezTo>
                  <a:cubicBezTo>
                    <a:pt x="420" y="33"/>
                    <a:pt x="386" y="0"/>
                    <a:pt x="345" y="0"/>
                  </a:cubicBezTo>
                  <a:cubicBezTo>
                    <a:pt x="266" y="0"/>
                    <a:pt x="266" y="0"/>
                    <a:pt x="266" y="0"/>
                  </a:cubicBezTo>
                  <a:cubicBezTo>
                    <a:pt x="225" y="0"/>
                    <a:pt x="191" y="33"/>
                    <a:pt x="191" y="74"/>
                  </a:cubicBezTo>
                  <a:cubicBezTo>
                    <a:pt x="191" y="190"/>
                    <a:pt x="191" y="190"/>
                    <a:pt x="191" y="190"/>
                  </a:cubicBezTo>
                  <a:cubicBezTo>
                    <a:pt x="75" y="190"/>
                    <a:pt x="75" y="190"/>
                    <a:pt x="75" y="190"/>
                  </a:cubicBezTo>
                  <a:cubicBezTo>
                    <a:pt x="33" y="190"/>
                    <a:pt x="0" y="224"/>
                    <a:pt x="0" y="265"/>
                  </a:cubicBezTo>
                  <a:cubicBezTo>
                    <a:pt x="0" y="344"/>
                    <a:pt x="0" y="344"/>
                    <a:pt x="0" y="344"/>
                  </a:cubicBezTo>
                  <a:cubicBezTo>
                    <a:pt x="0" y="385"/>
                    <a:pt x="33" y="419"/>
                    <a:pt x="75" y="419"/>
                  </a:cubicBezTo>
                  <a:cubicBezTo>
                    <a:pt x="191" y="419"/>
                    <a:pt x="191" y="419"/>
                    <a:pt x="191" y="419"/>
                  </a:cubicBezTo>
                  <a:cubicBezTo>
                    <a:pt x="191" y="535"/>
                    <a:pt x="191" y="535"/>
                    <a:pt x="191" y="535"/>
                  </a:cubicBezTo>
                  <a:cubicBezTo>
                    <a:pt x="191" y="576"/>
                    <a:pt x="225" y="610"/>
                    <a:pt x="266" y="610"/>
                  </a:cubicBezTo>
                  <a:cubicBezTo>
                    <a:pt x="345" y="610"/>
                    <a:pt x="345" y="610"/>
                    <a:pt x="345" y="610"/>
                  </a:cubicBezTo>
                  <a:cubicBezTo>
                    <a:pt x="386" y="610"/>
                    <a:pt x="420" y="576"/>
                    <a:pt x="420" y="535"/>
                  </a:cubicBezTo>
                  <a:cubicBezTo>
                    <a:pt x="420" y="419"/>
                    <a:pt x="420" y="419"/>
                    <a:pt x="420" y="419"/>
                  </a:cubicBezTo>
                  <a:cubicBezTo>
                    <a:pt x="537" y="419"/>
                    <a:pt x="537" y="419"/>
                    <a:pt x="537" y="419"/>
                  </a:cubicBezTo>
                  <a:cubicBezTo>
                    <a:pt x="578" y="419"/>
                    <a:pt x="612" y="385"/>
                    <a:pt x="612" y="344"/>
                  </a:cubicBezTo>
                  <a:cubicBezTo>
                    <a:pt x="612" y="265"/>
                    <a:pt x="612" y="265"/>
                    <a:pt x="612" y="265"/>
                  </a:cubicBezTo>
                  <a:cubicBezTo>
                    <a:pt x="612" y="224"/>
                    <a:pt x="578" y="190"/>
                    <a:pt x="537" y="190"/>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a:ea typeface="+mn-ea"/>
                <a:cs typeface="+mn-cs"/>
              </a:endParaRPr>
            </a:p>
          </p:txBody>
        </p:sp>
        <p:sp>
          <p:nvSpPr>
            <p:cNvPr id="137" name="Freeform: Shape 25">
              <a:extLst>
                <a:ext uri="{FF2B5EF4-FFF2-40B4-BE49-F238E27FC236}">
                  <a16:creationId xmlns:a16="http://schemas.microsoft.com/office/drawing/2014/main" id="{49329398-5391-41E8-B1A0-B5BA3D3AC073}"/>
                </a:ext>
              </a:extLst>
            </p:cNvPr>
            <p:cNvSpPr/>
            <p:nvPr/>
          </p:nvSpPr>
          <p:spPr>
            <a:xfrm>
              <a:off x="1129305" y="3698641"/>
              <a:ext cx="654975" cy="369286"/>
            </a:xfrm>
            <a:custGeom>
              <a:avLst/>
              <a:gdLst>
                <a:gd name="connsiteX0" fmla="*/ 233016 w 866392"/>
                <a:gd name="connsiteY0" fmla="*/ 0 h 488487"/>
                <a:gd name="connsiteX1" fmla="*/ 251501 w 866392"/>
                <a:gd name="connsiteY1" fmla="*/ 14582 h 488487"/>
                <a:gd name="connsiteX2" fmla="*/ 346849 w 866392"/>
                <a:gd name="connsiteY2" fmla="*/ 435507 h 488487"/>
                <a:gd name="connsiteX3" fmla="*/ 401819 w 866392"/>
                <a:gd name="connsiteY3" fmla="*/ 227961 h 488487"/>
                <a:gd name="connsiteX4" fmla="*/ 416899 w 866392"/>
                <a:gd name="connsiteY4" fmla="*/ 213379 h 488487"/>
                <a:gd name="connsiteX5" fmla="*/ 434899 w 866392"/>
                <a:gd name="connsiteY5" fmla="*/ 222128 h 488487"/>
                <a:gd name="connsiteX6" fmla="*/ 449493 w 866392"/>
                <a:gd name="connsiteY6" fmla="*/ 242542 h 488487"/>
                <a:gd name="connsiteX7" fmla="*/ 489869 w 866392"/>
                <a:gd name="connsiteY7" fmla="*/ 182272 h 488487"/>
                <a:gd name="connsiteX8" fmla="*/ 506408 w 866392"/>
                <a:gd name="connsiteY8" fmla="*/ 174981 h 488487"/>
                <a:gd name="connsiteX9" fmla="*/ 522948 w 866392"/>
                <a:gd name="connsiteY9" fmla="*/ 182272 h 488487"/>
                <a:gd name="connsiteX10" fmla="*/ 548731 w 866392"/>
                <a:gd name="connsiteY10" fmla="*/ 226017 h 488487"/>
                <a:gd name="connsiteX11" fmla="*/ 550677 w 866392"/>
                <a:gd name="connsiteY11" fmla="*/ 227961 h 488487"/>
                <a:gd name="connsiteX12" fmla="*/ 847906 w 866392"/>
                <a:gd name="connsiteY12" fmla="*/ 227961 h 488487"/>
                <a:gd name="connsiteX13" fmla="*/ 866392 w 866392"/>
                <a:gd name="connsiteY13" fmla="*/ 245945 h 488487"/>
                <a:gd name="connsiteX14" fmla="*/ 847906 w 866392"/>
                <a:gd name="connsiteY14" fmla="*/ 264415 h 488487"/>
                <a:gd name="connsiteX15" fmla="*/ 545326 w 866392"/>
                <a:gd name="connsiteY15" fmla="*/ 264415 h 488487"/>
                <a:gd name="connsiteX16" fmla="*/ 517597 w 866392"/>
                <a:gd name="connsiteY16" fmla="*/ 244000 h 488487"/>
                <a:gd name="connsiteX17" fmla="*/ 504949 w 866392"/>
                <a:gd name="connsiteY17" fmla="*/ 227961 h 488487"/>
                <a:gd name="connsiteX18" fmla="*/ 475275 w 866392"/>
                <a:gd name="connsiteY18" fmla="*/ 267818 h 488487"/>
                <a:gd name="connsiteX19" fmla="*/ 446087 w 866392"/>
                <a:gd name="connsiteY19" fmla="*/ 284343 h 488487"/>
                <a:gd name="connsiteX20" fmla="*/ 427601 w 866392"/>
                <a:gd name="connsiteY20" fmla="*/ 277052 h 488487"/>
                <a:gd name="connsiteX21" fmla="*/ 381874 w 866392"/>
                <a:gd name="connsiteY21" fmla="*/ 461268 h 488487"/>
                <a:gd name="connsiteX22" fmla="*/ 346849 w 866392"/>
                <a:gd name="connsiteY22" fmla="*/ 488487 h 488487"/>
                <a:gd name="connsiteX23" fmla="*/ 315715 w 866392"/>
                <a:gd name="connsiteY23" fmla="*/ 462726 h 488487"/>
                <a:gd name="connsiteX24" fmla="*/ 315715 w 866392"/>
                <a:gd name="connsiteY24" fmla="*/ 457379 h 488487"/>
                <a:gd name="connsiteX25" fmla="*/ 233016 w 866392"/>
                <a:gd name="connsiteY25" fmla="*/ 104016 h 488487"/>
                <a:gd name="connsiteX26" fmla="*/ 205774 w 866392"/>
                <a:gd name="connsiteY26" fmla="*/ 222128 h 488487"/>
                <a:gd name="connsiteX27" fmla="*/ 205774 w 866392"/>
                <a:gd name="connsiteY27" fmla="*/ 226017 h 488487"/>
                <a:gd name="connsiteX28" fmla="*/ 174641 w 866392"/>
                <a:gd name="connsiteY28" fmla="*/ 245945 h 488487"/>
                <a:gd name="connsiteX29" fmla="*/ 18486 w 866392"/>
                <a:gd name="connsiteY29" fmla="*/ 245945 h 488487"/>
                <a:gd name="connsiteX30" fmla="*/ 0 w 866392"/>
                <a:gd name="connsiteY30" fmla="*/ 227961 h 488487"/>
                <a:gd name="connsiteX31" fmla="*/ 18486 w 866392"/>
                <a:gd name="connsiteY31" fmla="*/ 209491 h 488487"/>
                <a:gd name="connsiteX32" fmla="*/ 170749 w 866392"/>
                <a:gd name="connsiteY32" fmla="*/ 209491 h 488487"/>
                <a:gd name="connsiteX33" fmla="*/ 213071 w 866392"/>
                <a:gd name="connsiteY33" fmla="*/ 14582 h 488487"/>
                <a:gd name="connsiteX34" fmla="*/ 233016 w 866392"/>
                <a:gd name="connsiteY34" fmla="*/ 0 h 48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6392" h="488487">
                  <a:moveTo>
                    <a:pt x="233016" y="0"/>
                  </a:moveTo>
                  <a:cubicBezTo>
                    <a:pt x="242259" y="0"/>
                    <a:pt x="249556" y="5347"/>
                    <a:pt x="251501" y="14582"/>
                  </a:cubicBezTo>
                  <a:cubicBezTo>
                    <a:pt x="346849" y="435507"/>
                    <a:pt x="346849" y="435507"/>
                    <a:pt x="346849" y="435507"/>
                  </a:cubicBezTo>
                  <a:cubicBezTo>
                    <a:pt x="401819" y="227961"/>
                    <a:pt x="401819" y="227961"/>
                    <a:pt x="401819" y="227961"/>
                  </a:cubicBezTo>
                  <a:cubicBezTo>
                    <a:pt x="403765" y="220670"/>
                    <a:pt x="411062" y="214837"/>
                    <a:pt x="416899" y="213379"/>
                  </a:cubicBezTo>
                  <a:cubicBezTo>
                    <a:pt x="424196" y="213379"/>
                    <a:pt x="431493" y="214837"/>
                    <a:pt x="434899" y="222128"/>
                  </a:cubicBezTo>
                  <a:cubicBezTo>
                    <a:pt x="449493" y="242542"/>
                    <a:pt x="449493" y="242542"/>
                    <a:pt x="449493" y="242542"/>
                  </a:cubicBezTo>
                  <a:cubicBezTo>
                    <a:pt x="489869" y="182272"/>
                    <a:pt x="489869" y="182272"/>
                    <a:pt x="489869" y="182272"/>
                  </a:cubicBezTo>
                  <a:cubicBezTo>
                    <a:pt x="493761" y="176925"/>
                    <a:pt x="501058" y="174981"/>
                    <a:pt x="506408" y="174981"/>
                  </a:cubicBezTo>
                  <a:cubicBezTo>
                    <a:pt x="512246" y="174981"/>
                    <a:pt x="519543" y="178383"/>
                    <a:pt x="522948" y="182272"/>
                  </a:cubicBezTo>
                  <a:cubicBezTo>
                    <a:pt x="548731" y="226017"/>
                    <a:pt x="548731" y="226017"/>
                    <a:pt x="548731" y="226017"/>
                  </a:cubicBezTo>
                  <a:cubicBezTo>
                    <a:pt x="550677" y="227961"/>
                    <a:pt x="550677" y="227961"/>
                    <a:pt x="550677" y="227961"/>
                  </a:cubicBezTo>
                  <a:cubicBezTo>
                    <a:pt x="847906" y="227961"/>
                    <a:pt x="847906" y="227961"/>
                    <a:pt x="847906" y="227961"/>
                  </a:cubicBezTo>
                  <a:cubicBezTo>
                    <a:pt x="859095" y="227961"/>
                    <a:pt x="866392" y="235251"/>
                    <a:pt x="866392" y="245945"/>
                  </a:cubicBezTo>
                  <a:cubicBezTo>
                    <a:pt x="866392" y="255180"/>
                    <a:pt x="859095" y="264415"/>
                    <a:pt x="847906" y="264415"/>
                  </a:cubicBezTo>
                  <a:cubicBezTo>
                    <a:pt x="545326" y="264415"/>
                    <a:pt x="545326" y="264415"/>
                    <a:pt x="545326" y="264415"/>
                  </a:cubicBezTo>
                  <a:cubicBezTo>
                    <a:pt x="532191" y="264415"/>
                    <a:pt x="522948" y="257124"/>
                    <a:pt x="517597" y="244000"/>
                  </a:cubicBezTo>
                  <a:cubicBezTo>
                    <a:pt x="504949" y="227961"/>
                    <a:pt x="504949" y="227961"/>
                    <a:pt x="504949" y="227961"/>
                  </a:cubicBezTo>
                  <a:cubicBezTo>
                    <a:pt x="475275" y="267818"/>
                    <a:pt x="475275" y="267818"/>
                    <a:pt x="475275" y="267818"/>
                  </a:cubicBezTo>
                  <a:cubicBezTo>
                    <a:pt x="467978" y="284343"/>
                    <a:pt x="451438" y="284343"/>
                    <a:pt x="446087" y="284343"/>
                  </a:cubicBezTo>
                  <a:cubicBezTo>
                    <a:pt x="440736" y="284343"/>
                    <a:pt x="433439" y="280455"/>
                    <a:pt x="427601" y="277052"/>
                  </a:cubicBezTo>
                  <a:cubicBezTo>
                    <a:pt x="381874" y="461268"/>
                    <a:pt x="381874" y="461268"/>
                    <a:pt x="381874" y="461268"/>
                  </a:cubicBezTo>
                  <a:cubicBezTo>
                    <a:pt x="376523" y="477308"/>
                    <a:pt x="363389" y="488487"/>
                    <a:pt x="346849" y="488487"/>
                  </a:cubicBezTo>
                  <a:cubicBezTo>
                    <a:pt x="332255" y="488487"/>
                    <a:pt x="321066" y="473906"/>
                    <a:pt x="315715" y="462726"/>
                  </a:cubicBezTo>
                  <a:cubicBezTo>
                    <a:pt x="315715" y="461268"/>
                    <a:pt x="315715" y="461268"/>
                    <a:pt x="315715" y="457379"/>
                  </a:cubicBezTo>
                  <a:cubicBezTo>
                    <a:pt x="233016" y="104016"/>
                    <a:pt x="233016" y="104016"/>
                    <a:pt x="233016" y="104016"/>
                  </a:cubicBezTo>
                  <a:cubicBezTo>
                    <a:pt x="205774" y="222128"/>
                    <a:pt x="205774" y="222128"/>
                    <a:pt x="205774" y="222128"/>
                  </a:cubicBezTo>
                  <a:cubicBezTo>
                    <a:pt x="205774" y="222128"/>
                    <a:pt x="205774" y="224072"/>
                    <a:pt x="205774" y="226017"/>
                  </a:cubicBezTo>
                  <a:cubicBezTo>
                    <a:pt x="199936" y="238654"/>
                    <a:pt x="187289" y="245945"/>
                    <a:pt x="174641" y="245945"/>
                  </a:cubicBezTo>
                  <a:cubicBezTo>
                    <a:pt x="18486" y="245945"/>
                    <a:pt x="18486" y="245945"/>
                    <a:pt x="18486" y="245945"/>
                  </a:cubicBezTo>
                  <a:cubicBezTo>
                    <a:pt x="9243" y="245945"/>
                    <a:pt x="0" y="238654"/>
                    <a:pt x="0" y="227961"/>
                  </a:cubicBezTo>
                  <a:cubicBezTo>
                    <a:pt x="0" y="218726"/>
                    <a:pt x="9243" y="209491"/>
                    <a:pt x="18486" y="209491"/>
                  </a:cubicBezTo>
                  <a:cubicBezTo>
                    <a:pt x="170749" y="209491"/>
                    <a:pt x="170749" y="209491"/>
                    <a:pt x="170749" y="209491"/>
                  </a:cubicBezTo>
                  <a:cubicBezTo>
                    <a:pt x="213071" y="14582"/>
                    <a:pt x="213071" y="14582"/>
                    <a:pt x="213071" y="14582"/>
                  </a:cubicBezTo>
                  <a:cubicBezTo>
                    <a:pt x="215017" y="5347"/>
                    <a:pt x="222314" y="0"/>
                    <a:pt x="233016" y="0"/>
                  </a:cubicBezTo>
                  <a:close/>
                </a:path>
              </a:pathLst>
            </a:custGeom>
            <a:solidFill>
              <a:schemeClr val="accent1">
                <a:lumMod val="100000"/>
              </a:schemeClr>
            </a:solidFill>
            <a:ln w="1079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grpSp>
          <p:nvGrpSpPr>
            <p:cNvPr id="138" name="Group 137">
              <a:extLst>
                <a:ext uri="{FF2B5EF4-FFF2-40B4-BE49-F238E27FC236}">
                  <a16:creationId xmlns:a16="http://schemas.microsoft.com/office/drawing/2014/main" id="{E214DF97-5F53-45A1-AD5A-236BFE84B666}"/>
                </a:ext>
              </a:extLst>
            </p:cNvPr>
            <p:cNvGrpSpPr/>
            <p:nvPr/>
          </p:nvGrpSpPr>
          <p:grpSpPr>
            <a:xfrm>
              <a:off x="1868942" y="3698641"/>
              <a:ext cx="618888" cy="421937"/>
              <a:chOff x="1512888" y="5453063"/>
              <a:chExt cx="1632281" cy="1112837"/>
            </a:xfrm>
          </p:grpSpPr>
          <p:sp>
            <p:nvSpPr>
              <p:cNvPr id="139" name="Freeform: Shape 111">
                <a:extLst>
                  <a:ext uri="{FF2B5EF4-FFF2-40B4-BE49-F238E27FC236}">
                    <a16:creationId xmlns:a16="http://schemas.microsoft.com/office/drawing/2014/main" id="{86078878-87E0-480F-B4A5-6C09CAFD38E2}"/>
                  </a:ext>
                </a:extLst>
              </p:cNvPr>
              <p:cNvSpPr>
                <a:spLocks noChangeArrowheads="1"/>
              </p:cNvSpPr>
              <p:nvPr/>
            </p:nvSpPr>
            <p:spPr bwMode="auto">
              <a:xfrm>
                <a:off x="1512888" y="5453063"/>
                <a:ext cx="788988" cy="1112837"/>
              </a:xfrm>
              <a:custGeom>
                <a:avLst/>
                <a:gdLst>
                  <a:gd name="connsiteX0" fmla="*/ 395288 w 788988"/>
                  <a:gd name="connsiteY0" fmla="*/ 568325 h 1112837"/>
                  <a:gd name="connsiteX1" fmla="*/ 90488 w 788988"/>
                  <a:gd name="connsiteY1" fmla="*/ 801688 h 1112837"/>
                  <a:gd name="connsiteX2" fmla="*/ 395288 w 788988"/>
                  <a:gd name="connsiteY2" fmla="*/ 1035051 h 1112837"/>
                  <a:gd name="connsiteX3" fmla="*/ 700088 w 788988"/>
                  <a:gd name="connsiteY3" fmla="*/ 801688 h 1112837"/>
                  <a:gd name="connsiteX4" fmla="*/ 395288 w 788988"/>
                  <a:gd name="connsiteY4" fmla="*/ 568325 h 1112837"/>
                  <a:gd name="connsiteX5" fmla="*/ 394494 w 788988"/>
                  <a:gd name="connsiteY5" fmla="*/ 76200 h 1112837"/>
                  <a:gd name="connsiteX6" fmla="*/ 139700 w 788988"/>
                  <a:gd name="connsiteY6" fmla="*/ 280988 h 1112837"/>
                  <a:gd name="connsiteX7" fmla="*/ 394494 w 788988"/>
                  <a:gd name="connsiteY7" fmla="*/ 485776 h 1112837"/>
                  <a:gd name="connsiteX8" fmla="*/ 649288 w 788988"/>
                  <a:gd name="connsiteY8" fmla="*/ 280988 h 1112837"/>
                  <a:gd name="connsiteX9" fmla="*/ 394494 w 788988"/>
                  <a:gd name="connsiteY9" fmla="*/ 76200 h 1112837"/>
                  <a:gd name="connsiteX10" fmla="*/ 394494 w 788988"/>
                  <a:gd name="connsiteY10" fmla="*/ 0 h 1112837"/>
                  <a:gd name="connsiteX11" fmla="*/ 636387 w 788988"/>
                  <a:gd name="connsiteY11" fmla="*/ 77529 h 1112837"/>
                  <a:gd name="connsiteX12" fmla="*/ 736429 w 788988"/>
                  <a:gd name="connsiteY12" fmla="*/ 281191 h 1112837"/>
                  <a:gd name="connsiteX13" fmla="*/ 686258 w 788988"/>
                  <a:gd name="connsiteY13" fmla="*/ 434161 h 1112837"/>
                  <a:gd name="connsiteX14" fmla="*/ 575167 w 788988"/>
                  <a:gd name="connsiteY14" fmla="*/ 523618 h 1112837"/>
                  <a:gd name="connsiteX15" fmla="*/ 724483 w 788988"/>
                  <a:gd name="connsiteY15" fmla="*/ 626791 h 1112837"/>
                  <a:gd name="connsiteX16" fmla="*/ 788988 w 788988"/>
                  <a:gd name="connsiteY16" fmla="*/ 801529 h 1112837"/>
                  <a:gd name="connsiteX17" fmla="*/ 759722 w 788988"/>
                  <a:gd name="connsiteY17" fmla="*/ 928557 h 1112837"/>
                  <a:gd name="connsiteX18" fmla="*/ 677897 w 788988"/>
                  <a:gd name="connsiteY18" fmla="*/ 1027257 h 1112837"/>
                  <a:gd name="connsiteX19" fmla="*/ 553068 w 788988"/>
                  <a:gd name="connsiteY19" fmla="*/ 1090473 h 1112837"/>
                  <a:gd name="connsiteX20" fmla="*/ 394494 w 788988"/>
                  <a:gd name="connsiteY20" fmla="*/ 1112837 h 1112837"/>
                  <a:gd name="connsiteX21" fmla="*/ 235920 w 788988"/>
                  <a:gd name="connsiteY21" fmla="*/ 1090473 h 1112837"/>
                  <a:gd name="connsiteX22" fmla="*/ 111091 w 788988"/>
                  <a:gd name="connsiteY22" fmla="*/ 1027257 h 1112837"/>
                  <a:gd name="connsiteX23" fmla="*/ 29266 w 788988"/>
                  <a:gd name="connsiteY23" fmla="*/ 928557 h 1112837"/>
                  <a:gd name="connsiteX24" fmla="*/ 0 w 788988"/>
                  <a:gd name="connsiteY24" fmla="*/ 801529 h 1112837"/>
                  <a:gd name="connsiteX25" fmla="*/ 64803 w 788988"/>
                  <a:gd name="connsiteY25" fmla="*/ 626791 h 1112837"/>
                  <a:gd name="connsiteX26" fmla="*/ 215016 w 788988"/>
                  <a:gd name="connsiteY26" fmla="*/ 523618 h 1112837"/>
                  <a:gd name="connsiteX27" fmla="*/ 103028 w 788988"/>
                  <a:gd name="connsiteY27" fmla="*/ 434459 h 1112837"/>
                  <a:gd name="connsiteX28" fmla="*/ 52559 w 788988"/>
                  <a:gd name="connsiteY28" fmla="*/ 281191 h 1112837"/>
                  <a:gd name="connsiteX29" fmla="*/ 152601 w 788988"/>
                  <a:gd name="connsiteY29" fmla="*/ 77529 h 1112837"/>
                  <a:gd name="connsiteX30" fmla="*/ 394494 w 788988"/>
                  <a:gd name="connsiteY30" fmla="*/ 0 h 11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988" h="1112837">
                    <a:moveTo>
                      <a:pt x="395288" y="568325"/>
                    </a:moveTo>
                    <a:cubicBezTo>
                      <a:pt x="226952" y="568325"/>
                      <a:pt x="90488" y="672805"/>
                      <a:pt x="90488" y="801688"/>
                    </a:cubicBezTo>
                    <a:cubicBezTo>
                      <a:pt x="90488" y="930571"/>
                      <a:pt x="226952" y="1035051"/>
                      <a:pt x="395288" y="1035051"/>
                    </a:cubicBezTo>
                    <a:cubicBezTo>
                      <a:pt x="563624" y="1035051"/>
                      <a:pt x="700088" y="930571"/>
                      <a:pt x="700088" y="801688"/>
                    </a:cubicBezTo>
                    <a:cubicBezTo>
                      <a:pt x="700088" y="672805"/>
                      <a:pt x="563624" y="568325"/>
                      <a:pt x="395288" y="568325"/>
                    </a:cubicBezTo>
                    <a:close/>
                    <a:moveTo>
                      <a:pt x="394494" y="76200"/>
                    </a:moveTo>
                    <a:cubicBezTo>
                      <a:pt x="253775" y="76200"/>
                      <a:pt x="139700" y="167887"/>
                      <a:pt x="139700" y="280988"/>
                    </a:cubicBezTo>
                    <a:cubicBezTo>
                      <a:pt x="139700" y="394089"/>
                      <a:pt x="253775" y="485776"/>
                      <a:pt x="394494" y="485776"/>
                    </a:cubicBezTo>
                    <a:cubicBezTo>
                      <a:pt x="535213" y="485776"/>
                      <a:pt x="649288" y="394089"/>
                      <a:pt x="649288" y="280988"/>
                    </a:cubicBezTo>
                    <a:cubicBezTo>
                      <a:pt x="649288" y="167887"/>
                      <a:pt x="535213" y="76200"/>
                      <a:pt x="394494" y="76200"/>
                    </a:cubicBezTo>
                    <a:close/>
                    <a:moveTo>
                      <a:pt x="394494" y="0"/>
                    </a:moveTo>
                    <a:cubicBezTo>
                      <a:pt x="487966" y="0"/>
                      <a:pt x="573972" y="27433"/>
                      <a:pt x="636387" y="77529"/>
                    </a:cubicBezTo>
                    <a:cubicBezTo>
                      <a:pt x="700891" y="128817"/>
                      <a:pt x="736429" y="201277"/>
                      <a:pt x="736429" y="281191"/>
                    </a:cubicBezTo>
                    <a:cubicBezTo>
                      <a:pt x="736429" y="336654"/>
                      <a:pt x="719108" y="389433"/>
                      <a:pt x="686258" y="434161"/>
                    </a:cubicBezTo>
                    <a:cubicBezTo>
                      <a:pt x="658486" y="472329"/>
                      <a:pt x="620559" y="502744"/>
                      <a:pt x="575167" y="523618"/>
                    </a:cubicBezTo>
                    <a:cubicBezTo>
                      <a:pt x="636088" y="546578"/>
                      <a:pt x="687154" y="581765"/>
                      <a:pt x="724483" y="626791"/>
                    </a:cubicBezTo>
                    <a:cubicBezTo>
                      <a:pt x="766889" y="677781"/>
                      <a:pt x="788988" y="738313"/>
                      <a:pt x="788988" y="801529"/>
                    </a:cubicBezTo>
                    <a:cubicBezTo>
                      <a:pt x="788988" y="847152"/>
                      <a:pt x="779133" y="889793"/>
                      <a:pt x="759722" y="928557"/>
                    </a:cubicBezTo>
                    <a:cubicBezTo>
                      <a:pt x="740908" y="966427"/>
                      <a:pt x="713434" y="999526"/>
                      <a:pt x="677897" y="1027257"/>
                    </a:cubicBezTo>
                    <a:cubicBezTo>
                      <a:pt x="642658" y="1054691"/>
                      <a:pt x="600849" y="1075862"/>
                      <a:pt x="553068" y="1090473"/>
                    </a:cubicBezTo>
                    <a:cubicBezTo>
                      <a:pt x="504690" y="1105382"/>
                      <a:pt x="451234" y="1112837"/>
                      <a:pt x="394494" y="1112837"/>
                    </a:cubicBezTo>
                    <a:cubicBezTo>
                      <a:pt x="337754" y="1112837"/>
                      <a:pt x="284299" y="1105382"/>
                      <a:pt x="235920" y="1090473"/>
                    </a:cubicBezTo>
                    <a:cubicBezTo>
                      <a:pt x="188139" y="1075862"/>
                      <a:pt x="146330" y="1054691"/>
                      <a:pt x="111091" y="1027257"/>
                    </a:cubicBezTo>
                    <a:cubicBezTo>
                      <a:pt x="75853" y="999526"/>
                      <a:pt x="48080" y="966427"/>
                      <a:pt x="29266" y="928557"/>
                    </a:cubicBezTo>
                    <a:cubicBezTo>
                      <a:pt x="9855" y="889793"/>
                      <a:pt x="0" y="847152"/>
                      <a:pt x="0" y="801529"/>
                    </a:cubicBezTo>
                    <a:cubicBezTo>
                      <a:pt x="0" y="738313"/>
                      <a:pt x="22397" y="677781"/>
                      <a:pt x="64803" y="626791"/>
                    </a:cubicBezTo>
                    <a:cubicBezTo>
                      <a:pt x="102133" y="581765"/>
                      <a:pt x="153796" y="546578"/>
                      <a:pt x="215016" y="523618"/>
                    </a:cubicBezTo>
                    <a:cubicBezTo>
                      <a:pt x="169325" y="502744"/>
                      <a:pt x="131100" y="472329"/>
                      <a:pt x="103028" y="434459"/>
                    </a:cubicBezTo>
                    <a:cubicBezTo>
                      <a:pt x="70179" y="389731"/>
                      <a:pt x="52559" y="336654"/>
                      <a:pt x="52559" y="281191"/>
                    </a:cubicBezTo>
                    <a:cubicBezTo>
                      <a:pt x="52559" y="201277"/>
                      <a:pt x="88097" y="128817"/>
                      <a:pt x="152601" y="77529"/>
                    </a:cubicBezTo>
                    <a:cubicBezTo>
                      <a:pt x="215016" y="27433"/>
                      <a:pt x="301022" y="0"/>
                      <a:pt x="394494"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40" name="Freeform: Shape 112">
                <a:extLst>
                  <a:ext uri="{FF2B5EF4-FFF2-40B4-BE49-F238E27FC236}">
                    <a16:creationId xmlns:a16="http://schemas.microsoft.com/office/drawing/2014/main" id="{19E9851A-B60B-46A1-97CB-937E4B1394EA}"/>
                  </a:ext>
                </a:extLst>
              </p:cNvPr>
              <p:cNvSpPr>
                <a:spLocks/>
              </p:cNvSpPr>
              <p:nvPr/>
            </p:nvSpPr>
            <p:spPr bwMode="auto">
              <a:xfrm>
                <a:off x="2386344" y="5453063"/>
                <a:ext cx="758825" cy="1112837"/>
              </a:xfrm>
              <a:custGeom>
                <a:avLst/>
                <a:gdLst>
                  <a:gd name="connsiteX0" fmla="*/ 378470 w 758825"/>
                  <a:gd name="connsiteY0" fmla="*/ 79375 h 1112837"/>
                  <a:gd name="connsiteX1" fmla="*/ 177446 w 758825"/>
                  <a:gd name="connsiteY1" fmla="*/ 195429 h 1112837"/>
                  <a:gd name="connsiteX2" fmla="*/ 88900 w 758825"/>
                  <a:gd name="connsiteY2" fmla="*/ 554927 h 1112837"/>
                  <a:gd name="connsiteX3" fmla="*/ 177745 w 758825"/>
                  <a:gd name="connsiteY3" fmla="*/ 916513 h 1112837"/>
                  <a:gd name="connsiteX4" fmla="*/ 378470 w 758825"/>
                  <a:gd name="connsiteY4" fmla="*/ 1033462 h 1112837"/>
                  <a:gd name="connsiteX5" fmla="*/ 579493 w 758825"/>
                  <a:gd name="connsiteY5" fmla="*/ 916513 h 1112837"/>
                  <a:gd name="connsiteX6" fmla="*/ 668338 w 758825"/>
                  <a:gd name="connsiteY6" fmla="*/ 554927 h 1112837"/>
                  <a:gd name="connsiteX7" fmla="*/ 579493 w 758825"/>
                  <a:gd name="connsiteY7" fmla="*/ 195429 h 1112837"/>
                  <a:gd name="connsiteX8" fmla="*/ 378470 w 758825"/>
                  <a:gd name="connsiteY8" fmla="*/ 79375 h 1112837"/>
                  <a:gd name="connsiteX9" fmla="*/ 379263 w 758825"/>
                  <a:gd name="connsiteY9" fmla="*/ 0 h 1112837"/>
                  <a:gd name="connsiteX10" fmla="*/ 658485 w 758825"/>
                  <a:gd name="connsiteY10" fmla="*/ 156847 h 1112837"/>
                  <a:gd name="connsiteX11" fmla="*/ 758825 w 758825"/>
                  <a:gd name="connsiteY11" fmla="*/ 554928 h 1112837"/>
                  <a:gd name="connsiteX12" fmla="*/ 658485 w 758825"/>
                  <a:gd name="connsiteY12" fmla="*/ 955692 h 1112837"/>
                  <a:gd name="connsiteX13" fmla="*/ 379263 w 758825"/>
                  <a:gd name="connsiteY13" fmla="*/ 1112837 h 1112837"/>
                  <a:gd name="connsiteX14" fmla="*/ 100341 w 758825"/>
                  <a:gd name="connsiteY14" fmla="*/ 955692 h 1112837"/>
                  <a:gd name="connsiteX15" fmla="*/ 0 w 758825"/>
                  <a:gd name="connsiteY15" fmla="*/ 554928 h 1112837"/>
                  <a:gd name="connsiteX16" fmla="*/ 100341 w 758825"/>
                  <a:gd name="connsiteY16" fmla="*/ 156847 h 1112837"/>
                  <a:gd name="connsiteX17" fmla="*/ 379263 w 758825"/>
                  <a:gd name="connsiteY17" fmla="*/ 0 h 11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8825" h="1112837">
                    <a:moveTo>
                      <a:pt x="378470" y="79375"/>
                    </a:moveTo>
                    <a:cubicBezTo>
                      <a:pt x="300094" y="79375"/>
                      <a:pt x="228899" y="120546"/>
                      <a:pt x="177446" y="195429"/>
                    </a:cubicBezTo>
                    <a:cubicBezTo>
                      <a:pt x="119413" y="280455"/>
                      <a:pt x="88900" y="404564"/>
                      <a:pt x="88900" y="554927"/>
                    </a:cubicBezTo>
                    <a:cubicBezTo>
                      <a:pt x="88900" y="705886"/>
                      <a:pt x="119413" y="830890"/>
                      <a:pt x="177745" y="916513"/>
                    </a:cubicBezTo>
                    <a:cubicBezTo>
                      <a:pt x="228899" y="991993"/>
                      <a:pt x="300094" y="1033462"/>
                      <a:pt x="378470" y="1033462"/>
                    </a:cubicBezTo>
                    <a:cubicBezTo>
                      <a:pt x="456845" y="1033462"/>
                      <a:pt x="528340" y="991993"/>
                      <a:pt x="579493" y="916513"/>
                    </a:cubicBezTo>
                    <a:cubicBezTo>
                      <a:pt x="637527" y="830890"/>
                      <a:pt x="668338" y="705886"/>
                      <a:pt x="668338" y="554927"/>
                    </a:cubicBezTo>
                    <a:cubicBezTo>
                      <a:pt x="668338" y="404564"/>
                      <a:pt x="637527" y="280455"/>
                      <a:pt x="579493" y="195429"/>
                    </a:cubicBezTo>
                    <a:cubicBezTo>
                      <a:pt x="528340" y="120546"/>
                      <a:pt x="456845" y="79375"/>
                      <a:pt x="378470" y="79375"/>
                    </a:cubicBezTo>
                    <a:close/>
                    <a:moveTo>
                      <a:pt x="379263" y="0"/>
                    </a:moveTo>
                    <a:cubicBezTo>
                      <a:pt x="493938" y="0"/>
                      <a:pt x="590396" y="54270"/>
                      <a:pt x="658485" y="156847"/>
                    </a:cubicBezTo>
                    <a:cubicBezTo>
                      <a:pt x="724184" y="255845"/>
                      <a:pt x="758825" y="393608"/>
                      <a:pt x="758825" y="554928"/>
                    </a:cubicBezTo>
                    <a:cubicBezTo>
                      <a:pt x="758825" y="717738"/>
                      <a:pt x="724184" y="856396"/>
                      <a:pt x="658485" y="955692"/>
                    </a:cubicBezTo>
                    <a:cubicBezTo>
                      <a:pt x="590396" y="1058567"/>
                      <a:pt x="493938" y="1112837"/>
                      <a:pt x="379263" y="1112837"/>
                    </a:cubicBezTo>
                    <a:cubicBezTo>
                      <a:pt x="264588" y="1112837"/>
                      <a:pt x="168130" y="1058567"/>
                      <a:pt x="100341" y="955692"/>
                    </a:cubicBezTo>
                    <a:cubicBezTo>
                      <a:pt x="34641" y="856396"/>
                      <a:pt x="0" y="717738"/>
                      <a:pt x="0" y="554928"/>
                    </a:cubicBezTo>
                    <a:cubicBezTo>
                      <a:pt x="0" y="393608"/>
                      <a:pt x="34641" y="255845"/>
                      <a:pt x="100341" y="156847"/>
                    </a:cubicBezTo>
                    <a:cubicBezTo>
                      <a:pt x="168429" y="54270"/>
                      <a:pt x="264887" y="0"/>
                      <a:pt x="37926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sp>
        <p:nvSpPr>
          <p:cNvPr id="3" name="Rectangle: Rounded Corners 2">
            <a:extLst>
              <a:ext uri="{FF2B5EF4-FFF2-40B4-BE49-F238E27FC236}">
                <a16:creationId xmlns:a16="http://schemas.microsoft.com/office/drawing/2014/main" id="{CBB32042-9DA8-4772-82E8-11764D8FC6B3}"/>
              </a:ext>
            </a:extLst>
          </p:cNvPr>
          <p:cNvSpPr/>
          <p:nvPr/>
        </p:nvSpPr>
        <p:spPr>
          <a:xfrm>
            <a:off x="108514" y="306012"/>
            <a:ext cx="5623543" cy="4951212"/>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5" name="TextBox 4">
            <a:extLst>
              <a:ext uri="{FF2B5EF4-FFF2-40B4-BE49-F238E27FC236}">
                <a16:creationId xmlns:a16="http://schemas.microsoft.com/office/drawing/2014/main" id="{68DEAAEF-3C90-4CA4-9087-A6B599315DD2}"/>
              </a:ext>
            </a:extLst>
          </p:cNvPr>
          <p:cNvSpPr txBox="1"/>
          <p:nvPr/>
        </p:nvSpPr>
        <p:spPr>
          <a:xfrm>
            <a:off x="1549744" y="36985"/>
            <a:ext cx="2343590" cy="236347"/>
          </a:xfrm>
          <a:prstGeom prst="rect">
            <a:avLst/>
          </a:prstGeom>
        </p:spPr>
        <p:txBody>
          <a:bodyPr wrap="none" lIns="0" tIns="0" rIns="0" bIns="0" rtlCol="0">
            <a:spAutoFit/>
          </a:bodyPr>
          <a:lstStyle/>
          <a:p>
            <a:pPr algn="l">
              <a:lnSpc>
                <a:spcPct val="96000"/>
              </a:lnSpc>
            </a:pPr>
            <a:r>
              <a:rPr lang="en-US" sz="1600" b="1">
                <a:solidFill>
                  <a:schemeClr val="accent1"/>
                </a:solidFill>
                <a:latin typeface="Microsoft Sans Serif"/>
                <a:cs typeface="Microsoft Sans Serif" panose="020B0604020202020204" pitchFamily="34" charset="0"/>
              </a:rPr>
              <a:t>Focus of this presentation</a:t>
            </a:r>
          </a:p>
        </p:txBody>
      </p:sp>
      <p:grpSp>
        <p:nvGrpSpPr>
          <p:cNvPr id="186" name="Group 185">
            <a:extLst>
              <a:ext uri="{FF2B5EF4-FFF2-40B4-BE49-F238E27FC236}">
                <a16:creationId xmlns:a16="http://schemas.microsoft.com/office/drawing/2014/main" id="{B14160FD-FDA0-49DB-B839-8FC14B555EDB}"/>
              </a:ext>
            </a:extLst>
          </p:cNvPr>
          <p:cNvGrpSpPr/>
          <p:nvPr/>
        </p:nvGrpSpPr>
        <p:grpSpPr>
          <a:xfrm>
            <a:off x="4179402" y="4457878"/>
            <a:ext cx="412626" cy="255643"/>
            <a:chOff x="16516350" y="0"/>
            <a:chExt cx="11074400" cy="6861175"/>
          </a:xfrm>
        </p:grpSpPr>
        <p:sp>
          <p:nvSpPr>
            <p:cNvPr id="187" name="Freeform 5">
              <a:extLst>
                <a:ext uri="{FF2B5EF4-FFF2-40B4-BE49-F238E27FC236}">
                  <a16:creationId xmlns:a16="http://schemas.microsoft.com/office/drawing/2014/main" id="{94C004A3-F71C-4F2D-8B38-69972FB6C16E}"/>
                </a:ext>
              </a:extLst>
            </p:cNvPr>
            <p:cNvSpPr>
              <a:spLocks/>
            </p:cNvSpPr>
            <p:nvPr/>
          </p:nvSpPr>
          <p:spPr bwMode="auto">
            <a:xfrm>
              <a:off x="16516350" y="0"/>
              <a:ext cx="11074400" cy="6861175"/>
            </a:xfrm>
            <a:custGeom>
              <a:avLst/>
              <a:gdLst>
                <a:gd name="T0" fmla="*/ 1211 w 4233"/>
                <a:gd name="T1" fmla="*/ 0 h 2620"/>
                <a:gd name="T2" fmla="*/ 3023 w 4233"/>
                <a:gd name="T3" fmla="*/ 0 h 2620"/>
                <a:gd name="T4" fmla="*/ 3863 w 4233"/>
                <a:gd name="T5" fmla="*/ 846 h 2620"/>
                <a:gd name="T6" fmla="*/ 4233 w 4233"/>
                <a:gd name="T7" fmla="*/ 1374 h 2620"/>
                <a:gd name="T8" fmla="*/ 4233 w 4233"/>
                <a:gd name="T9" fmla="*/ 2477 h 2620"/>
                <a:gd name="T10" fmla="*/ 4094 w 4233"/>
                <a:gd name="T11" fmla="*/ 2620 h 2620"/>
                <a:gd name="T12" fmla="*/ 3671 w 4233"/>
                <a:gd name="T13" fmla="*/ 2620 h 2620"/>
                <a:gd name="T14" fmla="*/ 3526 w 4233"/>
                <a:gd name="T15" fmla="*/ 2477 h 2620"/>
                <a:gd name="T16" fmla="*/ 3526 w 4233"/>
                <a:gd name="T17" fmla="*/ 2291 h 2620"/>
                <a:gd name="T18" fmla="*/ 2117 w 4233"/>
                <a:gd name="T19" fmla="*/ 2365 h 2620"/>
                <a:gd name="T20" fmla="*/ 707 w 4233"/>
                <a:gd name="T21" fmla="*/ 2291 h 2620"/>
                <a:gd name="T22" fmla="*/ 707 w 4233"/>
                <a:gd name="T23" fmla="*/ 2477 h 2620"/>
                <a:gd name="T24" fmla="*/ 563 w 4233"/>
                <a:gd name="T25" fmla="*/ 2620 h 2620"/>
                <a:gd name="T26" fmla="*/ 139 w 4233"/>
                <a:gd name="T27" fmla="*/ 2620 h 2620"/>
                <a:gd name="T28" fmla="*/ 0 w 4233"/>
                <a:gd name="T29" fmla="*/ 2477 h 2620"/>
                <a:gd name="T30" fmla="*/ 0 w 4233"/>
                <a:gd name="T31" fmla="*/ 1374 h 2620"/>
                <a:gd name="T32" fmla="*/ 370 w 4233"/>
                <a:gd name="T33" fmla="*/ 846 h 2620"/>
                <a:gd name="T34" fmla="*/ 1211 w 4233"/>
                <a:gd name="T35" fmla="*/ 0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3" h="2620">
                  <a:moveTo>
                    <a:pt x="1211" y="0"/>
                  </a:moveTo>
                  <a:cubicBezTo>
                    <a:pt x="1211" y="0"/>
                    <a:pt x="2223" y="0"/>
                    <a:pt x="3023" y="0"/>
                  </a:cubicBezTo>
                  <a:cubicBezTo>
                    <a:pt x="3357" y="0"/>
                    <a:pt x="3863" y="846"/>
                    <a:pt x="3863" y="846"/>
                  </a:cubicBezTo>
                  <a:cubicBezTo>
                    <a:pt x="3863" y="846"/>
                    <a:pt x="4233" y="992"/>
                    <a:pt x="4233" y="1374"/>
                  </a:cubicBezTo>
                  <a:cubicBezTo>
                    <a:pt x="4233" y="1751"/>
                    <a:pt x="4233" y="2477"/>
                    <a:pt x="4233" y="2477"/>
                  </a:cubicBezTo>
                  <a:cubicBezTo>
                    <a:pt x="4233" y="2557"/>
                    <a:pt x="4172" y="2620"/>
                    <a:pt x="4094" y="2620"/>
                  </a:cubicBezTo>
                  <a:cubicBezTo>
                    <a:pt x="4094" y="2620"/>
                    <a:pt x="4094" y="2620"/>
                    <a:pt x="3671" y="2620"/>
                  </a:cubicBezTo>
                  <a:cubicBezTo>
                    <a:pt x="3593" y="2620"/>
                    <a:pt x="3526" y="2557"/>
                    <a:pt x="3526" y="2477"/>
                  </a:cubicBezTo>
                  <a:cubicBezTo>
                    <a:pt x="3526" y="2477"/>
                    <a:pt x="3526" y="2564"/>
                    <a:pt x="3526" y="2291"/>
                  </a:cubicBezTo>
                  <a:cubicBezTo>
                    <a:pt x="3520" y="2296"/>
                    <a:pt x="2835" y="2365"/>
                    <a:pt x="2117" y="2365"/>
                  </a:cubicBezTo>
                  <a:cubicBezTo>
                    <a:pt x="1398" y="2365"/>
                    <a:pt x="707" y="2291"/>
                    <a:pt x="707" y="2291"/>
                  </a:cubicBezTo>
                  <a:cubicBezTo>
                    <a:pt x="707" y="2291"/>
                    <a:pt x="707" y="2204"/>
                    <a:pt x="707" y="2477"/>
                  </a:cubicBezTo>
                  <a:cubicBezTo>
                    <a:pt x="707" y="2557"/>
                    <a:pt x="641" y="2620"/>
                    <a:pt x="563" y="2620"/>
                  </a:cubicBezTo>
                  <a:cubicBezTo>
                    <a:pt x="563" y="2620"/>
                    <a:pt x="563" y="2620"/>
                    <a:pt x="139" y="2620"/>
                  </a:cubicBezTo>
                  <a:cubicBezTo>
                    <a:pt x="61" y="2620"/>
                    <a:pt x="0" y="2557"/>
                    <a:pt x="0" y="2477"/>
                  </a:cubicBezTo>
                  <a:cubicBezTo>
                    <a:pt x="0" y="2477"/>
                    <a:pt x="0" y="1751"/>
                    <a:pt x="0" y="1374"/>
                  </a:cubicBezTo>
                  <a:cubicBezTo>
                    <a:pt x="0" y="992"/>
                    <a:pt x="370" y="846"/>
                    <a:pt x="370" y="846"/>
                  </a:cubicBezTo>
                  <a:cubicBezTo>
                    <a:pt x="370" y="846"/>
                    <a:pt x="876" y="0"/>
                    <a:pt x="12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88" name="Freeform 6">
              <a:extLst>
                <a:ext uri="{FF2B5EF4-FFF2-40B4-BE49-F238E27FC236}">
                  <a16:creationId xmlns:a16="http://schemas.microsoft.com/office/drawing/2014/main" id="{19127074-8B36-4B83-B99C-A93A91E41EF3}"/>
                </a:ext>
              </a:extLst>
            </p:cNvPr>
            <p:cNvSpPr>
              <a:spLocks/>
            </p:cNvSpPr>
            <p:nvPr/>
          </p:nvSpPr>
          <p:spPr bwMode="auto">
            <a:xfrm>
              <a:off x="18627725" y="773113"/>
              <a:ext cx="6851650" cy="1801813"/>
            </a:xfrm>
            <a:custGeom>
              <a:avLst/>
              <a:gdLst>
                <a:gd name="T0" fmla="*/ 2059 w 2619"/>
                <a:gd name="T1" fmla="*/ 0 h 688"/>
                <a:gd name="T2" fmla="*/ 561 w 2619"/>
                <a:gd name="T3" fmla="*/ 0 h 688"/>
                <a:gd name="T4" fmla="*/ 14 w 2619"/>
                <a:gd name="T5" fmla="*/ 514 h 688"/>
                <a:gd name="T6" fmla="*/ 35 w 2619"/>
                <a:gd name="T7" fmla="*/ 576 h 688"/>
                <a:gd name="T8" fmla="*/ 305 w 2619"/>
                <a:gd name="T9" fmla="*/ 688 h 688"/>
                <a:gd name="T10" fmla="*/ 1310 w 2619"/>
                <a:gd name="T11" fmla="*/ 593 h 688"/>
                <a:gd name="T12" fmla="*/ 2314 w 2619"/>
                <a:gd name="T13" fmla="*/ 688 h 688"/>
                <a:gd name="T14" fmla="*/ 2584 w 2619"/>
                <a:gd name="T15" fmla="*/ 576 h 688"/>
                <a:gd name="T16" fmla="*/ 2606 w 2619"/>
                <a:gd name="T17" fmla="*/ 514 h 688"/>
                <a:gd name="T18" fmla="*/ 2059 w 2619"/>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9" h="688">
                  <a:moveTo>
                    <a:pt x="2059" y="0"/>
                  </a:moveTo>
                  <a:cubicBezTo>
                    <a:pt x="2059" y="0"/>
                    <a:pt x="2059" y="0"/>
                    <a:pt x="561" y="0"/>
                  </a:cubicBezTo>
                  <a:cubicBezTo>
                    <a:pt x="339" y="0"/>
                    <a:pt x="92" y="383"/>
                    <a:pt x="14" y="514"/>
                  </a:cubicBezTo>
                  <a:cubicBezTo>
                    <a:pt x="0" y="537"/>
                    <a:pt x="10" y="566"/>
                    <a:pt x="35" y="576"/>
                  </a:cubicBezTo>
                  <a:cubicBezTo>
                    <a:pt x="305" y="688"/>
                    <a:pt x="305" y="688"/>
                    <a:pt x="305" y="688"/>
                  </a:cubicBezTo>
                  <a:cubicBezTo>
                    <a:pt x="305" y="688"/>
                    <a:pt x="856" y="593"/>
                    <a:pt x="1310" y="593"/>
                  </a:cubicBezTo>
                  <a:cubicBezTo>
                    <a:pt x="1763" y="593"/>
                    <a:pt x="2314" y="688"/>
                    <a:pt x="2314" y="688"/>
                  </a:cubicBezTo>
                  <a:cubicBezTo>
                    <a:pt x="2584" y="576"/>
                    <a:pt x="2584" y="576"/>
                    <a:pt x="2584" y="576"/>
                  </a:cubicBezTo>
                  <a:cubicBezTo>
                    <a:pt x="2609" y="566"/>
                    <a:pt x="2619" y="537"/>
                    <a:pt x="2606" y="514"/>
                  </a:cubicBezTo>
                  <a:cubicBezTo>
                    <a:pt x="2528" y="383"/>
                    <a:pt x="2281" y="0"/>
                    <a:pt x="20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89" name="Freeform 7">
              <a:extLst>
                <a:ext uri="{FF2B5EF4-FFF2-40B4-BE49-F238E27FC236}">
                  <a16:creationId xmlns:a16="http://schemas.microsoft.com/office/drawing/2014/main" id="{878DD15A-7FED-44BB-A639-40ADAFA21858}"/>
                </a:ext>
              </a:extLst>
            </p:cNvPr>
            <p:cNvSpPr>
              <a:spLocks/>
            </p:cNvSpPr>
            <p:nvPr/>
          </p:nvSpPr>
          <p:spPr bwMode="auto">
            <a:xfrm>
              <a:off x="17411700" y="3740150"/>
              <a:ext cx="2254250" cy="1038225"/>
            </a:xfrm>
            <a:custGeom>
              <a:avLst/>
              <a:gdLst>
                <a:gd name="T0" fmla="*/ 0 w 862"/>
                <a:gd name="T1" fmla="*/ 63 h 397"/>
                <a:gd name="T2" fmla="*/ 0 w 862"/>
                <a:gd name="T3" fmla="*/ 290 h 397"/>
                <a:gd name="T4" fmla="*/ 51 w 862"/>
                <a:gd name="T5" fmla="*/ 344 h 397"/>
                <a:gd name="T6" fmla="*/ 804 w 862"/>
                <a:gd name="T7" fmla="*/ 394 h 397"/>
                <a:gd name="T8" fmla="*/ 862 w 862"/>
                <a:gd name="T9" fmla="*/ 340 h 397"/>
                <a:gd name="T10" fmla="*/ 862 w 862"/>
                <a:gd name="T11" fmla="*/ 284 h 397"/>
                <a:gd name="T12" fmla="*/ 823 w 862"/>
                <a:gd name="T13" fmla="*/ 232 h 397"/>
                <a:gd name="T14" fmla="*/ 70 w 862"/>
                <a:gd name="T15" fmla="*/ 11 h 397"/>
                <a:gd name="T16" fmla="*/ 0 w 862"/>
                <a:gd name="T17" fmla="*/ 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397">
                  <a:moveTo>
                    <a:pt x="0" y="63"/>
                  </a:moveTo>
                  <a:cubicBezTo>
                    <a:pt x="0" y="290"/>
                    <a:pt x="0" y="290"/>
                    <a:pt x="0" y="290"/>
                  </a:cubicBezTo>
                  <a:cubicBezTo>
                    <a:pt x="0" y="319"/>
                    <a:pt x="22" y="342"/>
                    <a:pt x="51" y="344"/>
                  </a:cubicBezTo>
                  <a:cubicBezTo>
                    <a:pt x="804" y="394"/>
                    <a:pt x="804" y="394"/>
                    <a:pt x="804" y="394"/>
                  </a:cubicBezTo>
                  <a:cubicBezTo>
                    <a:pt x="836" y="397"/>
                    <a:pt x="862" y="372"/>
                    <a:pt x="862" y="340"/>
                  </a:cubicBezTo>
                  <a:cubicBezTo>
                    <a:pt x="862" y="284"/>
                    <a:pt x="862" y="284"/>
                    <a:pt x="862" y="284"/>
                  </a:cubicBezTo>
                  <a:cubicBezTo>
                    <a:pt x="862" y="260"/>
                    <a:pt x="846" y="238"/>
                    <a:pt x="823" y="232"/>
                  </a:cubicBezTo>
                  <a:cubicBezTo>
                    <a:pt x="70" y="11"/>
                    <a:pt x="70" y="11"/>
                    <a:pt x="70" y="11"/>
                  </a:cubicBezTo>
                  <a:cubicBezTo>
                    <a:pt x="35" y="0"/>
                    <a:pt x="0" y="26"/>
                    <a:pt x="0"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90" name="Freeform 8">
              <a:extLst>
                <a:ext uri="{FF2B5EF4-FFF2-40B4-BE49-F238E27FC236}">
                  <a16:creationId xmlns:a16="http://schemas.microsoft.com/office/drawing/2014/main" id="{FAC3D4D0-8CAE-4123-A796-6697C1915D0B}"/>
                </a:ext>
              </a:extLst>
            </p:cNvPr>
            <p:cNvSpPr>
              <a:spLocks/>
            </p:cNvSpPr>
            <p:nvPr/>
          </p:nvSpPr>
          <p:spPr bwMode="auto">
            <a:xfrm>
              <a:off x="24466550" y="3740150"/>
              <a:ext cx="2255838" cy="1038225"/>
            </a:xfrm>
            <a:custGeom>
              <a:avLst/>
              <a:gdLst>
                <a:gd name="T0" fmla="*/ 862 w 862"/>
                <a:gd name="T1" fmla="*/ 63 h 397"/>
                <a:gd name="T2" fmla="*/ 862 w 862"/>
                <a:gd name="T3" fmla="*/ 290 h 397"/>
                <a:gd name="T4" fmla="*/ 812 w 862"/>
                <a:gd name="T5" fmla="*/ 344 h 397"/>
                <a:gd name="T6" fmla="*/ 58 w 862"/>
                <a:gd name="T7" fmla="*/ 394 h 397"/>
                <a:gd name="T8" fmla="*/ 0 w 862"/>
                <a:gd name="T9" fmla="*/ 340 h 397"/>
                <a:gd name="T10" fmla="*/ 0 w 862"/>
                <a:gd name="T11" fmla="*/ 284 h 397"/>
                <a:gd name="T12" fmla="*/ 39 w 862"/>
                <a:gd name="T13" fmla="*/ 232 h 397"/>
                <a:gd name="T14" fmla="*/ 793 w 862"/>
                <a:gd name="T15" fmla="*/ 11 h 397"/>
                <a:gd name="T16" fmla="*/ 862 w 862"/>
                <a:gd name="T17" fmla="*/ 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397">
                  <a:moveTo>
                    <a:pt x="862" y="63"/>
                  </a:moveTo>
                  <a:cubicBezTo>
                    <a:pt x="862" y="290"/>
                    <a:pt x="862" y="290"/>
                    <a:pt x="862" y="290"/>
                  </a:cubicBezTo>
                  <a:cubicBezTo>
                    <a:pt x="862" y="319"/>
                    <a:pt x="840" y="342"/>
                    <a:pt x="812" y="344"/>
                  </a:cubicBezTo>
                  <a:cubicBezTo>
                    <a:pt x="58" y="394"/>
                    <a:pt x="58" y="394"/>
                    <a:pt x="58" y="394"/>
                  </a:cubicBezTo>
                  <a:cubicBezTo>
                    <a:pt x="27" y="397"/>
                    <a:pt x="0" y="372"/>
                    <a:pt x="0" y="340"/>
                  </a:cubicBezTo>
                  <a:cubicBezTo>
                    <a:pt x="0" y="284"/>
                    <a:pt x="0" y="284"/>
                    <a:pt x="0" y="284"/>
                  </a:cubicBezTo>
                  <a:cubicBezTo>
                    <a:pt x="0" y="260"/>
                    <a:pt x="16" y="238"/>
                    <a:pt x="39" y="232"/>
                  </a:cubicBezTo>
                  <a:cubicBezTo>
                    <a:pt x="793" y="11"/>
                    <a:pt x="793" y="11"/>
                    <a:pt x="793" y="11"/>
                  </a:cubicBezTo>
                  <a:cubicBezTo>
                    <a:pt x="827" y="0"/>
                    <a:pt x="862" y="26"/>
                    <a:pt x="862" y="6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grpSp>
        <p:nvGrpSpPr>
          <p:cNvPr id="191" name="Group 190">
            <a:extLst>
              <a:ext uri="{FF2B5EF4-FFF2-40B4-BE49-F238E27FC236}">
                <a16:creationId xmlns:a16="http://schemas.microsoft.com/office/drawing/2014/main" id="{DD20B6FE-8E30-49C7-976E-82492F87C560}"/>
              </a:ext>
            </a:extLst>
          </p:cNvPr>
          <p:cNvGrpSpPr/>
          <p:nvPr/>
        </p:nvGrpSpPr>
        <p:grpSpPr>
          <a:xfrm>
            <a:off x="3479169" y="3207003"/>
            <a:ext cx="249989" cy="354658"/>
            <a:chOff x="6911903" y="1228430"/>
            <a:chExt cx="618756" cy="877824"/>
          </a:xfrm>
        </p:grpSpPr>
        <p:sp>
          <p:nvSpPr>
            <p:cNvPr id="192" name="Freeform 25">
              <a:extLst>
                <a:ext uri="{FF2B5EF4-FFF2-40B4-BE49-F238E27FC236}">
                  <a16:creationId xmlns:a16="http://schemas.microsoft.com/office/drawing/2014/main" id="{012190DA-3B95-4BF5-BB36-58B5D91094EA}"/>
                </a:ext>
              </a:extLst>
            </p:cNvPr>
            <p:cNvSpPr>
              <a:spLocks/>
            </p:cNvSpPr>
            <p:nvPr/>
          </p:nvSpPr>
          <p:spPr bwMode="auto">
            <a:xfrm>
              <a:off x="6991504" y="1228430"/>
              <a:ext cx="419228" cy="877824"/>
            </a:xfrm>
            <a:custGeom>
              <a:avLst/>
              <a:gdLst>
                <a:gd name="T0" fmla="*/ 1593 w 1637"/>
                <a:gd name="T1" fmla="*/ 916 h 3451"/>
                <a:gd name="T2" fmla="*/ 1430 w 1637"/>
                <a:gd name="T3" fmla="*/ 619 h 3451"/>
                <a:gd name="T4" fmla="*/ 1332 w 1637"/>
                <a:gd name="T5" fmla="*/ 70 h 3451"/>
                <a:gd name="T6" fmla="*/ 1244 w 1637"/>
                <a:gd name="T7" fmla="*/ 0 h 3451"/>
                <a:gd name="T8" fmla="*/ 393 w 1637"/>
                <a:gd name="T9" fmla="*/ 0 h 3451"/>
                <a:gd name="T10" fmla="*/ 305 w 1637"/>
                <a:gd name="T11" fmla="*/ 70 h 3451"/>
                <a:gd name="T12" fmla="*/ 207 w 1637"/>
                <a:gd name="T13" fmla="*/ 619 h 3451"/>
                <a:gd name="T14" fmla="*/ 44 w 1637"/>
                <a:gd name="T15" fmla="*/ 916 h 3451"/>
                <a:gd name="T16" fmla="*/ 0 w 1637"/>
                <a:gd name="T17" fmla="*/ 1016 h 3451"/>
                <a:gd name="T18" fmla="*/ 0 w 1637"/>
                <a:gd name="T19" fmla="*/ 2436 h 3451"/>
                <a:gd name="T20" fmla="*/ 44 w 1637"/>
                <a:gd name="T21" fmla="*/ 2536 h 3451"/>
                <a:gd name="T22" fmla="*/ 207 w 1637"/>
                <a:gd name="T23" fmla="*/ 2833 h 3451"/>
                <a:gd name="T24" fmla="*/ 305 w 1637"/>
                <a:gd name="T25" fmla="*/ 3382 h 3451"/>
                <a:gd name="T26" fmla="*/ 393 w 1637"/>
                <a:gd name="T27" fmla="*/ 3451 h 3451"/>
                <a:gd name="T28" fmla="*/ 1244 w 1637"/>
                <a:gd name="T29" fmla="*/ 3451 h 3451"/>
                <a:gd name="T30" fmla="*/ 1332 w 1637"/>
                <a:gd name="T31" fmla="*/ 3382 h 3451"/>
                <a:gd name="T32" fmla="*/ 1430 w 1637"/>
                <a:gd name="T33" fmla="*/ 2833 h 3451"/>
                <a:gd name="T34" fmla="*/ 1593 w 1637"/>
                <a:gd name="T35" fmla="*/ 2536 h 3451"/>
                <a:gd name="T36" fmla="*/ 1637 w 1637"/>
                <a:gd name="T37" fmla="*/ 2436 h 3451"/>
                <a:gd name="T38" fmla="*/ 1637 w 1637"/>
                <a:gd name="T39" fmla="*/ 1016 h 3451"/>
                <a:gd name="T40" fmla="*/ 1593 w 1637"/>
                <a:gd name="T41" fmla="*/ 916 h 3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7" h="3451">
                  <a:moveTo>
                    <a:pt x="1593" y="916"/>
                  </a:moveTo>
                  <a:cubicBezTo>
                    <a:pt x="1570" y="886"/>
                    <a:pt x="1516" y="794"/>
                    <a:pt x="1430" y="619"/>
                  </a:cubicBezTo>
                  <a:cubicBezTo>
                    <a:pt x="1373" y="499"/>
                    <a:pt x="1347" y="114"/>
                    <a:pt x="1332" y="70"/>
                  </a:cubicBezTo>
                  <a:cubicBezTo>
                    <a:pt x="1319" y="28"/>
                    <a:pt x="1283" y="0"/>
                    <a:pt x="1244" y="0"/>
                  </a:cubicBezTo>
                  <a:cubicBezTo>
                    <a:pt x="393" y="0"/>
                    <a:pt x="393" y="0"/>
                    <a:pt x="393" y="0"/>
                  </a:cubicBezTo>
                  <a:cubicBezTo>
                    <a:pt x="354" y="0"/>
                    <a:pt x="318" y="28"/>
                    <a:pt x="305" y="70"/>
                  </a:cubicBezTo>
                  <a:cubicBezTo>
                    <a:pt x="290" y="114"/>
                    <a:pt x="264" y="499"/>
                    <a:pt x="207" y="619"/>
                  </a:cubicBezTo>
                  <a:cubicBezTo>
                    <a:pt x="121" y="794"/>
                    <a:pt x="67" y="886"/>
                    <a:pt x="44" y="916"/>
                  </a:cubicBezTo>
                  <a:cubicBezTo>
                    <a:pt x="15" y="936"/>
                    <a:pt x="0" y="972"/>
                    <a:pt x="0" y="1016"/>
                  </a:cubicBezTo>
                  <a:cubicBezTo>
                    <a:pt x="0" y="2436"/>
                    <a:pt x="0" y="1016"/>
                    <a:pt x="0" y="2436"/>
                  </a:cubicBezTo>
                  <a:cubicBezTo>
                    <a:pt x="0" y="2480"/>
                    <a:pt x="15" y="2516"/>
                    <a:pt x="44" y="2536"/>
                  </a:cubicBezTo>
                  <a:cubicBezTo>
                    <a:pt x="67" y="2566"/>
                    <a:pt x="121" y="2658"/>
                    <a:pt x="207" y="2833"/>
                  </a:cubicBezTo>
                  <a:cubicBezTo>
                    <a:pt x="264" y="2952"/>
                    <a:pt x="290" y="3337"/>
                    <a:pt x="305" y="3382"/>
                  </a:cubicBezTo>
                  <a:cubicBezTo>
                    <a:pt x="318" y="3424"/>
                    <a:pt x="354" y="3451"/>
                    <a:pt x="393" y="3451"/>
                  </a:cubicBezTo>
                  <a:cubicBezTo>
                    <a:pt x="393" y="3451"/>
                    <a:pt x="393" y="3451"/>
                    <a:pt x="1244" y="3451"/>
                  </a:cubicBezTo>
                  <a:cubicBezTo>
                    <a:pt x="1283" y="3451"/>
                    <a:pt x="1319" y="3424"/>
                    <a:pt x="1332" y="3382"/>
                  </a:cubicBezTo>
                  <a:cubicBezTo>
                    <a:pt x="1347" y="3337"/>
                    <a:pt x="1373" y="2952"/>
                    <a:pt x="1430" y="2833"/>
                  </a:cubicBezTo>
                  <a:cubicBezTo>
                    <a:pt x="1516" y="2658"/>
                    <a:pt x="1570" y="2566"/>
                    <a:pt x="1593" y="2536"/>
                  </a:cubicBezTo>
                  <a:cubicBezTo>
                    <a:pt x="1622" y="2516"/>
                    <a:pt x="1637" y="2480"/>
                    <a:pt x="1637" y="2436"/>
                  </a:cubicBezTo>
                  <a:cubicBezTo>
                    <a:pt x="1637" y="1016"/>
                    <a:pt x="1637" y="2436"/>
                    <a:pt x="1637" y="1016"/>
                  </a:cubicBezTo>
                  <a:cubicBezTo>
                    <a:pt x="1637" y="972"/>
                    <a:pt x="1622" y="936"/>
                    <a:pt x="1593" y="9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93" name="Oval 26">
              <a:extLst>
                <a:ext uri="{FF2B5EF4-FFF2-40B4-BE49-F238E27FC236}">
                  <a16:creationId xmlns:a16="http://schemas.microsoft.com/office/drawing/2014/main" id="{FA52EE95-BC5C-4F4F-8E6B-AF4937293225}"/>
                </a:ext>
              </a:extLst>
            </p:cNvPr>
            <p:cNvSpPr>
              <a:spLocks noChangeArrowheads="1"/>
            </p:cNvSpPr>
            <p:nvPr/>
          </p:nvSpPr>
          <p:spPr bwMode="auto">
            <a:xfrm>
              <a:off x="6911903" y="1380180"/>
              <a:ext cx="578426" cy="574328"/>
            </a:xfrm>
            <a:prstGeom prst="ellipse">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94" name="Oval 27">
              <a:extLst>
                <a:ext uri="{FF2B5EF4-FFF2-40B4-BE49-F238E27FC236}">
                  <a16:creationId xmlns:a16="http://schemas.microsoft.com/office/drawing/2014/main" id="{7F872D01-15C0-4B12-98CF-1EB0AD93FE7C}"/>
                </a:ext>
              </a:extLst>
            </p:cNvPr>
            <p:cNvSpPr>
              <a:spLocks noChangeArrowheads="1"/>
            </p:cNvSpPr>
            <p:nvPr/>
          </p:nvSpPr>
          <p:spPr bwMode="auto">
            <a:xfrm>
              <a:off x="6977706" y="1445517"/>
              <a:ext cx="446820" cy="44365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sp>
          <p:nvSpPr>
            <p:cNvPr id="195" name="Freeform 28">
              <a:extLst>
                <a:ext uri="{FF2B5EF4-FFF2-40B4-BE49-F238E27FC236}">
                  <a16:creationId xmlns:a16="http://schemas.microsoft.com/office/drawing/2014/main" id="{7C7E6438-0ACC-4393-8DA5-2FF9ACD01FF4}"/>
                </a:ext>
              </a:extLst>
            </p:cNvPr>
            <p:cNvSpPr>
              <a:spLocks/>
            </p:cNvSpPr>
            <p:nvPr/>
          </p:nvSpPr>
          <p:spPr bwMode="auto">
            <a:xfrm>
              <a:off x="7483960" y="1621503"/>
              <a:ext cx="46699" cy="91681"/>
            </a:xfrm>
            <a:custGeom>
              <a:avLst/>
              <a:gdLst>
                <a:gd name="T0" fmla="*/ 0 w 180"/>
                <a:gd name="T1" fmla="*/ 0 h 360"/>
                <a:gd name="T2" fmla="*/ 180 w 180"/>
                <a:gd name="T3" fmla="*/ 177 h 360"/>
                <a:gd name="T4" fmla="*/ 0 w 180"/>
                <a:gd name="T5" fmla="*/ 360 h 360"/>
                <a:gd name="T6" fmla="*/ 0 w 180"/>
                <a:gd name="T7" fmla="*/ 0 h 360"/>
              </a:gdLst>
              <a:ahLst/>
              <a:cxnLst>
                <a:cxn ang="0">
                  <a:pos x="T0" y="T1"/>
                </a:cxn>
                <a:cxn ang="0">
                  <a:pos x="T2" y="T3"/>
                </a:cxn>
                <a:cxn ang="0">
                  <a:pos x="T4" y="T5"/>
                </a:cxn>
                <a:cxn ang="0">
                  <a:pos x="T6" y="T7"/>
                </a:cxn>
              </a:cxnLst>
              <a:rect l="0" t="0" r="r" b="b"/>
              <a:pathLst>
                <a:path w="180" h="360">
                  <a:moveTo>
                    <a:pt x="0" y="0"/>
                  </a:moveTo>
                  <a:cubicBezTo>
                    <a:pt x="104" y="0"/>
                    <a:pt x="180" y="80"/>
                    <a:pt x="180" y="177"/>
                  </a:cubicBezTo>
                  <a:cubicBezTo>
                    <a:pt x="180" y="279"/>
                    <a:pt x="104" y="360"/>
                    <a:pt x="0" y="360"/>
                  </a:cubicBezTo>
                  <a:lnTo>
                    <a:pt x="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icrosoft Sans Serif"/>
                <a:ea typeface="+mn-ea"/>
                <a:cs typeface="+mn-cs"/>
              </a:endParaRPr>
            </a:p>
          </p:txBody>
        </p:sp>
      </p:grpSp>
      <p:sp>
        <p:nvSpPr>
          <p:cNvPr id="196" name="TextBox 195">
            <a:extLst>
              <a:ext uri="{FF2B5EF4-FFF2-40B4-BE49-F238E27FC236}">
                <a16:creationId xmlns:a16="http://schemas.microsoft.com/office/drawing/2014/main" id="{160F8C32-773D-4AA8-B96C-DA00B76B2597}"/>
              </a:ext>
            </a:extLst>
          </p:cNvPr>
          <p:cNvSpPr txBox="1"/>
          <p:nvPr/>
        </p:nvSpPr>
        <p:spPr>
          <a:xfrm>
            <a:off x="6417284" y="1067339"/>
            <a:ext cx="6098958" cy="1037720"/>
          </a:xfrm>
          <a:prstGeom prst="rect">
            <a:avLst/>
          </a:prstGeom>
          <a:noFill/>
        </p:spPr>
        <p:txBody>
          <a:bodyPr wrap="square">
            <a:spAutoFit/>
          </a:bodyPr>
          <a:lstStyle/>
          <a:p>
            <a:pPr marL="285750" indent="-285750">
              <a:lnSpc>
                <a:spcPct val="96000"/>
              </a:lnSpc>
              <a:buFont typeface="Arial" panose="020B0604020202020204" pitchFamily="34" charset="0"/>
              <a:buChar char="•"/>
            </a:pPr>
            <a:r>
              <a:rPr lang="en-US" sz="1600">
                <a:solidFill>
                  <a:schemeClr val="accent5"/>
                </a:solidFill>
                <a:latin typeface="Qualcomm Office Regular" panose="020B0503030202060203" pitchFamily="34" charset="0"/>
                <a:cs typeface="Microsoft Sans Serif" panose="020B0604020202020204" pitchFamily="34" charset="0"/>
              </a:rPr>
              <a:t>Operator spectrum (</a:t>
            </a:r>
            <a:r>
              <a:rPr lang="en-US" sz="1600" b="1">
                <a:solidFill>
                  <a:schemeClr val="accent1"/>
                </a:solidFill>
                <a:latin typeface="Qualcomm Office Regular" panose="020B0503030202060203" pitchFamily="34" charset="0"/>
                <a:cs typeface="Microsoft Sans Serif" panose="020B0604020202020204" pitchFamily="34" charset="0"/>
              </a:rPr>
              <a:t>IMT</a:t>
            </a:r>
            <a:r>
              <a:rPr lang="en-US" sz="1600">
                <a:solidFill>
                  <a:schemeClr val="accent5"/>
                </a:solidFill>
                <a:latin typeface="Qualcomm Office Regular" panose="020B0503030202060203" pitchFamily="34" charset="0"/>
                <a:cs typeface="Microsoft Sans Serif" panose="020B0604020202020204" pitchFamily="34" charset="0"/>
              </a:rPr>
              <a:t>)</a:t>
            </a:r>
          </a:p>
          <a:p>
            <a:pPr marL="285750" indent="-285750">
              <a:lnSpc>
                <a:spcPct val="96000"/>
              </a:lnSpc>
              <a:buFont typeface="Arial" panose="020B0604020202020204" pitchFamily="34" charset="0"/>
              <a:buChar char="•"/>
            </a:pPr>
            <a:r>
              <a:rPr lang="en-US" sz="1600">
                <a:solidFill>
                  <a:schemeClr val="accent5"/>
                </a:solidFill>
                <a:latin typeface="Qualcomm Office Regular" panose="020B0503030202060203" pitchFamily="34" charset="0"/>
                <a:cs typeface="Microsoft Sans Serif" panose="020B0604020202020204" pitchFamily="34" charset="0"/>
              </a:rPr>
              <a:t>Integration with </a:t>
            </a:r>
            <a:r>
              <a:rPr lang="en-US" sz="1600" b="1">
                <a:solidFill>
                  <a:schemeClr val="accent1"/>
                </a:solidFill>
                <a:latin typeface="Qualcomm Office Regular" panose="020B0503030202060203" pitchFamily="34" charset="0"/>
                <a:cs typeface="Microsoft Sans Serif" panose="020B0604020202020204" pitchFamily="34" charset="0"/>
              </a:rPr>
              <a:t>unicast</a:t>
            </a:r>
            <a:r>
              <a:rPr lang="en-US" sz="1600">
                <a:solidFill>
                  <a:schemeClr val="accent5"/>
                </a:solidFill>
                <a:latin typeface="Qualcomm Office Regular" panose="020B0503030202060203" pitchFamily="34" charset="0"/>
                <a:cs typeface="Microsoft Sans Serif" panose="020B0604020202020204" pitchFamily="34" charset="0"/>
              </a:rPr>
              <a:t> network</a:t>
            </a:r>
          </a:p>
          <a:p>
            <a:pPr marL="285750" indent="-285750">
              <a:lnSpc>
                <a:spcPct val="96000"/>
              </a:lnSpc>
              <a:buFont typeface="Arial" panose="020B0604020202020204" pitchFamily="34" charset="0"/>
              <a:buChar char="•"/>
            </a:pPr>
            <a:r>
              <a:rPr lang="en-US" sz="1600">
                <a:solidFill>
                  <a:schemeClr val="accent5"/>
                </a:solidFill>
                <a:latin typeface="Qualcomm Office Regular" panose="020B0503030202060203" pitchFamily="34" charset="0"/>
                <a:cs typeface="Microsoft Sans Serif" panose="020B0604020202020204" pitchFamily="34" charset="0"/>
              </a:rPr>
              <a:t>Efficient delivery of multicast/broadcast traffic (vs unicast)</a:t>
            </a:r>
          </a:p>
          <a:p>
            <a:pPr marL="285750" indent="-285750">
              <a:lnSpc>
                <a:spcPct val="96000"/>
              </a:lnSpc>
              <a:buFont typeface="Arial" panose="020B0604020202020204" pitchFamily="34" charset="0"/>
              <a:buChar char="•"/>
            </a:pPr>
            <a:r>
              <a:rPr lang="en-US" sz="1600">
                <a:solidFill>
                  <a:schemeClr val="accent5"/>
                </a:solidFill>
                <a:latin typeface="Qualcomm Office Regular" panose="020B0503030202060203" pitchFamily="34" charset="0"/>
                <a:cs typeface="Microsoft Sans Serif" panose="020B0604020202020204" pitchFamily="34" charset="0"/>
              </a:rPr>
              <a:t>Reuse of cellular infrastructure (</a:t>
            </a:r>
            <a:r>
              <a:rPr lang="en-US" sz="1600" b="1">
                <a:solidFill>
                  <a:schemeClr val="accent1"/>
                </a:solidFill>
                <a:latin typeface="Qualcomm Office Regular" panose="020B0503030202060203" pitchFamily="34" charset="0"/>
                <a:cs typeface="Microsoft Sans Serif" panose="020B0604020202020204" pitchFamily="34" charset="0"/>
              </a:rPr>
              <a:t>low power</a:t>
            </a:r>
            <a:r>
              <a:rPr lang="en-US" sz="1600">
                <a:solidFill>
                  <a:schemeClr val="accent5"/>
                </a:solidFill>
                <a:latin typeface="Qualcomm Office Regular" panose="020B0503030202060203" pitchFamily="34" charset="0"/>
                <a:cs typeface="Microsoft Sans Serif" panose="020B0604020202020204" pitchFamily="34" charset="0"/>
              </a:rPr>
              <a:t>).</a:t>
            </a:r>
          </a:p>
        </p:txBody>
      </p:sp>
      <p:sp>
        <p:nvSpPr>
          <p:cNvPr id="198" name="TextBox 197">
            <a:extLst>
              <a:ext uri="{FF2B5EF4-FFF2-40B4-BE49-F238E27FC236}">
                <a16:creationId xmlns:a16="http://schemas.microsoft.com/office/drawing/2014/main" id="{BC51BF04-A9A8-40B7-B103-04B59E02D051}"/>
              </a:ext>
            </a:extLst>
          </p:cNvPr>
          <p:cNvSpPr txBox="1"/>
          <p:nvPr/>
        </p:nvSpPr>
        <p:spPr>
          <a:xfrm>
            <a:off x="293349" y="1139888"/>
            <a:ext cx="6258756" cy="1037720"/>
          </a:xfrm>
          <a:prstGeom prst="rect">
            <a:avLst/>
          </a:prstGeom>
          <a:noFill/>
        </p:spPr>
        <p:txBody>
          <a:bodyPr wrap="square">
            <a:spAutoFit/>
          </a:bodyPr>
          <a:lstStyle/>
          <a:p>
            <a:pPr marL="285750" indent="-285750">
              <a:lnSpc>
                <a:spcPct val="96000"/>
              </a:lnSpc>
              <a:buFont typeface="Arial" panose="020B0604020202020204" pitchFamily="34" charset="0"/>
              <a:buChar char="•"/>
            </a:pPr>
            <a:r>
              <a:rPr lang="en-US" sz="1600">
                <a:solidFill>
                  <a:schemeClr val="accent5"/>
                </a:solidFill>
                <a:latin typeface="Qualcomm Office Regular" panose="020B0503030202060203" pitchFamily="34" charset="0"/>
                <a:cs typeface="Microsoft Sans Serif" panose="020B0604020202020204" pitchFamily="34" charset="0"/>
              </a:rPr>
              <a:t>Broadcast spectrum (e.g. </a:t>
            </a:r>
            <a:r>
              <a:rPr lang="en-US" sz="1600" b="1">
                <a:solidFill>
                  <a:schemeClr val="accent1"/>
                </a:solidFill>
                <a:latin typeface="Qualcomm Office Regular" panose="020B0503030202060203" pitchFamily="34" charset="0"/>
                <a:cs typeface="Microsoft Sans Serif" panose="020B0604020202020204" pitchFamily="34" charset="0"/>
              </a:rPr>
              <a:t>UHF</a:t>
            </a:r>
            <a:r>
              <a:rPr lang="en-US" sz="1600">
                <a:solidFill>
                  <a:schemeClr val="accent5"/>
                </a:solidFill>
                <a:latin typeface="Qualcomm Office Regular" panose="020B0503030202060203" pitchFamily="34" charset="0"/>
                <a:cs typeface="Microsoft Sans Serif" panose="020B0604020202020204" pitchFamily="34" charset="0"/>
              </a:rPr>
              <a:t>) </a:t>
            </a:r>
          </a:p>
          <a:p>
            <a:pPr marL="285750" indent="-285750">
              <a:lnSpc>
                <a:spcPct val="96000"/>
              </a:lnSpc>
              <a:buFont typeface="Arial" panose="020B0604020202020204" pitchFamily="34" charset="0"/>
              <a:buChar char="•"/>
            </a:pPr>
            <a:r>
              <a:rPr lang="en-US" sz="1600">
                <a:solidFill>
                  <a:schemeClr val="accent5"/>
                </a:solidFill>
                <a:latin typeface="Qualcomm Office Regular" panose="020B0503030202060203" pitchFamily="34" charset="0"/>
                <a:cs typeface="Microsoft Sans Serif" panose="020B0604020202020204" pitchFamily="34" charset="0"/>
              </a:rPr>
              <a:t>No unicast. </a:t>
            </a:r>
            <a:r>
              <a:rPr lang="en-US" sz="1600" b="1">
                <a:solidFill>
                  <a:schemeClr val="accent1"/>
                </a:solidFill>
                <a:latin typeface="Qualcomm Office Regular" panose="020B0503030202060203" pitchFamily="34" charset="0"/>
                <a:cs typeface="Microsoft Sans Serif" panose="020B0604020202020204" pitchFamily="34" charset="0"/>
              </a:rPr>
              <a:t>Downlink – only </a:t>
            </a:r>
            <a:r>
              <a:rPr lang="en-US" sz="1600">
                <a:solidFill>
                  <a:schemeClr val="accent5"/>
                </a:solidFill>
                <a:latin typeface="Qualcomm Office Regular" panose="020B0503030202060203" pitchFamily="34" charset="0"/>
                <a:cs typeface="Microsoft Sans Serif" panose="020B0604020202020204" pitchFamily="34" charset="0"/>
              </a:rPr>
              <a:t>traffic.</a:t>
            </a:r>
          </a:p>
          <a:p>
            <a:pPr marL="285750" indent="-285750">
              <a:lnSpc>
                <a:spcPct val="96000"/>
              </a:lnSpc>
              <a:buFont typeface="Arial" panose="020B0604020202020204" pitchFamily="34" charset="0"/>
              <a:buChar char="•"/>
            </a:pPr>
            <a:r>
              <a:rPr lang="en-US" sz="1600">
                <a:solidFill>
                  <a:schemeClr val="accent5"/>
                </a:solidFill>
                <a:latin typeface="Qualcomm Office Regular" panose="020B0503030202060203" pitchFamily="34" charset="0"/>
                <a:cs typeface="Microsoft Sans Serif" panose="020B0604020202020204" pitchFamily="34" charset="0"/>
              </a:rPr>
              <a:t>Delivery of linear content (e.g. TV) or IP file delivery</a:t>
            </a:r>
          </a:p>
          <a:p>
            <a:pPr marL="285750" indent="-285750">
              <a:lnSpc>
                <a:spcPct val="96000"/>
              </a:lnSpc>
              <a:buFont typeface="Arial" panose="020B0604020202020204" pitchFamily="34" charset="0"/>
              <a:buChar char="•"/>
            </a:pPr>
            <a:r>
              <a:rPr lang="en-US" sz="1600">
                <a:solidFill>
                  <a:schemeClr val="accent5"/>
                </a:solidFill>
                <a:latin typeface="Qualcomm Office Regular" panose="020B0503030202060203" pitchFamily="34" charset="0"/>
                <a:cs typeface="Microsoft Sans Serif" panose="020B0604020202020204" pitchFamily="34" charset="0"/>
              </a:rPr>
              <a:t>Dedicated broadcast infrastructure (can be </a:t>
            </a:r>
            <a:r>
              <a:rPr lang="en-US" sz="1600" b="1">
                <a:solidFill>
                  <a:schemeClr val="accent1"/>
                </a:solidFill>
                <a:latin typeface="Qualcomm Office Regular" panose="020B0503030202060203" pitchFamily="34" charset="0"/>
                <a:cs typeface="Microsoft Sans Serif" panose="020B0604020202020204" pitchFamily="34" charset="0"/>
              </a:rPr>
              <a:t>high power</a:t>
            </a:r>
            <a:r>
              <a:rPr lang="en-US" sz="1600">
                <a:solidFill>
                  <a:schemeClr val="accent5"/>
                </a:solidFill>
                <a:latin typeface="Qualcomm Office Regular" panose="020B0503030202060203" pitchFamily="34" charset="0"/>
                <a:cs typeface="Microsoft Sans Serif" panose="020B0604020202020204" pitchFamily="34" charset="0"/>
              </a:rPr>
              <a:t>)</a:t>
            </a:r>
          </a:p>
        </p:txBody>
      </p:sp>
      <p:sp>
        <p:nvSpPr>
          <p:cNvPr id="2" name="Footer Placeholder 1">
            <a:extLst>
              <a:ext uri="{FF2B5EF4-FFF2-40B4-BE49-F238E27FC236}">
                <a16:creationId xmlns:a16="http://schemas.microsoft.com/office/drawing/2014/main" id="{84C88B58-04A8-E263-D761-9D10BA72DA63}"/>
              </a:ext>
            </a:extLst>
          </p:cNvPr>
          <p:cNvSpPr>
            <a:spLocks noGrp="1"/>
          </p:cNvSpPr>
          <p:nvPr>
            <p:ph type="ftr" sz="quarter" idx="10"/>
          </p:nvPr>
        </p:nvSpPr>
        <p:spPr/>
        <p:txBody>
          <a:bodyPr/>
          <a:lstStyle/>
          <a:p>
            <a:r>
              <a:rPr lang="en-US"/>
              <a:t>IBC 2023</a:t>
            </a:r>
          </a:p>
        </p:txBody>
      </p:sp>
    </p:spTree>
    <p:extLst>
      <p:ext uri="{BB962C8B-B14F-4D97-AF65-F5344CB8AC3E}">
        <p14:creationId xmlns:p14="http://schemas.microsoft.com/office/powerpoint/2010/main" val="4258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65125"/>
            <a:ext cx="11187112" cy="439479"/>
          </a:xfrm>
        </p:spPr>
        <p:txBody>
          <a:bodyPr/>
          <a:lstStyle/>
          <a:p>
            <a:r>
              <a:rPr lang="en-US" spc="-151"/>
              <a:t>General technology introduction</a:t>
            </a:r>
            <a:endParaRPr lang="en-US"/>
          </a:p>
        </p:txBody>
      </p:sp>
      <p:sp>
        <p:nvSpPr>
          <p:cNvPr id="3" name="Content Placeholder 2">
            <a:extLst>
              <a:ext uri="{FF2B5EF4-FFF2-40B4-BE49-F238E27FC236}">
                <a16:creationId xmlns:a16="http://schemas.microsoft.com/office/drawing/2014/main" id="{9EC1CCEB-3125-433C-AAF7-F7487D795A9E}"/>
              </a:ext>
            </a:extLst>
          </p:cNvPr>
          <p:cNvSpPr>
            <a:spLocks noGrp="1"/>
          </p:cNvSpPr>
          <p:nvPr>
            <p:ph sz="quarter" idx="14"/>
          </p:nvPr>
        </p:nvSpPr>
        <p:spPr>
          <a:xfrm>
            <a:off x="495300" y="1719072"/>
            <a:ext cx="11187112" cy="4681727"/>
          </a:xfrm>
        </p:spPr>
        <p:txBody>
          <a:bodyPr/>
          <a:lstStyle/>
          <a:p>
            <a:r>
              <a:rPr lang="en-US" sz="2000" dirty="0"/>
              <a:t>“5G broadcast” is a broadcasting standard defined by 3GPP (Release 16 - 2020)</a:t>
            </a:r>
          </a:p>
          <a:p>
            <a:pPr lvl="1"/>
            <a:r>
              <a:rPr lang="en-US" dirty="0"/>
              <a:t>3GPP is the industry group responsible for defining global cellular tech standards (e.g. 4G / 5G)</a:t>
            </a:r>
          </a:p>
          <a:p>
            <a:pPr lvl="1"/>
            <a:r>
              <a:rPr lang="en-US" dirty="0"/>
              <a:t>In the last few years 3GPP has expanded to new </a:t>
            </a:r>
            <a:r>
              <a:rPr lang="en-US" i="1" dirty="0"/>
              <a:t>verticals</a:t>
            </a:r>
            <a:r>
              <a:rPr lang="en-US" dirty="0"/>
              <a:t> (e.g. broadcast, automotive, satellite, etc.) hence it should not be regarded as a surprise that a broadcasting tech is coming out of 3GPP</a:t>
            </a:r>
          </a:p>
          <a:p>
            <a:pPr lvl="1"/>
            <a:endParaRPr lang="en-US" dirty="0"/>
          </a:p>
          <a:p>
            <a:r>
              <a:rPr lang="en-US" sz="2000" dirty="0"/>
              <a:t>Even though 5G Broadcast has been standardized by 3GPP, </a:t>
            </a:r>
            <a:r>
              <a:rPr lang="en-US" sz="2000" b="1" u="sng" dirty="0"/>
              <a:t>it is a broadcasting technology</a:t>
            </a:r>
          </a:p>
          <a:p>
            <a:pPr lvl="1"/>
            <a:r>
              <a:rPr lang="en-US" dirty="0"/>
              <a:t>I.e. meant to be used by broadcasting operators, in broadcasting spectrum</a:t>
            </a:r>
          </a:p>
          <a:p>
            <a:pPr lvl="1"/>
            <a:r>
              <a:rPr lang="en-US" dirty="0"/>
              <a:t>No need of supporting a unicast network. 5G Broadcast does not have anything to do with unicast</a:t>
            </a:r>
          </a:p>
          <a:p>
            <a:pPr lvl="1"/>
            <a:endParaRPr lang="en-US" dirty="0"/>
          </a:p>
          <a:p>
            <a:r>
              <a:rPr lang="en-US" sz="2000" dirty="0"/>
              <a:t>The main design target &amp; “reason for being” of 5G broadcast is to enable operation of a broadcast network where the receivers are </a:t>
            </a:r>
            <a:r>
              <a:rPr lang="en-US" sz="2000" dirty="0">
                <a:solidFill>
                  <a:schemeClr val="bg2"/>
                </a:solidFill>
              </a:rPr>
              <a:t>hardware-compatible</a:t>
            </a:r>
            <a:r>
              <a:rPr lang="en-US" sz="2000" dirty="0">
                <a:solidFill>
                  <a:srgbClr val="FF0000"/>
                </a:solidFill>
              </a:rPr>
              <a:t> </a:t>
            </a:r>
            <a:r>
              <a:rPr lang="en-US" sz="2000" dirty="0"/>
              <a:t>with cellular modems</a:t>
            </a:r>
          </a:p>
          <a:p>
            <a:pPr lvl="1"/>
            <a:r>
              <a:rPr lang="en-US" dirty="0"/>
              <a:t>“Hardware compatible” means lower barrier to adoption in mobile devices compared to other broadcasting technologies</a:t>
            </a:r>
          </a:p>
          <a:p>
            <a:pPr lvl="2"/>
            <a:r>
              <a:rPr lang="en-US" sz="1400" dirty="0"/>
              <a:t>This is because several 5G Broadcast building blocks are already there in a 4G/5G modem, hence the additions are marginal. </a:t>
            </a:r>
          </a:p>
          <a:p>
            <a:pPr lvl="2"/>
            <a:r>
              <a:rPr lang="en-US" sz="1400" dirty="0"/>
              <a:t>For other technologies, a separate piece of silicon / die area would be required</a:t>
            </a:r>
          </a:p>
          <a:p>
            <a:pPr lvl="1"/>
            <a:r>
              <a:rPr lang="en-US" dirty="0"/>
              <a:t>To be clear, 5G Broadcast has nothing to do with “cellular operators trying to take over from broadcasters”</a:t>
            </a:r>
            <a:endParaRPr lang="en-US" sz="1400" dirty="0"/>
          </a:p>
        </p:txBody>
      </p:sp>
      <p:sp>
        <p:nvSpPr>
          <p:cNvPr id="5" name="Subtitle 4">
            <a:extLst>
              <a:ext uri="{FF2B5EF4-FFF2-40B4-BE49-F238E27FC236}">
                <a16:creationId xmlns:a16="http://schemas.microsoft.com/office/drawing/2014/main" id="{A562B7B8-CF1C-28E3-6C25-8A2EC2B992A8}"/>
              </a:ext>
            </a:extLst>
          </p:cNvPr>
          <p:cNvSpPr>
            <a:spLocks noGrp="1"/>
          </p:cNvSpPr>
          <p:nvPr>
            <p:ph type="subTitle" idx="1"/>
          </p:nvPr>
        </p:nvSpPr>
        <p:spPr>
          <a:xfrm>
            <a:off x="494189" y="1088135"/>
            <a:ext cx="11188223" cy="265907"/>
          </a:xfrm>
        </p:spPr>
        <p:txBody>
          <a:bodyPr/>
          <a:lstStyle/>
          <a:p>
            <a:r>
              <a:rPr lang="en-US"/>
              <a:t>5G broadcast and 3GPP</a:t>
            </a:r>
          </a:p>
        </p:txBody>
      </p:sp>
      <p:sp>
        <p:nvSpPr>
          <p:cNvPr id="4" name="Footer Placeholder 3">
            <a:extLst>
              <a:ext uri="{FF2B5EF4-FFF2-40B4-BE49-F238E27FC236}">
                <a16:creationId xmlns:a16="http://schemas.microsoft.com/office/drawing/2014/main" id="{57B7E9C5-7389-C4B2-EFDA-D494EADC1E5B}"/>
              </a:ext>
            </a:extLst>
          </p:cNvPr>
          <p:cNvSpPr>
            <a:spLocks noGrp="1"/>
          </p:cNvSpPr>
          <p:nvPr>
            <p:ph type="ftr" sz="quarter" idx="10"/>
          </p:nvPr>
        </p:nvSpPr>
        <p:spPr/>
        <p:txBody>
          <a:bodyPr/>
          <a:lstStyle/>
          <a:p>
            <a:r>
              <a:rPr lang="en-US"/>
              <a:t>IBC 2023</a:t>
            </a:r>
            <a:endParaRPr lang="en-US" dirty="0"/>
          </a:p>
        </p:txBody>
      </p:sp>
    </p:spTree>
    <p:extLst>
      <p:ext uri="{BB962C8B-B14F-4D97-AF65-F5344CB8AC3E}">
        <p14:creationId xmlns:p14="http://schemas.microsoft.com/office/powerpoint/2010/main" val="171462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4BB888-51B6-0478-66B4-944249E32159}"/>
              </a:ext>
            </a:extLst>
          </p:cNvPr>
          <p:cNvSpPr>
            <a:spLocks noGrp="1"/>
          </p:cNvSpPr>
          <p:nvPr>
            <p:ph type="ftr" sz="quarter" idx="10"/>
          </p:nvPr>
        </p:nvSpPr>
        <p:spPr/>
        <p:txBody>
          <a:bodyPr/>
          <a:lstStyle/>
          <a:p>
            <a:r>
              <a:rPr lang="en-US"/>
              <a:t>IBC 2023</a:t>
            </a:r>
          </a:p>
        </p:txBody>
      </p:sp>
      <p:sp>
        <p:nvSpPr>
          <p:cNvPr id="3" name="Title 2">
            <a:extLst>
              <a:ext uri="{FF2B5EF4-FFF2-40B4-BE49-F238E27FC236}">
                <a16:creationId xmlns:a16="http://schemas.microsoft.com/office/drawing/2014/main" id="{295A8771-7039-D1A7-51B3-296BAEF5D539}"/>
              </a:ext>
            </a:extLst>
          </p:cNvPr>
          <p:cNvSpPr>
            <a:spLocks noGrp="1"/>
          </p:cNvSpPr>
          <p:nvPr>
            <p:ph type="title"/>
          </p:nvPr>
        </p:nvSpPr>
        <p:spPr>
          <a:xfrm>
            <a:off x="495300" y="565125"/>
            <a:ext cx="11187112" cy="439479"/>
          </a:xfrm>
        </p:spPr>
        <p:txBody>
          <a:bodyPr/>
          <a:lstStyle/>
          <a:p>
            <a:r>
              <a:rPr kumimoji="0" lang="en-US" sz="3400" b="0" i="0" u="none" strike="noStrike" kern="1200" cap="none" spc="0" normalizeH="0" baseline="0" noProof="0" dirty="0">
                <a:ln>
                  <a:noFill/>
                </a:ln>
                <a:effectLst/>
                <a:uLnTx/>
                <a:uFillTx/>
                <a:latin typeface="Microsoft Sans Serif"/>
                <a:ea typeface="+mj-ea"/>
                <a:cs typeface="+mj-cs"/>
              </a:rPr>
              <a:t>5G Broadcast – Core Features for multiple use cases</a:t>
            </a:r>
            <a:endParaRPr lang="en-US" dirty="0"/>
          </a:p>
        </p:txBody>
      </p:sp>
      <p:graphicFrame>
        <p:nvGraphicFramePr>
          <p:cNvPr id="6" name="Diagram 5">
            <a:extLst>
              <a:ext uri="{FF2B5EF4-FFF2-40B4-BE49-F238E27FC236}">
                <a16:creationId xmlns:a16="http://schemas.microsoft.com/office/drawing/2014/main" id="{89CB6858-B8F1-3E4D-8ADF-877D8E6F4CA7}"/>
              </a:ext>
            </a:extLst>
          </p:cNvPr>
          <p:cNvGraphicFramePr/>
          <p:nvPr/>
        </p:nvGraphicFramePr>
        <p:xfrm>
          <a:off x="849311" y="1181100"/>
          <a:ext cx="10489691" cy="5267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09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Freeform 142">
            <a:extLst>
              <a:ext uri="{FF2B5EF4-FFF2-40B4-BE49-F238E27FC236}">
                <a16:creationId xmlns:a16="http://schemas.microsoft.com/office/drawing/2014/main" id="{32161727-FCDD-7D43-A62E-240C4224DAD7}"/>
              </a:ext>
            </a:extLst>
          </p:cNvPr>
          <p:cNvSpPr>
            <a:spLocks noChangeArrowheads="1"/>
          </p:cNvSpPr>
          <p:nvPr/>
        </p:nvSpPr>
        <p:spPr bwMode="auto">
          <a:xfrm>
            <a:off x="7981772" y="3050387"/>
            <a:ext cx="1802801" cy="1244524"/>
          </a:xfrm>
          <a:custGeom>
            <a:avLst/>
            <a:gdLst>
              <a:gd name="T0" fmla="*/ 5451 w 5652"/>
              <a:gd name="T1" fmla="*/ 700 h 3901"/>
              <a:gd name="T2" fmla="*/ 5176 w 5652"/>
              <a:gd name="T3" fmla="*/ 550 h 3901"/>
              <a:gd name="T4" fmla="*/ 4901 w 5652"/>
              <a:gd name="T5" fmla="*/ 325 h 3901"/>
              <a:gd name="T6" fmla="*/ 4626 w 5652"/>
              <a:gd name="T7" fmla="*/ 25 h 3901"/>
              <a:gd name="T8" fmla="*/ 4275 w 5652"/>
              <a:gd name="T9" fmla="*/ 100 h 3901"/>
              <a:gd name="T10" fmla="*/ 4176 w 5652"/>
              <a:gd name="T11" fmla="*/ 399 h 3901"/>
              <a:gd name="T12" fmla="*/ 3926 w 5652"/>
              <a:gd name="T13" fmla="*/ 450 h 3901"/>
              <a:gd name="T14" fmla="*/ 3926 w 5652"/>
              <a:gd name="T15" fmla="*/ 700 h 3901"/>
              <a:gd name="T16" fmla="*/ 4126 w 5652"/>
              <a:gd name="T17" fmla="*/ 850 h 3901"/>
              <a:gd name="T18" fmla="*/ 3676 w 5652"/>
              <a:gd name="T19" fmla="*/ 1025 h 3901"/>
              <a:gd name="T20" fmla="*/ 3350 w 5652"/>
              <a:gd name="T21" fmla="*/ 1275 h 3901"/>
              <a:gd name="T22" fmla="*/ 2725 w 5652"/>
              <a:gd name="T23" fmla="*/ 1400 h 3901"/>
              <a:gd name="T24" fmla="*/ 2125 w 5652"/>
              <a:gd name="T25" fmla="*/ 1300 h 3901"/>
              <a:gd name="T26" fmla="*/ 1825 w 5652"/>
              <a:gd name="T27" fmla="*/ 1075 h 3901"/>
              <a:gd name="T28" fmla="*/ 1575 w 5652"/>
              <a:gd name="T29" fmla="*/ 800 h 3901"/>
              <a:gd name="T30" fmla="*/ 1275 w 5652"/>
              <a:gd name="T31" fmla="*/ 550 h 3901"/>
              <a:gd name="T32" fmla="*/ 1175 w 5652"/>
              <a:gd name="T33" fmla="*/ 575 h 3901"/>
              <a:gd name="T34" fmla="*/ 1000 w 5652"/>
              <a:gd name="T35" fmla="*/ 800 h 3901"/>
              <a:gd name="T36" fmla="*/ 800 w 5652"/>
              <a:gd name="T37" fmla="*/ 1025 h 3901"/>
              <a:gd name="T38" fmla="*/ 600 w 5652"/>
              <a:gd name="T39" fmla="*/ 1125 h 3901"/>
              <a:gd name="T40" fmla="*/ 500 w 5652"/>
              <a:gd name="T41" fmla="*/ 1400 h 3901"/>
              <a:gd name="T42" fmla="*/ 225 w 5652"/>
              <a:gd name="T43" fmla="*/ 1550 h 3901"/>
              <a:gd name="T44" fmla="*/ 0 w 5652"/>
              <a:gd name="T45" fmla="*/ 1625 h 3901"/>
              <a:gd name="T46" fmla="*/ 100 w 5652"/>
              <a:gd name="T47" fmla="*/ 1800 h 3901"/>
              <a:gd name="T48" fmla="*/ 250 w 5652"/>
              <a:gd name="T49" fmla="*/ 2075 h 3901"/>
              <a:gd name="T50" fmla="*/ 400 w 5652"/>
              <a:gd name="T51" fmla="*/ 2125 h 3901"/>
              <a:gd name="T52" fmla="*/ 475 w 5652"/>
              <a:gd name="T53" fmla="*/ 2250 h 3901"/>
              <a:gd name="T54" fmla="*/ 450 w 5652"/>
              <a:gd name="T55" fmla="*/ 2450 h 3901"/>
              <a:gd name="T56" fmla="*/ 650 w 5652"/>
              <a:gd name="T57" fmla="*/ 2675 h 3901"/>
              <a:gd name="T58" fmla="*/ 975 w 5652"/>
              <a:gd name="T59" fmla="*/ 2801 h 3901"/>
              <a:gd name="T60" fmla="*/ 1325 w 5652"/>
              <a:gd name="T61" fmla="*/ 2875 h 3901"/>
              <a:gd name="T62" fmla="*/ 1450 w 5652"/>
              <a:gd name="T63" fmla="*/ 2875 h 3901"/>
              <a:gd name="T64" fmla="*/ 1700 w 5652"/>
              <a:gd name="T65" fmla="*/ 2875 h 3901"/>
              <a:gd name="T66" fmla="*/ 2000 w 5652"/>
              <a:gd name="T67" fmla="*/ 2775 h 3901"/>
              <a:gd name="T68" fmla="*/ 2150 w 5652"/>
              <a:gd name="T69" fmla="*/ 2875 h 3901"/>
              <a:gd name="T70" fmla="*/ 2125 w 5652"/>
              <a:gd name="T71" fmla="*/ 3249 h 3901"/>
              <a:gd name="T72" fmla="*/ 2276 w 5652"/>
              <a:gd name="T73" fmla="*/ 3424 h 3901"/>
              <a:gd name="T74" fmla="*/ 2425 w 5652"/>
              <a:gd name="T75" fmla="*/ 3524 h 3901"/>
              <a:gd name="T76" fmla="*/ 2576 w 5652"/>
              <a:gd name="T77" fmla="*/ 3424 h 3901"/>
              <a:gd name="T78" fmla="*/ 2850 w 5652"/>
              <a:gd name="T79" fmla="*/ 3374 h 3901"/>
              <a:gd name="T80" fmla="*/ 3076 w 5652"/>
              <a:gd name="T81" fmla="*/ 3549 h 3901"/>
              <a:gd name="T82" fmla="*/ 3250 w 5652"/>
              <a:gd name="T83" fmla="*/ 3574 h 3901"/>
              <a:gd name="T84" fmla="*/ 3626 w 5652"/>
              <a:gd name="T85" fmla="*/ 3424 h 3901"/>
              <a:gd name="T86" fmla="*/ 3976 w 5652"/>
              <a:gd name="T87" fmla="*/ 3300 h 3901"/>
              <a:gd name="T88" fmla="*/ 4201 w 5652"/>
              <a:gd name="T89" fmla="*/ 3125 h 3901"/>
              <a:gd name="T90" fmla="*/ 4301 w 5652"/>
              <a:gd name="T91" fmla="*/ 2925 h 3901"/>
              <a:gd name="T92" fmla="*/ 4426 w 5652"/>
              <a:gd name="T93" fmla="*/ 2701 h 3901"/>
              <a:gd name="T94" fmla="*/ 4401 w 5652"/>
              <a:gd name="T95" fmla="*/ 2601 h 3901"/>
              <a:gd name="T96" fmla="*/ 4401 w 5652"/>
              <a:gd name="T97" fmla="*/ 2500 h 3901"/>
              <a:gd name="T98" fmla="*/ 4150 w 5652"/>
              <a:gd name="T99" fmla="*/ 2175 h 3901"/>
              <a:gd name="T100" fmla="*/ 4351 w 5652"/>
              <a:gd name="T101" fmla="*/ 1975 h 3901"/>
              <a:gd name="T102" fmla="*/ 4201 w 5652"/>
              <a:gd name="T103" fmla="*/ 1925 h 3901"/>
              <a:gd name="T104" fmla="*/ 4150 w 5652"/>
              <a:gd name="T105" fmla="*/ 1675 h 3901"/>
              <a:gd name="T106" fmla="*/ 4351 w 5652"/>
              <a:gd name="T107" fmla="*/ 1725 h 3901"/>
              <a:gd name="T108" fmla="*/ 4651 w 5652"/>
              <a:gd name="T109" fmla="*/ 1575 h 3901"/>
              <a:gd name="T110" fmla="*/ 5026 w 5652"/>
              <a:gd name="T111" fmla="*/ 1425 h 3901"/>
              <a:gd name="T112" fmla="*/ 5251 w 5652"/>
              <a:gd name="T113" fmla="*/ 1300 h 3901"/>
              <a:gd name="T114" fmla="*/ 5276 w 5652"/>
              <a:gd name="T115" fmla="*/ 1125 h 3901"/>
              <a:gd name="T116" fmla="*/ 5501 w 5652"/>
              <a:gd name="T117" fmla="*/ 950 h 3901"/>
              <a:gd name="T118" fmla="*/ 4250 w 5652"/>
              <a:gd name="T119" fmla="*/ 3324 h 3901"/>
              <a:gd name="T120" fmla="*/ 4250 w 5652"/>
              <a:gd name="T121" fmla="*/ 3324 h 3901"/>
              <a:gd name="T122" fmla="*/ 3325 w 5652"/>
              <a:gd name="T123" fmla="*/ 3825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52" h="3901">
                <a:moveTo>
                  <a:pt x="5601" y="675"/>
                </a:moveTo>
                <a:lnTo>
                  <a:pt x="5601" y="675"/>
                </a:lnTo>
                <a:cubicBezTo>
                  <a:pt x="5601" y="625"/>
                  <a:pt x="5551" y="650"/>
                  <a:pt x="5526" y="675"/>
                </a:cubicBezTo>
                <a:cubicBezTo>
                  <a:pt x="5526" y="675"/>
                  <a:pt x="5451" y="675"/>
                  <a:pt x="5451" y="700"/>
                </a:cubicBezTo>
                <a:cubicBezTo>
                  <a:pt x="5426" y="725"/>
                  <a:pt x="5401" y="725"/>
                  <a:pt x="5351" y="725"/>
                </a:cubicBezTo>
                <a:cubicBezTo>
                  <a:pt x="5326" y="725"/>
                  <a:pt x="5276" y="700"/>
                  <a:pt x="5276" y="675"/>
                </a:cubicBezTo>
                <a:cubicBezTo>
                  <a:pt x="5276" y="650"/>
                  <a:pt x="5251" y="625"/>
                  <a:pt x="5251" y="600"/>
                </a:cubicBezTo>
                <a:cubicBezTo>
                  <a:pt x="5251" y="575"/>
                  <a:pt x="5201" y="575"/>
                  <a:pt x="5176" y="550"/>
                </a:cubicBezTo>
                <a:cubicBezTo>
                  <a:pt x="5151" y="525"/>
                  <a:pt x="5101" y="499"/>
                  <a:pt x="5076" y="525"/>
                </a:cubicBezTo>
                <a:cubicBezTo>
                  <a:pt x="5076" y="525"/>
                  <a:pt x="5051" y="475"/>
                  <a:pt x="5001" y="475"/>
                </a:cubicBezTo>
                <a:cubicBezTo>
                  <a:pt x="4951" y="475"/>
                  <a:pt x="4951" y="450"/>
                  <a:pt x="4951" y="425"/>
                </a:cubicBezTo>
                <a:cubicBezTo>
                  <a:pt x="4976" y="399"/>
                  <a:pt x="4926" y="350"/>
                  <a:pt x="4901" y="325"/>
                </a:cubicBezTo>
                <a:cubicBezTo>
                  <a:pt x="4901" y="275"/>
                  <a:pt x="4876" y="275"/>
                  <a:pt x="4851" y="200"/>
                </a:cubicBezTo>
                <a:cubicBezTo>
                  <a:pt x="4851" y="125"/>
                  <a:pt x="4801" y="150"/>
                  <a:pt x="4801" y="125"/>
                </a:cubicBezTo>
                <a:cubicBezTo>
                  <a:pt x="4826" y="74"/>
                  <a:pt x="4776" y="74"/>
                  <a:pt x="4751" y="50"/>
                </a:cubicBezTo>
                <a:cubicBezTo>
                  <a:pt x="4726" y="25"/>
                  <a:pt x="4676" y="50"/>
                  <a:pt x="4626" y="25"/>
                </a:cubicBezTo>
                <a:cubicBezTo>
                  <a:pt x="4601" y="0"/>
                  <a:pt x="4576" y="0"/>
                  <a:pt x="4526" y="0"/>
                </a:cubicBezTo>
                <a:cubicBezTo>
                  <a:pt x="4501" y="0"/>
                  <a:pt x="4401" y="0"/>
                  <a:pt x="4401" y="0"/>
                </a:cubicBezTo>
                <a:cubicBezTo>
                  <a:pt x="4376" y="0"/>
                  <a:pt x="4301" y="0"/>
                  <a:pt x="4275" y="50"/>
                </a:cubicBezTo>
                <a:cubicBezTo>
                  <a:pt x="4226" y="100"/>
                  <a:pt x="4275" y="100"/>
                  <a:pt x="4275" y="100"/>
                </a:cubicBezTo>
                <a:cubicBezTo>
                  <a:pt x="4301" y="100"/>
                  <a:pt x="4301" y="150"/>
                  <a:pt x="4301" y="174"/>
                </a:cubicBezTo>
                <a:cubicBezTo>
                  <a:pt x="4301" y="174"/>
                  <a:pt x="4275" y="200"/>
                  <a:pt x="4275" y="225"/>
                </a:cubicBezTo>
                <a:cubicBezTo>
                  <a:pt x="4250" y="225"/>
                  <a:pt x="4226" y="275"/>
                  <a:pt x="4201" y="300"/>
                </a:cubicBezTo>
                <a:cubicBezTo>
                  <a:pt x="4201" y="325"/>
                  <a:pt x="4150" y="375"/>
                  <a:pt x="4176" y="399"/>
                </a:cubicBezTo>
                <a:cubicBezTo>
                  <a:pt x="4176" y="425"/>
                  <a:pt x="4150" y="450"/>
                  <a:pt x="4126" y="450"/>
                </a:cubicBezTo>
                <a:cubicBezTo>
                  <a:pt x="4101" y="450"/>
                  <a:pt x="4050" y="475"/>
                  <a:pt x="4026" y="499"/>
                </a:cubicBezTo>
                <a:lnTo>
                  <a:pt x="3950" y="475"/>
                </a:lnTo>
                <a:cubicBezTo>
                  <a:pt x="3950" y="450"/>
                  <a:pt x="3926" y="450"/>
                  <a:pt x="3926" y="450"/>
                </a:cubicBezTo>
                <a:cubicBezTo>
                  <a:pt x="3850" y="600"/>
                  <a:pt x="3850" y="600"/>
                  <a:pt x="3850" y="600"/>
                </a:cubicBezTo>
                <a:cubicBezTo>
                  <a:pt x="3850" y="650"/>
                  <a:pt x="3850" y="650"/>
                  <a:pt x="3850" y="650"/>
                </a:cubicBezTo>
                <a:cubicBezTo>
                  <a:pt x="3850" y="650"/>
                  <a:pt x="3801" y="650"/>
                  <a:pt x="3826" y="700"/>
                </a:cubicBezTo>
                <a:cubicBezTo>
                  <a:pt x="3876" y="725"/>
                  <a:pt x="3876" y="700"/>
                  <a:pt x="3926" y="700"/>
                </a:cubicBezTo>
                <a:cubicBezTo>
                  <a:pt x="3976" y="700"/>
                  <a:pt x="4001" y="750"/>
                  <a:pt x="4026" y="700"/>
                </a:cubicBezTo>
                <a:cubicBezTo>
                  <a:pt x="4026" y="675"/>
                  <a:pt x="4076" y="675"/>
                  <a:pt x="4101" y="700"/>
                </a:cubicBezTo>
                <a:cubicBezTo>
                  <a:pt x="4126" y="725"/>
                  <a:pt x="4226" y="800"/>
                  <a:pt x="4226" y="825"/>
                </a:cubicBezTo>
                <a:cubicBezTo>
                  <a:pt x="4226" y="850"/>
                  <a:pt x="4176" y="850"/>
                  <a:pt x="4126" y="850"/>
                </a:cubicBezTo>
                <a:cubicBezTo>
                  <a:pt x="4101" y="825"/>
                  <a:pt x="4050" y="875"/>
                  <a:pt x="4001" y="875"/>
                </a:cubicBezTo>
                <a:cubicBezTo>
                  <a:pt x="3976" y="875"/>
                  <a:pt x="3926" y="875"/>
                  <a:pt x="3901" y="900"/>
                </a:cubicBezTo>
                <a:cubicBezTo>
                  <a:pt x="3850" y="950"/>
                  <a:pt x="3876" y="975"/>
                  <a:pt x="3801" y="1000"/>
                </a:cubicBezTo>
                <a:cubicBezTo>
                  <a:pt x="3750" y="1000"/>
                  <a:pt x="3726" y="1000"/>
                  <a:pt x="3676" y="1025"/>
                </a:cubicBezTo>
                <a:cubicBezTo>
                  <a:pt x="3601" y="1075"/>
                  <a:pt x="3550" y="1050"/>
                  <a:pt x="3526" y="1050"/>
                </a:cubicBezTo>
                <a:cubicBezTo>
                  <a:pt x="3501" y="1025"/>
                  <a:pt x="3450" y="1025"/>
                  <a:pt x="3425" y="1075"/>
                </a:cubicBezTo>
                <a:cubicBezTo>
                  <a:pt x="3401" y="1100"/>
                  <a:pt x="3450" y="1125"/>
                  <a:pt x="3450" y="1175"/>
                </a:cubicBezTo>
                <a:cubicBezTo>
                  <a:pt x="3450" y="1225"/>
                  <a:pt x="3376" y="1225"/>
                  <a:pt x="3350" y="1275"/>
                </a:cubicBezTo>
                <a:cubicBezTo>
                  <a:pt x="3301" y="1325"/>
                  <a:pt x="3201" y="1350"/>
                  <a:pt x="3176" y="1350"/>
                </a:cubicBezTo>
                <a:cubicBezTo>
                  <a:pt x="3125" y="1325"/>
                  <a:pt x="3025" y="1300"/>
                  <a:pt x="2950" y="1350"/>
                </a:cubicBezTo>
                <a:cubicBezTo>
                  <a:pt x="2876" y="1375"/>
                  <a:pt x="2825" y="1450"/>
                  <a:pt x="2801" y="1425"/>
                </a:cubicBezTo>
                <a:cubicBezTo>
                  <a:pt x="2776" y="1425"/>
                  <a:pt x="2776" y="1400"/>
                  <a:pt x="2725" y="1400"/>
                </a:cubicBezTo>
                <a:cubicBezTo>
                  <a:pt x="2676" y="1400"/>
                  <a:pt x="2650" y="1400"/>
                  <a:pt x="2625" y="1375"/>
                </a:cubicBezTo>
                <a:cubicBezTo>
                  <a:pt x="2601" y="1350"/>
                  <a:pt x="2576" y="1375"/>
                  <a:pt x="2525" y="1350"/>
                </a:cubicBezTo>
                <a:cubicBezTo>
                  <a:pt x="2476" y="1300"/>
                  <a:pt x="2400" y="1325"/>
                  <a:pt x="2350" y="1300"/>
                </a:cubicBezTo>
                <a:cubicBezTo>
                  <a:pt x="2325" y="1300"/>
                  <a:pt x="2176" y="1300"/>
                  <a:pt x="2125" y="1300"/>
                </a:cubicBezTo>
                <a:cubicBezTo>
                  <a:pt x="2076" y="1300"/>
                  <a:pt x="2000" y="1325"/>
                  <a:pt x="2000" y="1300"/>
                </a:cubicBezTo>
                <a:cubicBezTo>
                  <a:pt x="2000" y="1275"/>
                  <a:pt x="1976" y="1250"/>
                  <a:pt x="1950" y="1200"/>
                </a:cubicBezTo>
                <a:cubicBezTo>
                  <a:pt x="1950" y="1150"/>
                  <a:pt x="1900" y="1125"/>
                  <a:pt x="1876" y="1125"/>
                </a:cubicBezTo>
                <a:cubicBezTo>
                  <a:pt x="1850" y="1100"/>
                  <a:pt x="1850" y="1075"/>
                  <a:pt x="1825" y="1075"/>
                </a:cubicBezTo>
                <a:cubicBezTo>
                  <a:pt x="1800" y="1075"/>
                  <a:pt x="1800" y="1025"/>
                  <a:pt x="1750" y="1025"/>
                </a:cubicBezTo>
                <a:cubicBezTo>
                  <a:pt x="1700" y="1025"/>
                  <a:pt x="1550" y="1025"/>
                  <a:pt x="1525" y="975"/>
                </a:cubicBezTo>
                <a:cubicBezTo>
                  <a:pt x="1525" y="950"/>
                  <a:pt x="1550" y="950"/>
                  <a:pt x="1550" y="900"/>
                </a:cubicBezTo>
                <a:cubicBezTo>
                  <a:pt x="1550" y="875"/>
                  <a:pt x="1575" y="825"/>
                  <a:pt x="1575" y="800"/>
                </a:cubicBezTo>
                <a:cubicBezTo>
                  <a:pt x="1550" y="800"/>
                  <a:pt x="1525" y="775"/>
                  <a:pt x="1525" y="750"/>
                </a:cubicBezTo>
                <a:cubicBezTo>
                  <a:pt x="1500" y="700"/>
                  <a:pt x="1475" y="675"/>
                  <a:pt x="1425" y="675"/>
                </a:cubicBezTo>
                <a:cubicBezTo>
                  <a:pt x="1400" y="675"/>
                  <a:pt x="1375" y="650"/>
                  <a:pt x="1350" y="625"/>
                </a:cubicBezTo>
                <a:cubicBezTo>
                  <a:pt x="1325" y="600"/>
                  <a:pt x="1300" y="600"/>
                  <a:pt x="1275" y="550"/>
                </a:cubicBezTo>
                <a:cubicBezTo>
                  <a:pt x="1275" y="525"/>
                  <a:pt x="1275" y="525"/>
                  <a:pt x="1275" y="525"/>
                </a:cubicBezTo>
                <a:lnTo>
                  <a:pt x="1250" y="525"/>
                </a:lnTo>
                <a:cubicBezTo>
                  <a:pt x="1225" y="525"/>
                  <a:pt x="1225" y="525"/>
                  <a:pt x="1225" y="499"/>
                </a:cubicBezTo>
                <a:cubicBezTo>
                  <a:pt x="1200" y="525"/>
                  <a:pt x="1175" y="550"/>
                  <a:pt x="1175" y="575"/>
                </a:cubicBezTo>
                <a:cubicBezTo>
                  <a:pt x="1175" y="600"/>
                  <a:pt x="1175" y="625"/>
                  <a:pt x="1150" y="625"/>
                </a:cubicBezTo>
                <a:cubicBezTo>
                  <a:pt x="1125" y="625"/>
                  <a:pt x="1075" y="650"/>
                  <a:pt x="1075" y="700"/>
                </a:cubicBezTo>
                <a:cubicBezTo>
                  <a:pt x="1075" y="750"/>
                  <a:pt x="1100" y="750"/>
                  <a:pt x="1100" y="775"/>
                </a:cubicBezTo>
                <a:cubicBezTo>
                  <a:pt x="1075" y="800"/>
                  <a:pt x="1025" y="800"/>
                  <a:pt x="1000" y="800"/>
                </a:cubicBezTo>
                <a:cubicBezTo>
                  <a:pt x="1000" y="800"/>
                  <a:pt x="950" y="800"/>
                  <a:pt x="925" y="800"/>
                </a:cubicBezTo>
                <a:cubicBezTo>
                  <a:pt x="900" y="800"/>
                  <a:pt x="875" y="750"/>
                  <a:pt x="850" y="800"/>
                </a:cubicBezTo>
                <a:cubicBezTo>
                  <a:pt x="850" y="825"/>
                  <a:pt x="775" y="950"/>
                  <a:pt x="800" y="975"/>
                </a:cubicBezTo>
                <a:cubicBezTo>
                  <a:pt x="825" y="975"/>
                  <a:pt x="825" y="1025"/>
                  <a:pt x="800" y="1025"/>
                </a:cubicBezTo>
                <a:cubicBezTo>
                  <a:pt x="775" y="1025"/>
                  <a:pt x="750" y="1025"/>
                  <a:pt x="725" y="1000"/>
                </a:cubicBezTo>
                <a:cubicBezTo>
                  <a:pt x="725" y="975"/>
                  <a:pt x="675" y="1025"/>
                  <a:pt x="650" y="1025"/>
                </a:cubicBezTo>
                <a:cubicBezTo>
                  <a:pt x="625" y="1025"/>
                  <a:pt x="575" y="1050"/>
                  <a:pt x="600" y="1050"/>
                </a:cubicBezTo>
                <a:cubicBezTo>
                  <a:pt x="600" y="1075"/>
                  <a:pt x="600" y="1125"/>
                  <a:pt x="600" y="1125"/>
                </a:cubicBezTo>
                <a:cubicBezTo>
                  <a:pt x="600" y="1150"/>
                  <a:pt x="650" y="1225"/>
                  <a:pt x="650" y="1250"/>
                </a:cubicBezTo>
                <a:cubicBezTo>
                  <a:pt x="650" y="1250"/>
                  <a:pt x="600" y="1275"/>
                  <a:pt x="600" y="1300"/>
                </a:cubicBezTo>
                <a:cubicBezTo>
                  <a:pt x="600" y="1350"/>
                  <a:pt x="600" y="1375"/>
                  <a:pt x="600" y="1375"/>
                </a:cubicBezTo>
                <a:cubicBezTo>
                  <a:pt x="575" y="1375"/>
                  <a:pt x="525" y="1400"/>
                  <a:pt x="500" y="1400"/>
                </a:cubicBezTo>
                <a:cubicBezTo>
                  <a:pt x="475" y="1425"/>
                  <a:pt x="450" y="1425"/>
                  <a:pt x="425" y="1450"/>
                </a:cubicBezTo>
                <a:cubicBezTo>
                  <a:pt x="425" y="1475"/>
                  <a:pt x="400" y="1500"/>
                  <a:pt x="350" y="1500"/>
                </a:cubicBezTo>
                <a:cubicBezTo>
                  <a:pt x="325" y="1500"/>
                  <a:pt x="300" y="1475"/>
                  <a:pt x="275" y="1525"/>
                </a:cubicBezTo>
                <a:cubicBezTo>
                  <a:pt x="250" y="1550"/>
                  <a:pt x="250" y="1550"/>
                  <a:pt x="225" y="1550"/>
                </a:cubicBezTo>
                <a:cubicBezTo>
                  <a:pt x="200" y="1575"/>
                  <a:pt x="174" y="1550"/>
                  <a:pt x="150" y="1550"/>
                </a:cubicBezTo>
                <a:cubicBezTo>
                  <a:pt x="150" y="1525"/>
                  <a:pt x="125" y="1550"/>
                  <a:pt x="100" y="1550"/>
                </a:cubicBezTo>
                <a:cubicBezTo>
                  <a:pt x="100" y="1550"/>
                  <a:pt x="75" y="1575"/>
                  <a:pt x="50" y="1600"/>
                </a:cubicBezTo>
                <a:cubicBezTo>
                  <a:pt x="25" y="1600"/>
                  <a:pt x="0" y="1600"/>
                  <a:pt x="0" y="1625"/>
                </a:cubicBezTo>
                <a:lnTo>
                  <a:pt x="0" y="1650"/>
                </a:lnTo>
                <a:lnTo>
                  <a:pt x="0" y="1650"/>
                </a:lnTo>
                <a:cubicBezTo>
                  <a:pt x="0" y="1750"/>
                  <a:pt x="0" y="1750"/>
                  <a:pt x="0" y="1750"/>
                </a:cubicBezTo>
                <a:cubicBezTo>
                  <a:pt x="0" y="1750"/>
                  <a:pt x="100" y="1775"/>
                  <a:pt x="100" y="1800"/>
                </a:cubicBezTo>
                <a:cubicBezTo>
                  <a:pt x="100" y="1825"/>
                  <a:pt x="125" y="1925"/>
                  <a:pt x="125" y="1925"/>
                </a:cubicBezTo>
                <a:lnTo>
                  <a:pt x="125" y="1925"/>
                </a:lnTo>
                <a:cubicBezTo>
                  <a:pt x="150" y="1950"/>
                  <a:pt x="200" y="1975"/>
                  <a:pt x="200" y="2000"/>
                </a:cubicBezTo>
                <a:cubicBezTo>
                  <a:pt x="200" y="2000"/>
                  <a:pt x="200" y="2050"/>
                  <a:pt x="250" y="2075"/>
                </a:cubicBezTo>
                <a:cubicBezTo>
                  <a:pt x="275" y="2075"/>
                  <a:pt x="300" y="2100"/>
                  <a:pt x="325" y="2100"/>
                </a:cubicBezTo>
                <a:lnTo>
                  <a:pt x="325" y="2100"/>
                </a:lnTo>
                <a:cubicBezTo>
                  <a:pt x="375" y="2100"/>
                  <a:pt x="375" y="2100"/>
                  <a:pt x="375" y="2100"/>
                </a:cubicBezTo>
                <a:cubicBezTo>
                  <a:pt x="375" y="2100"/>
                  <a:pt x="375" y="2100"/>
                  <a:pt x="400" y="2125"/>
                </a:cubicBezTo>
                <a:cubicBezTo>
                  <a:pt x="400" y="2075"/>
                  <a:pt x="450" y="2050"/>
                  <a:pt x="500" y="2050"/>
                </a:cubicBezTo>
                <a:cubicBezTo>
                  <a:pt x="525" y="2050"/>
                  <a:pt x="600" y="2125"/>
                  <a:pt x="600" y="2150"/>
                </a:cubicBezTo>
                <a:cubicBezTo>
                  <a:pt x="600" y="2175"/>
                  <a:pt x="525" y="2250"/>
                  <a:pt x="500" y="2250"/>
                </a:cubicBezTo>
                <a:lnTo>
                  <a:pt x="475" y="2250"/>
                </a:lnTo>
                <a:cubicBezTo>
                  <a:pt x="475" y="2275"/>
                  <a:pt x="475" y="2275"/>
                  <a:pt x="475" y="2300"/>
                </a:cubicBezTo>
                <a:cubicBezTo>
                  <a:pt x="475" y="2300"/>
                  <a:pt x="500" y="2350"/>
                  <a:pt x="525" y="2375"/>
                </a:cubicBezTo>
                <a:cubicBezTo>
                  <a:pt x="525" y="2400"/>
                  <a:pt x="475" y="2425"/>
                  <a:pt x="450" y="2400"/>
                </a:cubicBezTo>
                <a:cubicBezTo>
                  <a:pt x="425" y="2375"/>
                  <a:pt x="425" y="2425"/>
                  <a:pt x="450" y="2450"/>
                </a:cubicBezTo>
                <a:cubicBezTo>
                  <a:pt x="450" y="2475"/>
                  <a:pt x="450" y="2525"/>
                  <a:pt x="475" y="2525"/>
                </a:cubicBezTo>
                <a:cubicBezTo>
                  <a:pt x="500" y="2525"/>
                  <a:pt x="525" y="2575"/>
                  <a:pt x="550" y="2575"/>
                </a:cubicBezTo>
                <a:cubicBezTo>
                  <a:pt x="575" y="2575"/>
                  <a:pt x="600" y="2625"/>
                  <a:pt x="600" y="2625"/>
                </a:cubicBezTo>
                <a:cubicBezTo>
                  <a:pt x="600" y="2625"/>
                  <a:pt x="650" y="2650"/>
                  <a:pt x="650" y="2675"/>
                </a:cubicBezTo>
                <a:lnTo>
                  <a:pt x="650" y="2675"/>
                </a:lnTo>
                <a:cubicBezTo>
                  <a:pt x="675" y="2675"/>
                  <a:pt x="700" y="2675"/>
                  <a:pt x="700" y="2650"/>
                </a:cubicBezTo>
                <a:cubicBezTo>
                  <a:pt x="700" y="2650"/>
                  <a:pt x="750" y="2650"/>
                  <a:pt x="775" y="2675"/>
                </a:cubicBezTo>
                <a:cubicBezTo>
                  <a:pt x="800" y="2701"/>
                  <a:pt x="925" y="2775"/>
                  <a:pt x="975" y="2801"/>
                </a:cubicBezTo>
                <a:cubicBezTo>
                  <a:pt x="1000" y="2850"/>
                  <a:pt x="1125" y="2875"/>
                  <a:pt x="1150" y="2875"/>
                </a:cubicBezTo>
                <a:cubicBezTo>
                  <a:pt x="1175" y="2875"/>
                  <a:pt x="1225" y="2901"/>
                  <a:pt x="1275" y="2901"/>
                </a:cubicBezTo>
                <a:cubicBezTo>
                  <a:pt x="1275" y="2901"/>
                  <a:pt x="1275" y="2901"/>
                  <a:pt x="1300" y="2901"/>
                </a:cubicBezTo>
                <a:cubicBezTo>
                  <a:pt x="1300" y="2901"/>
                  <a:pt x="1325" y="2901"/>
                  <a:pt x="1325" y="2875"/>
                </a:cubicBezTo>
                <a:cubicBezTo>
                  <a:pt x="1350" y="2850"/>
                  <a:pt x="1350" y="2901"/>
                  <a:pt x="1350" y="2925"/>
                </a:cubicBezTo>
                <a:cubicBezTo>
                  <a:pt x="1350" y="2950"/>
                  <a:pt x="1350" y="2950"/>
                  <a:pt x="1350" y="2975"/>
                </a:cubicBezTo>
                <a:cubicBezTo>
                  <a:pt x="1375" y="2950"/>
                  <a:pt x="1375" y="2950"/>
                  <a:pt x="1375" y="2925"/>
                </a:cubicBezTo>
                <a:cubicBezTo>
                  <a:pt x="1400" y="2875"/>
                  <a:pt x="1425" y="2901"/>
                  <a:pt x="1450" y="2875"/>
                </a:cubicBezTo>
                <a:cubicBezTo>
                  <a:pt x="1475" y="2850"/>
                  <a:pt x="1475" y="2875"/>
                  <a:pt x="1525" y="2875"/>
                </a:cubicBezTo>
                <a:cubicBezTo>
                  <a:pt x="1550" y="2901"/>
                  <a:pt x="1575" y="2875"/>
                  <a:pt x="1625" y="2925"/>
                </a:cubicBezTo>
                <a:cubicBezTo>
                  <a:pt x="1650" y="2901"/>
                  <a:pt x="1650" y="2901"/>
                  <a:pt x="1675" y="2901"/>
                </a:cubicBezTo>
                <a:lnTo>
                  <a:pt x="1700" y="2875"/>
                </a:lnTo>
                <a:cubicBezTo>
                  <a:pt x="1725" y="2850"/>
                  <a:pt x="1725" y="2825"/>
                  <a:pt x="1750" y="2825"/>
                </a:cubicBezTo>
                <a:cubicBezTo>
                  <a:pt x="1776" y="2825"/>
                  <a:pt x="1776" y="2801"/>
                  <a:pt x="1825" y="2775"/>
                </a:cubicBezTo>
                <a:cubicBezTo>
                  <a:pt x="1876" y="2750"/>
                  <a:pt x="1925" y="2801"/>
                  <a:pt x="1950" y="2775"/>
                </a:cubicBezTo>
                <a:cubicBezTo>
                  <a:pt x="1950" y="2750"/>
                  <a:pt x="2000" y="2750"/>
                  <a:pt x="2000" y="2775"/>
                </a:cubicBezTo>
                <a:cubicBezTo>
                  <a:pt x="2000" y="2775"/>
                  <a:pt x="2025" y="2801"/>
                  <a:pt x="2025" y="2825"/>
                </a:cubicBezTo>
                <a:cubicBezTo>
                  <a:pt x="2025" y="2850"/>
                  <a:pt x="2076" y="2850"/>
                  <a:pt x="2076" y="2850"/>
                </a:cubicBezTo>
                <a:lnTo>
                  <a:pt x="2100" y="2850"/>
                </a:lnTo>
                <a:cubicBezTo>
                  <a:pt x="2125" y="2825"/>
                  <a:pt x="2150" y="2850"/>
                  <a:pt x="2150" y="2875"/>
                </a:cubicBezTo>
                <a:cubicBezTo>
                  <a:pt x="2150" y="2901"/>
                  <a:pt x="2150" y="2925"/>
                  <a:pt x="2176" y="2925"/>
                </a:cubicBezTo>
                <a:cubicBezTo>
                  <a:pt x="2200" y="2925"/>
                  <a:pt x="2225" y="2925"/>
                  <a:pt x="2225" y="2975"/>
                </a:cubicBezTo>
                <a:cubicBezTo>
                  <a:pt x="2225" y="3025"/>
                  <a:pt x="2225" y="3075"/>
                  <a:pt x="2200" y="3101"/>
                </a:cubicBezTo>
                <a:cubicBezTo>
                  <a:pt x="2150" y="3150"/>
                  <a:pt x="2100" y="3224"/>
                  <a:pt x="2125" y="3249"/>
                </a:cubicBezTo>
                <a:cubicBezTo>
                  <a:pt x="2125" y="3249"/>
                  <a:pt x="2100" y="3300"/>
                  <a:pt x="2125" y="3274"/>
                </a:cubicBezTo>
                <a:cubicBezTo>
                  <a:pt x="2150" y="3274"/>
                  <a:pt x="2225" y="3274"/>
                  <a:pt x="2225" y="3300"/>
                </a:cubicBezTo>
                <a:cubicBezTo>
                  <a:pt x="2200" y="3324"/>
                  <a:pt x="2225" y="3374"/>
                  <a:pt x="2250" y="3374"/>
                </a:cubicBezTo>
                <a:cubicBezTo>
                  <a:pt x="2276" y="3374"/>
                  <a:pt x="2300" y="3400"/>
                  <a:pt x="2276" y="3424"/>
                </a:cubicBezTo>
                <a:cubicBezTo>
                  <a:pt x="2276" y="3449"/>
                  <a:pt x="2250" y="3474"/>
                  <a:pt x="2276" y="3474"/>
                </a:cubicBezTo>
                <a:cubicBezTo>
                  <a:pt x="2300" y="3474"/>
                  <a:pt x="2350" y="3474"/>
                  <a:pt x="2325" y="3500"/>
                </a:cubicBezTo>
                <a:cubicBezTo>
                  <a:pt x="2325" y="3524"/>
                  <a:pt x="2350" y="3549"/>
                  <a:pt x="2400" y="3549"/>
                </a:cubicBezTo>
                <a:cubicBezTo>
                  <a:pt x="2425" y="3524"/>
                  <a:pt x="2425" y="3524"/>
                  <a:pt x="2425" y="3524"/>
                </a:cubicBezTo>
                <a:cubicBezTo>
                  <a:pt x="2450" y="3524"/>
                  <a:pt x="2450" y="3574"/>
                  <a:pt x="2476" y="3574"/>
                </a:cubicBezTo>
                <a:cubicBezTo>
                  <a:pt x="2500" y="3574"/>
                  <a:pt x="2500" y="3500"/>
                  <a:pt x="2476" y="3500"/>
                </a:cubicBezTo>
                <a:lnTo>
                  <a:pt x="2500" y="3449"/>
                </a:lnTo>
                <a:cubicBezTo>
                  <a:pt x="2500" y="3474"/>
                  <a:pt x="2550" y="3449"/>
                  <a:pt x="2576" y="3424"/>
                </a:cubicBezTo>
                <a:cubicBezTo>
                  <a:pt x="2576" y="3400"/>
                  <a:pt x="2625" y="3449"/>
                  <a:pt x="2625" y="3424"/>
                </a:cubicBezTo>
                <a:cubicBezTo>
                  <a:pt x="2650" y="3400"/>
                  <a:pt x="2676" y="3449"/>
                  <a:pt x="2725" y="3424"/>
                </a:cubicBezTo>
                <a:cubicBezTo>
                  <a:pt x="2750" y="3400"/>
                  <a:pt x="2776" y="3449"/>
                  <a:pt x="2776" y="3400"/>
                </a:cubicBezTo>
                <a:cubicBezTo>
                  <a:pt x="2801" y="3374"/>
                  <a:pt x="2850" y="3349"/>
                  <a:pt x="2850" y="3374"/>
                </a:cubicBezTo>
                <a:cubicBezTo>
                  <a:pt x="2876" y="3374"/>
                  <a:pt x="2876" y="3400"/>
                  <a:pt x="2925" y="3400"/>
                </a:cubicBezTo>
                <a:cubicBezTo>
                  <a:pt x="3001" y="3400"/>
                  <a:pt x="2950" y="3449"/>
                  <a:pt x="2950" y="3449"/>
                </a:cubicBezTo>
                <a:cubicBezTo>
                  <a:pt x="2950" y="3474"/>
                  <a:pt x="3025" y="3524"/>
                  <a:pt x="3050" y="3524"/>
                </a:cubicBezTo>
                <a:cubicBezTo>
                  <a:pt x="3050" y="3524"/>
                  <a:pt x="3050" y="3524"/>
                  <a:pt x="3076" y="3549"/>
                </a:cubicBezTo>
                <a:cubicBezTo>
                  <a:pt x="3076" y="3524"/>
                  <a:pt x="3125" y="3549"/>
                  <a:pt x="3125" y="3524"/>
                </a:cubicBezTo>
                <a:cubicBezTo>
                  <a:pt x="3125" y="3500"/>
                  <a:pt x="3176" y="3524"/>
                  <a:pt x="3176" y="3524"/>
                </a:cubicBezTo>
                <a:cubicBezTo>
                  <a:pt x="3201" y="3549"/>
                  <a:pt x="3201" y="3549"/>
                  <a:pt x="3225" y="3524"/>
                </a:cubicBezTo>
                <a:cubicBezTo>
                  <a:pt x="3250" y="3500"/>
                  <a:pt x="3276" y="3549"/>
                  <a:pt x="3250" y="3574"/>
                </a:cubicBezTo>
                <a:cubicBezTo>
                  <a:pt x="3250" y="3574"/>
                  <a:pt x="3250" y="3624"/>
                  <a:pt x="3276" y="3649"/>
                </a:cubicBezTo>
                <a:cubicBezTo>
                  <a:pt x="3301" y="3674"/>
                  <a:pt x="3301" y="3649"/>
                  <a:pt x="3301" y="3624"/>
                </a:cubicBezTo>
                <a:cubicBezTo>
                  <a:pt x="3301" y="3600"/>
                  <a:pt x="3350" y="3574"/>
                  <a:pt x="3425" y="3524"/>
                </a:cubicBezTo>
                <a:cubicBezTo>
                  <a:pt x="3526" y="3500"/>
                  <a:pt x="3626" y="3449"/>
                  <a:pt x="3626" y="3424"/>
                </a:cubicBezTo>
                <a:cubicBezTo>
                  <a:pt x="3626" y="3424"/>
                  <a:pt x="3676" y="3449"/>
                  <a:pt x="3701" y="3424"/>
                </a:cubicBezTo>
                <a:cubicBezTo>
                  <a:pt x="3750" y="3400"/>
                  <a:pt x="3850" y="3400"/>
                  <a:pt x="3876" y="3400"/>
                </a:cubicBezTo>
                <a:cubicBezTo>
                  <a:pt x="3901" y="3400"/>
                  <a:pt x="3901" y="3374"/>
                  <a:pt x="3926" y="3349"/>
                </a:cubicBezTo>
                <a:cubicBezTo>
                  <a:pt x="3950" y="3324"/>
                  <a:pt x="3950" y="3324"/>
                  <a:pt x="3976" y="3300"/>
                </a:cubicBezTo>
                <a:cubicBezTo>
                  <a:pt x="4026" y="3300"/>
                  <a:pt x="4026" y="3274"/>
                  <a:pt x="4026" y="3249"/>
                </a:cubicBezTo>
                <a:lnTo>
                  <a:pt x="4101" y="3224"/>
                </a:lnTo>
                <a:cubicBezTo>
                  <a:pt x="4101" y="3199"/>
                  <a:pt x="4150" y="3199"/>
                  <a:pt x="4150" y="3174"/>
                </a:cubicBezTo>
                <a:cubicBezTo>
                  <a:pt x="4150" y="3150"/>
                  <a:pt x="4176" y="3150"/>
                  <a:pt x="4201" y="3125"/>
                </a:cubicBezTo>
                <a:cubicBezTo>
                  <a:pt x="4201" y="3125"/>
                  <a:pt x="4176" y="3075"/>
                  <a:pt x="4201" y="3050"/>
                </a:cubicBezTo>
                <a:cubicBezTo>
                  <a:pt x="4226" y="3050"/>
                  <a:pt x="4201" y="3025"/>
                  <a:pt x="4201" y="3025"/>
                </a:cubicBezTo>
                <a:cubicBezTo>
                  <a:pt x="4176" y="3001"/>
                  <a:pt x="4226" y="3001"/>
                  <a:pt x="4250" y="2975"/>
                </a:cubicBezTo>
                <a:cubicBezTo>
                  <a:pt x="4275" y="2975"/>
                  <a:pt x="4301" y="2950"/>
                  <a:pt x="4301" y="2925"/>
                </a:cubicBezTo>
                <a:cubicBezTo>
                  <a:pt x="4301" y="2901"/>
                  <a:pt x="4351" y="2875"/>
                  <a:pt x="4351" y="2875"/>
                </a:cubicBezTo>
                <a:cubicBezTo>
                  <a:pt x="4376" y="2850"/>
                  <a:pt x="4376" y="2825"/>
                  <a:pt x="4376" y="2775"/>
                </a:cubicBezTo>
                <a:cubicBezTo>
                  <a:pt x="4376" y="2750"/>
                  <a:pt x="4401" y="2775"/>
                  <a:pt x="4401" y="2750"/>
                </a:cubicBezTo>
                <a:cubicBezTo>
                  <a:pt x="4376" y="2750"/>
                  <a:pt x="4401" y="2701"/>
                  <a:pt x="4426" y="2701"/>
                </a:cubicBezTo>
                <a:cubicBezTo>
                  <a:pt x="4475" y="2675"/>
                  <a:pt x="4401" y="2675"/>
                  <a:pt x="4401" y="2675"/>
                </a:cubicBezTo>
                <a:cubicBezTo>
                  <a:pt x="4376" y="2701"/>
                  <a:pt x="4351" y="2650"/>
                  <a:pt x="4351" y="2675"/>
                </a:cubicBezTo>
                <a:cubicBezTo>
                  <a:pt x="4326" y="2675"/>
                  <a:pt x="4275" y="2650"/>
                  <a:pt x="4301" y="2650"/>
                </a:cubicBezTo>
                <a:cubicBezTo>
                  <a:pt x="4326" y="2625"/>
                  <a:pt x="4376" y="2601"/>
                  <a:pt x="4401" y="2601"/>
                </a:cubicBezTo>
                <a:cubicBezTo>
                  <a:pt x="4426" y="2601"/>
                  <a:pt x="4376" y="2550"/>
                  <a:pt x="4351" y="2550"/>
                </a:cubicBezTo>
                <a:cubicBezTo>
                  <a:pt x="4326" y="2550"/>
                  <a:pt x="4301" y="2475"/>
                  <a:pt x="4275" y="2475"/>
                </a:cubicBezTo>
                <a:cubicBezTo>
                  <a:pt x="4226" y="2475"/>
                  <a:pt x="4275" y="2475"/>
                  <a:pt x="4326" y="2475"/>
                </a:cubicBezTo>
                <a:cubicBezTo>
                  <a:pt x="4351" y="2500"/>
                  <a:pt x="4376" y="2500"/>
                  <a:pt x="4401" y="2500"/>
                </a:cubicBezTo>
                <a:cubicBezTo>
                  <a:pt x="4426" y="2475"/>
                  <a:pt x="4351" y="2425"/>
                  <a:pt x="4326" y="2400"/>
                </a:cubicBezTo>
                <a:cubicBezTo>
                  <a:pt x="4301" y="2400"/>
                  <a:pt x="4326" y="2350"/>
                  <a:pt x="4301" y="2350"/>
                </a:cubicBezTo>
                <a:cubicBezTo>
                  <a:pt x="4301" y="2350"/>
                  <a:pt x="4250" y="2275"/>
                  <a:pt x="4250" y="2225"/>
                </a:cubicBezTo>
                <a:cubicBezTo>
                  <a:pt x="4226" y="2200"/>
                  <a:pt x="4176" y="2200"/>
                  <a:pt x="4150" y="2175"/>
                </a:cubicBezTo>
                <a:cubicBezTo>
                  <a:pt x="4150" y="2150"/>
                  <a:pt x="4176" y="2100"/>
                  <a:pt x="4201" y="2100"/>
                </a:cubicBezTo>
                <a:cubicBezTo>
                  <a:pt x="4250" y="2075"/>
                  <a:pt x="4226" y="2025"/>
                  <a:pt x="4250" y="2050"/>
                </a:cubicBezTo>
                <a:cubicBezTo>
                  <a:pt x="4275" y="2050"/>
                  <a:pt x="4275" y="2025"/>
                  <a:pt x="4301" y="2000"/>
                </a:cubicBezTo>
                <a:cubicBezTo>
                  <a:pt x="4326" y="1975"/>
                  <a:pt x="4351" y="2000"/>
                  <a:pt x="4351" y="1975"/>
                </a:cubicBezTo>
                <a:cubicBezTo>
                  <a:pt x="4376" y="1950"/>
                  <a:pt x="4451" y="1950"/>
                  <a:pt x="4475" y="1950"/>
                </a:cubicBezTo>
                <a:cubicBezTo>
                  <a:pt x="4501" y="1925"/>
                  <a:pt x="4451" y="1875"/>
                  <a:pt x="4401" y="1875"/>
                </a:cubicBezTo>
                <a:cubicBezTo>
                  <a:pt x="4376" y="1900"/>
                  <a:pt x="4351" y="1875"/>
                  <a:pt x="4326" y="1850"/>
                </a:cubicBezTo>
                <a:cubicBezTo>
                  <a:pt x="4301" y="1825"/>
                  <a:pt x="4250" y="1900"/>
                  <a:pt x="4201" y="1925"/>
                </a:cubicBezTo>
                <a:cubicBezTo>
                  <a:pt x="4150" y="1950"/>
                  <a:pt x="4126" y="1900"/>
                  <a:pt x="4126" y="1850"/>
                </a:cubicBezTo>
                <a:cubicBezTo>
                  <a:pt x="4150" y="1825"/>
                  <a:pt x="4101" y="1825"/>
                  <a:pt x="4050" y="1825"/>
                </a:cubicBezTo>
                <a:cubicBezTo>
                  <a:pt x="3976" y="1825"/>
                  <a:pt x="4001" y="1700"/>
                  <a:pt x="4050" y="1700"/>
                </a:cubicBezTo>
                <a:cubicBezTo>
                  <a:pt x="4076" y="1700"/>
                  <a:pt x="4126" y="1750"/>
                  <a:pt x="4150" y="1675"/>
                </a:cubicBezTo>
                <a:cubicBezTo>
                  <a:pt x="4176" y="1600"/>
                  <a:pt x="4201" y="1650"/>
                  <a:pt x="4275" y="1600"/>
                </a:cubicBezTo>
                <a:cubicBezTo>
                  <a:pt x="4326" y="1525"/>
                  <a:pt x="4376" y="1500"/>
                  <a:pt x="4426" y="1525"/>
                </a:cubicBezTo>
                <a:cubicBezTo>
                  <a:pt x="4475" y="1575"/>
                  <a:pt x="4376" y="1625"/>
                  <a:pt x="4351" y="1650"/>
                </a:cubicBezTo>
                <a:cubicBezTo>
                  <a:pt x="4351" y="1700"/>
                  <a:pt x="4376" y="1700"/>
                  <a:pt x="4351" y="1725"/>
                </a:cubicBezTo>
                <a:cubicBezTo>
                  <a:pt x="4326" y="1750"/>
                  <a:pt x="4351" y="1775"/>
                  <a:pt x="4401" y="1725"/>
                </a:cubicBezTo>
                <a:cubicBezTo>
                  <a:pt x="4475" y="1700"/>
                  <a:pt x="4526" y="1650"/>
                  <a:pt x="4576" y="1625"/>
                </a:cubicBezTo>
                <a:cubicBezTo>
                  <a:pt x="4601" y="1625"/>
                  <a:pt x="4626" y="1625"/>
                  <a:pt x="4626" y="1625"/>
                </a:cubicBezTo>
                <a:cubicBezTo>
                  <a:pt x="4651" y="1600"/>
                  <a:pt x="4651" y="1600"/>
                  <a:pt x="4651" y="1575"/>
                </a:cubicBezTo>
                <a:cubicBezTo>
                  <a:pt x="4701" y="1575"/>
                  <a:pt x="4826" y="1500"/>
                  <a:pt x="4826" y="1475"/>
                </a:cubicBezTo>
                <a:cubicBezTo>
                  <a:pt x="4851" y="1475"/>
                  <a:pt x="4876" y="1425"/>
                  <a:pt x="4901" y="1425"/>
                </a:cubicBezTo>
                <a:cubicBezTo>
                  <a:pt x="4926" y="1425"/>
                  <a:pt x="4926" y="1450"/>
                  <a:pt x="4951" y="1450"/>
                </a:cubicBezTo>
                <a:cubicBezTo>
                  <a:pt x="5001" y="1450"/>
                  <a:pt x="5026" y="1450"/>
                  <a:pt x="5026" y="1425"/>
                </a:cubicBezTo>
                <a:cubicBezTo>
                  <a:pt x="5001" y="1400"/>
                  <a:pt x="5001" y="1400"/>
                  <a:pt x="5051" y="1400"/>
                </a:cubicBezTo>
                <a:cubicBezTo>
                  <a:pt x="5101" y="1375"/>
                  <a:pt x="5076" y="1350"/>
                  <a:pt x="5126" y="1350"/>
                </a:cubicBezTo>
                <a:cubicBezTo>
                  <a:pt x="5151" y="1350"/>
                  <a:pt x="5151" y="1275"/>
                  <a:pt x="5176" y="1275"/>
                </a:cubicBezTo>
                <a:cubicBezTo>
                  <a:pt x="5201" y="1275"/>
                  <a:pt x="5226" y="1300"/>
                  <a:pt x="5251" y="1300"/>
                </a:cubicBezTo>
                <a:lnTo>
                  <a:pt x="5276" y="1300"/>
                </a:lnTo>
                <a:cubicBezTo>
                  <a:pt x="5276" y="1300"/>
                  <a:pt x="5301" y="1300"/>
                  <a:pt x="5301" y="1275"/>
                </a:cubicBezTo>
                <a:cubicBezTo>
                  <a:pt x="5301" y="1250"/>
                  <a:pt x="5301" y="1225"/>
                  <a:pt x="5301" y="1200"/>
                </a:cubicBezTo>
                <a:cubicBezTo>
                  <a:pt x="5276" y="1175"/>
                  <a:pt x="5301" y="1150"/>
                  <a:pt x="5276" y="1125"/>
                </a:cubicBezTo>
                <a:cubicBezTo>
                  <a:pt x="5276" y="1100"/>
                  <a:pt x="5276" y="1050"/>
                  <a:pt x="5301" y="1050"/>
                </a:cubicBezTo>
                <a:cubicBezTo>
                  <a:pt x="5326" y="1050"/>
                  <a:pt x="5351" y="1000"/>
                  <a:pt x="5376" y="1025"/>
                </a:cubicBezTo>
                <a:cubicBezTo>
                  <a:pt x="5401" y="1025"/>
                  <a:pt x="5451" y="1050"/>
                  <a:pt x="5451" y="1025"/>
                </a:cubicBezTo>
                <a:cubicBezTo>
                  <a:pt x="5451" y="1000"/>
                  <a:pt x="5501" y="1000"/>
                  <a:pt x="5501" y="950"/>
                </a:cubicBezTo>
                <a:cubicBezTo>
                  <a:pt x="5501" y="925"/>
                  <a:pt x="5551" y="925"/>
                  <a:pt x="5551" y="875"/>
                </a:cubicBezTo>
                <a:cubicBezTo>
                  <a:pt x="5576" y="850"/>
                  <a:pt x="5576" y="775"/>
                  <a:pt x="5601" y="775"/>
                </a:cubicBezTo>
                <a:cubicBezTo>
                  <a:pt x="5651" y="750"/>
                  <a:pt x="5601" y="725"/>
                  <a:pt x="5601" y="675"/>
                </a:cubicBezTo>
                <a:close/>
                <a:moveTo>
                  <a:pt x="4250" y="3324"/>
                </a:moveTo>
                <a:lnTo>
                  <a:pt x="4250" y="3324"/>
                </a:lnTo>
                <a:cubicBezTo>
                  <a:pt x="4226" y="3424"/>
                  <a:pt x="4301" y="3474"/>
                  <a:pt x="4301" y="3474"/>
                </a:cubicBezTo>
                <a:cubicBezTo>
                  <a:pt x="4326" y="3449"/>
                  <a:pt x="4451" y="3224"/>
                  <a:pt x="4426" y="3174"/>
                </a:cubicBezTo>
                <a:cubicBezTo>
                  <a:pt x="4401" y="3150"/>
                  <a:pt x="4275" y="3199"/>
                  <a:pt x="4250" y="3324"/>
                </a:cubicBezTo>
                <a:close/>
                <a:moveTo>
                  <a:pt x="3250" y="3700"/>
                </a:moveTo>
                <a:lnTo>
                  <a:pt x="3250" y="3700"/>
                </a:lnTo>
                <a:cubicBezTo>
                  <a:pt x="3225" y="3700"/>
                  <a:pt x="3125" y="3749"/>
                  <a:pt x="3176" y="3825"/>
                </a:cubicBezTo>
                <a:cubicBezTo>
                  <a:pt x="3201" y="3900"/>
                  <a:pt x="3325" y="3849"/>
                  <a:pt x="3325" y="3825"/>
                </a:cubicBezTo>
                <a:cubicBezTo>
                  <a:pt x="3325" y="3774"/>
                  <a:pt x="3376" y="3724"/>
                  <a:pt x="3376" y="3700"/>
                </a:cubicBezTo>
                <a:cubicBezTo>
                  <a:pt x="3376" y="3674"/>
                  <a:pt x="3301" y="3700"/>
                  <a:pt x="3250" y="3700"/>
                </a:cubicBezTo>
                <a:close/>
              </a:path>
            </a:pathLst>
          </a:custGeom>
          <a:solidFill>
            <a:schemeClr val="accent3">
              <a:lumMod val="75000"/>
            </a:schemeClr>
          </a:solidFill>
          <a:ln w="3175" cap="flat">
            <a:solidFill>
              <a:schemeClr val="accent3">
                <a:lumMod val="75000"/>
              </a:schemeClr>
            </a:solidFill>
            <a:bevel/>
            <a:headEnd/>
            <a:tailEnd/>
          </a:ln>
          <a:effectLst/>
        </p:spPr>
        <p:txBody>
          <a:bodyPr wrap="none" anchor="ctr"/>
          <a:lstStyle/>
          <a:p>
            <a:pPr defTabSz="914354">
              <a:defRPr/>
            </a:pPr>
            <a:endParaRPr lang="en-US">
              <a:solidFill>
                <a:srgbClr val="13171F"/>
              </a:solidFill>
              <a:latin typeface="Microsoft Sans Serif"/>
            </a:endParaRPr>
          </a:p>
        </p:txBody>
      </p:sp>
      <p:sp>
        <p:nvSpPr>
          <p:cNvPr id="366" name="Freeform 240">
            <a:extLst>
              <a:ext uri="{FF2B5EF4-FFF2-40B4-BE49-F238E27FC236}">
                <a16:creationId xmlns:a16="http://schemas.microsoft.com/office/drawing/2014/main" id="{7B5F6298-D3B3-3040-AA5F-217F6C766104}"/>
              </a:ext>
            </a:extLst>
          </p:cNvPr>
          <p:cNvSpPr>
            <a:spLocks noChangeArrowheads="1"/>
          </p:cNvSpPr>
          <p:nvPr/>
        </p:nvSpPr>
        <p:spPr bwMode="auto">
          <a:xfrm>
            <a:off x="9513165" y="3617104"/>
            <a:ext cx="119531" cy="143437"/>
          </a:xfrm>
          <a:custGeom>
            <a:avLst/>
            <a:gdLst>
              <a:gd name="T0" fmla="*/ 100 w 376"/>
              <a:gd name="T1" fmla="*/ 50 h 451"/>
              <a:gd name="T2" fmla="*/ 100 w 376"/>
              <a:gd name="T3" fmla="*/ 50 h 451"/>
              <a:gd name="T4" fmla="*/ 50 w 376"/>
              <a:gd name="T5" fmla="*/ 75 h 451"/>
              <a:gd name="T6" fmla="*/ 75 w 376"/>
              <a:gd name="T7" fmla="*/ 125 h 451"/>
              <a:gd name="T8" fmla="*/ 75 w 376"/>
              <a:gd name="T9" fmla="*/ 175 h 451"/>
              <a:gd name="T10" fmla="*/ 50 w 376"/>
              <a:gd name="T11" fmla="*/ 250 h 451"/>
              <a:gd name="T12" fmla="*/ 25 w 376"/>
              <a:gd name="T13" fmla="*/ 375 h 451"/>
              <a:gd name="T14" fmla="*/ 50 w 376"/>
              <a:gd name="T15" fmla="*/ 425 h 451"/>
              <a:gd name="T16" fmla="*/ 225 w 376"/>
              <a:gd name="T17" fmla="*/ 375 h 451"/>
              <a:gd name="T18" fmla="*/ 325 w 376"/>
              <a:gd name="T19" fmla="*/ 350 h 451"/>
              <a:gd name="T20" fmla="*/ 350 w 376"/>
              <a:gd name="T21" fmla="*/ 300 h 451"/>
              <a:gd name="T22" fmla="*/ 325 w 376"/>
              <a:gd name="T23" fmla="*/ 175 h 451"/>
              <a:gd name="T24" fmla="*/ 225 w 376"/>
              <a:gd name="T25" fmla="*/ 0 h 451"/>
              <a:gd name="T26" fmla="*/ 175 w 376"/>
              <a:gd name="T27" fmla="*/ 25 h 451"/>
              <a:gd name="T28" fmla="*/ 100 w 376"/>
              <a:gd name="T29" fmla="*/ 5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451">
                <a:moveTo>
                  <a:pt x="100" y="50"/>
                </a:moveTo>
                <a:lnTo>
                  <a:pt x="100" y="50"/>
                </a:lnTo>
                <a:lnTo>
                  <a:pt x="50" y="75"/>
                </a:lnTo>
                <a:cubicBezTo>
                  <a:pt x="50" y="100"/>
                  <a:pt x="50" y="125"/>
                  <a:pt x="75" y="125"/>
                </a:cubicBezTo>
                <a:cubicBezTo>
                  <a:pt x="100" y="125"/>
                  <a:pt x="100" y="175"/>
                  <a:pt x="75" y="175"/>
                </a:cubicBezTo>
                <a:cubicBezTo>
                  <a:pt x="25" y="175"/>
                  <a:pt x="25" y="225"/>
                  <a:pt x="50" y="250"/>
                </a:cubicBezTo>
                <a:cubicBezTo>
                  <a:pt x="100" y="300"/>
                  <a:pt x="0" y="350"/>
                  <a:pt x="25" y="375"/>
                </a:cubicBezTo>
                <a:cubicBezTo>
                  <a:pt x="50" y="400"/>
                  <a:pt x="25" y="425"/>
                  <a:pt x="50" y="425"/>
                </a:cubicBezTo>
                <a:cubicBezTo>
                  <a:pt x="50" y="450"/>
                  <a:pt x="175" y="425"/>
                  <a:pt x="225" y="375"/>
                </a:cubicBezTo>
                <a:cubicBezTo>
                  <a:pt x="275" y="325"/>
                  <a:pt x="300" y="325"/>
                  <a:pt x="325" y="350"/>
                </a:cubicBezTo>
                <a:cubicBezTo>
                  <a:pt x="350" y="350"/>
                  <a:pt x="375" y="325"/>
                  <a:pt x="350" y="300"/>
                </a:cubicBezTo>
                <a:cubicBezTo>
                  <a:pt x="350" y="275"/>
                  <a:pt x="325" y="225"/>
                  <a:pt x="325" y="175"/>
                </a:cubicBezTo>
                <a:cubicBezTo>
                  <a:pt x="325" y="125"/>
                  <a:pt x="275" y="50"/>
                  <a:pt x="225" y="0"/>
                </a:cubicBezTo>
                <a:cubicBezTo>
                  <a:pt x="225" y="25"/>
                  <a:pt x="200" y="25"/>
                  <a:pt x="175" y="25"/>
                </a:cubicBezTo>
                <a:cubicBezTo>
                  <a:pt x="150" y="25"/>
                  <a:pt x="100" y="25"/>
                  <a:pt x="100" y="50"/>
                </a:cubicBezTo>
              </a:path>
            </a:pathLst>
          </a:custGeom>
          <a:solidFill>
            <a:schemeClr val="accent3">
              <a:lumMod val="75000"/>
            </a:schemeClr>
          </a:solidFill>
          <a:ln w="3175" cap="flat">
            <a:solidFill>
              <a:schemeClr val="accent3">
                <a:lumMod val="75000"/>
              </a:schemeClr>
            </a:solidFill>
            <a:bevel/>
            <a:headEnd/>
            <a:tailEnd/>
          </a:ln>
          <a:effectLst/>
        </p:spPr>
        <p:txBody>
          <a:bodyPr wrap="none" anchor="ctr"/>
          <a:lstStyle/>
          <a:p>
            <a:pPr defTabSz="914354">
              <a:defRPr/>
            </a:pPr>
            <a:endParaRPr lang="en-US">
              <a:solidFill>
                <a:srgbClr val="13171F"/>
              </a:solidFill>
              <a:latin typeface="Microsoft Sans Serif"/>
            </a:endParaRPr>
          </a:p>
        </p:txBody>
      </p:sp>
      <p:sp>
        <p:nvSpPr>
          <p:cNvPr id="357" name="Freeform 45">
            <a:extLst>
              <a:ext uri="{FF2B5EF4-FFF2-40B4-BE49-F238E27FC236}">
                <a16:creationId xmlns:a16="http://schemas.microsoft.com/office/drawing/2014/main" id="{235F139C-5DBC-8E4B-8210-B22B7E44EA0D}"/>
              </a:ext>
            </a:extLst>
          </p:cNvPr>
          <p:cNvSpPr>
            <a:spLocks noChangeArrowheads="1"/>
          </p:cNvSpPr>
          <p:nvPr/>
        </p:nvSpPr>
        <p:spPr bwMode="auto">
          <a:xfrm>
            <a:off x="7814427" y="3721167"/>
            <a:ext cx="838120" cy="877495"/>
          </a:xfrm>
          <a:custGeom>
            <a:avLst/>
            <a:gdLst>
              <a:gd name="T0" fmla="*/ 1875 w 2626"/>
              <a:gd name="T1" fmla="*/ 1249 h 2750"/>
              <a:gd name="T2" fmla="*/ 1900 w 2626"/>
              <a:gd name="T3" fmla="*/ 1050 h 2750"/>
              <a:gd name="T4" fmla="*/ 1900 w 2626"/>
              <a:gd name="T5" fmla="*/ 975 h 2750"/>
              <a:gd name="T6" fmla="*/ 2025 w 2626"/>
              <a:gd name="T7" fmla="*/ 1074 h 2750"/>
              <a:gd name="T8" fmla="*/ 2200 w 2626"/>
              <a:gd name="T9" fmla="*/ 1099 h 2750"/>
              <a:gd name="T10" fmla="*/ 2100 w 2626"/>
              <a:gd name="T11" fmla="*/ 1300 h 2750"/>
              <a:gd name="T12" fmla="*/ 2225 w 2626"/>
              <a:gd name="T13" fmla="*/ 1400 h 2750"/>
              <a:gd name="T14" fmla="*/ 2250 w 2626"/>
              <a:gd name="T15" fmla="*/ 1300 h 2750"/>
              <a:gd name="T16" fmla="*/ 2350 w 2626"/>
              <a:gd name="T17" fmla="*/ 1200 h 2750"/>
              <a:gd name="T18" fmla="*/ 2401 w 2626"/>
              <a:gd name="T19" fmla="*/ 975 h 2750"/>
              <a:gd name="T20" fmla="*/ 2550 w 2626"/>
              <a:gd name="T21" fmla="*/ 875 h 2750"/>
              <a:gd name="T22" fmla="*/ 2575 w 2626"/>
              <a:gd name="T23" fmla="*/ 801 h 2750"/>
              <a:gd name="T24" fmla="*/ 2550 w 2626"/>
              <a:gd name="T25" fmla="*/ 725 h 2750"/>
              <a:gd name="T26" fmla="*/ 2475 w 2626"/>
              <a:gd name="T27" fmla="*/ 675 h 2750"/>
              <a:gd name="T28" fmla="*/ 2275 w 2626"/>
              <a:gd name="T29" fmla="*/ 725 h 2750"/>
              <a:gd name="T30" fmla="*/ 2200 w 2626"/>
              <a:gd name="T31" fmla="*/ 801 h 2750"/>
              <a:gd name="T32" fmla="*/ 2150 w 2626"/>
              <a:gd name="T33" fmla="*/ 901 h 2750"/>
              <a:gd name="T34" fmla="*/ 1975 w 2626"/>
              <a:gd name="T35" fmla="*/ 901 h 2750"/>
              <a:gd name="T36" fmla="*/ 1875 w 2626"/>
              <a:gd name="T37" fmla="*/ 825 h 2750"/>
              <a:gd name="T38" fmla="*/ 1800 w 2626"/>
              <a:gd name="T39" fmla="*/ 825 h 2750"/>
              <a:gd name="T40" fmla="*/ 1650 w 2626"/>
              <a:gd name="T41" fmla="*/ 925 h 2750"/>
              <a:gd name="T42" fmla="*/ 1475 w 2626"/>
              <a:gd name="T43" fmla="*/ 825 h 2750"/>
              <a:gd name="T44" fmla="*/ 1300 w 2626"/>
              <a:gd name="T45" fmla="*/ 801 h 2750"/>
              <a:gd name="T46" fmla="*/ 1150 w 2626"/>
              <a:gd name="T47" fmla="*/ 725 h 2750"/>
              <a:gd name="T48" fmla="*/ 1125 w 2626"/>
              <a:gd name="T49" fmla="*/ 625 h 2750"/>
              <a:gd name="T50" fmla="*/ 1125 w 2626"/>
              <a:gd name="T51" fmla="*/ 525 h 2750"/>
              <a:gd name="T52" fmla="*/ 1000 w 2626"/>
              <a:gd name="T53" fmla="*/ 425 h 2750"/>
              <a:gd name="T54" fmla="*/ 975 w 2626"/>
              <a:gd name="T55" fmla="*/ 300 h 2750"/>
              <a:gd name="T56" fmla="*/ 1000 w 2626"/>
              <a:gd name="T57" fmla="*/ 200 h 2750"/>
              <a:gd name="T58" fmla="*/ 925 w 2626"/>
              <a:gd name="T59" fmla="*/ 50 h 2750"/>
              <a:gd name="T60" fmla="*/ 850 w 2626"/>
              <a:gd name="T61" fmla="*/ 0 h 2750"/>
              <a:gd name="T62" fmla="*/ 725 w 2626"/>
              <a:gd name="T63" fmla="*/ 100 h 2750"/>
              <a:gd name="T64" fmla="*/ 525 w 2626"/>
              <a:gd name="T65" fmla="*/ 125 h 2750"/>
              <a:gd name="T66" fmla="*/ 600 w 2626"/>
              <a:gd name="T67" fmla="*/ 300 h 2750"/>
              <a:gd name="T68" fmla="*/ 600 w 2626"/>
              <a:gd name="T69" fmla="*/ 425 h 2750"/>
              <a:gd name="T70" fmla="*/ 550 w 2626"/>
              <a:gd name="T71" fmla="*/ 550 h 2750"/>
              <a:gd name="T72" fmla="*/ 450 w 2626"/>
              <a:gd name="T73" fmla="*/ 675 h 2750"/>
              <a:gd name="T74" fmla="*/ 325 w 2626"/>
              <a:gd name="T75" fmla="*/ 801 h 2750"/>
              <a:gd name="T76" fmla="*/ 174 w 2626"/>
              <a:gd name="T77" fmla="*/ 801 h 2750"/>
              <a:gd name="T78" fmla="*/ 174 w 2626"/>
              <a:gd name="T79" fmla="*/ 950 h 2750"/>
              <a:gd name="T80" fmla="*/ 250 w 2626"/>
              <a:gd name="T81" fmla="*/ 1149 h 2750"/>
              <a:gd name="T82" fmla="*/ 74 w 2626"/>
              <a:gd name="T83" fmla="*/ 1149 h 2750"/>
              <a:gd name="T84" fmla="*/ 0 w 2626"/>
              <a:gd name="T85" fmla="*/ 1224 h 2750"/>
              <a:gd name="T86" fmla="*/ 174 w 2626"/>
              <a:gd name="T87" fmla="*/ 1300 h 2750"/>
              <a:gd name="T88" fmla="*/ 250 w 2626"/>
              <a:gd name="T89" fmla="*/ 1524 h 2750"/>
              <a:gd name="T90" fmla="*/ 374 w 2626"/>
              <a:gd name="T91" fmla="*/ 1374 h 2750"/>
              <a:gd name="T92" fmla="*/ 400 w 2626"/>
              <a:gd name="T93" fmla="*/ 1549 h 2750"/>
              <a:gd name="T94" fmla="*/ 475 w 2626"/>
              <a:gd name="T95" fmla="*/ 1874 h 2750"/>
              <a:gd name="T96" fmla="*/ 650 w 2626"/>
              <a:gd name="T97" fmla="*/ 2374 h 2750"/>
              <a:gd name="T98" fmla="*/ 825 w 2626"/>
              <a:gd name="T99" fmla="*/ 2749 h 2750"/>
              <a:gd name="T100" fmla="*/ 1000 w 2626"/>
              <a:gd name="T101" fmla="*/ 2600 h 2750"/>
              <a:gd name="T102" fmla="*/ 1075 w 2626"/>
              <a:gd name="T103" fmla="*/ 2474 h 2750"/>
              <a:gd name="T104" fmla="*/ 1100 w 2626"/>
              <a:gd name="T105" fmla="*/ 2200 h 2750"/>
              <a:gd name="T106" fmla="*/ 1150 w 2626"/>
              <a:gd name="T107" fmla="*/ 2000 h 2750"/>
              <a:gd name="T108" fmla="*/ 1375 w 2626"/>
              <a:gd name="T109" fmla="*/ 1825 h 2750"/>
              <a:gd name="T110" fmla="*/ 1675 w 2626"/>
              <a:gd name="T111" fmla="*/ 1574 h 2750"/>
              <a:gd name="T112" fmla="*/ 1875 w 2626"/>
              <a:gd name="T113" fmla="*/ 1424 h 2750"/>
              <a:gd name="T114" fmla="*/ 1875 w 2626"/>
              <a:gd name="T115" fmla="*/ 1249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6" h="2750">
                <a:moveTo>
                  <a:pt x="1875" y="1249"/>
                </a:moveTo>
                <a:lnTo>
                  <a:pt x="1875" y="1249"/>
                </a:lnTo>
                <a:cubicBezTo>
                  <a:pt x="1850" y="1200"/>
                  <a:pt x="1825" y="1124"/>
                  <a:pt x="1850" y="1099"/>
                </a:cubicBezTo>
                <a:cubicBezTo>
                  <a:pt x="1850" y="1074"/>
                  <a:pt x="1875" y="1099"/>
                  <a:pt x="1900" y="1050"/>
                </a:cubicBezTo>
                <a:cubicBezTo>
                  <a:pt x="1900" y="1025"/>
                  <a:pt x="1800" y="1025"/>
                  <a:pt x="1825" y="975"/>
                </a:cubicBezTo>
                <a:cubicBezTo>
                  <a:pt x="1875" y="925"/>
                  <a:pt x="1875" y="975"/>
                  <a:pt x="1900" y="975"/>
                </a:cubicBezTo>
                <a:cubicBezTo>
                  <a:pt x="1950" y="975"/>
                  <a:pt x="1975" y="1001"/>
                  <a:pt x="1975" y="1025"/>
                </a:cubicBezTo>
                <a:cubicBezTo>
                  <a:pt x="1975" y="1050"/>
                  <a:pt x="2025" y="1074"/>
                  <a:pt x="2025" y="1074"/>
                </a:cubicBezTo>
                <a:cubicBezTo>
                  <a:pt x="2025" y="1074"/>
                  <a:pt x="2100" y="1074"/>
                  <a:pt x="2125" y="1074"/>
                </a:cubicBezTo>
                <a:cubicBezTo>
                  <a:pt x="2150" y="1074"/>
                  <a:pt x="2200" y="1074"/>
                  <a:pt x="2200" y="1099"/>
                </a:cubicBezTo>
                <a:cubicBezTo>
                  <a:pt x="2200" y="1124"/>
                  <a:pt x="2150" y="1200"/>
                  <a:pt x="2125" y="1200"/>
                </a:cubicBezTo>
                <a:cubicBezTo>
                  <a:pt x="2075" y="1200"/>
                  <a:pt x="2075" y="1274"/>
                  <a:pt x="2100" y="1300"/>
                </a:cubicBezTo>
                <a:cubicBezTo>
                  <a:pt x="2150" y="1300"/>
                  <a:pt x="2175" y="1224"/>
                  <a:pt x="2175" y="1224"/>
                </a:cubicBezTo>
                <a:cubicBezTo>
                  <a:pt x="2200" y="1224"/>
                  <a:pt x="2200" y="1300"/>
                  <a:pt x="2225" y="1400"/>
                </a:cubicBezTo>
                <a:lnTo>
                  <a:pt x="2225" y="1400"/>
                </a:lnTo>
                <a:cubicBezTo>
                  <a:pt x="2250" y="1400"/>
                  <a:pt x="2250" y="1300"/>
                  <a:pt x="2250" y="1300"/>
                </a:cubicBezTo>
                <a:cubicBezTo>
                  <a:pt x="2275" y="1274"/>
                  <a:pt x="2275" y="1200"/>
                  <a:pt x="2275" y="1200"/>
                </a:cubicBezTo>
                <a:cubicBezTo>
                  <a:pt x="2275" y="1200"/>
                  <a:pt x="2350" y="1224"/>
                  <a:pt x="2350" y="1200"/>
                </a:cubicBezTo>
                <a:cubicBezTo>
                  <a:pt x="2350" y="1174"/>
                  <a:pt x="2401" y="1124"/>
                  <a:pt x="2375" y="1074"/>
                </a:cubicBezTo>
                <a:cubicBezTo>
                  <a:pt x="2375" y="1050"/>
                  <a:pt x="2401" y="1001"/>
                  <a:pt x="2401" y="975"/>
                </a:cubicBezTo>
                <a:cubicBezTo>
                  <a:pt x="2401" y="925"/>
                  <a:pt x="2450" y="925"/>
                  <a:pt x="2475" y="901"/>
                </a:cubicBezTo>
                <a:cubicBezTo>
                  <a:pt x="2501" y="875"/>
                  <a:pt x="2550" y="850"/>
                  <a:pt x="2550" y="875"/>
                </a:cubicBezTo>
                <a:cubicBezTo>
                  <a:pt x="2550" y="875"/>
                  <a:pt x="2625" y="901"/>
                  <a:pt x="2601" y="875"/>
                </a:cubicBezTo>
                <a:cubicBezTo>
                  <a:pt x="2575" y="825"/>
                  <a:pt x="2575" y="801"/>
                  <a:pt x="2575" y="801"/>
                </a:cubicBezTo>
                <a:cubicBezTo>
                  <a:pt x="2601" y="801"/>
                  <a:pt x="2601" y="750"/>
                  <a:pt x="2601" y="750"/>
                </a:cubicBezTo>
                <a:cubicBezTo>
                  <a:pt x="2601" y="750"/>
                  <a:pt x="2550" y="750"/>
                  <a:pt x="2550" y="725"/>
                </a:cubicBezTo>
                <a:cubicBezTo>
                  <a:pt x="2550" y="701"/>
                  <a:pt x="2525" y="675"/>
                  <a:pt x="2525" y="675"/>
                </a:cubicBezTo>
                <a:cubicBezTo>
                  <a:pt x="2525" y="650"/>
                  <a:pt x="2475" y="650"/>
                  <a:pt x="2475" y="675"/>
                </a:cubicBezTo>
                <a:cubicBezTo>
                  <a:pt x="2450" y="701"/>
                  <a:pt x="2401" y="650"/>
                  <a:pt x="2350" y="675"/>
                </a:cubicBezTo>
                <a:cubicBezTo>
                  <a:pt x="2301" y="701"/>
                  <a:pt x="2301" y="725"/>
                  <a:pt x="2275" y="725"/>
                </a:cubicBezTo>
                <a:cubicBezTo>
                  <a:pt x="2250" y="725"/>
                  <a:pt x="2250" y="750"/>
                  <a:pt x="2225" y="775"/>
                </a:cubicBezTo>
                <a:lnTo>
                  <a:pt x="2200" y="801"/>
                </a:lnTo>
                <a:cubicBezTo>
                  <a:pt x="2175" y="801"/>
                  <a:pt x="2150" y="825"/>
                  <a:pt x="2150" y="825"/>
                </a:cubicBezTo>
                <a:cubicBezTo>
                  <a:pt x="2150" y="825"/>
                  <a:pt x="2175" y="875"/>
                  <a:pt x="2150" y="901"/>
                </a:cubicBezTo>
                <a:cubicBezTo>
                  <a:pt x="2150" y="925"/>
                  <a:pt x="2100" y="901"/>
                  <a:pt x="2050" y="925"/>
                </a:cubicBezTo>
                <a:cubicBezTo>
                  <a:pt x="2025" y="925"/>
                  <a:pt x="2000" y="901"/>
                  <a:pt x="1975" y="901"/>
                </a:cubicBezTo>
                <a:cubicBezTo>
                  <a:pt x="1950" y="925"/>
                  <a:pt x="1925" y="901"/>
                  <a:pt x="1900" y="901"/>
                </a:cubicBezTo>
                <a:cubicBezTo>
                  <a:pt x="1900" y="901"/>
                  <a:pt x="1875" y="850"/>
                  <a:pt x="1875" y="825"/>
                </a:cubicBezTo>
                <a:cubicBezTo>
                  <a:pt x="1875" y="801"/>
                  <a:pt x="1875" y="750"/>
                  <a:pt x="1850" y="775"/>
                </a:cubicBezTo>
                <a:cubicBezTo>
                  <a:pt x="1825" y="801"/>
                  <a:pt x="1800" y="801"/>
                  <a:pt x="1800" y="825"/>
                </a:cubicBezTo>
                <a:cubicBezTo>
                  <a:pt x="1800" y="850"/>
                  <a:pt x="1825" y="901"/>
                  <a:pt x="1800" y="925"/>
                </a:cubicBezTo>
                <a:cubicBezTo>
                  <a:pt x="1775" y="950"/>
                  <a:pt x="1675" y="950"/>
                  <a:pt x="1650" y="925"/>
                </a:cubicBezTo>
                <a:cubicBezTo>
                  <a:pt x="1625" y="925"/>
                  <a:pt x="1525" y="901"/>
                  <a:pt x="1525" y="901"/>
                </a:cubicBezTo>
                <a:cubicBezTo>
                  <a:pt x="1525" y="875"/>
                  <a:pt x="1500" y="825"/>
                  <a:pt x="1475" y="825"/>
                </a:cubicBezTo>
                <a:cubicBezTo>
                  <a:pt x="1450" y="825"/>
                  <a:pt x="1400" y="875"/>
                  <a:pt x="1375" y="850"/>
                </a:cubicBezTo>
                <a:cubicBezTo>
                  <a:pt x="1375" y="850"/>
                  <a:pt x="1325" y="801"/>
                  <a:pt x="1300" y="801"/>
                </a:cubicBezTo>
                <a:cubicBezTo>
                  <a:pt x="1275" y="801"/>
                  <a:pt x="1225" y="775"/>
                  <a:pt x="1225" y="775"/>
                </a:cubicBezTo>
                <a:cubicBezTo>
                  <a:pt x="1225" y="750"/>
                  <a:pt x="1175" y="750"/>
                  <a:pt x="1150" y="725"/>
                </a:cubicBezTo>
                <a:cubicBezTo>
                  <a:pt x="1150" y="725"/>
                  <a:pt x="1100" y="725"/>
                  <a:pt x="1100" y="701"/>
                </a:cubicBezTo>
                <a:cubicBezTo>
                  <a:pt x="1100" y="675"/>
                  <a:pt x="1125" y="650"/>
                  <a:pt x="1125" y="625"/>
                </a:cubicBezTo>
                <a:cubicBezTo>
                  <a:pt x="1125" y="601"/>
                  <a:pt x="1175" y="575"/>
                  <a:pt x="1175" y="575"/>
                </a:cubicBezTo>
                <a:cubicBezTo>
                  <a:pt x="1175" y="550"/>
                  <a:pt x="1125" y="525"/>
                  <a:pt x="1125" y="525"/>
                </a:cubicBezTo>
                <a:cubicBezTo>
                  <a:pt x="1125" y="525"/>
                  <a:pt x="1100" y="475"/>
                  <a:pt x="1075" y="475"/>
                </a:cubicBezTo>
                <a:cubicBezTo>
                  <a:pt x="1050" y="475"/>
                  <a:pt x="1025" y="425"/>
                  <a:pt x="1000" y="425"/>
                </a:cubicBezTo>
                <a:cubicBezTo>
                  <a:pt x="975" y="425"/>
                  <a:pt x="975" y="375"/>
                  <a:pt x="975" y="350"/>
                </a:cubicBezTo>
                <a:cubicBezTo>
                  <a:pt x="950" y="325"/>
                  <a:pt x="950" y="275"/>
                  <a:pt x="975" y="300"/>
                </a:cubicBezTo>
                <a:cubicBezTo>
                  <a:pt x="1000" y="325"/>
                  <a:pt x="1050" y="300"/>
                  <a:pt x="1050" y="275"/>
                </a:cubicBezTo>
                <a:cubicBezTo>
                  <a:pt x="1025" y="250"/>
                  <a:pt x="1000" y="200"/>
                  <a:pt x="1000" y="200"/>
                </a:cubicBezTo>
                <a:cubicBezTo>
                  <a:pt x="1000" y="175"/>
                  <a:pt x="1000" y="125"/>
                  <a:pt x="975" y="100"/>
                </a:cubicBezTo>
                <a:cubicBezTo>
                  <a:pt x="950" y="100"/>
                  <a:pt x="925" y="75"/>
                  <a:pt x="925" y="50"/>
                </a:cubicBezTo>
                <a:cubicBezTo>
                  <a:pt x="925" y="25"/>
                  <a:pt x="900" y="0"/>
                  <a:pt x="900" y="0"/>
                </a:cubicBezTo>
                <a:cubicBezTo>
                  <a:pt x="850" y="0"/>
                  <a:pt x="850" y="0"/>
                  <a:pt x="850" y="0"/>
                </a:cubicBezTo>
                <a:cubicBezTo>
                  <a:pt x="850" y="0"/>
                  <a:pt x="825" y="50"/>
                  <a:pt x="825" y="75"/>
                </a:cubicBezTo>
                <a:cubicBezTo>
                  <a:pt x="800" y="75"/>
                  <a:pt x="750" y="75"/>
                  <a:pt x="725" y="100"/>
                </a:cubicBezTo>
                <a:cubicBezTo>
                  <a:pt x="699" y="125"/>
                  <a:pt x="625" y="75"/>
                  <a:pt x="575" y="75"/>
                </a:cubicBezTo>
                <a:cubicBezTo>
                  <a:pt x="550" y="75"/>
                  <a:pt x="525" y="125"/>
                  <a:pt x="525" y="125"/>
                </a:cubicBezTo>
                <a:cubicBezTo>
                  <a:pt x="550" y="150"/>
                  <a:pt x="550" y="225"/>
                  <a:pt x="550" y="225"/>
                </a:cubicBezTo>
                <a:cubicBezTo>
                  <a:pt x="550" y="225"/>
                  <a:pt x="575" y="325"/>
                  <a:pt x="600" y="300"/>
                </a:cubicBezTo>
                <a:cubicBezTo>
                  <a:pt x="650" y="300"/>
                  <a:pt x="675" y="350"/>
                  <a:pt x="650" y="350"/>
                </a:cubicBezTo>
                <a:cubicBezTo>
                  <a:pt x="625" y="350"/>
                  <a:pt x="600" y="400"/>
                  <a:pt x="600" y="425"/>
                </a:cubicBezTo>
                <a:cubicBezTo>
                  <a:pt x="600" y="450"/>
                  <a:pt x="600" y="475"/>
                  <a:pt x="575" y="501"/>
                </a:cubicBezTo>
                <a:cubicBezTo>
                  <a:pt x="550" y="501"/>
                  <a:pt x="550" y="501"/>
                  <a:pt x="550" y="550"/>
                </a:cubicBezTo>
                <a:cubicBezTo>
                  <a:pt x="550" y="575"/>
                  <a:pt x="499" y="575"/>
                  <a:pt x="475" y="575"/>
                </a:cubicBezTo>
                <a:cubicBezTo>
                  <a:pt x="475" y="601"/>
                  <a:pt x="450" y="675"/>
                  <a:pt x="450" y="675"/>
                </a:cubicBezTo>
                <a:cubicBezTo>
                  <a:pt x="425" y="701"/>
                  <a:pt x="374" y="701"/>
                  <a:pt x="374" y="725"/>
                </a:cubicBezTo>
                <a:cubicBezTo>
                  <a:pt x="374" y="775"/>
                  <a:pt x="325" y="801"/>
                  <a:pt x="325" y="801"/>
                </a:cubicBezTo>
                <a:cubicBezTo>
                  <a:pt x="300" y="801"/>
                  <a:pt x="274" y="775"/>
                  <a:pt x="250" y="801"/>
                </a:cubicBezTo>
                <a:cubicBezTo>
                  <a:pt x="250" y="825"/>
                  <a:pt x="200" y="801"/>
                  <a:pt x="174" y="801"/>
                </a:cubicBezTo>
                <a:cubicBezTo>
                  <a:pt x="174" y="801"/>
                  <a:pt x="125" y="850"/>
                  <a:pt x="125" y="901"/>
                </a:cubicBezTo>
                <a:cubicBezTo>
                  <a:pt x="125" y="925"/>
                  <a:pt x="174" y="925"/>
                  <a:pt x="174" y="950"/>
                </a:cubicBezTo>
                <a:cubicBezTo>
                  <a:pt x="174" y="1001"/>
                  <a:pt x="200" y="1025"/>
                  <a:pt x="225" y="1050"/>
                </a:cubicBezTo>
                <a:cubicBezTo>
                  <a:pt x="225" y="1074"/>
                  <a:pt x="250" y="1124"/>
                  <a:pt x="250" y="1149"/>
                </a:cubicBezTo>
                <a:cubicBezTo>
                  <a:pt x="225" y="1149"/>
                  <a:pt x="200" y="1174"/>
                  <a:pt x="174" y="1149"/>
                </a:cubicBezTo>
                <a:cubicBezTo>
                  <a:pt x="150" y="1149"/>
                  <a:pt x="150" y="1174"/>
                  <a:pt x="74" y="1149"/>
                </a:cubicBezTo>
                <a:cubicBezTo>
                  <a:pt x="25" y="1149"/>
                  <a:pt x="25" y="1200"/>
                  <a:pt x="0" y="1224"/>
                </a:cubicBezTo>
                <a:lnTo>
                  <a:pt x="0" y="1224"/>
                </a:lnTo>
                <a:cubicBezTo>
                  <a:pt x="25" y="1249"/>
                  <a:pt x="25" y="1300"/>
                  <a:pt x="74" y="1300"/>
                </a:cubicBezTo>
                <a:cubicBezTo>
                  <a:pt x="125" y="1324"/>
                  <a:pt x="174" y="1274"/>
                  <a:pt x="174" y="1300"/>
                </a:cubicBezTo>
                <a:cubicBezTo>
                  <a:pt x="174" y="1349"/>
                  <a:pt x="50" y="1349"/>
                  <a:pt x="50" y="1349"/>
                </a:cubicBezTo>
                <a:cubicBezTo>
                  <a:pt x="50" y="1374"/>
                  <a:pt x="174" y="1524"/>
                  <a:pt x="250" y="1524"/>
                </a:cubicBezTo>
                <a:cubicBezTo>
                  <a:pt x="325" y="1500"/>
                  <a:pt x="374" y="1424"/>
                  <a:pt x="350" y="1424"/>
                </a:cubicBezTo>
                <a:cubicBezTo>
                  <a:pt x="325" y="1400"/>
                  <a:pt x="374" y="1374"/>
                  <a:pt x="374" y="1374"/>
                </a:cubicBezTo>
                <a:cubicBezTo>
                  <a:pt x="400" y="1374"/>
                  <a:pt x="374" y="1449"/>
                  <a:pt x="400" y="1474"/>
                </a:cubicBezTo>
                <a:cubicBezTo>
                  <a:pt x="425" y="1474"/>
                  <a:pt x="425" y="1524"/>
                  <a:pt x="400" y="1549"/>
                </a:cubicBezTo>
                <a:cubicBezTo>
                  <a:pt x="400" y="1600"/>
                  <a:pt x="425" y="1674"/>
                  <a:pt x="425" y="1725"/>
                </a:cubicBezTo>
                <a:cubicBezTo>
                  <a:pt x="425" y="1749"/>
                  <a:pt x="450" y="1825"/>
                  <a:pt x="475" y="1874"/>
                </a:cubicBezTo>
                <a:cubicBezTo>
                  <a:pt x="475" y="1949"/>
                  <a:pt x="525" y="2074"/>
                  <a:pt x="550" y="2125"/>
                </a:cubicBezTo>
                <a:cubicBezTo>
                  <a:pt x="600" y="2200"/>
                  <a:pt x="625" y="2349"/>
                  <a:pt x="650" y="2374"/>
                </a:cubicBezTo>
                <a:cubicBezTo>
                  <a:pt x="675" y="2399"/>
                  <a:pt x="725" y="2525"/>
                  <a:pt x="725" y="2574"/>
                </a:cubicBezTo>
                <a:cubicBezTo>
                  <a:pt x="725" y="2649"/>
                  <a:pt x="800" y="2725"/>
                  <a:pt x="825" y="2749"/>
                </a:cubicBezTo>
                <a:cubicBezTo>
                  <a:pt x="850" y="2749"/>
                  <a:pt x="900" y="2725"/>
                  <a:pt x="925" y="2674"/>
                </a:cubicBezTo>
                <a:cubicBezTo>
                  <a:pt x="925" y="2649"/>
                  <a:pt x="1000" y="2625"/>
                  <a:pt x="1000" y="2600"/>
                </a:cubicBezTo>
                <a:cubicBezTo>
                  <a:pt x="1000" y="2574"/>
                  <a:pt x="1025" y="2525"/>
                  <a:pt x="1050" y="2525"/>
                </a:cubicBezTo>
                <a:cubicBezTo>
                  <a:pt x="1075" y="2525"/>
                  <a:pt x="1075" y="2499"/>
                  <a:pt x="1075" y="2474"/>
                </a:cubicBezTo>
                <a:cubicBezTo>
                  <a:pt x="1075" y="2425"/>
                  <a:pt x="1075" y="2374"/>
                  <a:pt x="1100" y="2349"/>
                </a:cubicBezTo>
                <a:cubicBezTo>
                  <a:pt x="1125" y="2325"/>
                  <a:pt x="1125" y="2225"/>
                  <a:pt x="1100" y="2200"/>
                </a:cubicBezTo>
                <a:cubicBezTo>
                  <a:pt x="1100" y="2149"/>
                  <a:pt x="1100" y="2100"/>
                  <a:pt x="1100" y="2074"/>
                </a:cubicBezTo>
                <a:cubicBezTo>
                  <a:pt x="1125" y="2049"/>
                  <a:pt x="1125" y="2000"/>
                  <a:pt x="1150" y="2000"/>
                </a:cubicBezTo>
                <a:cubicBezTo>
                  <a:pt x="1175" y="2000"/>
                  <a:pt x="1200" y="1974"/>
                  <a:pt x="1250" y="1925"/>
                </a:cubicBezTo>
                <a:cubicBezTo>
                  <a:pt x="1275" y="1900"/>
                  <a:pt x="1350" y="1849"/>
                  <a:pt x="1375" y="1825"/>
                </a:cubicBezTo>
                <a:cubicBezTo>
                  <a:pt x="1425" y="1800"/>
                  <a:pt x="1500" y="1725"/>
                  <a:pt x="1525" y="1674"/>
                </a:cubicBezTo>
                <a:cubicBezTo>
                  <a:pt x="1550" y="1624"/>
                  <a:pt x="1650" y="1600"/>
                  <a:pt x="1675" y="1574"/>
                </a:cubicBezTo>
                <a:cubicBezTo>
                  <a:pt x="1725" y="1524"/>
                  <a:pt x="1700" y="1500"/>
                  <a:pt x="1700" y="1474"/>
                </a:cubicBezTo>
                <a:cubicBezTo>
                  <a:pt x="1725" y="1424"/>
                  <a:pt x="1825" y="1424"/>
                  <a:pt x="1875" y="1424"/>
                </a:cubicBezTo>
                <a:cubicBezTo>
                  <a:pt x="1875" y="1424"/>
                  <a:pt x="1900" y="1424"/>
                  <a:pt x="1900" y="1400"/>
                </a:cubicBezTo>
                <a:cubicBezTo>
                  <a:pt x="1900" y="1349"/>
                  <a:pt x="1875" y="1274"/>
                  <a:pt x="1875" y="1249"/>
                </a:cubicBezTo>
              </a:path>
            </a:pathLst>
          </a:custGeom>
          <a:solidFill>
            <a:schemeClr val="accent3">
              <a:lumMod val="75000"/>
            </a:schemeClr>
          </a:solidFill>
          <a:ln w="3175" cap="flat">
            <a:solidFill>
              <a:schemeClr val="accent3">
                <a:lumMod val="75000"/>
              </a:schemeClr>
            </a:solidFill>
            <a:bevel/>
            <a:headEnd/>
            <a:tailEnd/>
          </a:ln>
          <a:effectLst/>
        </p:spPr>
        <p:txBody>
          <a:bodyPr wrap="none" anchor="ctr"/>
          <a:lstStyle/>
          <a:p>
            <a:pPr defTabSz="914354">
              <a:defRPr/>
            </a:pPr>
            <a:endParaRPr lang="en-US">
              <a:solidFill>
                <a:srgbClr val="13171F"/>
              </a:solidFill>
              <a:latin typeface="Microsoft Sans Serif"/>
            </a:endParaRPr>
          </a:p>
        </p:txBody>
      </p:sp>
      <p:sp>
        <p:nvSpPr>
          <p:cNvPr id="353" name="Freeform 66">
            <a:extLst>
              <a:ext uri="{FF2B5EF4-FFF2-40B4-BE49-F238E27FC236}">
                <a16:creationId xmlns:a16="http://schemas.microsoft.com/office/drawing/2014/main" id="{E5FFAEF0-39E8-0943-9978-E19272CE012B}"/>
              </a:ext>
            </a:extLst>
          </p:cNvPr>
          <p:cNvSpPr>
            <a:spLocks noChangeArrowheads="1"/>
          </p:cNvSpPr>
          <p:nvPr/>
        </p:nvSpPr>
        <p:spPr bwMode="auto">
          <a:xfrm>
            <a:off x="6060846" y="3217731"/>
            <a:ext cx="223593" cy="104063"/>
          </a:xfrm>
          <a:custGeom>
            <a:avLst/>
            <a:gdLst>
              <a:gd name="T0" fmla="*/ 573 w 700"/>
              <a:gd name="T1" fmla="*/ 25 h 326"/>
              <a:gd name="T2" fmla="*/ 573 w 700"/>
              <a:gd name="T3" fmla="*/ 25 h 326"/>
              <a:gd name="T4" fmla="*/ 499 w 700"/>
              <a:gd name="T5" fmla="*/ 0 h 326"/>
              <a:gd name="T6" fmla="*/ 473 w 700"/>
              <a:gd name="T7" fmla="*/ 50 h 326"/>
              <a:gd name="T8" fmla="*/ 398 w 700"/>
              <a:gd name="T9" fmla="*/ 50 h 326"/>
              <a:gd name="T10" fmla="*/ 348 w 700"/>
              <a:gd name="T11" fmla="*/ 100 h 326"/>
              <a:gd name="T12" fmla="*/ 299 w 700"/>
              <a:gd name="T13" fmla="*/ 150 h 326"/>
              <a:gd name="T14" fmla="*/ 273 w 700"/>
              <a:gd name="T15" fmla="*/ 175 h 326"/>
              <a:gd name="T16" fmla="*/ 173 w 700"/>
              <a:gd name="T17" fmla="*/ 200 h 326"/>
              <a:gd name="T18" fmla="*/ 125 w 700"/>
              <a:gd name="T19" fmla="*/ 200 h 326"/>
              <a:gd name="T20" fmla="*/ 74 w 700"/>
              <a:gd name="T21" fmla="*/ 200 h 326"/>
              <a:gd name="T22" fmla="*/ 0 w 700"/>
              <a:gd name="T23" fmla="*/ 200 h 326"/>
              <a:gd name="T24" fmla="*/ 0 w 700"/>
              <a:gd name="T25" fmla="*/ 250 h 326"/>
              <a:gd name="T26" fmla="*/ 49 w 700"/>
              <a:gd name="T27" fmla="*/ 275 h 326"/>
              <a:gd name="T28" fmla="*/ 100 w 700"/>
              <a:gd name="T29" fmla="*/ 275 h 326"/>
              <a:gd name="T30" fmla="*/ 173 w 700"/>
              <a:gd name="T31" fmla="*/ 250 h 326"/>
              <a:gd name="T32" fmla="*/ 248 w 700"/>
              <a:gd name="T33" fmla="*/ 250 h 326"/>
              <a:gd name="T34" fmla="*/ 248 w 700"/>
              <a:gd name="T35" fmla="*/ 300 h 326"/>
              <a:gd name="T36" fmla="*/ 348 w 700"/>
              <a:gd name="T37" fmla="*/ 300 h 326"/>
              <a:gd name="T38" fmla="*/ 448 w 700"/>
              <a:gd name="T39" fmla="*/ 325 h 326"/>
              <a:gd name="T40" fmla="*/ 524 w 700"/>
              <a:gd name="T41" fmla="*/ 300 h 326"/>
              <a:gd name="T42" fmla="*/ 599 w 700"/>
              <a:gd name="T43" fmla="*/ 275 h 326"/>
              <a:gd name="T44" fmla="*/ 599 w 700"/>
              <a:gd name="T45" fmla="*/ 275 h 326"/>
              <a:gd name="T46" fmla="*/ 599 w 700"/>
              <a:gd name="T47" fmla="*/ 250 h 326"/>
              <a:gd name="T48" fmla="*/ 624 w 700"/>
              <a:gd name="T49" fmla="*/ 200 h 326"/>
              <a:gd name="T50" fmla="*/ 624 w 700"/>
              <a:gd name="T51" fmla="*/ 175 h 326"/>
              <a:gd name="T52" fmla="*/ 673 w 700"/>
              <a:gd name="T53" fmla="*/ 150 h 326"/>
              <a:gd name="T54" fmla="*/ 699 w 700"/>
              <a:gd name="T55" fmla="*/ 125 h 326"/>
              <a:gd name="T56" fmla="*/ 649 w 700"/>
              <a:gd name="T57" fmla="*/ 50 h 326"/>
              <a:gd name="T58" fmla="*/ 573 w 700"/>
              <a:gd name="T59" fmla="*/ 2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0" h="326">
                <a:moveTo>
                  <a:pt x="573" y="25"/>
                </a:moveTo>
                <a:lnTo>
                  <a:pt x="573" y="25"/>
                </a:lnTo>
                <a:cubicBezTo>
                  <a:pt x="548" y="0"/>
                  <a:pt x="499" y="0"/>
                  <a:pt x="499" y="0"/>
                </a:cubicBezTo>
                <a:cubicBezTo>
                  <a:pt x="499" y="0"/>
                  <a:pt x="473" y="25"/>
                  <a:pt x="473" y="50"/>
                </a:cubicBezTo>
                <a:cubicBezTo>
                  <a:pt x="473" y="50"/>
                  <a:pt x="424" y="50"/>
                  <a:pt x="398" y="50"/>
                </a:cubicBezTo>
                <a:cubicBezTo>
                  <a:pt x="398" y="75"/>
                  <a:pt x="348" y="75"/>
                  <a:pt x="348" y="100"/>
                </a:cubicBezTo>
                <a:cubicBezTo>
                  <a:pt x="348" y="100"/>
                  <a:pt x="299" y="100"/>
                  <a:pt x="299" y="150"/>
                </a:cubicBezTo>
                <a:cubicBezTo>
                  <a:pt x="324" y="200"/>
                  <a:pt x="273" y="175"/>
                  <a:pt x="273" y="175"/>
                </a:cubicBezTo>
                <a:cubicBezTo>
                  <a:pt x="248" y="175"/>
                  <a:pt x="199" y="175"/>
                  <a:pt x="173" y="200"/>
                </a:cubicBezTo>
                <a:cubicBezTo>
                  <a:pt x="148" y="200"/>
                  <a:pt x="125" y="200"/>
                  <a:pt x="125" y="200"/>
                </a:cubicBezTo>
                <a:cubicBezTo>
                  <a:pt x="100" y="200"/>
                  <a:pt x="74" y="175"/>
                  <a:pt x="74" y="200"/>
                </a:cubicBezTo>
                <a:cubicBezTo>
                  <a:pt x="49" y="225"/>
                  <a:pt x="25" y="200"/>
                  <a:pt x="0" y="200"/>
                </a:cubicBezTo>
                <a:cubicBezTo>
                  <a:pt x="0" y="200"/>
                  <a:pt x="0" y="225"/>
                  <a:pt x="0" y="250"/>
                </a:cubicBezTo>
                <a:cubicBezTo>
                  <a:pt x="0" y="250"/>
                  <a:pt x="25" y="275"/>
                  <a:pt x="49" y="275"/>
                </a:cubicBezTo>
                <a:cubicBezTo>
                  <a:pt x="74" y="250"/>
                  <a:pt x="100" y="275"/>
                  <a:pt x="100" y="275"/>
                </a:cubicBezTo>
                <a:cubicBezTo>
                  <a:pt x="125" y="300"/>
                  <a:pt x="148" y="275"/>
                  <a:pt x="173" y="250"/>
                </a:cubicBezTo>
                <a:cubicBezTo>
                  <a:pt x="173" y="250"/>
                  <a:pt x="224" y="250"/>
                  <a:pt x="248" y="250"/>
                </a:cubicBezTo>
                <a:cubicBezTo>
                  <a:pt x="248" y="250"/>
                  <a:pt x="248" y="275"/>
                  <a:pt x="248" y="300"/>
                </a:cubicBezTo>
                <a:cubicBezTo>
                  <a:pt x="273" y="300"/>
                  <a:pt x="299" y="300"/>
                  <a:pt x="348" y="300"/>
                </a:cubicBezTo>
                <a:cubicBezTo>
                  <a:pt x="373" y="300"/>
                  <a:pt x="424" y="325"/>
                  <a:pt x="448" y="325"/>
                </a:cubicBezTo>
                <a:cubicBezTo>
                  <a:pt x="473" y="325"/>
                  <a:pt x="499" y="300"/>
                  <a:pt x="524" y="300"/>
                </a:cubicBezTo>
                <a:cubicBezTo>
                  <a:pt x="573" y="300"/>
                  <a:pt x="573" y="275"/>
                  <a:pt x="599" y="275"/>
                </a:cubicBezTo>
                <a:lnTo>
                  <a:pt x="599" y="275"/>
                </a:lnTo>
                <a:cubicBezTo>
                  <a:pt x="599" y="250"/>
                  <a:pt x="599" y="250"/>
                  <a:pt x="599" y="250"/>
                </a:cubicBezTo>
                <a:cubicBezTo>
                  <a:pt x="624" y="250"/>
                  <a:pt x="624" y="225"/>
                  <a:pt x="624" y="200"/>
                </a:cubicBezTo>
                <a:lnTo>
                  <a:pt x="624" y="175"/>
                </a:lnTo>
                <a:cubicBezTo>
                  <a:pt x="649" y="175"/>
                  <a:pt x="673" y="175"/>
                  <a:pt x="673" y="150"/>
                </a:cubicBezTo>
                <a:cubicBezTo>
                  <a:pt x="673" y="125"/>
                  <a:pt x="673" y="125"/>
                  <a:pt x="699" y="125"/>
                </a:cubicBezTo>
                <a:cubicBezTo>
                  <a:pt x="673" y="100"/>
                  <a:pt x="649" y="50"/>
                  <a:pt x="649" y="50"/>
                </a:cubicBezTo>
                <a:cubicBezTo>
                  <a:pt x="649" y="50"/>
                  <a:pt x="599" y="50"/>
                  <a:pt x="573" y="25"/>
                </a:cubicBezTo>
              </a:path>
            </a:pathLst>
          </a:custGeom>
          <a:solidFill>
            <a:schemeClr val="accent3">
              <a:lumMod val="75000"/>
            </a:schemeClr>
          </a:solidFill>
          <a:ln w="9525" cap="flat">
            <a:solidFill>
              <a:schemeClr val="accent3">
                <a:lumMod val="75000"/>
              </a:schemeClr>
            </a:solidFill>
            <a:bevel/>
            <a:headEnd/>
            <a:tailEnd/>
          </a:ln>
          <a:effectLst/>
        </p:spPr>
        <p:txBody>
          <a:bodyPr wrap="none" anchor="ctr"/>
          <a:lstStyle/>
          <a:p>
            <a:pPr defTabSz="914354">
              <a:defRPr/>
            </a:pPr>
            <a:endParaRPr lang="en-US">
              <a:solidFill>
                <a:srgbClr val="13171F"/>
              </a:solidFill>
              <a:latin typeface="Microsoft Sans Serif"/>
            </a:endParaRPr>
          </a:p>
        </p:txBody>
      </p:sp>
      <p:sp>
        <p:nvSpPr>
          <p:cNvPr id="349" name="Freeform 102">
            <a:extLst>
              <a:ext uri="{FF2B5EF4-FFF2-40B4-BE49-F238E27FC236}">
                <a16:creationId xmlns:a16="http://schemas.microsoft.com/office/drawing/2014/main" id="{0EB955B2-DD32-4244-BC84-13BEA419E6C9}"/>
              </a:ext>
            </a:extLst>
          </p:cNvPr>
          <p:cNvSpPr>
            <a:spLocks noChangeArrowheads="1"/>
          </p:cNvSpPr>
          <p:nvPr/>
        </p:nvSpPr>
        <p:spPr bwMode="auto">
          <a:xfrm>
            <a:off x="3532423" y="4677410"/>
            <a:ext cx="1196712" cy="1220617"/>
          </a:xfrm>
          <a:custGeom>
            <a:avLst/>
            <a:gdLst>
              <a:gd name="T0" fmla="*/ 2051 w 3753"/>
              <a:gd name="T1" fmla="*/ 3675 h 3826"/>
              <a:gd name="T2" fmla="*/ 2151 w 3753"/>
              <a:gd name="T3" fmla="*/ 3550 h 3826"/>
              <a:gd name="T4" fmla="*/ 2376 w 3753"/>
              <a:gd name="T5" fmla="*/ 3300 h 3826"/>
              <a:gd name="T6" fmla="*/ 2427 w 3753"/>
              <a:gd name="T7" fmla="*/ 2950 h 3826"/>
              <a:gd name="T8" fmla="*/ 2727 w 3753"/>
              <a:gd name="T9" fmla="*/ 2775 h 3826"/>
              <a:gd name="T10" fmla="*/ 3027 w 3753"/>
              <a:gd name="T11" fmla="*/ 2700 h 3826"/>
              <a:gd name="T12" fmla="*/ 3176 w 3753"/>
              <a:gd name="T13" fmla="*/ 2500 h 3826"/>
              <a:gd name="T14" fmla="*/ 3252 w 3753"/>
              <a:gd name="T15" fmla="*/ 2250 h 3826"/>
              <a:gd name="T16" fmla="*/ 3327 w 3753"/>
              <a:gd name="T17" fmla="*/ 1900 h 3826"/>
              <a:gd name="T18" fmla="*/ 3352 w 3753"/>
              <a:gd name="T19" fmla="*/ 1700 h 3826"/>
              <a:gd name="T20" fmla="*/ 3576 w 3753"/>
              <a:gd name="T21" fmla="*/ 1500 h 3826"/>
              <a:gd name="T22" fmla="*/ 3601 w 3753"/>
              <a:gd name="T23" fmla="*/ 1000 h 3826"/>
              <a:gd name="T24" fmla="*/ 2927 w 3753"/>
              <a:gd name="T25" fmla="*/ 750 h 3826"/>
              <a:gd name="T26" fmla="*/ 2601 w 3753"/>
              <a:gd name="T27" fmla="*/ 574 h 3826"/>
              <a:gd name="T28" fmla="*/ 2327 w 3753"/>
              <a:gd name="T29" fmla="*/ 674 h 3826"/>
              <a:gd name="T30" fmla="*/ 2176 w 3753"/>
              <a:gd name="T31" fmla="*/ 574 h 3826"/>
              <a:gd name="T32" fmla="*/ 2201 w 3753"/>
              <a:gd name="T33" fmla="*/ 274 h 3826"/>
              <a:gd name="T34" fmla="*/ 1926 w 3753"/>
              <a:gd name="T35" fmla="*/ 300 h 3826"/>
              <a:gd name="T36" fmla="*/ 1701 w 3753"/>
              <a:gd name="T37" fmla="*/ 325 h 3826"/>
              <a:gd name="T38" fmla="*/ 1476 w 3753"/>
              <a:gd name="T39" fmla="*/ 374 h 3826"/>
              <a:gd name="T40" fmla="*/ 1351 w 3753"/>
              <a:gd name="T41" fmla="*/ 100 h 3826"/>
              <a:gd name="T42" fmla="*/ 1126 w 3753"/>
              <a:gd name="T43" fmla="*/ 100 h 3826"/>
              <a:gd name="T44" fmla="*/ 951 w 3753"/>
              <a:gd name="T45" fmla="*/ 125 h 3826"/>
              <a:gd name="T46" fmla="*/ 951 w 3753"/>
              <a:gd name="T47" fmla="*/ 250 h 3826"/>
              <a:gd name="T48" fmla="*/ 926 w 3753"/>
              <a:gd name="T49" fmla="*/ 350 h 3826"/>
              <a:gd name="T50" fmla="*/ 751 w 3753"/>
              <a:gd name="T51" fmla="*/ 425 h 3826"/>
              <a:gd name="T52" fmla="*/ 526 w 3753"/>
              <a:gd name="T53" fmla="*/ 350 h 3826"/>
              <a:gd name="T54" fmla="*/ 426 w 3753"/>
              <a:gd name="T55" fmla="*/ 450 h 3826"/>
              <a:gd name="T56" fmla="*/ 400 w 3753"/>
              <a:gd name="T57" fmla="*/ 774 h 3826"/>
              <a:gd name="T58" fmla="*/ 176 w 3753"/>
              <a:gd name="T59" fmla="*/ 950 h 3826"/>
              <a:gd name="T60" fmla="*/ 26 w 3753"/>
              <a:gd name="T61" fmla="*/ 1150 h 3826"/>
              <a:gd name="T62" fmla="*/ 76 w 3753"/>
              <a:gd name="T63" fmla="*/ 1375 h 3826"/>
              <a:gd name="T64" fmla="*/ 276 w 3753"/>
              <a:gd name="T65" fmla="*/ 1450 h 3826"/>
              <a:gd name="T66" fmla="*/ 451 w 3753"/>
              <a:gd name="T67" fmla="*/ 1550 h 3826"/>
              <a:gd name="T68" fmla="*/ 726 w 3753"/>
              <a:gd name="T69" fmla="*/ 1450 h 3826"/>
              <a:gd name="T70" fmla="*/ 951 w 3753"/>
              <a:gd name="T71" fmla="*/ 1700 h 3826"/>
              <a:gd name="T72" fmla="*/ 1151 w 3753"/>
              <a:gd name="T73" fmla="*/ 1775 h 3826"/>
              <a:gd name="T74" fmla="*/ 1301 w 3753"/>
              <a:gd name="T75" fmla="*/ 1950 h 3826"/>
              <a:gd name="T76" fmla="*/ 1476 w 3753"/>
              <a:gd name="T77" fmla="*/ 2125 h 3826"/>
              <a:gd name="T78" fmla="*/ 1501 w 3753"/>
              <a:gd name="T79" fmla="*/ 2400 h 3826"/>
              <a:gd name="T80" fmla="*/ 1576 w 3753"/>
              <a:gd name="T81" fmla="*/ 2625 h 3826"/>
              <a:gd name="T82" fmla="*/ 1776 w 3753"/>
              <a:gd name="T83" fmla="*/ 2825 h 3826"/>
              <a:gd name="T84" fmla="*/ 1901 w 3753"/>
              <a:gd name="T85" fmla="*/ 2975 h 3826"/>
              <a:gd name="T86" fmla="*/ 1626 w 3753"/>
              <a:gd name="T87" fmla="*/ 3350 h 3826"/>
              <a:gd name="T88" fmla="*/ 1651 w 3753"/>
              <a:gd name="T89" fmla="*/ 3475 h 3826"/>
              <a:gd name="T90" fmla="*/ 1851 w 3753"/>
              <a:gd name="T91" fmla="*/ 3625 h 3826"/>
              <a:gd name="T92" fmla="*/ 1976 w 3753"/>
              <a:gd name="T93" fmla="*/ 3801 h 3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53" h="3826">
                <a:moveTo>
                  <a:pt x="1976" y="3801"/>
                </a:moveTo>
                <a:lnTo>
                  <a:pt x="1976" y="3801"/>
                </a:lnTo>
                <a:cubicBezTo>
                  <a:pt x="2026" y="3750"/>
                  <a:pt x="2026" y="3725"/>
                  <a:pt x="2051" y="3675"/>
                </a:cubicBezTo>
                <a:cubicBezTo>
                  <a:pt x="2076" y="3625"/>
                  <a:pt x="2051" y="3601"/>
                  <a:pt x="2101" y="3550"/>
                </a:cubicBezTo>
                <a:cubicBezTo>
                  <a:pt x="2151" y="3525"/>
                  <a:pt x="2101" y="3475"/>
                  <a:pt x="2151" y="3450"/>
                </a:cubicBezTo>
                <a:cubicBezTo>
                  <a:pt x="2201" y="3425"/>
                  <a:pt x="2201" y="3475"/>
                  <a:pt x="2151" y="3550"/>
                </a:cubicBezTo>
                <a:cubicBezTo>
                  <a:pt x="2101" y="3601"/>
                  <a:pt x="2101" y="3625"/>
                  <a:pt x="2151" y="3575"/>
                </a:cubicBezTo>
                <a:cubicBezTo>
                  <a:pt x="2226" y="3525"/>
                  <a:pt x="2251" y="3475"/>
                  <a:pt x="2276" y="3400"/>
                </a:cubicBezTo>
                <a:cubicBezTo>
                  <a:pt x="2327" y="3325"/>
                  <a:pt x="2351" y="3300"/>
                  <a:pt x="2376" y="3300"/>
                </a:cubicBezTo>
                <a:cubicBezTo>
                  <a:pt x="2401" y="3275"/>
                  <a:pt x="2401" y="3200"/>
                  <a:pt x="2401" y="3150"/>
                </a:cubicBezTo>
                <a:cubicBezTo>
                  <a:pt x="2401" y="3100"/>
                  <a:pt x="2376" y="3050"/>
                  <a:pt x="2401" y="3025"/>
                </a:cubicBezTo>
                <a:cubicBezTo>
                  <a:pt x="2427" y="2975"/>
                  <a:pt x="2401" y="2950"/>
                  <a:pt x="2427" y="2950"/>
                </a:cubicBezTo>
                <a:cubicBezTo>
                  <a:pt x="2451" y="2950"/>
                  <a:pt x="2501" y="2900"/>
                  <a:pt x="2551" y="2850"/>
                </a:cubicBezTo>
                <a:cubicBezTo>
                  <a:pt x="2601" y="2800"/>
                  <a:pt x="2627" y="2800"/>
                  <a:pt x="2676" y="2800"/>
                </a:cubicBezTo>
                <a:cubicBezTo>
                  <a:pt x="2727" y="2800"/>
                  <a:pt x="2701" y="2775"/>
                  <a:pt x="2727" y="2775"/>
                </a:cubicBezTo>
                <a:cubicBezTo>
                  <a:pt x="2751" y="2775"/>
                  <a:pt x="2776" y="2725"/>
                  <a:pt x="2801" y="2725"/>
                </a:cubicBezTo>
                <a:cubicBezTo>
                  <a:pt x="2827" y="2700"/>
                  <a:pt x="2901" y="2725"/>
                  <a:pt x="2951" y="2725"/>
                </a:cubicBezTo>
                <a:cubicBezTo>
                  <a:pt x="3001" y="2725"/>
                  <a:pt x="3027" y="2725"/>
                  <a:pt x="3027" y="2700"/>
                </a:cubicBezTo>
                <a:cubicBezTo>
                  <a:pt x="3027" y="2650"/>
                  <a:pt x="3051" y="2625"/>
                  <a:pt x="3101" y="2625"/>
                </a:cubicBezTo>
                <a:cubicBezTo>
                  <a:pt x="3127" y="2625"/>
                  <a:pt x="3127" y="2625"/>
                  <a:pt x="3127" y="2575"/>
                </a:cubicBezTo>
                <a:cubicBezTo>
                  <a:pt x="3127" y="2550"/>
                  <a:pt x="3151" y="2525"/>
                  <a:pt x="3176" y="2500"/>
                </a:cubicBezTo>
                <a:cubicBezTo>
                  <a:pt x="3201" y="2475"/>
                  <a:pt x="3201" y="2450"/>
                  <a:pt x="3201" y="2425"/>
                </a:cubicBezTo>
                <a:cubicBezTo>
                  <a:pt x="3227" y="2375"/>
                  <a:pt x="3252" y="2400"/>
                  <a:pt x="3252" y="2375"/>
                </a:cubicBezTo>
                <a:cubicBezTo>
                  <a:pt x="3252" y="2325"/>
                  <a:pt x="3252" y="2275"/>
                  <a:pt x="3252" y="2250"/>
                </a:cubicBezTo>
                <a:cubicBezTo>
                  <a:pt x="3252" y="2225"/>
                  <a:pt x="3301" y="2225"/>
                  <a:pt x="3301" y="2199"/>
                </a:cubicBezTo>
                <a:cubicBezTo>
                  <a:pt x="3327" y="2175"/>
                  <a:pt x="3301" y="2150"/>
                  <a:pt x="3327" y="2075"/>
                </a:cubicBezTo>
                <a:cubicBezTo>
                  <a:pt x="3327" y="2025"/>
                  <a:pt x="3327" y="1950"/>
                  <a:pt x="3327" y="1900"/>
                </a:cubicBezTo>
                <a:cubicBezTo>
                  <a:pt x="3327" y="1850"/>
                  <a:pt x="3327" y="1775"/>
                  <a:pt x="3327" y="1750"/>
                </a:cubicBezTo>
                <a:cubicBezTo>
                  <a:pt x="3352" y="1750"/>
                  <a:pt x="3352" y="1725"/>
                  <a:pt x="3327" y="1725"/>
                </a:cubicBezTo>
                <a:cubicBezTo>
                  <a:pt x="3301" y="1725"/>
                  <a:pt x="3327" y="1700"/>
                  <a:pt x="3352" y="1700"/>
                </a:cubicBezTo>
                <a:cubicBezTo>
                  <a:pt x="3352" y="1700"/>
                  <a:pt x="3376" y="1725"/>
                  <a:pt x="3401" y="1725"/>
                </a:cubicBezTo>
                <a:cubicBezTo>
                  <a:pt x="3427" y="1700"/>
                  <a:pt x="3452" y="1625"/>
                  <a:pt x="3476" y="1575"/>
                </a:cubicBezTo>
                <a:cubicBezTo>
                  <a:pt x="3501" y="1500"/>
                  <a:pt x="3552" y="1525"/>
                  <a:pt x="3576" y="1500"/>
                </a:cubicBezTo>
                <a:cubicBezTo>
                  <a:pt x="3601" y="1500"/>
                  <a:pt x="3652" y="1425"/>
                  <a:pt x="3701" y="1325"/>
                </a:cubicBezTo>
                <a:cubicBezTo>
                  <a:pt x="3752" y="1225"/>
                  <a:pt x="3701" y="1125"/>
                  <a:pt x="3676" y="1050"/>
                </a:cubicBezTo>
                <a:cubicBezTo>
                  <a:pt x="3676" y="974"/>
                  <a:pt x="3652" y="974"/>
                  <a:pt x="3601" y="1000"/>
                </a:cubicBezTo>
                <a:cubicBezTo>
                  <a:pt x="3552" y="1000"/>
                  <a:pt x="3476" y="974"/>
                  <a:pt x="3376" y="874"/>
                </a:cubicBezTo>
                <a:cubicBezTo>
                  <a:pt x="3276" y="750"/>
                  <a:pt x="3176" y="774"/>
                  <a:pt x="3101" y="774"/>
                </a:cubicBezTo>
                <a:cubicBezTo>
                  <a:pt x="3027" y="799"/>
                  <a:pt x="2951" y="750"/>
                  <a:pt x="2927" y="750"/>
                </a:cubicBezTo>
                <a:cubicBezTo>
                  <a:pt x="2876" y="725"/>
                  <a:pt x="2827" y="774"/>
                  <a:pt x="2801" y="799"/>
                </a:cubicBezTo>
                <a:cubicBezTo>
                  <a:pt x="2751" y="799"/>
                  <a:pt x="2801" y="750"/>
                  <a:pt x="2801" y="700"/>
                </a:cubicBezTo>
                <a:cubicBezTo>
                  <a:pt x="2801" y="674"/>
                  <a:pt x="2676" y="625"/>
                  <a:pt x="2601" y="574"/>
                </a:cubicBezTo>
                <a:cubicBezTo>
                  <a:pt x="2501" y="550"/>
                  <a:pt x="2451" y="550"/>
                  <a:pt x="2451" y="625"/>
                </a:cubicBezTo>
                <a:cubicBezTo>
                  <a:pt x="2451" y="674"/>
                  <a:pt x="2427" y="600"/>
                  <a:pt x="2376" y="674"/>
                </a:cubicBezTo>
                <a:cubicBezTo>
                  <a:pt x="2351" y="725"/>
                  <a:pt x="2301" y="674"/>
                  <a:pt x="2327" y="674"/>
                </a:cubicBezTo>
                <a:cubicBezTo>
                  <a:pt x="2376" y="650"/>
                  <a:pt x="2401" y="600"/>
                  <a:pt x="2427" y="550"/>
                </a:cubicBezTo>
                <a:cubicBezTo>
                  <a:pt x="2427" y="525"/>
                  <a:pt x="2276" y="474"/>
                  <a:pt x="2226" y="500"/>
                </a:cubicBezTo>
                <a:cubicBezTo>
                  <a:pt x="2176" y="525"/>
                  <a:pt x="2201" y="600"/>
                  <a:pt x="2176" y="574"/>
                </a:cubicBezTo>
                <a:cubicBezTo>
                  <a:pt x="2126" y="550"/>
                  <a:pt x="2151" y="500"/>
                  <a:pt x="2201" y="500"/>
                </a:cubicBezTo>
                <a:cubicBezTo>
                  <a:pt x="2226" y="500"/>
                  <a:pt x="2276" y="425"/>
                  <a:pt x="2276" y="374"/>
                </a:cubicBezTo>
                <a:cubicBezTo>
                  <a:pt x="2301" y="325"/>
                  <a:pt x="2251" y="325"/>
                  <a:pt x="2201" y="274"/>
                </a:cubicBezTo>
                <a:cubicBezTo>
                  <a:pt x="2176" y="250"/>
                  <a:pt x="2176" y="125"/>
                  <a:pt x="2151" y="100"/>
                </a:cubicBezTo>
                <a:cubicBezTo>
                  <a:pt x="2101" y="150"/>
                  <a:pt x="2051" y="200"/>
                  <a:pt x="2026" y="250"/>
                </a:cubicBezTo>
                <a:cubicBezTo>
                  <a:pt x="2001" y="325"/>
                  <a:pt x="1976" y="274"/>
                  <a:pt x="1926" y="300"/>
                </a:cubicBezTo>
                <a:cubicBezTo>
                  <a:pt x="1876" y="325"/>
                  <a:pt x="1851" y="300"/>
                  <a:pt x="1851" y="274"/>
                </a:cubicBezTo>
                <a:cubicBezTo>
                  <a:pt x="1826" y="250"/>
                  <a:pt x="1776" y="274"/>
                  <a:pt x="1726" y="274"/>
                </a:cubicBezTo>
                <a:cubicBezTo>
                  <a:pt x="1701" y="274"/>
                  <a:pt x="1726" y="300"/>
                  <a:pt x="1701" y="325"/>
                </a:cubicBezTo>
                <a:cubicBezTo>
                  <a:pt x="1676" y="350"/>
                  <a:pt x="1601" y="300"/>
                  <a:pt x="1576" y="325"/>
                </a:cubicBezTo>
                <a:cubicBezTo>
                  <a:pt x="1551" y="350"/>
                  <a:pt x="1551" y="325"/>
                  <a:pt x="1526" y="350"/>
                </a:cubicBezTo>
                <a:cubicBezTo>
                  <a:pt x="1526" y="374"/>
                  <a:pt x="1476" y="350"/>
                  <a:pt x="1476" y="374"/>
                </a:cubicBezTo>
                <a:cubicBezTo>
                  <a:pt x="1451" y="374"/>
                  <a:pt x="1426" y="400"/>
                  <a:pt x="1376" y="325"/>
                </a:cubicBezTo>
                <a:cubicBezTo>
                  <a:pt x="1326" y="274"/>
                  <a:pt x="1326" y="174"/>
                  <a:pt x="1351" y="174"/>
                </a:cubicBezTo>
                <a:cubicBezTo>
                  <a:pt x="1376" y="150"/>
                  <a:pt x="1376" y="100"/>
                  <a:pt x="1351" y="100"/>
                </a:cubicBezTo>
                <a:cubicBezTo>
                  <a:pt x="1301" y="74"/>
                  <a:pt x="1351" y="25"/>
                  <a:pt x="1301" y="0"/>
                </a:cubicBezTo>
                <a:cubicBezTo>
                  <a:pt x="1276" y="0"/>
                  <a:pt x="1276" y="50"/>
                  <a:pt x="1251" y="74"/>
                </a:cubicBezTo>
                <a:cubicBezTo>
                  <a:pt x="1226" y="74"/>
                  <a:pt x="1151" y="125"/>
                  <a:pt x="1126" y="100"/>
                </a:cubicBezTo>
                <a:cubicBezTo>
                  <a:pt x="1101" y="100"/>
                  <a:pt x="1076" y="125"/>
                  <a:pt x="1076" y="150"/>
                </a:cubicBezTo>
                <a:cubicBezTo>
                  <a:pt x="1076" y="174"/>
                  <a:pt x="1026" y="174"/>
                  <a:pt x="1026" y="150"/>
                </a:cubicBezTo>
                <a:cubicBezTo>
                  <a:pt x="1026" y="125"/>
                  <a:pt x="951" y="125"/>
                  <a:pt x="951" y="125"/>
                </a:cubicBezTo>
                <a:cubicBezTo>
                  <a:pt x="926" y="100"/>
                  <a:pt x="851" y="100"/>
                  <a:pt x="876" y="125"/>
                </a:cubicBezTo>
                <a:cubicBezTo>
                  <a:pt x="926" y="150"/>
                  <a:pt x="926" y="174"/>
                  <a:pt x="926" y="200"/>
                </a:cubicBezTo>
                <a:cubicBezTo>
                  <a:pt x="926" y="225"/>
                  <a:pt x="951" y="225"/>
                  <a:pt x="951" y="250"/>
                </a:cubicBezTo>
                <a:cubicBezTo>
                  <a:pt x="951" y="300"/>
                  <a:pt x="976" y="274"/>
                  <a:pt x="1001" y="274"/>
                </a:cubicBezTo>
                <a:cubicBezTo>
                  <a:pt x="1026" y="274"/>
                  <a:pt x="1026" y="300"/>
                  <a:pt x="976" y="300"/>
                </a:cubicBezTo>
                <a:cubicBezTo>
                  <a:pt x="951" y="300"/>
                  <a:pt x="926" y="325"/>
                  <a:pt x="926" y="350"/>
                </a:cubicBezTo>
                <a:cubicBezTo>
                  <a:pt x="926" y="374"/>
                  <a:pt x="901" y="374"/>
                  <a:pt x="876" y="374"/>
                </a:cubicBezTo>
                <a:cubicBezTo>
                  <a:pt x="851" y="400"/>
                  <a:pt x="826" y="425"/>
                  <a:pt x="801" y="425"/>
                </a:cubicBezTo>
                <a:cubicBezTo>
                  <a:pt x="776" y="400"/>
                  <a:pt x="776" y="425"/>
                  <a:pt x="751" y="425"/>
                </a:cubicBezTo>
                <a:cubicBezTo>
                  <a:pt x="726" y="450"/>
                  <a:pt x="726" y="425"/>
                  <a:pt x="701" y="400"/>
                </a:cubicBezTo>
                <a:cubicBezTo>
                  <a:pt x="676" y="400"/>
                  <a:pt x="651" y="350"/>
                  <a:pt x="626" y="300"/>
                </a:cubicBezTo>
                <a:cubicBezTo>
                  <a:pt x="601" y="325"/>
                  <a:pt x="551" y="350"/>
                  <a:pt x="526" y="350"/>
                </a:cubicBezTo>
                <a:cubicBezTo>
                  <a:pt x="501" y="350"/>
                  <a:pt x="400" y="325"/>
                  <a:pt x="400" y="350"/>
                </a:cubicBezTo>
                <a:cubicBezTo>
                  <a:pt x="376" y="374"/>
                  <a:pt x="400" y="400"/>
                  <a:pt x="426" y="400"/>
                </a:cubicBezTo>
                <a:cubicBezTo>
                  <a:pt x="426" y="400"/>
                  <a:pt x="476" y="425"/>
                  <a:pt x="426" y="450"/>
                </a:cubicBezTo>
                <a:cubicBezTo>
                  <a:pt x="400" y="474"/>
                  <a:pt x="376" y="425"/>
                  <a:pt x="376" y="500"/>
                </a:cubicBezTo>
                <a:cubicBezTo>
                  <a:pt x="376" y="550"/>
                  <a:pt x="451" y="600"/>
                  <a:pt x="426" y="650"/>
                </a:cubicBezTo>
                <a:cubicBezTo>
                  <a:pt x="426" y="674"/>
                  <a:pt x="400" y="750"/>
                  <a:pt x="400" y="774"/>
                </a:cubicBezTo>
                <a:cubicBezTo>
                  <a:pt x="400" y="799"/>
                  <a:pt x="400" y="900"/>
                  <a:pt x="376" y="900"/>
                </a:cubicBezTo>
                <a:cubicBezTo>
                  <a:pt x="351" y="900"/>
                  <a:pt x="326" y="874"/>
                  <a:pt x="300" y="900"/>
                </a:cubicBezTo>
                <a:cubicBezTo>
                  <a:pt x="251" y="925"/>
                  <a:pt x="226" y="925"/>
                  <a:pt x="176" y="950"/>
                </a:cubicBezTo>
                <a:cubicBezTo>
                  <a:pt x="151" y="974"/>
                  <a:pt x="100" y="974"/>
                  <a:pt x="100" y="1000"/>
                </a:cubicBezTo>
                <a:cubicBezTo>
                  <a:pt x="100" y="1050"/>
                  <a:pt x="51" y="1050"/>
                  <a:pt x="76" y="1100"/>
                </a:cubicBezTo>
                <a:cubicBezTo>
                  <a:pt x="76" y="1125"/>
                  <a:pt x="51" y="1125"/>
                  <a:pt x="26" y="1150"/>
                </a:cubicBezTo>
                <a:cubicBezTo>
                  <a:pt x="0" y="1175"/>
                  <a:pt x="26" y="1175"/>
                  <a:pt x="0" y="1200"/>
                </a:cubicBezTo>
                <a:cubicBezTo>
                  <a:pt x="0" y="1225"/>
                  <a:pt x="26" y="1250"/>
                  <a:pt x="26" y="1275"/>
                </a:cubicBezTo>
                <a:cubicBezTo>
                  <a:pt x="51" y="1325"/>
                  <a:pt x="76" y="1325"/>
                  <a:pt x="76" y="1375"/>
                </a:cubicBezTo>
                <a:cubicBezTo>
                  <a:pt x="76" y="1400"/>
                  <a:pt x="100" y="1400"/>
                  <a:pt x="126" y="1400"/>
                </a:cubicBezTo>
                <a:cubicBezTo>
                  <a:pt x="151" y="1400"/>
                  <a:pt x="126" y="1450"/>
                  <a:pt x="176" y="1450"/>
                </a:cubicBezTo>
                <a:cubicBezTo>
                  <a:pt x="226" y="1450"/>
                  <a:pt x="251" y="1475"/>
                  <a:pt x="276" y="1450"/>
                </a:cubicBezTo>
                <a:cubicBezTo>
                  <a:pt x="276" y="1425"/>
                  <a:pt x="300" y="1400"/>
                  <a:pt x="300" y="1425"/>
                </a:cubicBezTo>
                <a:cubicBezTo>
                  <a:pt x="300" y="1475"/>
                  <a:pt x="300" y="1575"/>
                  <a:pt x="326" y="1550"/>
                </a:cubicBezTo>
                <a:cubicBezTo>
                  <a:pt x="376" y="1550"/>
                  <a:pt x="426" y="1550"/>
                  <a:pt x="451" y="1550"/>
                </a:cubicBezTo>
                <a:cubicBezTo>
                  <a:pt x="476" y="1575"/>
                  <a:pt x="526" y="1550"/>
                  <a:pt x="526" y="1525"/>
                </a:cubicBezTo>
                <a:cubicBezTo>
                  <a:pt x="551" y="1525"/>
                  <a:pt x="576" y="1525"/>
                  <a:pt x="626" y="1500"/>
                </a:cubicBezTo>
                <a:cubicBezTo>
                  <a:pt x="651" y="1475"/>
                  <a:pt x="701" y="1450"/>
                  <a:pt x="726" y="1450"/>
                </a:cubicBezTo>
                <a:cubicBezTo>
                  <a:pt x="776" y="1450"/>
                  <a:pt x="826" y="1425"/>
                  <a:pt x="826" y="1450"/>
                </a:cubicBezTo>
                <a:cubicBezTo>
                  <a:pt x="801" y="1475"/>
                  <a:pt x="801" y="1575"/>
                  <a:pt x="851" y="1625"/>
                </a:cubicBezTo>
                <a:cubicBezTo>
                  <a:pt x="901" y="1675"/>
                  <a:pt x="926" y="1700"/>
                  <a:pt x="951" y="1700"/>
                </a:cubicBezTo>
                <a:cubicBezTo>
                  <a:pt x="1001" y="1700"/>
                  <a:pt x="1001" y="1725"/>
                  <a:pt x="1026" y="1725"/>
                </a:cubicBezTo>
                <a:cubicBezTo>
                  <a:pt x="1051" y="1700"/>
                  <a:pt x="1026" y="1750"/>
                  <a:pt x="1076" y="1750"/>
                </a:cubicBezTo>
                <a:cubicBezTo>
                  <a:pt x="1101" y="1750"/>
                  <a:pt x="1151" y="1750"/>
                  <a:pt x="1151" y="1775"/>
                </a:cubicBezTo>
                <a:cubicBezTo>
                  <a:pt x="1151" y="1825"/>
                  <a:pt x="1226" y="1800"/>
                  <a:pt x="1251" y="1800"/>
                </a:cubicBezTo>
                <a:cubicBezTo>
                  <a:pt x="1276" y="1825"/>
                  <a:pt x="1276" y="1825"/>
                  <a:pt x="1276" y="1875"/>
                </a:cubicBezTo>
                <a:cubicBezTo>
                  <a:pt x="1276" y="1900"/>
                  <a:pt x="1326" y="1925"/>
                  <a:pt x="1301" y="1950"/>
                </a:cubicBezTo>
                <a:cubicBezTo>
                  <a:pt x="1276" y="1950"/>
                  <a:pt x="1301" y="1975"/>
                  <a:pt x="1301" y="2025"/>
                </a:cubicBezTo>
                <a:cubicBezTo>
                  <a:pt x="1301" y="2050"/>
                  <a:pt x="1351" y="2075"/>
                  <a:pt x="1401" y="2075"/>
                </a:cubicBezTo>
                <a:cubicBezTo>
                  <a:pt x="1476" y="2075"/>
                  <a:pt x="1476" y="2075"/>
                  <a:pt x="1476" y="2125"/>
                </a:cubicBezTo>
                <a:cubicBezTo>
                  <a:pt x="1476" y="2150"/>
                  <a:pt x="1526" y="2175"/>
                  <a:pt x="1551" y="2199"/>
                </a:cubicBezTo>
                <a:cubicBezTo>
                  <a:pt x="1551" y="2250"/>
                  <a:pt x="1526" y="2300"/>
                  <a:pt x="1526" y="2325"/>
                </a:cubicBezTo>
                <a:cubicBezTo>
                  <a:pt x="1526" y="2350"/>
                  <a:pt x="1526" y="2375"/>
                  <a:pt x="1501" y="2400"/>
                </a:cubicBezTo>
                <a:cubicBezTo>
                  <a:pt x="1526" y="2425"/>
                  <a:pt x="1526" y="2425"/>
                  <a:pt x="1501" y="2450"/>
                </a:cubicBezTo>
                <a:cubicBezTo>
                  <a:pt x="1476" y="2450"/>
                  <a:pt x="1551" y="2500"/>
                  <a:pt x="1526" y="2550"/>
                </a:cubicBezTo>
                <a:cubicBezTo>
                  <a:pt x="1501" y="2625"/>
                  <a:pt x="1501" y="2625"/>
                  <a:pt x="1576" y="2625"/>
                </a:cubicBezTo>
                <a:cubicBezTo>
                  <a:pt x="1626" y="2625"/>
                  <a:pt x="1626" y="2650"/>
                  <a:pt x="1651" y="2650"/>
                </a:cubicBezTo>
                <a:cubicBezTo>
                  <a:pt x="1676" y="2625"/>
                  <a:pt x="1701" y="2700"/>
                  <a:pt x="1726" y="2725"/>
                </a:cubicBezTo>
                <a:cubicBezTo>
                  <a:pt x="1726" y="2750"/>
                  <a:pt x="1751" y="2825"/>
                  <a:pt x="1776" y="2825"/>
                </a:cubicBezTo>
                <a:cubicBezTo>
                  <a:pt x="1776" y="2825"/>
                  <a:pt x="1801" y="2800"/>
                  <a:pt x="1851" y="2800"/>
                </a:cubicBezTo>
                <a:cubicBezTo>
                  <a:pt x="1876" y="2825"/>
                  <a:pt x="1826" y="2925"/>
                  <a:pt x="1826" y="2975"/>
                </a:cubicBezTo>
                <a:cubicBezTo>
                  <a:pt x="1851" y="2975"/>
                  <a:pt x="1876" y="2975"/>
                  <a:pt x="1901" y="2975"/>
                </a:cubicBezTo>
                <a:cubicBezTo>
                  <a:pt x="1901" y="3000"/>
                  <a:pt x="1926" y="3100"/>
                  <a:pt x="1901" y="3125"/>
                </a:cubicBezTo>
                <a:cubicBezTo>
                  <a:pt x="1901" y="3150"/>
                  <a:pt x="1826" y="3175"/>
                  <a:pt x="1801" y="3175"/>
                </a:cubicBezTo>
                <a:cubicBezTo>
                  <a:pt x="1751" y="3200"/>
                  <a:pt x="1676" y="3300"/>
                  <a:pt x="1626" y="3350"/>
                </a:cubicBezTo>
                <a:cubicBezTo>
                  <a:pt x="1601" y="3400"/>
                  <a:pt x="1576" y="3425"/>
                  <a:pt x="1551" y="3450"/>
                </a:cubicBezTo>
                <a:cubicBezTo>
                  <a:pt x="1576" y="3450"/>
                  <a:pt x="1576" y="3450"/>
                  <a:pt x="1576" y="3450"/>
                </a:cubicBezTo>
                <a:cubicBezTo>
                  <a:pt x="1601" y="3450"/>
                  <a:pt x="1626" y="3450"/>
                  <a:pt x="1651" y="3475"/>
                </a:cubicBezTo>
                <a:cubicBezTo>
                  <a:pt x="1701" y="3525"/>
                  <a:pt x="1701" y="3550"/>
                  <a:pt x="1701" y="3550"/>
                </a:cubicBezTo>
                <a:cubicBezTo>
                  <a:pt x="1726" y="3550"/>
                  <a:pt x="1726" y="3501"/>
                  <a:pt x="1751" y="3525"/>
                </a:cubicBezTo>
                <a:cubicBezTo>
                  <a:pt x="1776" y="3575"/>
                  <a:pt x="1851" y="3601"/>
                  <a:pt x="1851" y="3625"/>
                </a:cubicBezTo>
                <a:cubicBezTo>
                  <a:pt x="1876" y="3625"/>
                  <a:pt x="1926" y="3650"/>
                  <a:pt x="1926" y="3701"/>
                </a:cubicBezTo>
                <a:cubicBezTo>
                  <a:pt x="1926" y="3725"/>
                  <a:pt x="1901" y="3775"/>
                  <a:pt x="1926" y="3825"/>
                </a:cubicBezTo>
                <a:cubicBezTo>
                  <a:pt x="1951" y="3825"/>
                  <a:pt x="1951" y="3801"/>
                  <a:pt x="1976" y="3801"/>
                </a:cubicBezTo>
              </a:path>
            </a:pathLst>
          </a:custGeom>
          <a:solidFill>
            <a:schemeClr val="accent3">
              <a:lumMod val="75000"/>
            </a:schemeClr>
          </a:solidFill>
          <a:ln w="9525" cap="flat">
            <a:solidFill>
              <a:schemeClr val="accent3">
                <a:lumMod val="75000"/>
              </a:schemeClr>
            </a:solidFill>
            <a:bevel/>
            <a:headEnd/>
            <a:tailEnd/>
          </a:ln>
          <a:effectLst/>
        </p:spPr>
        <p:txBody>
          <a:bodyPr wrap="none" anchor="ctr"/>
          <a:lstStyle/>
          <a:p>
            <a:pPr defTabSz="914354">
              <a:defRPr/>
            </a:pPr>
            <a:endParaRPr lang="en-US">
              <a:solidFill>
                <a:srgbClr val="13171F"/>
              </a:solidFill>
              <a:latin typeface="Microsoft Sans Serif"/>
            </a:endParaRPr>
          </a:p>
        </p:txBody>
      </p:sp>
      <p:sp>
        <p:nvSpPr>
          <p:cNvPr id="337" name="Freeform 125">
            <a:extLst>
              <a:ext uri="{FF2B5EF4-FFF2-40B4-BE49-F238E27FC236}">
                <a16:creationId xmlns:a16="http://schemas.microsoft.com/office/drawing/2014/main" id="{3EE3E069-5B4F-D34C-8027-E70644FA8943}"/>
              </a:ext>
            </a:extLst>
          </p:cNvPr>
          <p:cNvSpPr>
            <a:spLocks noChangeArrowheads="1"/>
          </p:cNvSpPr>
          <p:nvPr/>
        </p:nvSpPr>
        <p:spPr bwMode="auto">
          <a:xfrm>
            <a:off x="5487097" y="3425855"/>
            <a:ext cx="383904" cy="271404"/>
          </a:xfrm>
          <a:custGeom>
            <a:avLst/>
            <a:gdLst>
              <a:gd name="T0" fmla="*/ 1201 w 1202"/>
              <a:gd name="T1" fmla="*/ 150 h 851"/>
              <a:gd name="T2" fmla="*/ 1201 w 1202"/>
              <a:gd name="T3" fmla="*/ 150 h 851"/>
              <a:gd name="T4" fmla="*/ 1101 w 1202"/>
              <a:gd name="T5" fmla="*/ 150 h 851"/>
              <a:gd name="T6" fmla="*/ 975 w 1202"/>
              <a:gd name="T7" fmla="*/ 125 h 851"/>
              <a:gd name="T8" fmla="*/ 950 w 1202"/>
              <a:gd name="T9" fmla="*/ 100 h 851"/>
              <a:gd name="T10" fmla="*/ 875 w 1202"/>
              <a:gd name="T11" fmla="*/ 100 h 851"/>
              <a:gd name="T12" fmla="*/ 775 w 1202"/>
              <a:gd name="T13" fmla="*/ 75 h 851"/>
              <a:gd name="T14" fmla="*/ 725 w 1202"/>
              <a:gd name="T15" fmla="*/ 50 h 851"/>
              <a:gd name="T16" fmla="*/ 550 w 1202"/>
              <a:gd name="T17" fmla="*/ 25 h 851"/>
              <a:gd name="T18" fmla="*/ 250 w 1202"/>
              <a:gd name="T19" fmla="*/ 25 h 851"/>
              <a:gd name="T20" fmla="*/ 125 w 1202"/>
              <a:gd name="T21" fmla="*/ 0 h 851"/>
              <a:gd name="T22" fmla="*/ 50 w 1202"/>
              <a:gd name="T23" fmla="*/ 50 h 851"/>
              <a:gd name="T24" fmla="*/ 50 w 1202"/>
              <a:gd name="T25" fmla="*/ 100 h 851"/>
              <a:gd name="T26" fmla="*/ 50 w 1202"/>
              <a:gd name="T27" fmla="*/ 200 h 851"/>
              <a:gd name="T28" fmla="*/ 75 w 1202"/>
              <a:gd name="T29" fmla="*/ 175 h 851"/>
              <a:gd name="T30" fmla="*/ 125 w 1202"/>
              <a:gd name="T31" fmla="*/ 200 h 851"/>
              <a:gd name="T32" fmla="*/ 175 w 1202"/>
              <a:gd name="T33" fmla="*/ 200 h 851"/>
              <a:gd name="T34" fmla="*/ 200 w 1202"/>
              <a:gd name="T35" fmla="*/ 200 h 851"/>
              <a:gd name="T36" fmla="*/ 275 w 1202"/>
              <a:gd name="T37" fmla="*/ 225 h 851"/>
              <a:gd name="T38" fmla="*/ 300 w 1202"/>
              <a:gd name="T39" fmla="*/ 250 h 851"/>
              <a:gd name="T40" fmla="*/ 225 w 1202"/>
              <a:gd name="T41" fmla="*/ 300 h 851"/>
              <a:gd name="T42" fmla="*/ 225 w 1202"/>
              <a:gd name="T43" fmla="*/ 400 h 851"/>
              <a:gd name="T44" fmla="*/ 225 w 1202"/>
              <a:gd name="T45" fmla="*/ 450 h 851"/>
              <a:gd name="T46" fmla="*/ 200 w 1202"/>
              <a:gd name="T47" fmla="*/ 500 h 851"/>
              <a:gd name="T48" fmla="*/ 225 w 1202"/>
              <a:gd name="T49" fmla="*/ 550 h 851"/>
              <a:gd name="T50" fmla="*/ 200 w 1202"/>
              <a:gd name="T51" fmla="*/ 600 h 851"/>
              <a:gd name="T52" fmla="*/ 225 w 1202"/>
              <a:gd name="T53" fmla="*/ 650 h 851"/>
              <a:gd name="T54" fmla="*/ 175 w 1202"/>
              <a:gd name="T55" fmla="*/ 700 h 851"/>
              <a:gd name="T56" fmla="*/ 200 w 1202"/>
              <a:gd name="T57" fmla="*/ 725 h 851"/>
              <a:gd name="T58" fmla="*/ 250 w 1202"/>
              <a:gd name="T59" fmla="*/ 725 h 851"/>
              <a:gd name="T60" fmla="*/ 350 w 1202"/>
              <a:gd name="T61" fmla="*/ 850 h 851"/>
              <a:gd name="T62" fmla="*/ 375 w 1202"/>
              <a:gd name="T63" fmla="*/ 825 h 851"/>
              <a:gd name="T64" fmla="*/ 425 w 1202"/>
              <a:gd name="T65" fmla="*/ 800 h 851"/>
              <a:gd name="T66" fmla="*/ 525 w 1202"/>
              <a:gd name="T67" fmla="*/ 775 h 851"/>
              <a:gd name="T68" fmla="*/ 650 w 1202"/>
              <a:gd name="T69" fmla="*/ 775 h 851"/>
              <a:gd name="T70" fmla="*/ 700 w 1202"/>
              <a:gd name="T71" fmla="*/ 750 h 851"/>
              <a:gd name="T72" fmla="*/ 775 w 1202"/>
              <a:gd name="T73" fmla="*/ 700 h 851"/>
              <a:gd name="T74" fmla="*/ 825 w 1202"/>
              <a:gd name="T75" fmla="*/ 625 h 851"/>
              <a:gd name="T76" fmla="*/ 875 w 1202"/>
              <a:gd name="T77" fmla="*/ 550 h 851"/>
              <a:gd name="T78" fmla="*/ 900 w 1202"/>
              <a:gd name="T79" fmla="*/ 425 h 851"/>
              <a:gd name="T80" fmla="*/ 975 w 1202"/>
              <a:gd name="T81" fmla="*/ 325 h 851"/>
              <a:gd name="T82" fmla="*/ 1050 w 1202"/>
              <a:gd name="T83" fmla="*/ 275 h 851"/>
              <a:gd name="T84" fmla="*/ 1150 w 1202"/>
              <a:gd name="T85" fmla="*/ 225 h 851"/>
              <a:gd name="T86" fmla="*/ 1201 w 1202"/>
              <a:gd name="T87" fmla="*/ 150 h 851"/>
              <a:gd name="T88" fmla="*/ 1201 w 1202"/>
              <a:gd name="T89" fmla="*/ 450 h 851"/>
              <a:gd name="T90" fmla="*/ 1201 w 1202"/>
              <a:gd name="T91" fmla="*/ 450 h 851"/>
              <a:gd name="T92" fmla="*/ 1125 w 1202"/>
              <a:gd name="T93" fmla="*/ 475 h 851"/>
              <a:gd name="T94" fmla="*/ 1201 w 1202"/>
              <a:gd name="T95" fmla="*/ 45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2" h="851">
                <a:moveTo>
                  <a:pt x="1201" y="150"/>
                </a:moveTo>
                <a:lnTo>
                  <a:pt x="1201" y="150"/>
                </a:lnTo>
                <a:cubicBezTo>
                  <a:pt x="1150" y="150"/>
                  <a:pt x="1125" y="150"/>
                  <a:pt x="1101" y="150"/>
                </a:cubicBezTo>
                <a:cubicBezTo>
                  <a:pt x="1075" y="125"/>
                  <a:pt x="1001" y="125"/>
                  <a:pt x="975" y="125"/>
                </a:cubicBezTo>
                <a:cubicBezTo>
                  <a:pt x="975" y="100"/>
                  <a:pt x="950" y="75"/>
                  <a:pt x="950" y="100"/>
                </a:cubicBezTo>
                <a:cubicBezTo>
                  <a:pt x="950" y="125"/>
                  <a:pt x="900" y="125"/>
                  <a:pt x="875" y="100"/>
                </a:cubicBezTo>
                <a:cubicBezTo>
                  <a:pt x="850" y="100"/>
                  <a:pt x="801" y="75"/>
                  <a:pt x="775" y="75"/>
                </a:cubicBezTo>
                <a:cubicBezTo>
                  <a:pt x="775" y="50"/>
                  <a:pt x="750" y="50"/>
                  <a:pt x="725" y="50"/>
                </a:cubicBezTo>
                <a:cubicBezTo>
                  <a:pt x="700" y="50"/>
                  <a:pt x="625" y="25"/>
                  <a:pt x="550" y="25"/>
                </a:cubicBezTo>
                <a:cubicBezTo>
                  <a:pt x="500" y="25"/>
                  <a:pt x="325" y="25"/>
                  <a:pt x="250" y="25"/>
                </a:cubicBezTo>
                <a:cubicBezTo>
                  <a:pt x="175" y="25"/>
                  <a:pt x="175" y="0"/>
                  <a:pt x="125" y="0"/>
                </a:cubicBezTo>
                <a:cubicBezTo>
                  <a:pt x="100" y="0"/>
                  <a:pt x="125" y="25"/>
                  <a:pt x="50" y="50"/>
                </a:cubicBezTo>
                <a:cubicBezTo>
                  <a:pt x="0" y="50"/>
                  <a:pt x="0" y="75"/>
                  <a:pt x="50" y="100"/>
                </a:cubicBezTo>
                <a:cubicBezTo>
                  <a:pt x="50" y="125"/>
                  <a:pt x="50" y="150"/>
                  <a:pt x="50" y="200"/>
                </a:cubicBezTo>
                <a:cubicBezTo>
                  <a:pt x="75" y="200"/>
                  <a:pt x="75" y="200"/>
                  <a:pt x="75" y="175"/>
                </a:cubicBezTo>
                <a:cubicBezTo>
                  <a:pt x="100" y="175"/>
                  <a:pt x="125" y="175"/>
                  <a:pt x="125" y="200"/>
                </a:cubicBezTo>
                <a:cubicBezTo>
                  <a:pt x="125" y="200"/>
                  <a:pt x="150" y="200"/>
                  <a:pt x="175" y="200"/>
                </a:cubicBezTo>
                <a:cubicBezTo>
                  <a:pt x="200" y="200"/>
                  <a:pt x="175" y="225"/>
                  <a:pt x="200" y="200"/>
                </a:cubicBezTo>
                <a:cubicBezTo>
                  <a:pt x="225" y="175"/>
                  <a:pt x="275" y="200"/>
                  <a:pt x="275" y="225"/>
                </a:cubicBezTo>
                <a:cubicBezTo>
                  <a:pt x="275" y="225"/>
                  <a:pt x="325" y="225"/>
                  <a:pt x="300" y="250"/>
                </a:cubicBezTo>
                <a:cubicBezTo>
                  <a:pt x="250" y="275"/>
                  <a:pt x="225" y="275"/>
                  <a:pt x="225" y="300"/>
                </a:cubicBezTo>
                <a:cubicBezTo>
                  <a:pt x="225" y="325"/>
                  <a:pt x="250" y="375"/>
                  <a:pt x="225" y="400"/>
                </a:cubicBezTo>
                <a:cubicBezTo>
                  <a:pt x="200" y="425"/>
                  <a:pt x="250" y="450"/>
                  <a:pt x="225" y="450"/>
                </a:cubicBezTo>
                <a:cubicBezTo>
                  <a:pt x="200" y="450"/>
                  <a:pt x="175" y="475"/>
                  <a:pt x="200" y="500"/>
                </a:cubicBezTo>
                <a:cubicBezTo>
                  <a:pt x="225" y="525"/>
                  <a:pt x="250" y="550"/>
                  <a:pt x="225" y="550"/>
                </a:cubicBezTo>
                <a:cubicBezTo>
                  <a:pt x="200" y="550"/>
                  <a:pt x="200" y="575"/>
                  <a:pt x="200" y="600"/>
                </a:cubicBezTo>
                <a:cubicBezTo>
                  <a:pt x="200" y="600"/>
                  <a:pt x="250" y="625"/>
                  <a:pt x="225" y="650"/>
                </a:cubicBezTo>
                <a:cubicBezTo>
                  <a:pt x="175" y="650"/>
                  <a:pt x="175" y="675"/>
                  <a:pt x="175" y="700"/>
                </a:cubicBezTo>
                <a:cubicBezTo>
                  <a:pt x="175" y="700"/>
                  <a:pt x="175" y="725"/>
                  <a:pt x="200" y="725"/>
                </a:cubicBezTo>
                <a:cubicBezTo>
                  <a:pt x="200" y="725"/>
                  <a:pt x="225" y="725"/>
                  <a:pt x="250" y="725"/>
                </a:cubicBezTo>
                <a:cubicBezTo>
                  <a:pt x="275" y="750"/>
                  <a:pt x="300" y="850"/>
                  <a:pt x="350" y="850"/>
                </a:cubicBezTo>
                <a:cubicBezTo>
                  <a:pt x="375" y="850"/>
                  <a:pt x="375" y="825"/>
                  <a:pt x="375" y="825"/>
                </a:cubicBezTo>
                <a:cubicBezTo>
                  <a:pt x="400" y="800"/>
                  <a:pt x="425" y="800"/>
                  <a:pt x="425" y="800"/>
                </a:cubicBezTo>
                <a:cubicBezTo>
                  <a:pt x="450" y="800"/>
                  <a:pt x="475" y="775"/>
                  <a:pt x="525" y="775"/>
                </a:cubicBezTo>
                <a:cubicBezTo>
                  <a:pt x="575" y="775"/>
                  <a:pt x="601" y="775"/>
                  <a:pt x="650" y="775"/>
                </a:cubicBezTo>
                <a:cubicBezTo>
                  <a:pt x="675" y="775"/>
                  <a:pt x="700" y="775"/>
                  <a:pt x="700" y="750"/>
                </a:cubicBezTo>
                <a:cubicBezTo>
                  <a:pt x="725" y="725"/>
                  <a:pt x="750" y="700"/>
                  <a:pt x="775" y="700"/>
                </a:cubicBezTo>
                <a:cubicBezTo>
                  <a:pt x="825" y="675"/>
                  <a:pt x="825" y="650"/>
                  <a:pt x="825" y="625"/>
                </a:cubicBezTo>
                <a:cubicBezTo>
                  <a:pt x="825" y="600"/>
                  <a:pt x="875" y="575"/>
                  <a:pt x="875" y="550"/>
                </a:cubicBezTo>
                <a:cubicBezTo>
                  <a:pt x="900" y="525"/>
                  <a:pt x="850" y="475"/>
                  <a:pt x="900" y="425"/>
                </a:cubicBezTo>
                <a:cubicBezTo>
                  <a:pt x="925" y="350"/>
                  <a:pt x="975" y="350"/>
                  <a:pt x="975" y="325"/>
                </a:cubicBezTo>
                <a:cubicBezTo>
                  <a:pt x="975" y="300"/>
                  <a:pt x="1001" y="275"/>
                  <a:pt x="1050" y="275"/>
                </a:cubicBezTo>
                <a:cubicBezTo>
                  <a:pt x="1101" y="275"/>
                  <a:pt x="1125" y="250"/>
                  <a:pt x="1150" y="225"/>
                </a:cubicBezTo>
                <a:cubicBezTo>
                  <a:pt x="1201" y="200"/>
                  <a:pt x="1201" y="175"/>
                  <a:pt x="1201" y="150"/>
                </a:cubicBezTo>
                <a:close/>
                <a:moveTo>
                  <a:pt x="1201" y="450"/>
                </a:moveTo>
                <a:lnTo>
                  <a:pt x="1201" y="450"/>
                </a:lnTo>
                <a:cubicBezTo>
                  <a:pt x="1201" y="400"/>
                  <a:pt x="1101" y="450"/>
                  <a:pt x="1125" y="475"/>
                </a:cubicBezTo>
                <a:cubicBezTo>
                  <a:pt x="1150" y="500"/>
                  <a:pt x="1201" y="500"/>
                  <a:pt x="1201" y="450"/>
                </a:cubicBezTo>
                <a:close/>
              </a:path>
            </a:pathLst>
          </a:custGeom>
          <a:solidFill>
            <a:schemeClr val="accent3">
              <a:lumMod val="75000"/>
            </a:schemeClr>
          </a:solidFill>
          <a:ln w="9525" cap="flat">
            <a:solidFill>
              <a:schemeClr val="accent3">
                <a:lumMod val="75000"/>
              </a:schemeClr>
            </a:solidFill>
            <a:bevel/>
            <a:headEnd/>
            <a:tailEnd/>
          </a:ln>
          <a:effectLst/>
        </p:spPr>
        <p:txBody>
          <a:bodyPr wrap="none" anchor="ctr"/>
          <a:lstStyle/>
          <a:p>
            <a:pPr defTabSz="914354">
              <a:defRPr/>
            </a:pPr>
            <a:endParaRPr lang="en-US">
              <a:solidFill>
                <a:srgbClr val="13171F"/>
              </a:solidFill>
              <a:latin typeface="Microsoft Sans Serif"/>
            </a:endParaRPr>
          </a:p>
        </p:txBody>
      </p:sp>
      <p:sp>
        <p:nvSpPr>
          <p:cNvPr id="332" name="Freeform 83">
            <a:extLst>
              <a:ext uri="{FF2B5EF4-FFF2-40B4-BE49-F238E27FC236}">
                <a16:creationId xmlns:a16="http://schemas.microsoft.com/office/drawing/2014/main" id="{76822E9E-4260-CB41-826E-1CD0129D1507}"/>
              </a:ext>
            </a:extLst>
          </p:cNvPr>
          <p:cNvSpPr>
            <a:spLocks noChangeArrowheads="1"/>
          </p:cNvSpPr>
          <p:nvPr/>
        </p:nvSpPr>
        <p:spPr bwMode="auto">
          <a:xfrm>
            <a:off x="5948344" y="2987107"/>
            <a:ext cx="271405" cy="303748"/>
          </a:xfrm>
          <a:custGeom>
            <a:avLst/>
            <a:gdLst>
              <a:gd name="T0" fmla="*/ 125 w 851"/>
              <a:gd name="T1" fmla="*/ 250 h 951"/>
              <a:gd name="T2" fmla="*/ 125 w 851"/>
              <a:gd name="T3" fmla="*/ 250 h 951"/>
              <a:gd name="T4" fmla="*/ 76 w 851"/>
              <a:gd name="T5" fmla="*/ 300 h 951"/>
              <a:gd name="T6" fmla="*/ 100 w 851"/>
              <a:gd name="T7" fmla="*/ 350 h 951"/>
              <a:gd name="T8" fmla="*/ 76 w 851"/>
              <a:gd name="T9" fmla="*/ 374 h 951"/>
              <a:gd name="T10" fmla="*/ 25 w 851"/>
              <a:gd name="T11" fmla="*/ 400 h 951"/>
              <a:gd name="T12" fmla="*/ 25 w 851"/>
              <a:gd name="T13" fmla="*/ 450 h 951"/>
              <a:gd name="T14" fmla="*/ 0 w 851"/>
              <a:gd name="T15" fmla="*/ 525 h 951"/>
              <a:gd name="T16" fmla="*/ 25 w 851"/>
              <a:gd name="T17" fmla="*/ 575 h 951"/>
              <a:gd name="T18" fmla="*/ 25 w 851"/>
              <a:gd name="T19" fmla="*/ 599 h 951"/>
              <a:gd name="T20" fmla="*/ 51 w 851"/>
              <a:gd name="T21" fmla="*/ 675 h 951"/>
              <a:gd name="T22" fmla="*/ 76 w 851"/>
              <a:gd name="T23" fmla="*/ 699 h 951"/>
              <a:gd name="T24" fmla="*/ 125 w 851"/>
              <a:gd name="T25" fmla="*/ 725 h 951"/>
              <a:gd name="T26" fmla="*/ 176 w 851"/>
              <a:gd name="T27" fmla="*/ 750 h 951"/>
              <a:gd name="T28" fmla="*/ 200 w 851"/>
              <a:gd name="T29" fmla="*/ 775 h 951"/>
              <a:gd name="T30" fmla="*/ 151 w 851"/>
              <a:gd name="T31" fmla="*/ 850 h 951"/>
              <a:gd name="T32" fmla="*/ 151 w 851"/>
              <a:gd name="T33" fmla="*/ 900 h 951"/>
              <a:gd name="T34" fmla="*/ 225 w 851"/>
              <a:gd name="T35" fmla="*/ 900 h 951"/>
              <a:gd name="T36" fmla="*/ 300 w 851"/>
              <a:gd name="T37" fmla="*/ 900 h 951"/>
              <a:gd name="T38" fmla="*/ 351 w 851"/>
              <a:gd name="T39" fmla="*/ 925 h 951"/>
              <a:gd name="T40" fmla="*/ 351 w 851"/>
              <a:gd name="T41" fmla="*/ 925 h 951"/>
              <a:gd name="T42" fmla="*/ 425 w 851"/>
              <a:gd name="T43" fmla="*/ 925 h 951"/>
              <a:gd name="T44" fmla="*/ 476 w 851"/>
              <a:gd name="T45" fmla="*/ 925 h 951"/>
              <a:gd name="T46" fmla="*/ 524 w 851"/>
              <a:gd name="T47" fmla="*/ 925 h 951"/>
              <a:gd name="T48" fmla="*/ 624 w 851"/>
              <a:gd name="T49" fmla="*/ 900 h 951"/>
              <a:gd name="T50" fmla="*/ 650 w 851"/>
              <a:gd name="T51" fmla="*/ 875 h 951"/>
              <a:gd name="T52" fmla="*/ 699 w 851"/>
              <a:gd name="T53" fmla="*/ 825 h 951"/>
              <a:gd name="T54" fmla="*/ 749 w 851"/>
              <a:gd name="T55" fmla="*/ 775 h 951"/>
              <a:gd name="T56" fmla="*/ 650 w 851"/>
              <a:gd name="T57" fmla="*/ 699 h 951"/>
              <a:gd name="T58" fmla="*/ 624 w 851"/>
              <a:gd name="T59" fmla="*/ 625 h 951"/>
              <a:gd name="T60" fmla="*/ 599 w 851"/>
              <a:gd name="T61" fmla="*/ 575 h 951"/>
              <a:gd name="T62" fmla="*/ 699 w 851"/>
              <a:gd name="T63" fmla="*/ 525 h 951"/>
              <a:gd name="T64" fmla="*/ 775 w 851"/>
              <a:gd name="T65" fmla="*/ 500 h 951"/>
              <a:gd name="T66" fmla="*/ 824 w 851"/>
              <a:gd name="T67" fmla="*/ 500 h 951"/>
              <a:gd name="T68" fmla="*/ 850 w 851"/>
              <a:gd name="T69" fmla="*/ 450 h 951"/>
              <a:gd name="T70" fmla="*/ 824 w 851"/>
              <a:gd name="T71" fmla="*/ 374 h 951"/>
              <a:gd name="T72" fmla="*/ 799 w 851"/>
              <a:gd name="T73" fmla="*/ 325 h 951"/>
              <a:gd name="T74" fmla="*/ 775 w 851"/>
              <a:gd name="T75" fmla="*/ 274 h 951"/>
              <a:gd name="T76" fmla="*/ 775 w 851"/>
              <a:gd name="T77" fmla="*/ 225 h 951"/>
              <a:gd name="T78" fmla="*/ 775 w 851"/>
              <a:gd name="T79" fmla="*/ 125 h 951"/>
              <a:gd name="T80" fmla="*/ 775 w 851"/>
              <a:gd name="T81" fmla="*/ 125 h 951"/>
              <a:gd name="T82" fmla="*/ 775 w 851"/>
              <a:gd name="T83" fmla="*/ 125 h 951"/>
              <a:gd name="T84" fmla="*/ 724 w 851"/>
              <a:gd name="T85" fmla="*/ 74 h 951"/>
              <a:gd name="T86" fmla="*/ 724 w 851"/>
              <a:gd name="T87" fmla="*/ 25 h 951"/>
              <a:gd name="T88" fmla="*/ 650 w 851"/>
              <a:gd name="T89" fmla="*/ 50 h 951"/>
              <a:gd name="T90" fmla="*/ 524 w 851"/>
              <a:gd name="T91" fmla="*/ 100 h 951"/>
              <a:gd name="T92" fmla="*/ 476 w 851"/>
              <a:gd name="T93" fmla="*/ 74 h 951"/>
              <a:gd name="T94" fmla="*/ 451 w 851"/>
              <a:gd name="T95" fmla="*/ 50 h 951"/>
              <a:gd name="T96" fmla="*/ 376 w 851"/>
              <a:gd name="T97" fmla="*/ 25 h 951"/>
              <a:gd name="T98" fmla="*/ 376 w 851"/>
              <a:gd name="T99" fmla="*/ 0 h 951"/>
              <a:gd name="T100" fmla="*/ 351 w 851"/>
              <a:gd name="T101" fmla="*/ 0 h 951"/>
              <a:gd name="T102" fmla="*/ 251 w 851"/>
              <a:gd name="T103" fmla="*/ 0 h 951"/>
              <a:gd name="T104" fmla="*/ 276 w 851"/>
              <a:gd name="T105" fmla="*/ 50 h 951"/>
              <a:gd name="T106" fmla="*/ 300 w 851"/>
              <a:gd name="T107" fmla="*/ 125 h 951"/>
              <a:gd name="T108" fmla="*/ 251 w 851"/>
              <a:gd name="T109" fmla="*/ 150 h 951"/>
              <a:gd name="T110" fmla="*/ 200 w 851"/>
              <a:gd name="T111" fmla="*/ 150 h 951"/>
              <a:gd name="T112" fmla="*/ 125 w 851"/>
              <a:gd name="T113" fmla="*/ 150 h 951"/>
              <a:gd name="T114" fmla="*/ 125 w 851"/>
              <a:gd name="T115" fmla="*/ 174 h 951"/>
              <a:gd name="T116" fmla="*/ 125 w 851"/>
              <a:gd name="T117" fmla="*/ 25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1" h="951">
                <a:moveTo>
                  <a:pt x="125" y="250"/>
                </a:moveTo>
                <a:lnTo>
                  <a:pt x="125" y="250"/>
                </a:lnTo>
                <a:cubicBezTo>
                  <a:pt x="100" y="274"/>
                  <a:pt x="76" y="274"/>
                  <a:pt x="76" y="300"/>
                </a:cubicBezTo>
                <a:cubicBezTo>
                  <a:pt x="76" y="300"/>
                  <a:pt x="100" y="325"/>
                  <a:pt x="100" y="350"/>
                </a:cubicBezTo>
                <a:cubicBezTo>
                  <a:pt x="100" y="350"/>
                  <a:pt x="76" y="350"/>
                  <a:pt x="76" y="374"/>
                </a:cubicBezTo>
                <a:cubicBezTo>
                  <a:pt x="76" y="400"/>
                  <a:pt x="51" y="400"/>
                  <a:pt x="25" y="400"/>
                </a:cubicBezTo>
                <a:cubicBezTo>
                  <a:pt x="25" y="400"/>
                  <a:pt x="25" y="425"/>
                  <a:pt x="25" y="450"/>
                </a:cubicBezTo>
                <a:cubicBezTo>
                  <a:pt x="25" y="450"/>
                  <a:pt x="25" y="500"/>
                  <a:pt x="0" y="525"/>
                </a:cubicBezTo>
                <a:cubicBezTo>
                  <a:pt x="0" y="525"/>
                  <a:pt x="51" y="550"/>
                  <a:pt x="25" y="575"/>
                </a:cubicBezTo>
                <a:cubicBezTo>
                  <a:pt x="25" y="575"/>
                  <a:pt x="0" y="599"/>
                  <a:pt x="25" y="599"/>
                </a:cubicBezTo>
                <a:cubicBezTo>
                  <a:pt x="25" y="625"/>
                  <a:pt x="51" y="625"/>
                  <a:pt x="51" y="675"/>
                </a:cubicBezTo>
                <a:cubicBezTo>
                  <a:pt x="51" y="699"/>
                  <a:pt x="76" y="699"/>
                  <a:pt x="76" y="699"/>
                </a:cubicBezTo>
                <a:cubicBezTo>
                  <a:pt x="76" y="725"/>
                  <a:pt x="100" y="725"/>
                  <a:pt x="125" y="725"/>
                </a:cubicBezTo>
                <a:cubicBezTo>
                  <a:pt x="151" y="725"/>
                  <a:pt x="176" y="750"/>
                  <a:pt x="176" y="750"/>
                </a:cubicBezTo>
                <a:cubicBezTo>
                  <a:pt x="200" y="750"/>
                  <a:pt x="225" y="750"/>
                  <a:pt x="200" y="775"/>
                </a:cubicBezTo>
                <a:cubicBezTo>
                  <a:pt x="176" y="800"/>
                  <a:pt x="176" y="825"/>
                  <a:pt x="151" y="850"/>
                </a:cubicBezTo>
                <a:cubicBezTo>
                  <a:pt x="151" y="875"/>
                  <a:pt x="151" y="900"/>
                  <a:pt x="151" y="900"/>
                </a:cubicBezTo>
                <a:cubicBezTo>
                  <a:pt x="176" y="900"/>
                  <a:pt x="225" y="900"/>
                  <a:pt x="225" y="900"/>
                </a:cubicBezTo>
                <a:cubicBezTo>
                  <a:pt x="251" y="900"/>
                  <a:pt x="276" y="900"/>
                  <a:pt x="300" y="900"/>
                </a:cubicBezTo>
                <a:cubicBezTo>
                  <a:pt x="300" y="900"/>
                  <a:pt x="325" y="925"/>
                  <a:pt x="351" y="925"/>
                </a:cubicBezTo>
                <a:lnTo>
                  <a:pt x="351" y="925"/>
                </a:lnTo>
                <a:cubicBezTo>
                  <a:pt x="376" y="925"/>
                  <a:pt x="400" y="950"/>
                  <a:pt x="425" y="925"/>
                </a:cubicBezTo>
                <a:cubicBezTo>
                  <a:pt x="425" y="900"/>
                  <a:pt x="451" y="925"/>
                  <a:pt x="476" y="925"/>
                </a:cubicBezTo>
                <a:cubicBezTo>
                  <a:pt x="476" y="925"/>
                  <a:pt x="499" y="925"/>
                  <a:pt x="524" y="925"/>
                </a:cubicBezTo>
                <a:cubicBezTo>
                  <a:pt x="550" y="900"/>
                  <a:pt x="599" y="900"/>
                  <a:pt x="624" y="900"/>
                </a:cubicBezTo>
                <a:cubicBezTo>
                  <a:pt x="624" y="900"/>
                  <a:pt x="675" y="925"/>
                  <a:pt x="650" y="875"/>
                </a:cubicBezTo>
                <a:cubicBezTo>
                  <a:pt x="650" y="825"/>
                  <a:pt x="699" y="825"/>
                  <a:pt x="699" y="825"/>
                </a:cubicBezTo>
                <a:cubicBezTo>
                  <a:pt x="699" y="800"/>
                  <a:pt x="749" y="775"/>
                  <a:pt x="749" y="775"/>
                </a:cubicBezTo>
                <a:cubicBezTo>
                  <a:pt x="749" y="750"/>
                  <a:pt x="675" y="725"/>
                  <a:pt x="650" y="699"/>
                </a:cubicBezTo>
                <a:cubicBezTo>
                  <a:pt x="624" y="675"/>
                  <a:pt x="624" y="650"/>
                  <a:pt x="624" y="625"/>
                </a:cubicBezTo>
                <a:cubicBezTo>
                  <a:pt x="599" y="599"/>
                  <a:pt x="575" y="575"/>
                  <a:pt x="599" y="575"/>
                </a:cubicBezTo>
                <a:cubicBezTo>
                  <a:pt x="650" y="575"/>
                  <a:pt x="675" y="550"/>
                  <a:pt x="699" y="525"/>
                </a:cubicBezTo>
                <a:cubicBezTo>
                  <a:pt x="724" y="500"/>
                  <a:pt x="775" y="500"/>
                  <a:pt x="775" y="500"/>
                </a:cubicBezTo>
                <a:cubicBezTo>
                  <a:pt x="799" y="475"/>
                  <a:pt x="824" y="500"/>
                  <a:pt x="824" y="500"/>
                </a:cubicBezTo>
                <a:cubicBezTo>
                  <a:pt x="850" y="475"/>
                  <a:pt x="850" y="450"/>
                  <a:pt x="850" y="450"/>
                </a:cubicBezTo>
                <a:cubicBezTo>
                  <a:pt x="824" y="425"/>
                  <a:pt x="824" y="400"/>
                  <a:pt x="824" y="374"/>
                </a:cubicBezTo>
                <a:cubicBezTo>
                  <a:pt x="824" y="325"/>
                  <a:pt x="799" y="325"/>
                  <a:pt x="799" y="325"/>
                </a:cubicBezTo>
                <a:cubicBezTo>
                  <a:pt x="799" y="300"/>
                  <a:pt x="799" y="274"/>
                  <a:pt x="775" y="274"/>
                </a:cubicBezTo>
                <a:cubicBezTo>
                  <a:pt x="775" y="274"/>
                  <a:pt x="749" y="250"/>
                  <a:pt x="775" y="225"/>
                </a:cubicBezTo>
                <a:cubicBezTo>
                  <a:pt x="799" y="200"/>
                  <a:pt x="775" y="150"/>
                  <a:pt x="775" y="125"/>
                </a:cubicBezTo>
                <a:lnTo>
                  <a:pt x="775" y="125"/>
                </a:lnTo>
                <a:lnTo>
                  <a:pt x="775" y="125"/>
                </a:lnTo>
                <a:cubicBezTo>
                  <a:pt x="775" y="100"/>
                  <a:pt x="749" y="74"/>
                  <a:pt x="724" y="74"/>
                </a:cubicBezTo>
                <a:cubicBezTo>
                  <a:pt x="675" y="74"/>
                  <a:pt x="724" y="50"/>
                  <a:pt x="724" y="25"/>
                </a:cubicBezTo>
                <a:cubicBezTo>
                  <a:pt x="699" y="0"/>
                  <a:pt x="675" y="50"/>
                  <a:pt x="650" y="50"/>
                </a:cubicBezTo>
                <a:cubicBezTo>
                  <a:pt x="599" y="50"/>
                  <a:pt x="575" y="100"/>
                  <a:pt x="524" y="100"/>
                </a:cubicBezTo>
                <a:cubicBezTo>
                  <a:pt x="499" y="125"/>
                  <a:pt x="476" y="100"/>
                  <a:pt x="476" y="74"/>
                </a:cubicBezTo>
                <a:cubicBezTo>
                  <a:pt x="499" y="50"/>
                  <a:pt x="476" y="50"/>
                  <a:pt x="451" y="50"/>
                </a:cubicBezTo>
                <a:cubicBezTo>
                  <a:pt x="425" y="74"/>
                  <a:pt x="376" y="50"/>
                  <a:pt x="376" y="25"/>
                </a:cubicBezTo>
                <a:lnTo>
                  <a:pt x="376" y="0"/>
                </a:lnTo>
                <a:cubicBezTo>
                  <a:pt x="351" y="0"/>
                  <a:pt x="351" y="0"/>
                  <a:pt x="351" y="0"/>
                </a:cubicBezTo>
                <a:cubicBezTo>
                  <a:pt x="325" y="0"/>
                  <a:pt x="300" y="0"/>
                  <a:pt x="251" y="0"/>
                </a:cubicBezTo>
                <a:cubicBezTo>
                  <a:pt x="276" y="0"/>
                  <a:pt x="276" y="25"/>
                  <a:pt x="276" y="50"/>
                </a:cubicBezTo>
                <a:cubicBezTo>
                  <a:pt x="251" y="74"/>
                  <a:pt x="276" y="74"/>
                  <a:pt x="300" y="125"/>
                </a:cubicBezTo>
                <a:cubicBezTo>
                  <a:pt x="325" y="150"/>
                  <a:pt x="251" y="125"/>
                  <a:pt x="251" y="150"/>
                </a:cubicBezTo>
                <a:cubicBezTo>
                  <a:pt x="251" y="174"/>
                  <a:pt x="200" y="150"/>
                  <a:pt x="200" y="150"/>
                </a:cubicBezTo>
                <a:cubicBezTo>
                  <a:pt x="176" y="150"/>
                  <a:pt x="125" y="150"/>
                  <a:pt x="125" y="150"/>
                </a:cubicBezTo>
                <a:cubicBezTo>
                  <a:pt x="125" y="174"/>
                  <a:pt x="125" y="174"/>
                  <a:pt x="125" y="174"/>
                </a:cubicBezTo>
                <a:cubicBezTo>
                  <a:pt x="125" y="200"/>
                  <a:pt x="125" y="225"/>
                  <a:pt x="125" y="250"/>
                </a:cubicBezTo>
              </a:path>
            </a:pathLst>
          </a:custGeom>
          <a:solidFill>
            <a:schemeClr val="accent3">
              <a:lumMod val="75000"/>
            </a:schemeClr>
          </a:solidFill>
          <a:ln w="9525" cap="flat">
            <a:solidFill>
              <a:schemeClr val="accent3">
                <a:lumMod val="75000"/>
              </a:schemeClr>
            </a:solidFill>
            <a:bevel/>
            <a:headEnd/>
            <a:tailEnd/>
          </a:ln>
          <a:effectLst/>
        </p:spPr>
        <p:txBody>
          <a:bodyPr wrap="none" anchor="ctr"/>
          <a:lstStyle/>
          <a:p>
            <a:pPr defTabSz="914354">
              <a:defRPr/>
            </a:pPr>
            <a:endParaRPr lang="en-US">
              <a:solidFill>
                <a:srgbClr val="13171F"/>
              </a:solidFill>
              <a:latin typeface="Microsoft Sans Serif"/>
            </a:endParaRPr>
          </a:p>
        </p:txBody>
      </p:sp>
      <p:sp>
        <p:nvSpPr>
          <p:cNvPr id="51" name="Freeform 1">
            <a:extLst>
              <a:ext uri="{FF2B5EF4-FFF2-40B4-BE49-F238E27FC236}">
                <a16:creationId xmlns:a16="http://schemas.microsoft.com/office/drawing/2014/main" id="{103022F2-B92A-B24B-B727-1EFC0CF3FF0A}"/>
              </a:ext>
            </a:extLst>
          </p:cNvPr>
          <p:cNvSpPr>
            <a:spLocks noChangeArrowheads="1"/>
          </p:cNvSpPr>
          <p:nvPr/>
        </p:nvSpPr>
        <p:spPr bwMode="auto">
          <a:xfrm>
            <a:off x="6115690" y="5355220"/>
            <a:ext cx="382497" cy="382497"/>
          </a:xfrm>
          <a:custGeom>
            <a:avLst/>
            <a:gdLst>
              <a:gd name="T0" fmla="*/ 451 w 1201"/>
              <a:gd name="T1" fmla="*/ 1150 h 1201"/>
              <a:gd name="T2" fmla="*/ 451 w 1201"/>
              <a:gd name="T3" fmla="*/ 1150 h 1201"/>
              <a:gd name="T4" fmla="*/ 500 w 1201"/>
              <a:gd name="T5" fmla="*/ 1100 h 1201"/>
              <a:gd name="T6" fmla="*/ 551 w 1201"/>
              <a:gd name="T7" fmla="*/ 1175 h 1201"/>
              <a:gd name="T8" fmla="*/ 676 w 1201"/>
              <a:gd name="T9" fmla="*/ 1175 h 1201"/>
              <a:gd name="T10" fmla="*/ 726 w 1201"/>
              <a:gd name="T11" fmla="*/ 1125 h 1201"/>
              <a:gd name="T12" fmla="*/ 726 w 1201"/>
              <a:gd name="T13" fmla="*/ 500 h 1201"/>
              <a:gd name="T14" fmla="*/ 826 w 1201"/>
              <a:gd name="T15" fmla="*/ 450 h 1201"/>
              <a:gd name="T16" fmla="*/ 826 w 1201"/>
              <a:gd name="T17" fmla="*/ 125 h 1201"/>
              <a:gd name="T18" fmla="*/ 926 w 1201"/>
              <a:gd name="T19" fmla="*/ 125 h 1201"/>
              <a:gd name="T20" fmla="*/ 1026 w 1201"/>
              <a:gd name="T21" fmla="*/ 100 h 1201"/>
              <a:gd name="T22" fmla="*/ 1076 w 1201"/>
              <a:gd name="T23" fmla="*/ 125 h 1201"/>
              <a:gd name="T24" fmla="*/ 1151 w 1201"/>
              <a:gd name="T25" fmla="*/ 100 h 1201"/>
              <a:gd name="T26" fmla="*/ 1200 w 1201"/>
              <a:gd name="T27" fmla="*/ 74 h 1201"/>
              <a:gd name="T28" fmla="*/ 1200 w 1201"/>
              <a:gd name="T29" fmla="*/ 50 h 1201"/>
              <a:gd name="T30" fmla="*/ 1000 w 1201"/>
              <a:gd name="T31" fmla="*/ 74 h 1201"/>
              <a:gd name="T32" fmla="*/ 851 w 1201"/>
              <a:gd name="T33" fmla="*/ 74 h 1201"/>
              <a:gd name="T34" fmla="*/ 651 w 1201"/>
              <a:gd name="T35" fmla="*/ 74 h 1201"/>
              <a:gd name="T36" fmla="*/ 626 w 1201"/>
              <a:gd name="T37" fmla="*/ 50 h 1201"/>
              <a:gd name="T38" fmla="*/ 300 w 1201"/>
              <a:gd name="T39" fmla="*/ 50 h 1201"/>
              <a:gd name="T40" fmla="*/ 200 w 1201"/>
              <a:gd name="T41" fmla="*/ 25 h 1201"/>
              <a:gd name="T42" fmla="*/ 126 w 1201"/>
              <a:gd name="T43" fmla="*/ 25 h 1201"/>
              <a:gd name="T44" fmla="*/ 75 w 1201"/>
              <a:gd name="T45" fmla="*/ 0 h 1201"/>
              <a:gd name="T46" fmla="*/ 51 w 1201"/>
              <a:gd name="T47" fmla="*/ 25 h 1201"/>
              <a:gd name="T48" fmla="*/ 26 w 1201"/>
              <a:gd name="T49" fmla="*/ 25 h 1201"/>
              <a:gd name="T50" fmla="*/ 75 w 1201"/>
              <a:gd name="T51" fmla="*/ 150 h 1201"/>
              <a:gd name="T52" fmla="*/ 151 w 1201"/>
              <a:gd name="T53" fmla="*/ 350 h 1201"/>
              <a:gd name="T54" fmla="*/ 251 w 1201"/>
              <a:gd name="T55" fmla="*/ 550 h 1201"/>
              <a:gd name="T56" fmla="*/ 251 w 1201"/>
              <a:gd name="T57" fmla="*/ 700 h 1201"/>
              <a:gd name="T58" fmla="*/ 300 w 1201"/>
              <a:gd name="T59" fmla="*/ 850 h 1201"/>
              <a:gd name="T60" fmla="*/ 351 w 1201"/>
              <a:gd name="T61" fmla="*/ 1075 h 1201"/>
              <a:gd name="T62" fmla="*/ 426 w 1201"/>
              <a:gd name="T63" fmla="*/ 1150 h 1201"/>
              <a:gd name="T64" fmla="*/ 451 w 1201"/>
              <a:gd name="T65" fmla="*/ 115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1" h="1201">
                <a:moveTo>
                  <a:pt x="451" y="1150"/>
                </a:moveTo>
                <a:lnTo>
                  <a:pt x="451" y="1150"/>
                </a:lnTo>
                <a:cubicBezTo>
                  <a:pt x="451" y="1125"/>
                  <a:pt x="476" y="1075"/>
                  <a:pt x="500" y="1100"/>
                </a:cubicBezTo>
                <a:cubicBezTo>
                  <a:pt x="526" y="1150"/>
                  <a:pt x="526" y="1175"/>
                  <a:pt x="551" y="1175"/>
                </a:cubicBezTo>
                <a:cubicBezTo>
                  <a:pt x="600" y="1175"/>
                  <a:pt x="676" y="1200"/>
                  <a:pt x="676" y="1175"/>
                </a:cubicBezTo>
                <a:cubicBezTo>
                  <a:pt x="676" y="1150"/>
                  <a:pt x="726" y="1150"/>
                  <a:pt x="726" y="1125"/>
                </a:cubicBezTo>
                <a:cubicBezTo>
                  <a:pt x="726" y="1075"/>
                  <a:pt x="726" y="525"/>
                  <a:pt x="726" y="500"/>
                </a:cubicBezTo>
                <a:cubicBezTo>
                  <a:pt x="726" y="475"/>
                  <a:pt x="826" y="500"/>
                  <a:pt x="826" y="450"/>
                </a:cubicBezTo>
                <a:cubicBezTo>
                  <a:pt x="826" y="425"/>
                  <a:pt x="826" y="125"/>
                  <a:pt x="826" y="125"/>
                </a:cubicBezTo>
                <a:cubicBezTo>
                  <a:pt x="826" y="125"/>
                  <a:pt x="900" y="125"/>
                  <a:pt x="926" y="125"/>
                </a:cubicBezTo>
                <a:cubicBezTo>
                  <a:pt x="951" y="125"/>
                  <a:pt x="1000" y="74"/>
                  <a:pt x="1026" y="100"/>
                </a:cubicBezTo>
                <a:cubicBezTo>
                  <a:pt x="1051" y="100"/>
                  <a:pt x="1076" y="150"/>
                  <a:pt x="1076" y="125"/>
                </a:cubicBezTo>
                <a:cubicBezTo>
                  <a:pt x="1076" y="125"/>
                  <a:pt x="1126" y="100"/>
                  <a:pt x="1151" y="100"/>
                </a:cubicBezTo>
                <a:cubicBezTo>
                  <a:pt x="1151" y="100"/>
                  <a:pt x="1176" y="74"/>
                  <a:pt x="1200" y="74"/>
                </a:cubicBezTo>
                <a:lnTo>
                  <a:pt x="1200" y="50"/>
                </a:lnTo>
                <a:cubicBezTo>
                  <a:pt x="1200" y="25"/>
                  <a:pt x="1026" y="50"/>
                  <a:pt x="1000" y="74"/>
                </a:cubicBezTo>
                <a:cubicBezTo>
                  <a:pt x="976" y="74"/>
                  <a:pt x="876" y="100"/>
                  <a:pt x="851" y="74"/>
                </a:cubicBezTo>
                <a:cubicBezTo>
                  <a:pt x="826" y="74"/>
                  <a:pt x="651" y="74"/>
                  <a:pt x="651" y="74"/>
                </a:cubicBezTo>
                <a:cubicBezTo>
                  <a:pt x="626" y="50"/>
                  <a:pt x="626" y="50"/>
                  <a:pt x="626" y="50"/>
                </a:cubicBezTo>
                <a:cubicBezTo>
                  <a:pt x="626" y="50"/>
                  <a:pt x="326" y="50"/>
                  <a:pt x="300" y="50"/>
                </a:cubicBezTo>
                <a:cubicBezTo>
                  <a:pt x="251" y="50"/>
                  <a:pt x="225" y="50"/>
                  <a:pt x="200" y="25"/>
                </a:cubicBezTo>
                <a:cubicBezTo>
                  <a:pt x="175" y="0"/>
                  <a:pt x="151" y="0"/>
                  <a:pt x="126" y="25"/>
                </a:cubicBezTo>
                <a:cubicBezTo>
                  <a:pt x="75" y="25"/>
                  <a:pt x="100" y="0"/>
                  <a:pt x="75" y="0"/>
                </a:cubicBezTo>
                <a:cubicBezTo>
                  <a:pt x="51" y="0"/>
                  <a:pt x="51" y="25"/>
                  <a:pt x="51" y="25"/>
                </a:cubicBezTo>
                <a:cubicBezTo>
                  <a:pt x="26" y="25"/>
                  <a:pt x="26" y="25"/>
                  <a:pt x="26" y="25"/>
                </a:cubicBezTo>
                <a:cubicBezTo>
                  <a:pt x="0" y="50"/>
                  <a:pt x="26" y="100"/>
                  <a:pt x="75" y="150"/>
                </a:cubicBezTo>
                <a:cubicBezTo>
                  <a:pt x="100" y="200"/>
                  <a:pt x="126" y="275"/>
                  <a:pt x="151" y="350"/>
                </a:cubicBezTo>
                <a:cubicBezTo>
                  <a:pt x="175" y="400"/>
                  <a:pt x="251" y="500"/>
                  <a:pt x="251" y="550"/>
                </a:cubicBezTo>
                <a:cubicBezTo>
                  <a:pt x="275" y="600"/>
                  <a:pt x="251" y="675"/>
                  <a:pt x="251" y="700"/>
                </a:cubicBezTo>
                <a:cubicBezTo>
                  <a:pt x="275" y="725"/>
                  <a:pt x="275" y="800"/>
                  <a:pt x="300" y="850"/>
                </a:cubicBezTo>
                <a:cubicBezTo>
                  <a:pt x="300" y="900"/>
                  <a:pt x="300" y="1025"/>
                  <a:pt x="351" y="1075"/>
                </a:cubicBezTo>
                <a:cubicBezTo>
                  <a:pt x="375" y="1100"/>
                  <a:pt x="400" y="1125"/>
                  <a:pt x="426" y="1150"/>
                </a:cubicBezTo>
                <a:lnTo>
                  <a:pt x="451" y="1150"/>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52" name="Freeform 2">
            <a:extLst>
              <a:ext uri="{FF2B5EF4-FFF2-40B4-BE49-F238E27FC236}">
                <a16:creationId xmlns:a16="http://schemas.microsoft.com/office/drawing/2014/main" id="{F1FE418F-46C6-EB44-82F0-4F500EBA2A7C}"/>
              </a:ext>
            </a:extLst>
          </p:cNvPr>
          <p:cNvSpPr>
            <a:spLocks noChangeArrowheads="1"/>
          </p:cNvSpPr>
          <p:nvPr/>
        </p:nvSpPr>
        <p:spPr bwMode="auto">
          <a:xfrm>
            <a:off x="6498185" y="5314435"/>
            <a:ext cx="240467" cy="208124"/>
          </a:xfrm>
          <a:custGeom>
            <a:avLst/>
            <a:gdLst>
              <a:gd name="T0" fmla="*/ 501 w 752"/>
              <a:gd name="T1" fmla="*/ 25 h 651"/>
              <a:gd name="T2" fmla="*/ 501 w 752"/>
              <a:gd name="T3" fmla="*/ 25 h 651"/>
              <a:gd name="T4" fmla="*/ 501 w 752"/>
              <a:gd name="T5" fmla="*/ 0 h 651"/>
              <a:gd name="T6" fmla="*/ 401 w 752"/>
              <a:gd name="T7" fmla="*/ 0 h 651"/>
              <a:gd name="T8" fmla="*/ 351 w 752"/>
              <a:gd name="T9" fmla="*/ 50 h 651"/>
              <a:gd name="T10" fmla="*/ 276 w 752"/>
              <a:gd name="T11" fmla="*/ 99 h 651"/>
              <a:gd name="T12" fmla="*/ 176 w 752"/>
              <a:gd name="T13" fmla="*/ 225 h 651"/>
              <a:gd name="T14" fmla="*/ 51 w 752"/>
              <a:gd name="T15" fmla="*/ 199 h 651"/>
              <a:gd name="T16" fmla="*/ 0 w 752"/>
              <a:gd name="T17" fmla="*/ 199 h 651"/>
              <a:gd name="T18" fmla="*/ 51 w 752"/>
              <a:gd name="T19" fmla="*/ 250 h 651"/>
              <a:gd name="T20" fmla="*/ 101 w 752"/>
              <a:gd name="T21" fmla="*/ 375 h 651"/>
              <a:gd name="T22" fmla="*/ 201 w 752"/>
              <a:gd name="T23" fmla="*/ 425 h 651"/>
              <a:gd name="T24" fmla="*/ 251 w 752"/>
              <a:gd name="T25" fmla="*/ 500 h 651"/>
              <a:gd name="T26" fmla="*/ 301 w 752"/>
              <a:gd name="T27" fmla="*/ 575 h 651"/>
              <a:gd name="T28" fmla="*/ 376 w 752"/>
              <a:gd name="T29" fmla="*/ 600 h 651"/>
              <a:gd name="T30" fmla="*/ 476 w 752"/>
              <a:gd name="T31" fmla="*/ 625 h 651"/>
              <a:gd name="T32" fmla="*/ 576 w 752"/>
              <a:gd name="T33" fmla="*/ 650 h 651"/>
              <a:gd name="T34" fmla="*/ 676 w 752"/>
              <a:gd name="T35" fmla="*/ 550 h 651"/>
              <a:gd name="T36" fmla="*/ 701 w 752"/>
              <a:gd name="T37" fmla="*/ 450 h 651"/>
              <a:gd name="T38" fmla="*/ 751 w 752"/>
              <a:gd name="T39" fmla="*/ 400 h 651"/>
              <a:gd name="T40" fmla="*/ 701 w 752"/>
              <a:gd name="T41" fmla="*/ 325 h 651"/>
              <a:gd name="T42" fmla="*/ 726 w 752"/>
              <a:gd name="T43" fmla="*/ 225 h 651"/>
              <a:gd name="T44" fmla="*/ 726 w 752"/>
              <a:gd name="T45" fmla="*/ 99 h 651"/>
              <a:gd name="T46" fmla="*/ 626 w 752"/>
              <a:gd name="T47" fmla="*/ 50 h 651"/>
              <a:gd name="T48" fmla="*/ 501 w 752"/>
              <a:gd name="T49" fmla="*/ 25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2" h="651">
                <a:moveTo>
                  <a:pt x="501" y="25"/>
                </a:moveTo>
                <a:lnTo>
                  <a:pt x="501" y="25"/>
                </a:lnTo>
                <a:cubicBezTo>
                  <a:pt x="501" y="0"/>
                  <a:pt x="501" y="0"/>
                  <a:pt x="501" y="0"/>
                </a:cubicBezTo>
                <a:cubicBezTo>
                  <a:pt x="401" y="0"/>
                  <a:pt x="401" y="0"/>
                  <a:pt x="401" y="0"/>
                </a:cubicBezTo>
                <a:cubicBezTo>
                  <a:pt x="351" y="0"/>
                  <a:pt x="351" y="25"/>
                  <a:pt x="351" y="50"/>
                </a:cubicBezTo>
                <a:cubicBezTo>
                  <a:pt x="351" y="50"/>
                  <a:pt x="301" y="99"/>
                  <a:pt x="276" y="99"/>
                </a:cubicBezTo>
                <a:cubicBezTo>
                  <a:pt x="226" y="125"/>
                  <a:pt x="201" y="199"/>
                  <a:pt x="176" y="225"/>
                </a:cubicBezTo>
                <a:cubicBezTo>
                  <a:pt x="151" y="225"/>
                  <a:pt x="76" y="199"/>
                  <a:pt x="51" y="199"/>
                </a:cubicBezTo>
                <a:cubicBezTo>
                  <a:pt x="51" y="199"/>
                  <a:pt x="26" y="199"/>
                  <a:pt x="0" y="199"/>
                </a:cubicBezTo>
                <a:cubicBezTo>
                  <a:pt x="26" y="225"/>
                  <a:pt x="51" y="250"/>
                  <a:pt x="51" y="250"/>
                </a:cubicBezTo>
                <a:cubicBezTo>
                  <a:pt x="76" y="250"/>
                  <a:pt x="76" y="350"/>
                  <a:pt x="101" y="375"/>
                </a:cubicBezTo>
                <a:cubicBezTo>
                  <a:pt x="151" y="375"/>
                  <a:pt x="201" y="425"/>
                  <a:pt x="201" y="425"/>
                </a:cubicBezTo>
                <a:cubicBezTo>
                  <a:pt x="201" y="450"/>
                  <a:pt x="251" y="475"/>
                  <a:pt x="251" y="500"/>
                </a:cubicBezTo>
                <a:cubicBezTo>
                  <a:pt x="251" y="525"/>
                  <a:pt x="276" y="575"/>
                  <a:pt x="301" y="575"/>
                </a:cubicBezTo>
                <a:cubicBezTo>
                  <a:pt x="376" y="575"/>
                  <a:pt x="376" y="600"/>
                  <a:pt x="376" y="600"/>
                </a:cubicBezTo>
                <a:cubicBezTo>
                  <a:pt x="376" y="625"/>
                  <a:pt x="451" y="600"/>
                  <a:pt x="476" y="625"/>
                </a:cubicBezTo>
                <a:cubicBezTo>
                  <a:pt x="476" y="650"/>
                  <a:pt x="551" y="625"/>
                  <a:pt x="576" y="650"/>
                </a:cubicBezTo>
                <a:cubicBezTo>
                  <a:pt x="601" y="625"/>
                  <a:pt x="651" y="575"/>
                  <a:pt x="676" y="550"/>
                </a:cubicBezTo>
                <a:cubicBezTo>
                  <a:pt x="701" y="525"/>
                  <a:pt x="676" y="475"/>
                  <a:pt x="701" y="450"/>
                </a:cubicBezTo>
                <a:lnTo>
                  <a:pt x="751" y="400"/>
                </a:lnTo>
                <a:cubicBezTo>
                  <a:pt x="726" y="375"/>
                  <a:pt x="726" y="350"/>
                  <a:pt x="701" y="325"/>
                </a:cubicBezTo>
                <a:cubicBezTo>
                  <a:pt x="676" y="300"/>
                  <a:pt x="751" y="275"/>
                  <a:pt x="726" y="225"/>
                </a:cubicBezTo>
                <a:cubicBezTo>
                  <a:pt x="726" y="199"/>
                  <a:pt x="751" y="99"/>
                  <a:pt x="726" y="99"/>
                </a:cubicBezTo>
                <a:cubicBezTo>
                  <a:pt x="726" y="75"/>
                  <a:pt x="651" y="75"/>
                  <a:pt x="626" y="50"/>
                </a:cubicBezTo>
                <a:cubicBezTo>
                  <a:pt x="576" y="25"/>
                  <a:pt x="501" y="25"/>
                  <a:pt x="501"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53" name="Freeform 3">
            <a:extLst>
              <a:ext uri="{FF2B5EF4-FFF2-40B4-BE49-F238E27FC236}">
                <a16:creationId xmlns:a16="http://schemas.microsoft.com/office/drawing/2014/main" id="{B1C8CD6D-28D8-F340-A7F8-213225D24828}"/>
              </a:ext>
            </a:extLst>
          </p:cNvPr>
          <p:cNvSpPr>
            <a:spLocks noChangeArrowheads="1"/>
          </p:cNvSpPr>
          <p:nvPr/>
        </p:nvSpPr>
        <p:spPr bwMode="auto">
          <a:xfrm>
            <a:off x="6347719" y="5379123"/>
            <a:ext cx="271405" cy="288280"/>
          </a:xfrm>
          <a:custGeom>
            <a:avLst/>
            <a:gdLst>
              <a:gd name="T0" fmla="*/ 775 w 851"/>
              <a:gd name="T1" fmla="*/ 376 h 902"/>
              <a:gd name="T2" fmla="*/ 775 w 851"/>
              <a:gd name="T3" fmla="*/ 376 h 902"/>
              <a:gd name="T4" fmla="*/ 725 w 851"/>
              <a:gd name="T5" fmla="*/ 301 h 902"/>
              <a:gd name="T6" fmla="*/ 675 w 851"/>
              <a:gd name="T7" fmla="*/ 226 h 902"/>
              <a:gd name="T8" fmla="*/ 575 w 851"/>
              <a:gd name="T9" fmla="*/ 176 h 902"/>
              <a:gd name="T10" fmla="*/ 525 w 851"/>
              <a:gd name="T11" fmla="*/ 51 h 902"/>
              <a:gd name="T12" fmla="*/ 474 w 851"/>
              <a:gd name="T13" fmla="*/ 0 h 902"/>
              <a:gd name="T14" fmla="*/ 425 w 851"/>
              <a:gd name="T15" fmla="*/ 26 h 902"/>
              <a:gd name="T16" fmla="*/ 350 w 851"/>
              <a:gd name="T17" fmla="*/ 51 h 902"/>
              <a:gd name="T18" fmla="*/ 300 w 851"/>
              <a:gd name="T19" fmla="*/ 26 h 902"/>
              <a:gd name="T20" fmla="*/ 200 w 851"/>
              <a:gd name="T21" fmla="*/ 51 h 902"/>
              <a:gd name="T22" fmla="*/ 100 w 851"/>
              <a:gd name="T23" fmla="*/ 51 h 902"/>
              <a:gd name="T24" fmla="*/ 100 w 851"/>
              <a:gd name="T25" fmla="*/ 376 h 902"/>
              <a:gd name="T26" fmla="*/ 0 w 851"/>
              <a:gd name="T27" fmla="*/ 426 h 902"/>
              <a:gd name="T28" fmla="*/ 0 w 851"/>
              <a:gd name="T29" fmla="*/ 701 h 902"/>
              <a:gd name="T30" fmla="*/ 50 w 851"/>
              <a:gd name="T31" fmla="*/ 726 h 902"/>
              <a:gd name="T32" fmla="*/ 74 w 851"/>
              <a:gd name="T33" fmla="*/ 826 h 902"/>
              <a:gd name="T34" fmla="*/ 74 w 851"/>
              <a:gd name="T35" fmla="*/ 851 h 902"/>
              <a:gd name="T36" fmla="*/ 74 w 851"/>
              <a:gd name="T37" fmla="*/ 901 h 902"/>
              <a:gd name="T38" fmla="*/ 174 w 851"/>
              <a:gd name="T39" fmla="*/ 901 h 902"/>
              <a:gd name="T40" fmla="*/ 274 w 851"/>
              <a:gd name="T41" fmla="*/ 801 h 902"/>
              <a:gd name="T42" fmla="*/ 325 w 851"/>
              <a:gd name="T43" fmla="*/ 751 h 902"/>
              <a:gd name="T44" fmla="*/ 450 w 851"/>
              <a:gd name="T45" fmla="*/ 776 h 902"/>
              <a:gd name="T46" fmla="*/ 525 w 851"/>
              <a:gd name="T47" fmla="*/ 726 h 902"/>
              <a:gd name="T48" fmla="*/ 575 w 851"/>
              <a:gd name="T49" fmla="*/ 676 h 902"/>
              <a:gd name="T50" fmla="*/ 650 w 851"/>
              <a:gd name="T51" fmla="*/ 601 h 902"/>
              <a:gd name="T52" fmla="*/ 675 w 851"/>
              <a:gd name="T53" fmla="*/ 551 h 902"/>
              <a:gd name="T54" fmla="*/ 750 w 851"/>
              <a:gd name="T55" fmla="*/ 501 h 902"/>
              <a:gd name="T56" fmla="*/ 825 w 851"/>
              <a:gd name="T57" fmla="*/ 451 h 902"/>
              <a:gd name="T58" fmla="*/ 850 w 851"/>
              <a:gd name="T59" fmla="*/ 401 h 902"/>
              <a:gd name="T60" fmla="*/ 850 w 851"/>
              <a:gd name="T61" fmla="*/ 401 h 902"/>
              <a:gd name="T62" fmla="*/ 775 w 851"/>
              <a:gd name="T63" fmla="*/ 376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1" h="902">
                <a:moveTo>
                  <a:pt x="775" y="376"/>
                </a:moveTo>
                <a:lnTo>
                  <a:pt x="775" y="376"/>
                </a:lnTo>
                <a:cubicBezTo>
                  <a:pt x="750" y="376"/>
                  <a:pt x="725" y="326"/>
                  <a:pt x="725" y="301"/>
                </a:cubicBezTo>
                <a:cubicBezTo>
                  <a:pt x="725" y="276"/>
                  <a:pt x="675" y="251"/>
                  <a:pt x="675" y="226"/>
                </a:cubicBezTo>
                <a:cubicBezTo>
                  <a:pt x="675" y="226"/>
                  <a:pt x="625" y="176"/>
                  <a:pt x="575" y="176"/>
                </a:cubicBezTo>
                <a:cubicBezTo>
                  <a:pt x="550" y="151"/>
                  <a:pt x="550" y="51"/>
                  <a:pt x="525" y="51"/>
                </a:cubicBezTo>
                <a:cubicBezTo>
                  <a:pt x="525" y="51"/>
                  <a:pt x="500" y="26"/>
                  <a:pt x="474" y="0"/>
                </a:cubicBezTo>
                <a:cubicBezTo>
                  <a:pt x="450" y="0"/>
                  <a:pt x="425" y="26"/>
                  <a:pt x="425" y="26"/>
                </a:cubicBezTo>
                <a:cubicBezTo>
                  <a:pt x="400" y="26"/>
                  <a:pt x="350" y="51"/>
                  <a:pt x="350" y="51"/>
                </a:cubicBezTo>
                <a:cubicBezTo>
                  <a:pt x="350" y="76"/>
                  <a:pt x="325" y="26"/>
                  <a:pt x="300" y="26"/>
                </a:cubicBezTo>
                <a:cubicBezTo>
                  <a:pt x="274" y="0"/>
                  <a:pt x="225" y="51"/>
                  <a:pt x="200" y="51"/>
                </a:cubicBezTo>
                <a:cubicBezTo>
                  <a:pt x="174" y="51"/>
                  <a:pt x="100" y="51"/>
                  <a:pt x="100" y="51"/>
                </a:cubicBezTo>
                <a:cubicBezTo>
                  <a:pt x="100" y="51"/>
                  <a:pt x="100" y="351"/>
                  <a:pt x="100" y="376"/>
                </a:cubicBezTo>
                <a:cubicBezTo>
                  <a:pt x="100" y="426"/>
                  <a:pt x="0" y="401"/>
                  <a:pt x="0" y="426"/>
                </a:cubicBezTo>
                <a:cubicBezTo>
                  <a:pt x="0" y="426"/>
                  <a:pt x="0" y="551"/>
                  <a:pt x="0" y="701"/>
                </a:cubicBezTo>
                <a:cubicBezTo>
                  <a:pt x="25" y="701"/>
                  <a:pt x="50" y="701"/>
                  <a:pt x="50" y="726"/>
                </a:cubicBezTo>
                <a:cubicBezTo>
                  <a:pt x="74" y="751"/>
                  <a:pt x="100" y="826"/>
                  <a:pt x="74" y="826"/>
                </a:cubicBezTo>
                <a:cubicBezTo>
                  <a:pt x="74" y="851"/>
                  <a:pt x="74" y="826"/>
                  <a:pt x="74" y="851"/>
                </a:cubicBezTo>
                <a:cubicBezTo>
                  <a:pt x="74" y="876"/>
                  <a:pt x="50" y="901"/>
                  <a:pt x="74" y="901"/>
                </a:cubicBezTo>
                <a:cubicBezTo>
                  <a:pt x="100" y="901"/>
                  <a:pt x="150" y="901"/>
                  <a:pt x="174" y="901"/>
                </a:cubicBezTo>
                <a:cubicBezTo>
                  <a:pt x="200" y="876"/>
                  <a:pt x="250" y="826"/>
                  <a:pt x="274" y="801"/>
                </a:cubicBezTo>
                <a:cubicBezTo>
                  <a:pt x="274" y="776"/>
                  <a:pt x="274" y="701"/>
                  <a:pt x="325" y="751"/>
                </a:cubicBezTo>
                <a:cubicBezTo>
                  <a:pt x="374" y="776"/>
                  <a:pt x="374" y="776"/>
                  <a:pt x="450" y="776"/>
                </a:cubicBezTo>
                <a:cubicBezTo>
                  <a:pt x="500" y="776"/>
                  <a:pt x="525" y="776"/>
                  <a:pt x="525" y="726"/>
                </a:cubicBezTo>
                <a:cubicBezTo>
                  <a:pt x="550" y="701"/>
                  <a:pt x="525" y="676"/>
                  <a:pt x="575" y="676"/>
                </a:cubicBezTo>
                <a:cubicBezTo>
                  <a:pt x="600" y="676"/>
                  <a:pt x="650" y="626"/>
                  <a:pt x="650" y="601"/>
                </a:cubicBezTo>
                <a:cubicBezTo>
                  <a:pt x="650" y="576"/>
                  <a:pt x="650" y="551"/>
                  <a:pt x="675" y="551"/>
                </a:cubicBezTo>
                <a:cubicBezTo>
                  <a:pt x="700" y="551"/>
                  <a:pt x="750" y="526"/>
                  <a:pt x="750" y="501"/>
                </a:cubicBezTo>
                <a:cubicBezTo>
                  <a:pt x="775" y="451"/>
                  <a:pt x="799" y="476"/>
                  <a:pt x="825" y="451"/>
                </a:cubicBezTo>
                <a:cubicBezTo>
                  <a:pt x="825" y="451"/>
                  <a:pt x="825" y="426"/>
                  <a:pt x="850" y="401"/>
                </a:cubicBezTo>
                <a:lnTo>
                  <a:pt x="850" y="401"/>
                </a:lnTo>
                <a:cubicBezTo>
                  <a:pt x="850" y="401"/>
                  <a:pt x="850" y="376"/>
                  <a:pt x="775" y="37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55" name="Freeform 4">
            <a:extLst>
              <a:ext uri="{FF2B5EF4-FFF2-40B4-BE49-F238E27FC236}">
                <a16:creationId xmlns:a16="http://schemas.microsoft.com/office/drawing/2014/main" id="{3A813E79-4583-BB4D-919B-6F712139C2DB}"/>
              </a:ext>
            </a:extLst>
          </p:cNvPr>
          <p:cNvSpPr>
            <a:spLocks noChangeArrowheads="1"/>
          </p:cNvSpPr>
          <p:nvPr/>
        </p:nvSpPr>
        <p:spPr bwMode="auto">
          <a:xfrm>
            <a:off x="6665528" y="5625217"/>
            <a:ext cx="40781" cy="56249"/>
          </a:xfrm>
          <a:custGeom>
            <a:avLst/>
            <a:gdLst>
              <a:gd name="T0" fmla="*/ 76 w 127"/>
              <a:gd name="T1" fmla="*/ 0 h 176"/>
              <a:gd name="T2" fmla="*/ 76 w 127"/>
              <a:gd name="T3" fmla="*/ 0 h 176"/>
              <a:gd name="T4" fmla="*/ 0 w 127"/>
              <a:gd name="T5" fmla="*/ 75 h 176"/>
              <a:gd name="T6" fmla="*/ 51 w 127"/>
              <a:gd name="T7" fmla="*/ 175 h 176"/>
              <a:gd name="T8" fmla="*/ 101 w 127"/>
              <a:gd name="T9" fmla="*/ 150 h 176"/>
              <a:gd name="T10" fmla="*/ 126 w 127"/>
              <a:gd name="T11" fmla="*/ 125 h 176"/>
              <a:gd name="T12" fmla="*/ 126 w 127"/>
              <a:gd name="T13" fmla="*/ 25 h 176"/>
              <a:gd name="T14" fmla="*/ 76 w 127"/>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76">
                <a:moveTo>
                  <a:pt x="76" y="0"/>
                </a:moveTo>
                <a:lnTo>
                  <a:pt x="76" y="0"/>
                </a:lnTo>
                <a:cubicBezTo>
                  <a:pt x="51" y="0"/>
                  <a:pt x="0" y="75"/>
                  <a:pt x="0" y="75"/>
                </a:cubicBezTo>
                <a:cubicBezTo>
                  <a:pt x="0" y="100"/>
                  <a:pt x="26" y="150"/>
                  <a:pt x="51" y="175"/>
                </a:cubicBezTo>
                <a:cubicBezTo>
                  <a:pt x="76" y="175"/>
                  <a:pt x="101" y="175"/>
                  <a:pt x="101" y="150"/>
                </a:cubicBezTo>
                <a:cubicBezTo>
                  <a:pt x="101" y="125"/>
                  <a:pt x="126" y="125"/>
                  <a:pt x="126" y="125"/>
                </a:cubicBezTo>
                <a:cubicBezTo>
                  <a:pt x="126" y="100"/>
                  <a:pt x="126" y="50"/>
                  <a:pt x="126" y="25"/>
                </a:cubicBezTo>
                <a:cubicBezTo>
                  <a:pt x="101" y="25"/>
                  <a:pt x="76" y="0"/>
                  <a:pt x="76" y="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56" name="Freeform 5">
            <a:extLst>
              <a:ext uri="{FF2B5EF4-FFF2-40B4-BE49-F238E27FC236}">
                <a16:creationId xmlns:a16="http://schemas.microsoft.com/office/drawing/2014/main" id="{B2DFCCD2-631F-7449-A443-B5596A414639}"/>
              </a:ext>
            </a:extLst>
          </p:cNvPr>
          <p:cNvSpPr>
            <a:spLocks noChangeArrowheads="1"/>
          </p:cNvSpPr>
          <p:nvPr/>
        </p:nvSpPr>
        <p:spPr bwMode="auto">
          <a:xfrm>
            <a:off x="6554436" y="5713810"/>
            <a:ext cx="71717" cy="71719"/>
          </a:xfrm>
          <a:custGeom>
            <a:avLst/>
            <a:gdLst>
              <a:gd name="T0" fmla="*/ 149 w 226"/>
              <a:gd name="T1" fmla="*/ 25 h 226"/>
              <a:gd name="T2" fmla="*/ 149 w 226"/>
              <a:gd name="T3" fmla="*/ 25 h 226"/>
              <a:gd name="T4" fmla="*/ 75 w 226"/>
              <a:gd name="T5" fmla="*/ 75 h 226"/>
              <a:gd name="T6" fmla="*/ 0 w 226"/>
              <a:gd name="T7" fmla="*/ 150 h 226"/>
              <a:gd name="T8" fmla="*/ 75 w 226"/>
              <a:gd name="T9" fmla="*/ 225 h 226"/>
              <a:gd name="T10" fmla="*/ 100 w 226"/>
              <a:gd name="T11" fmla="*/ 225 h 226"/>
              <a:gd name="T12" fmla="*/ 125 w 226"/>
              <a:gd name="T13" fmla="*/ 175 h 226"/>
              <a:gd name="T14" fmla="*/ 175 w 226"/>
              <a:gd name="T15" fmla="*/ 175 h 226"/>
              <a:gd name="T16" fmla="*/ 225 w 226"/>
              <a:gd name="T17" fmla="*/ 100 h 226"/>
              <a:gd name="T18" fmla="*/ 149 w 226"/>
              <a:gd name="T19" fmla="*/ 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226">
                <a:moveTo>
                  <a:pt x="149" y="25"/>
                </a:moveTo>
                <a:lnTo>
                  <a:pt x="149" y="25"/>
                </a:lnTo>
                <a:cubicBezTo>
                  <a:pt x="149" y="0"/>
                  <a:pt x="75" y="50"/>
                  <a:pt x="75" y="75"/>
                </a:cubicBezTo>
                <a:cubicBezTo>
                  <a:pt x="50" y="75"/>
                  <a:pt x="0" y="150"/>
                  <a:pt x="0" y="150"/>
                </a:cubicBezTo>
                <a:cubicBezTo>
                  <a:pt x="75" y="225"/>
                  <a:pt x="75" y="225"/>
                  <a:pt x="75" y="225"/>
                </a:cubicBezTo>
                <a:cubicBezTo>
                  <a:pt x="100" y="225"/>
                  <a:pt x="100" y="225"/>
                  <a:pt x="100" y="225"/>
                </a:cubicBezTo>
                <a:cubicBezTo>
                  <a:pt x="100" y="225"/>
                  <a:pt x="125" y="200"/>
                  <a:pt x="125" y="175"/>
                </a:cubicBezTo>
                <a:cubicBezTo>
                  <a:pt x="125" y="150"/>
                  <a:pt x="175" y="175"/>
                  <a:pt x="175" y="175"/>
                </a:cubicBezTo>
                <a:cubicBezTo>
                  <a:pt x="175" y="150"/>
                  <a:pt x="225" y="125"/>
                  <a:pt x="225" y="100"/>
                </a:cubicBezTo>
                <a:cubicBezTo>
                  <a:pt x="225" y="75"/>
                  <a:pt x="175" y="50"/>
                  <a:pt x="149"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59" name="Freeform 7">
            <a:extLst>
              <a:ext uri="{FF2B5EF4-FFF2-40B4-BE49-F238E27FC236}">
                <a16:creationId xmlns:a16="http://schemas.microsoft.com/office/drawing/2014/main" id="{B9951C1F-D117-9F4C-9072-9700880F4068}"/>
              </a:ext>
            </a:extLst>
          </p:cNvPr>
          <p:cNvSpPr>
            <a:spLocks noChangeArrowheads="1"/>
          </p:cNvSpPr>
          <p:nvPr/>
        </p:nvSpPr>
        <p:spPr bwMode="auto">
          <a:xfrm>
            <a:off x="6124125" y="5012096"/>
            <a:ext cx="343123" cy="375465"/>
          </a:xfrm>
          <a:custGeom>
            <a:avLst/>
            <a:gdLst>
              <a:gd name="T0" fmla="*/ 49 w 1075"/>
              <a:gd name="T1" fmla="*/ 1075 h 1176"/>
              <a:gd name="T2" fmla="*/ 49 w 1075"/>
              <a:gd name="T3" fmla="*/ 1075 h 1176"/>
              <a:gd name="T4" fmla="*/ 100 w 1075"/>
              <a:gd name="T5" fmla="*/ 1100 h 1176"/>
              <a:gd name="T6" fmla="*/ 174 w 1075"/>
              <a:gd name="T7" fmla="*/ 1100 h 1176"/>
              <a:gd name="T8" fmla="*/ 274 w 1075"/>
              <a:gd name="T9" fmla="*/ 1125 h 1176"/>
              <a:gd name="T10" fmla="*/ 600 w 1075"/>
              <a:gd name="T11" fmla="*/ 1125 h 1176"/>
              <a:gd name="T12" fmla="*/ 625 w 1075"/>
              <a:gd name="T13" fmla="*/ 1149 h 1176"/>
              <a:gd name="T14" fmla="*/ 825 w 1075"/>
              <a:gd name="T15" fmla="*/ 1149 h 1176"/>
              <a:gd name="T16" fmla="*/ 974 w 1075"/>
              <a:gd name="T17" fmla="*/ 1149 h 1176"/>
              <a:gd name="T18" fmla="*/ 1000 w 1075"/>
              <a:gd name="T19" fmla="*/ 1125 h 1176"/>
              <a:gd name="T20" fmla="*/ 900 w 1075"/>
              <a:gd name="T21" fmla="*/ 1000 h 1176"/>
              <a:gd name="T22" fmla="*/ 900 w 1075"/>
              <a:gd name="T23" fmla="*/ 675 h 1176"/>
              <a:gd name="T24" fmla="*/ 1050 w 1075"/>
              <a:gd name="T25" fmla="*/ 675 h 1176"/>
              <a:gd name="T26" fmla="*/ 1074 w 1075"/>
              <a:gd name="T27" fmla="*/ 650 h 1176"/>
              <a:gd name="T28" fmla="*/ 1074 w 1075"/>
              <a:gd name="T29" fmla="*/ 475 h 1176"/>
              <a:gd name="T30" fmla="*/ 1050 w 1075"/>
              <a:gd name="T31" fmla="*/ 475 h 1176"/>
              <a:gd name="T32" fmla="*/ 974 w 1075"/>
              <a:gd name="T33" fmla="*/ 475 h 1176"/>
              <a:gd name="T34" fmla="*/ 925 w 1075"/>
              <a:gd name="T35" fmla="*/ 500 h 1176"/>
              <a:gd name="T36" fmla="*/ 925 w 1075"/>
              <a:gd name="T37" fmla="*/ 425 h 1176"/>
              <a:gd name="T38" fmla="*/ 874 w 1075"/>
              <a:gd name="T39" fmla="*/ 350 h 1176"/>
              <a:gd name="T40" fmla="*/ 900 w 1075"/>
              <a:gd name="T41" fmla="*/ 225 h 1176"/>
              <a:gd name="T42" fmla="*/ 874 w 1075"/>
              <a:gd name="T43" fmla="*/ 150 h 1176"/>
              <a:gd name="T44" fmla="*/ 825 w 1075"/>
              <a:gd name="T45" fmla="*/ 125 h 1176"/>
              <a:gd name="T46" fmla="*/ 774 w 1075"/>
              <a:gd name="T47" fmla="*/ 125 h 1176"/>
              <a:gd name="T48" fmla="*/ 700 w 1075"/>
              <a:gd name="T49" fmla="*/ 125 h 1176"/>
              <a:gd name="T50" fmla="*/ 650 w 1075"/>
              <a:gd name="T51" fmla="*/ 200 h 1176"/>
              <a:gd name="T52" fmla="*/ 550 w 1075"/>
              <a:gd name="T53" fmla="*/ 225 h 1176"/>
              <a:gd name="T54" fmla="*/ 474 w 1075"/>
              <a:gd name="T55" fmla="*/ 150 h 1176"/>
              <a:gd name="T56" fmla="*/ 425 w 1075"/>
              <a:gd name="T57" fmla="*/ 75 h 1176"/>
              <a:gd name="T58" fmla="*/ 425 w 1075"/>
              <a:gd name="T59" fmla="*/ 0 h 1176"/>
              <a:gd name="T60" fmla="*/ 100 w 1075"/>
              <a:gd name="T61" fmla="*/ 0 h 1176"/>
              <a:gd name="T62" fmla="*/ 49 w 1075"/>
              <a:gd name="T63" fmla="*/ 25 h 1176"/>
              <a:gd name="T64" fmla="*/ 149 w 1075"/>
              <a:gd name="T65" fmla="*/ 225 h 1176"/>
              <a:gd name="T66" fmla="*/ 125 w 1075"/>
              <a:gd name="T67" fmla="*/ 325 h 1176"/>
              <a:gd name="T68" fmla="*/ 174 w 1075"/>
              <a:gd name="T69" fmla="*/ 525 h 1176"/>
              <a:gd name="T70" fmla="*/ 125 w 1075"/>
              <a:gd name="T71" fmla="*/ 650 h 1176"/>
              <a:gd name="T72" fmla="*/ 49 w 1075"/>
              <a:gd name="T73" fmla="*/ 850 h 1176"/>
              <a:gd name="T74" fmla="*/ 0 w 1075"/>
              <a:gd name="T75" fmla="*/ 975 h 1176"/>
              <a:gd name="T76" fmla="*/ 0 w 1075"/>
              <a:gd name="T77" fmla="*/ 1100 h 1176"/>
              <a:gd name="T78" fmla="*/ 0 w 1075"/>
              <a:gd name="T79" fmla="*/ 1100 h 1176"/>
              <a:gd name="T80" fmla="*/ 25 w 1075"/>
              <a:gd name="T81" fmla="*/ 1100 h 1176"/>
              <a:gd name="T82" fmla="*/ 49 w 1075"/>
              <a:gd name="T83" fmla="*/ 1075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5" h="1176">
                <a:moveTo>
                  <a:pt x="49" y="1075"/>
                </a:moveTo>
                <a:lnTo>
                  <a:pt x="49" y="1075"/>
                </a:lnTo>
                <a:cubicBezTo>
                  <a:pt x="74" y="1075"/>
                  <a:pt x="49" y="1100"/>
                  <a:pt x="100" y="1100"/>
                </a:cubicBezTo>
                <a:cubicBezTo>
                  <a:pt x="125" y="1075"/>
                  <a:pt x="149" y="1075"/>
                  <a:pt x="174" y="1100"/>
                </a:cubicBezTo>
                <a:cubicBezTo>
                  <a:pt x="199" y="1125"/>
                  <a:pt x="225" y="1125"/>
                  <a:pt x="274" y="1125"/>
                </a:cubicBezTo>
                <a:cubicBezTo>
                  <a:pt x="300" y="1125"/>
                  <a:pt x="600" y="1125"/>
                  <a:pt x="600" y="1125"/>
                </a:cubicBezTo>
                <a:cubicBezTo>
                  <a:pt x="625" y="1149"/>
                  <a:pt x="625" y="1149"/>
                  <a:pt x="625" y="1149"/>
                </a:cubicBezTo>
                <a:cubicBezTo>
                  <a:pt x="625" y="1149"/>
                  <a:pt x="800" y="1149"/>
                  <a:pt x="825" y="1149"/>
                </a:cubicBezTo>
                <a:cubicBezTo>
                  <a:pt x="850" y="1175"/>
                  <a:pt x="950" y="1149"/>
                  <a:pt x="974" y="1149"/>
                </a:cubicBezTo>
                <a:cubicBezTo>
                  <a:pt x="974" y="1149"/>
                  <a:pt x="1000" y="1149"/>
                  <a:pt x="1000" y="1125"/>
                </a:cubicBezTo>
                <a:cubicBezTo>
                  <a:pt x="900" y="1000"/>
                  <a:pt x="900" y="1000"/>
                  <a:pt x="900" y="1000"/>
                </a:cubicBezTo>
                <a:cubicBezTo>
                  <a:pt x="900" y="675"/>
                  <a:pt x="900" y="675"/>
                  <a:pt x="900" y="675"/>
                </a:cubicBezTo>
                <a:cubicBezTo>
                  <a:pt x="1050" y="675"/>
                  <a:pt x="1050" y="675"/>
                  <a:pt x="1050" y="675"/>
                </a:cubicBezTo>
                <a:cubicBezTo>
                  <a:pt x="1074" y="650"/>
                  <a:pt x="1074" y="650"/>
                  <a:pt x="1074" y="650"/>
                </a:cubicBezTo>
                <a:cubicBezTo>
                  <a:pt x="1074" y="475"/>
                  <a:pt x="1074" y="475"/>
                  <a:pt x="1074" y="475"/>
                </a:cubicBezTo>
                <a:cubicBezTo>
                  <a:pt x="1074" y="475"/>
                  <a:pt x="1074" y="475"/>
                  <a:pt x="1050" y="475"/>
                </a:cubicBezTo>
                <a:cubicBezTo>
                  <a:pt x="1025" y="475"/>
                  <a:pt x="1000" y="475"/>
                  <a:pt x="974" y="475"/>
                </a:cubicBezTo>
                <a:cubicBezTo>
                  <a:pt x="950" y="475"/>
                  <a:pt x="950" y="500"/>
                  <a:pt x="925" y="500"/>
                </a:cubicBezTo>
                <a:cubicBezTo>
                  <a:pt x="900" y="500"/>
                  <a:pt x="925" y="450"/>
                  <a:pt x="925" y="425"/>
                </a:cubicBezTo>
                <a:cubicBezTo>
                  <a:pt x="925" y="400"/>
                  <a:pt x="900" y="375"/>
                  <a:pt x="874" y="350"/>
                </a:cubicBezTo>
                <a:cubicBezTo>
                  <a:pt x="850" y="350"/>
                  <a:pt x="900" y="225"/>
                  <a:pt x="900" y="225"/>
                </a:cubicBezTo>
                <a:cubicBezTo>
                  <a:pt x="874" y="200"/>
                  <a:pt x="874" y="175"/>
                  <a:pt x="874" y="150"/>
                </a:cubicBezTo>
                <a:cubicBezTo>
                  <a:pt x="874" y="125"/>
                  <a:pt x="850" y="125"/>
                  <a:pt x="825" y="125"/>
                </a:cubicBezTo>
                <a:cubicBezTo>
                  <a:pt x="774" y="125"/>
                  <a:pt x="774" y="125"/>
                  <a:pt x="774" y="125"/>
                </a:cubicBezTo>
                <a:cubicBezTo>
                  <a:pt x="774" y="125"/>
                  <a:pt x="725" y="100"/>
                  <a:pt x="700" y="125"/>
                </a:cubicBezTo>
                <a:cubicBezTo>
                  <a:pt x="674" y="125"/>
                  <a:pt x="674" y="200"/>
                  <a:pt x="650" y="200"/>
                </a:cubicBezTo>
                <a:cubicBezTo>
                  <a:pt x="650" y="200"/>
                  <a:pt x="600" y="200"/>
                  <a:pt x="550" y="225"/>
                </a:cubicBezTo>
                <a:cubicBezTo>
                  <a:pt x="500" y="225"/>
                  <a:pt x="500" y="200"/>
                  <a:pt x="474" y="150"/>
                </a:cubicBezTo>
                <a:cubicBezTo>
                  <a:pt x="450" y="100"/>
                  <a:pt x="425" y="125"/>
                  <a:pt x="425" y="75"/>
                </a:cubicBezTo>
                <a:cubicBezTo>
                  <a:pt x="450" y="50"/>
                  <a:pt x="425" y="0"/>
                  <a:pt x="425" y="0"/>
                </a:cubicBezTo>
                <a:cubicBezTo>
                  <a:pt x="425" y="0"/>
                  <a:pt x="149" y="0"/>
                  <a:pt x="100" y="0"/>
                </a:cubicBezTo>
                <a:cubicBezTo>
                  <a:pt x="100" y="0"/>
                  <a:pt x="74" y="25"/>
                  <a:pt x="49" y="25"/>
                </a:cubicBezTo>
                <a:cubicBezTo>
                  <a:pt x="74" y="100"/>
                  <a:pt x="125" y="200"/>
                  <a:pt x="149" y="225"/>
                </a:cubicBezTo>
                <a:cubicBezTo>
                  <a:pt x="149" y="250"/>
                  <a:pt x="125" y="275"/>
                  <a:pt x="125" y="325"/>
                </a:cubicBezTo>
                <a:cubicBezTo>
                  <a:pt x="125" y="375"/>
                  <a:pt x="174" y="475"/>
                  <a:pt x="174" y="525"/>
                </a:cubicBezTo>
                <a:cubicBezTo>
                  <a:pt x="199" y="575"/>
                  <a:pt x="149" y="625"/>
                  <a:pt x="125" y="650"/>
                </a:cubicBezTo>
                <a:cubicBezTo>
                  <a:pt x="74" y="700"/>
                  <a:pt x="49" y="800"/>
                  <a:pt x="49" y="850"/>
                </a:cubicBezTo>
                <a:cubicBezTo>
                  <a:pt x="49" y="900"/>
                  <a:pt x="0" y="950"/>
                  <a:pt x="0" y="975"/>
                </a:cubicBezTo>
                <a:cubicBezTo>
                  <a:pt x="0" y="1000"/>
                  <a:pt x="0" y="1075"/>
                  <a:pt x="0" y="1100"/>
                </a:cubicBezTo>
                <a:lnTo>
                  <a:pt x="0" y="1100"/>
                </a:lnTo>
                <a:cubicBezTo>
                  <a:pt x="25" y="1100"/>
                  <a:pt x="25" y="1100"/>
                  <a:pt x="25" y="1100"/>
                </a:cubicBezTo>
                <a:cubicBezTo>
                  <a:pt x="25" y="1100"/>
                  <a:pt x="25" y="1075"/>
                  <a:pt x="49" y="10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60" name="Freeform 8">
            <a:extLst>
              <a:ext uri="{FF2B5EF4-FFF2-40B4-BE49-F238E27FC236}">
                <a16:creationId xmlns:a16="http://schemas.microsoft.com/office/drawing/2014/main" id="{9713BF79-CD6F-3C40-96CE-7A0816E0D3D7}"/>
              </a:ext>
            </a:extLst>
          </p:cNvPr>
          <p:cNvSpPr>
            <a:spLocks noChangeArrowheads="1"/>
          </p:cNvSpPr>
          <p:nvPr/>
        </p:nvSpPr>
        <p:spPr bwMode="auto">
          <a:xfrm>
            <a:off x="6411000" y="5083814"/>
            <a:ext cx="343123" cy="303748"/>
          </a:xfrm>
          <a:custGeom>
            <a:avLst/>
            <a:gdLst>
              <a:gd name="T0" fmla="*/ 825 w 1076"/>
              <a:gd name="T1" fmla="*/ 25 h 951"/>
              <a:gd name="T2" fmla="*/ 825 w 1076"/>
              <a:gd name="T3" fmla="*/ 25 h 951"/>
              <a:gd name="T4" fmla="*/ 750 w 1076"/>
              <a:gd name="T5" fmla="*/ 0 h 951"/>
              <a:gd name="T6" fmla="*/ 650 w 1076"/>
              <a:gd name="T7" fmla="*/ 25 h 951"/>
              <a:gd name="T8" fmla="*/ 625 w 1076"/>
              <a:gd name="T9" fmla="*/ 75 h 951"/>
              <a:gd name="T10" fmla="*/ 599 w 1076"/>
              <a:gd name="T11" fmla="*/ 125 h 951"/>
              <a:gd name="T12" fmla="*/ 599 w 1076"/>
              <a:gd name="T13" fmla="*/ 225 h 951"/>
              <a:gd name="T14" fmla="*/ 575 w 1076"/>
              <a:gd name="T15" fmla="*/ 325 h 951"/>
              <a:gd name="T16" fmla="*/ 650 w 1076"/>
              <a:gd name="T17" fmla="*/ 400 h 951"/>
              <a:gd name="T18" fmla="*/ 700 w 1076"/>
              <a:gd name="T19" fmla="*/ 375 h 951"/>
              <a:gd name="T20" fmla="*/ 725 w 1076"/>
              <a:gd name="T21" fmla="*/ 450 h 951"/>
              <a:gd name="T22" fmla="*/ 700 w 1076"/>
              <a:gd name="T23" fmla="*/ 475 h 951"/>
              <a:gd name="T24" fmla="*/ 625 w 1076"/>
              <a:gd name="T25" fmla="*/ 475 h 951"/>
              <a:gd name="T26" fmla="*/ 599 w 1076"/>
              <a:gd name="T27" fmla="*/ 400 h 951"/>
              <a:gd name="T28" fmla="*/ 525 w 1076"/>
              <a:gd name="T29" fmla="*/ 375 h 951"/>
              <a:gd name="T30" fmla="*/ 475 w 1076"/>
              <a:gd name="T31" fmla="*/ 325 h 951"/>
              <a:gd name="T32" fmla="*/ 450 w 1076"/>
              <a:gd name="T33" fmla="*/ 350 h 951"/>
              <a:gd name="T34" fmla="*/ 400 w 1076"/>
              <a:gd name="T35" fmla="*/ 350 h 951"/>
              <a:gd name="T36" fmla="*/ 325 w 1076"/>
              <a:gd name="T37" fmla="*/ 325 h 951"/>
              <a:gd name="T38" fmla="*/ 300 w 1076"/>
              <a:gd name="T39" fmla="*/ 300 h 951"/>
              <a:gd name="T40" fmla="*/ 225 w 1076"/>
              <a:gd name="T41" fmla="*/ 300 h 951"/>
              <a:gd name="T42" fmla="*/ 200 w 1076"/>
              <a:gd name="T43" fmla="*/ 275 h 951"/>
              <a:gd name="T44" fmla="*/ 174 w 1076"/>
              <a:gd name="T45" fmla="*/ 250 h 951"/>
              <a:gd name="T46" fmla="*/ 174 w 1076"/>
              <a:gd name="T47" fmla="*/ 425 h 951"/>
              <a:gd name="T48" fmla="*/ 150 w 1076"/>
              <a:gd name="T49" fmla="*/ 450 h 951"/>
              <a:gd name="T50" fmla="*/ 0 w 1076"/>
              <a:gd name="T51" fmla="*/ 450 h 951"/>
              <a:gd name="T52" fmla="*/ 0 w 1076"/>
              <a:gd name="T53" fmla="*/ 775 h 951"/>
              <a:gd name="T54" fmla="*/ 100 w 1076"/>
              <a:gd name="T55" fmla="*/ 900 h 951"/>
              <a:gd name="T56" fmla="*/ 274 w 1076"/>
              <a:gd name="T57" fmla="*/ 900 h 951"/>
              <a:gd name="T58" fmla="*/ 274 w 1076"/>
              <a:gd name="T59" fmla="*/ 924 h 951"/>
              <a:gd name="T60" fmla="*/ 325 w 1076"/>
              <a:gd name="T61" fmla="*/ 924 h 951"/>
              <a:gd name="T62" fmla="*/ 450 w 1076"/>
              <a:gd name="T63" fmla="*/ 950 h 951"/>
              <a:gd name="T64" fmla="*/ 550 w 1076"/>
              <a:gd name="T65" fmla="*/ 824 h 951"/>
              <a:gd name="T66" fmla="*/ 625 w 1076"/>
              <a:gd name="T67" fmla="*/ 775 h 951"/>
              <a:gd name="T68" fmla="*/ 675 w 1076"/>
              <a:gd name="T69" fmla="*/ 725 h 951"/>
              <a:gd name="T70" fmla="*/ 775 w 1076"/>
              <a:gd name="T71" fmla="*/ 725 h 951"/>
              <a:gd name="T72" fmla="*/ 775 w 1076"/>
              <a:gd name="T73" fmla="*/ 725 h 951"/>
              <a:gd name="T74" fmla="*/ 750 w 1076"/>
              <a:gd name="T75" fmla="*/ 650 h 951"/>
              <a:gd name="T76" fmla="*/ 1000 w 1076"/>
              <a:gd name="T77" fmla="*/ 550 h 951"/>
              <a:gd name="T78" fmla="*/ 1000 w 1076"/>
              <a:gd name="T79" fmla="*/ 500 h 951"/>
              <a:gd name="T80" fmla="*/ 1000 w 1076"/>
              <a:gd name="T81" fmla="*/ 425 h 951"/>
              <a:gd name="T82" fmla="*/ 1050 w 1076"/>
              <a:gd name="T83" fmla="*/ 400 h 951"/>
              <a:gd name="T84" fmla="*/ 1050 w 1076"/>
              <a:gd name="T85" fmla="*/ 250 h 951"/>
              <a:gd name="T86" fmla="*/ 1075 w 1076"/>
              <a:gd name="T87" fmla="*/ 225 h 951"/>
              <a:gd name="T88" fmla="*/ 1025 w 1076"/>
              <a:gd name="T89" fmla="*/ 125 h 951"/>
              <a:gd name="T90" fmla="*/ 900 w 1076"/>
              <a:gd name="T91" fmla="*/ 75 h 951"/>
              <a:gd name="T92" fmla="*/ 825 w 1076"/>
              <a:gd name="T93" fmla="*/ 25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6" h="951">
                <a:moveTo>
                  <a:pt x="825" y="25"/>
                </a:moveTo>
                <a:lnTo>
                  <a:pt x="825" y="25"/>
                </a:lnTo>
                <a:cubicBezTo>
                  <a:pt x="825" y="25"/>
                  <a:pt x="775" y="25"/>
                  <a:pt x="750" y="0"/>
                </a:cubicBezTo>
                <a:cubicBezTo>
                  <a:pt x="750" y="25"/>
                  <a:pt x="675" y="25"/>
                  <a:pt x="650" y="25"/>
                </a:cubicBezTo>
                <a:cubicBezTo>
                  <a:pt x="599" y="25"/>
                  <a:pt x="650" y="50"/>
                  <a:pt x="625" y="75"/>
                </a:cubicBezTo>
                <a:cubicBezTo>
                  <a:pt x="599" y="100"/>
                  <a:pt x="599" y="125"/>
                  <a:pt x="599" y="125"/>
                </a:cubicBezTo>
                <a:cubicBezTo>
                  <a:pt x="625" y="125"/>
                  <a:pt x="599" y="200"/>
                  <a:pt x="599" y="225"/>
                </a:cubicBezTo>
                <a:cubicBezTo>
                  <a:pt x="599" y="250"/>
                  <a:pt x="575" y="300"/>
                  <a:pt x="575" y="325"/>
                </a:cubicBezTo>
                <a:cubicBezTo>
                  <a:pt x="599" y="325"/>
                  <a:pt x="625" y="375"/>
                  <a:pt x="650" y="400"/>
                </a:cubicBezTo>
                <a:cubicBezTo>
                  <a:pt x="675" y="400"/>
                  <a:pt x="700" y="375"/>
                  <a:pt x="700" y="375"/>
                </a:cubicBezTo>
                <a:cubicBezTo>
                  <a:pt x="725" y="375"/>
                  <a:pt x="725" y="400"/>
                  <a:pt x="725" y="450"/>
                </a:cubicBezTo>
                <a:cubicBezTo>
                  <a:pt x="725" y="475"/>
                  <a:pt x="700" y="475"/>
                  <a:pt x="700" y="475"/>
                </a:cubicBezTo>
                <a:cubicBezTo>
                  <a:pt x="700" y="475"/>
                  <a:pt x="650" y="500"/>
                  <a:pt x="625" y="475"/>
                </a:cubicBezTo>
                <a:cubicBezTo>
                  <a:pt x="625" y="475"/>
                  <a:pt x="599" y="425"/>
                  <a:pt x="599" y="400"/>
                </a:cubicBezTo>
                <a:cubicBezTo>
                  <a:pt x="599" y="375"/>
                  <a:pt x="550" y="375"/>
                  <a:pt x="525" y="375"/>
                </a:cubicBezTo>
                <a:cubicBezTo>
                  <a:pt x="500" y="375"/>
                  <a:pt x="475" y="350"/>
                  <a:pt x="475" y="325"/>
                </a:cubicBezTo>
                <a:cubicBezTo>
                  <a:pt x="475" y="325"/>
                  <a:pt x="450" y="325"/>
                  <a:pt x="450" y="350"/>
                </a:cubicBezTo>
                <a:cubicBezTo>
                  <a:pt x="450" y="350"/>
                  <a:pt x="425" y="350"/>
                  <a:pt x="400" y="350"/>
                </a:cubicBezTo>
                <a:cubicBezTo>
                  <a:pt x="375" y="350"/>
                  <a:pt x="350" y="325"/>
                  <a:pt x="325" y="325"/>
                </a:cubicBezTo>
                <a:cubicBezTo>
                  <a:pt x="300" y="350"/>
                  <a:pt x="300" y="300"/>
                  <a:pt x="300" y="300"/>
                </a:cubicBezTo>
                <a:cubicBezTo>
                  <a:pt x="300" y="275"/>
                  <a:pt x="250" y="275"/>
                  <a:pt x="225" y="300"/>
                </a:cubicBezTo>
                <a:lnTo>
                  <a:pt x="200" y="275"/>
                </a:lnTo>
                <a:cubicBezTo>
                  <a:pt x="200" y="275"/>
                  <a:pt x="200" y="250"/>
                  <a:pt x="174" y="250"/>
                </a:cubicBezTo>
                <a:cubicBezTo>
                  <a:pt x="174" y="425"/>
                  <a:pt x="174" y="425"/>
                  <a:pt x="174" y="425"/>
                </a:cubicBezTo>
                <a:cubicBezTo>
                  <a:pt x="150" y="450"/>
                  <a:pt x="150" y="450"/>
                  <a:pt x="150" y="450"/>
                </a:cubicBezTo>
                <a:cubicBezTo>
                  <a:pt x="0" y="450"/>
                  <a:pt x="0" y="450"/>
                  <a:pt x="0" y="450"/>
                </a:cubicBezTo>
                <a:cubicBezTo>
                  <a:pt x="0" y="775"/>
                  <a:pt x="0" y="775"/>
                  <a:pt x="0" y="775"/>
                </a:cubicBezTo>
                <a:cubicBezTo>
                  <a:pt x="100" y="900"/>
                  <a:pt x="100" y="900"/>
                  <a:pt x="100" y="900"/>
                </a:cubicBezTo>
                <a:cubicBezTo>
                  <a:pt x="150" y="900"/>
                  <a:pt x="274" y="875"/>
                  <a:pt x="274" y="900"/>
                </a:cubicBezTo>
                <a:lnTo>
                  <a:pt x="274" y="924"/>
                </a:lnTo>
                <a:cubicBezTo>
                  <a:pt x="300" y="924"/>
                  <a:pt x="325" y="924"/>
                  <a:pt x="325" y="924"/>
                </a:cubicBezTo>
                <a:cubicBezTo>
                  <a:pt x="350" y="924"/>
                  <a:pt x="425" y="950"/>
                  <a:pt x="450" y="950"/>
                </a:cubicBezTo>
                <a:cubicBezTo>
                  <a:pt x="475" y="924"/>
                  <a:pt x="500" y="850"/>
                  <a:pt x="550" y="824"/>
                </a:cubicBezTo>
                <a:cubicBezTo>
                  <a:pt x="575" y="824"/>
                  <a:pt x="625" y="775"/>
                  <a:pt x="625" y="775"/>
                </a:cubicBezTo>
                <a:cubicBezTo>
                  <a:pt x="625" y="750"/>
                  <a:pt x="625" y="725"/>
                  <a:pt x="675" y="725"/>
                </a:cubicBezTo>
                <a:cubicBezTo>
                  <a:pt x="775" y="725"/>
                  <a:pt x="775" y="725"/>
                  <a:pt x="775" y="725"/>
                </a:cubicBezTo>
                <a:lnTo>
                  <a:pt x="775" y="725"/>
                </a:lnTo>
                <a:cubicBezTo>
                  <a:pt x="750" y="650"/>
                  <a:pt x="750" y="650"/>
                  <a:pt x="750" y="650"/>
                </a:cubicBezTo>
                <a:lnTo>
                  <a:pt x="1000" y="550"/>
                </a:lnTo>
                <a:cubicBezTo>
                  <a:pt x="1000" y="525"/>
                  <a:pt x="1000" y="525"/>
                  <a:pt x="1000" y="500"/>
                </a:cubicBezTo>
                <a:cubicBezTo>
                  <a:pt x="1000" y="500"/>
                  <a:pt x="1000" y="450"/>
                  <a:pt x="1000" y="425"/>
                </a:cubicBezTo>
                <a:cubicBezTo>
                  <a:pt x="1000" y="400"/>
                  <a:pt x="1075" y="425"/>
                  <a:pt x="1050" y="400"/>
                </a:cubicBezTo>
                <a:cubicBezTo>
                  <a:pt x="1025" y="375"/>
                  <a:pt x="1025" y="275"/>
                  <a:pt x="1050" y="250"/>
                </a:cubicBezTo>
                <a:cubicBezTo>
                  <a:pt x="1050" y="225"/>
                  <a:pt x="1075" y="250"/>
                  <a:pt x="1075" y="225"/>
                </a:cubicBezTo>
                <a:cubicBezTo>
                  <a:pt x="1075" y="200"/>
                  <a:pt x="1050" y="150"/>
                  <a:pt x="1025" y="125"/>
                </a:cubicBezTo>
                <a:cubicBezTo>
                  <a:pt x="1025" y="100"/>
                  <a:pt x="925" y="75"/>
                  <a:pt x="900" y="75"/>
                </a:cubicBezTo>
                <a:cubicBezTo>
                  <a:pt x="900" y="75"/>
                  <a:pt x="850" y="25"/>
                  <a:pt x="825"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61" name="Freeform 9">
            <a:extLst>
              <a:ext uri="{FF2B5EF4-FFF2-40B4-BE49-F238E27FC236}">
                <a16:creationId xmlns:a16="http://schemas.microsoft.com/office/drawing/2014/main" id="{CB63A3D7-E367-ED40-8073-04B74233344E}"/>
              </a:ext>
            </a:extLst>
          </p:cNvPr>
          <p:cNvSpPr>
            <a:spLocks noChangeArrowheads="1"/>
          </p:cNvSpPr>
          <p:nvPr/>
        </p:nvSpPr>
        <p:spPr bwMode="auto">
          <a:xfrm>
            <a:off x="6610687" y="4868659"/>
            <a:ext cx="64687" cy="47812"/>
          </a:xfrm>
          <a:custGeom>
            <a:avLst/>
            <a:gdLst>
              <a:gd name="T0" fmla="*/ 150 w 201"/>
              <a:gd name="T1" fmla="*/ 0 h 151"/>
              <a:gd name="T2" fmla="*/ 150 w 201"/>
              <a:gd name="T3" fmla="*/ 0 h 151"/>
              <a:gd name="T4" fmla="*/ 100 w 201"/>
              <a:gd name="T5" fmla="*/ 0 h 151"/>
              <a:gd name="T6" fmla="*/ 75 w 201"/>
              <a:gd name="T7" fmla="*/ 25 h 151"/>
              <a:gd name="T8" fmla="*/ 50 w 201"/>
              <a:gd name="T9" fmla="*/ 25 h 151"/>
              <a:gd name="T10" fmla="*/ 25 w 201"/>
              <a:gd name="T11" fmla="*/ 100 h 151"/>
              <a:gd name="T12" fmla="*/ 0 w 201"/>
              <a:gd name="T13" fmla="*/ 125 h 151"/>
              <a:gd name="T14" fmla="*/ 25 w 201"/>
              <a:gd name="T15" fmla="*/ 150 h 151"/>
              <a:gd name="T16" fmla="*/ 50 w 201"/>
              <a:gd name="T17" fmla="*/ 150 h 151"/>
              <a:gd name="T18" fmla="*/ 100 w 201"/>
              <a:gd name="T19" fmla="*/ 125 h 151"/>
              <a:gd name="T20" fmla="*/ 200 w 201"/>
              <a:gd name="T21" fmla="*/ 100 h 151"/>
              <a:gd name="T22" fmla="*/ 174 w 201"/>
              <a:gd name="T23" fmla="*/ 25 h 151"/>
              <a:gd name="T24" fmla="*/ 150 w 201"/>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151">
                <a:moveTo>
                  <a:pt x="150" y="0"/>
                </a:moveTo>
                <a:lnTo>
                  <a:pt x="150" y="0"/>
                </a:lnTo>
                <a:cubicBezTo>
                  <a:pt x="150" y="0"/>
                  <a:pt x="125" y="0"/>
                  <a:pt x="100" y="0"/>
                </a:cubicBezTo>
                <a:cubicBezTo>
                  <a:pt x="100" y="25"/>
                  <a:pt x="100" y="25"/>
                  <a:pt x="75" y="25"/>
                </a:cubicBezTo>
                <a:cubicBezTo>
                  <a:pt x="50" y="25"/>
                  <a:pt x="50" y="25"/>
                  <a:pt x="50" y="25"/>
                </a:cubicBezTo>
                <a:cubicBezTo>
                  <a:pt x="25" y="50"/>
                  <a:pt x="25" y="100"/>
                  <a:pt x="25" y="100"/>
                </a:cubicBezTo>
                <a:cubicBezTo>
                  <a:pt x="25" y="100"/>
                  <a:pt x="0" y="100"/>
                  <a:pt x="0" y="125"/>
                </a:cubicBezTo>
                <a:lnTo>
                  <a:pt x="25" y="150"/>
                </a:lnTo>
                <a:cubicBezTo>
                  <a:pt x="50" y="150"/>
                  <a:pt x="50" y="150"/>
                  <a:pt x="50" y="150"/>
                </a:cubicBezTo>
                <a:cubicBezTo>
                  <a:pt x="125" y="150"/>
                  <a:pt x="100" y="125"/>
                  <a:pt x="100" y="125"/>
                </a:cubicBezTo>
                <a:cubicBezTo>
                  <a:pt x="100" y="125"/>
                  <a:pt x="174" y="125"/>
                  <a:pt x="200" y="100"/>
                </a:cubicBezTo>
                <a:cubicBezTo>
                  <a:pt x="200" y="74"/>
                  <a:pt x="174" y="25"/>
                  <a:pt x="174" y="25"/>
                </a:cubicBezTo>
                <a:lnTo>
                  <a:pt x="150" y="0"/>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62" name="Freeform 10">
            <a:extLst>
              <a:ext uri="{FF2B5EF4-FFF2-40B4-BE49-F238E27FC236}">
                <a16:creationId xmlns:a16="http://schemas.microsoft.com/office/drawing/2014/main" id="{4059753C-F78A-4645-879F-0FBCD0E416B6}"/>
              </a:ext>
            </a:extLst>
          </p:cNvPr>
          <p:cNvSpPr>
            <a:spLocks noChangeArrowheads="1"/>
          </p:cNvSpPr>
          <p:nvPr/>
        </p:nvSpPr>
        <p:spPr bwMode="auto">
          <a:xfrm>
            <a:off x="6977715" y="4462255"/>
            <a:ext cx="310780" cy="423279"/>
          </a:xfrm>
          <a:custGeom>
            <a:avLst/>
            <a:gdLst>
              <a:gd name="T0" fmla="*/ 225 w 976"/>
              <a:gd name="T1" fmla="*/ 249 h 1326"/>
              <a:gd name="T2" fmla="*/ 225 w 976"/>
              <a:gd name="T3" fmla="*/ 249 h 1326"/>
              <a:gd name="T4" fmla="*/ 275 w 976"/>
              <a:gd name="T5" fmla="*/ 324 h 1326"/>
              <a:gd name="T6" fmla="*/ 475 w 976"/>
              <a:gd name="T7" fmla="*/ 375 h 1326"/>
              <a:gd name="T8" fmla="*/ 600 w 976"/>
              <a:gd name="T9" fmla="*/ 400 h 1326"/>
              <a:gd name="T10" fmla="*/ 626 w 976"/>
              <a:gd name="T11" fmla="*/ 424 h 1326"/>
              <a:gd name="T12" fmla="*/ 375 w 976"/>
              <a:gd name="T13" fmla="*/ 675 h 1326"/>
              <a:gd name="T14" fmla="*/ 275 w 976"/>
              <a:gd name="T15" fmla="*/ 700 h 1326"/>
              <a:gd name="T16" fmla="*/ 150 w 976"/>
              <a:gd name="T17" fmla="*/ 775 h 1326"/>
              <a:gd name="T18" fmla="*/ 75 w 976"/>
              <a:gd name="T19" fmla="*/ 775 h 1326"/>
              <a:gd name="T20" fmla="*/ 25 w 976"/>
              <a:gd name="T21" fmla="*/ 849 h 1326"/>
              <a:gd name="T22" fmla="*/ 0 w 976"/>
              <a:gd name="T23" fmla="*/ 900 h 1326"/>
              <a:gd name="T24" fmla="*/ 0 w 976"/>
              <a:gd name="T25" fmla="*/ 1249 h 1326"/>
              <a:gd name="T26" fmla="*/ 50 w 976"/>
              <a:gd name="T27" fmla="*/ 1325 h 1326"/>
              <a:gd name="T28" fmla="*/ 250 w 976"/>
              <a:gd name="T29" fmla="*/ 1100 h 1326"/>
              <a:gd name="T30" fmla="*/ 426 w 976"/>
              <a:gd name="T31" fmla="*/ 975 h 1326"/>
              <a:gd name="T32" fmla="*/ 650 w 976"/>
              <a:gd name="T33" fmla="*/ 749 h 1326"/>
              <a:gd name="T34" fmla="*/ 750 w 976"/>
              <a:gd name="T35" fmla="*/ 575 h 1326"/>
              <a:gd name="T36" fmla="*/ 850 w 976"/>
              <a:gd name="T37" fmla="*/ 424 h 1326"/>
              <a:gd name="T38" fmla="*/ 926 w 976"/>
              <a:gd name="T39" fmla="*/ 249 h 1326"/>
              <a:gd name="T40" fmla="*/ 975 w 976"/>
              <a:gd name="T41" fmla="*/ 74 h 1326"/>
              <a:gd name="T42" fmla="*/ 900 w 976"/>
              <a:gd name="T43" fmla="*/ 49 h 1326"/>
              <a:gd name="T44" fmla="*/ 700 w 976"/>
              <a:gd name="T45" fmla="*/ 100 h 1326"/>
              <a:gd name="T46" fmla="*/ 550 w 976"/>
              <a:gd name="T47" fmla="*/ 124 h 1326"/>
              <a:gd name="T48" fmla="*/ 426 w 976"/>
              <a:gd name="T49" fmla="*/ 149 h 1326"/>
              <a:gd name="T50" fmla="*/ 275 w 976"/>
              <a:gd name="T51" fmla="*/ 149 h 1326"/>
              <a:gd name="T52" fmla="*/ 225 w 976"/>
              <a:gd name="T53" fmla="*/ 100 h 1326"/>
              <a:gd name="T54" fmla="*/ 150 w 976"/>
              <a:gd name="T55" fmla="*/ 174 h 1326"/>
              <a:gd name="T56" fmla="*/ 225 w 976"/>
              <a:gd name="T57" fmla="*/ 249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6" h="1326">
                <a:moveTo>
                  <a:pt x="225" y="249"/>
                </a:moveTo>
                <a:lnTo>
                  <a:pt x="225" y="249"/>
                </a:lnTo>
                <a:cubicBezTo>
                  <a:pt x="225" y="275"/>
                  <a:pt x="275" y="300"/>
                  <a:pt x="275" y="324"/>
                </a:cubicBezTo>
                <a:cubicBezTo>
                  <a:pt x="300" y="324"/>
                  <a:pt x="400" y="349"/>
                  <a:pt x="475" y="375"/>
                </a:cubicBezTo>
                <a:cubicBezTo>
                  <a:pt x="550" y="400"/>
                  <a:pt x="575" y="400"/>
                  <a:pt x="600" y="400"/>
                </a:cubicBezTo>
                <a:cubicBezTo>
                  <a:pt x="626" y="400"/>
                  <a:pt x="650" y="424"/>
                  <a:pt x="626" y="424"/>
                </a:cubicBezTo>
                <a:cubicBezTo>
                  <a:pt x="626" y="449"/>
                  <a:pt x="400" y="649"/>
                  <a:pt x="375" y="675"/>
                </a:cubicBezTo>
                <a:cubicBezTo>
                  <a:pt x="350" y="700"/>
                  <a:pt x="350" y="700"/>
                  <a:pt x="275" y="700"/>
                </a:cubicBezTo>
                <a:cubicBezTo>
                  <a:pt x="225" y="700"/>
                  <a:pt x="175" y="775"/>
                  <a:pt x="150" y="775"/>
                </a:cubicBezTo>
                <a:cubicBezTo>
                  <a:pt x="150" y="749"/>
                  <a:pt x="100" y="775"/>
                  <a:pt x="75" y="775"/>
                </a:cubicBezTo>
                <a:cubicBezTo>
                  <a:pt x="25" y="849"/>
                  <a:pt x="25" y="849"/>
                  <a:pt x="25" y="849"/>
                </a:cubicBezTo>
                <a:cubicBezTo>
                  <a:pt x="0" y="900"/>
                  <a:pt x="0" y="900"/>
                  <a:pt x="0" y="900"/>
                </a:cubicBezTo>
                <a:cubicBezTo>
                  <a:pt x="0" y="1249"/>
                  <a:pt x="0" y="1249"/>
                  <a:pt x="0" y="1249"/>
                </a:cubicBezTo>
                <a:cubicBezTo>
                  <a:pt x="50" y="1325"/>
                  <a:pt x="50" y="1325"/>
                  <a:pt x="50" y="1325"/>
                </a:cubicBezTo>
                <a:cubicBezTo>
                  <a:pt x="75" y="1275"/>
                  <a:pt x="175" y="1175"/>
                  <a:pt x="250" y="1100"/>
                </a:cubicBezTo>
                <a:cubicBezTo>
                  <a:pt x="325" y="1025"/>
                  <a:pt x="375" y="1000"/>
                  <a:pt x="426" y="975"/>
                </a:cubicBezTo>
                <a:cubicBezTo>
                  <a:pt x="450" y="949"/>
                  <a:pt x="575" y="849"/>
                  <a:pt x="650" y="749"/>
                </a:cubicBezTo>
                <a:cubicBezTo>
                  <a:pt x="700" y="675"/>
                  <a:pt x="750" y="625"/>
                  <a:pt x="750" y="575"/>
                </a:cubicBezTo>
                <a:cubicBezTo>
                  <a:pt x="775" y="525"/>
                  <a:pt x="800" y="475"/>
                  <a:pt x="850" y="424"/>
                </a:cubicBezTo>
                <a:cubicBezTo>
                  <a:pt x="875" y="375"/>
                  <a:pt x="926" y="275"/>
                  <a:pt x="926" y="249"/>
                </a:cubicBezTo>
                <a:cubicBezTo>
                  <a:pt x="926" y="200"/>
                  <a:pt x="950" y="124"/>
                  <a:pt x="975" y="74"/>
                </a:cubicBezTo>
                <a:cubicBezTo>
                  <a:pt x="975" y="24"/>
                  <a:pt x="926" y="0"/>
                  <a:pt x="900" y="49"/>
                </a:cubicBezTo>
                <a:cubicBezTo>
                  <a:pt x="875" y="74"/>
                  <a:pt x="775" y="100"/>
                  <a:pt x="700" y="100"/>
                </a:cubicBezTo>
                <a:cubicBezTo>
                  <a:pt x="626" y="100"/>
                  <a:pt x="575" y="100"/>
                  <a:pt x="550" y="124"/>
                </a:cubicBezTo>
                <a:cubicBezTo>
                  <a:pt x="525" y="149"/>
                  <a:pt x="450" y="124"/>
                  <a:pt x="426" y="149"/>
                </a:cubicBezTo>
                <a:cubicBezTo>
                  <a:pt x="400" y="174"/>
                  <a:pt x="300" y="200"/>
                  <a:pt x="275" y="149"/>
                </a:cubicBezTo>
                <a:cubicBezTo>
                  <a:pt x="250" y="124"/>
                  <a:pt x="225" y="100"/>
                  <a:pt x="225" y="100"/>
                </a:cubicBezTo>
                <a:cubicBezTo>
                  <a:pt x="200" y="124"/>
                  <a:pt x="150" y="149"/>
                  <a:pt x="150" y="174"/>
                </a:cubicBezTo>
                <a:cubicBezTo>
                  <a:pt x="175" y="200"/>
                  <a:pt x="200" y="249"/>
                  <a:pt x="225" y="2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63" name="Freeform 11">
            <a:extLst>
              <a:ext uri="{FF2B5EF4-FFF2-40B4-BE49-F238E27FC236}">
                <a16:creationId xmlns:a16="http://schemas.microsoft.com/office/drawing/2014/main" id="{C07C22CE-0BD5-D047-B9CE-BEC69B215F9A}"/>
              </a:ext>
            </a:extLst>
          </p:cNvPr>
          <p:cNvSpPr>
            <a:spLocks noChangeArrowheads="1"/>
          </p:cNvSpPr>
          <p:nvPr/>
        </p:nvSpPr>
        <p:spPr bwMode="auto">
          <a:xfrm>
            <a:off x="5374599" y="3704292"/>
            <a:ext cx="358592" cy="286873"/>
          </a:xfrm>
          <a:custGeom>
            <a:avLst/>
            <a:gdLst>
              <a:gd name="T0" fmla="*/ 425 w 1126"/>
              <a:gd name="T1" fmla="*/ 900 h 901"/>
              <a:gd name="T2" fmla="*/ 425 w 1126"/>
              <a:gd name="T3" fmla="*/ 900 h 901"/>
              <a:gd name="T4" fmla="*/ 425 w 1126"/>
              <a:gd name="T5" fmla="*/ 775 h 901"/>
              <a:gd name="T6" fmla="*/ 575 w 1126"/>
              <a:gd name="T7" fmla="*/ 675 h 901"/>
              <a:gd name="T8" fmla="*/ 625 w 1126"/>
              <a:gd name="T9" fmla="*/ 651 h 901"/>
              <a:gd name="T10" fmla="*/ 700 w 1126"/>
              <a:gd name="T11" fmla="*/ 625 h 901"/>
              <a:gd name="T12" fmla="*/ 750 w 1126"/>
              <a:gd name="T13" fmla="*/ 575 h 901"/>
              <a:gd name="T14" fmla="*/ 825 w 1126"/>
              <a:gd name="T15" fmla="*/ 551 h 901"/>
              <a:gd name="T16" fmla="*/ 875 w 1126"/>
              <a:gd name="T17" fmla="*/ 525 h 901"/>
              <a:gd name="T18" fmla="*/ 875 w 1126"/>
              <a:gd name="T19" fmla="*/ 475 h 901"/>
              <a:gd name="T20" fmla="*/ 925 w 1126"/>
              <a:gd name="T21" fmla="*/ 450 h 901"/>
              <a:gd name="T22" fmla="*/ 975 w 1126"/>
              <a:gd name="T23" fmla="*/ 400 h 901"/>
              <a:gd name="T24" fmla="*/ 1100 w 1126"/>
              <a:gd name="T25" fmla="*/ 400 h 901"/>
              <a:gd name="T26" fmla="*/ 1125 w 1126"/>
              <a:gd name="T27" fmla="*/ 375 h 901"/>
              <a:gd name="T28" fmla="*/ 1100 w 1126"/>
              <a:gd name="T29" fmla="*/ 300 h 901"/>
              <a:gd name="T30" fmla="*/ 1075 w 1126"/>
              <a:gd name="T31" fmla="*/ 225 h 901"/>
              <a:gd name="T32" fmla="*/ 1050 w 1126"/>
              <a:gd name="T33" fmla="*/ 125 h 901"/>
              <a:gd name="T34" fmla="*/ 1050 w 1126"/>
              <a:gd name="T35" fmla="*/ 75 h 901"/>
              <a:gd name="T36" fmla="*/ 925 w 1126"/>
              <a:gd name="T37" fmla="*/ 50 h 901"/>
              <a:gd name="T38" fmla="*/ 775 w 1126"/>
              <a:gd name="T39" fmla="*/ 50 h 901"/>
              <a:gd name="T40" fmla="*/ 675 w 1126"/>
              <a:gd name="T41" fmla="*/ 0 h 901"/>
              <a:gd name="T42" fmla="*/ 575 w 1126"/>
              <a:gd name="T43" fmla="*/ 200 h 901"/>
              <a:gd name="T44" fmla="*/ 450 w 1126"/>
              <a:gd name="T45" fmla="*/ 275 h 901"/>
              <a:gd name="T46" fmla="*/ 375 w 1126"/>
              <a:gd name="T47" fmla="*/ 350 h 901"/>
              <a:gd name="T48" fmla="*/ 325 w 1126"/>
              <a:gd name="T49" fmla="*/ 425 h 901"/>
              <a:gd name="T50" fmla="*/ 325 w 1126"/>
              <a:gd name="T51" fmla="*/ 575 h 901"/>
              <a:gd name="T52" fmla="*/ 200 w 1126"/>
              <a:gd name="T53" fmla="*/ 725 h 901"/>
              <a:gd name="T54" fmla="*/ 75 w 1126"/>
              <a:gd name="T55" fmla="*/ 825 h 901"/>
              <a:gd name="T56" fmla="*/ 0 w 1126"/>
              <a:gd name="T57" fmla="*/ 851 h 901"/>
              <a:gd name="T58" fmla="*/ 350 w 1126"/>
              <a:gd name="T59" fmla="*/ 851 h 901"/>
              <a:gd name="T60" fmla="*/ 425 w 1126"/>
              <a:gd name="T61" fmla="*/ 90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6" h="901">
                <a:moveTo>
                  <a:pt x="425" y="900"/>
                </a:moveTo>
                <a:lnTo>
                  <a:pt x="425" y="900"/>
                </a:lnTo>
                <a:cubicBezTo>
                  <a:pt x="425" y="825"/>
                  <a:pt x="400" y="775"/>
                  <a:pt x="425" y="775"/>
                </a:cubicBezTo>
                <a:cubicBezTo>
                  <a:pt x="425" y="751"/>
                  <a:pt x="550" y="675"/>
                  <a:pt x="575" y="675"/>
                </a:cubicBezTo>
                <a:cubicBezTo>
                  <a:pt x="575" y="651"/>
                  <a:pt x="625" y="675"/>
                  <a:pt x="625" y="651"/>
                </a:cubicBezTo>
                <a:cubicBezTo>
                  <a:pt x="625" y="625"/>
                  <a:pt x="675" y="625"/>
                  <a:pt x="700" y="625"/>
                </a:cubicBezTo>
                <a:cubicBezTo>
                  <a:pt x="750" y="625"/>
                  <a:pt x="750" y="600"/>
                  <a:pt x="750" y="575"/>
                </a:cubicBezTo>
                <a:cubicBezTo>
                  <a:pt x="750" y="551"/>
                  <a:pt x="800" y="551"/>
                  <a:pt x="825" y="551"/>
                </a:cubicBezTo>
                <a:cubicBezTo>
                  <a:pt x="850" y="551"/>
                  <a:pt x="850" y="525"/>
                  <a:pt x="875" y="525"/>
                </a:cubicBezTo>
                <a:cubicBezTo>
                  <a:pt x="900" y="525"/>
                  <a:pt x="875" y="500"/>
                  <a:pt x="875" y="475"/>
                </a:cubicBezTo>
                <a:cubicBezTo>
                  <a:pt x="875" y="425"/>
                  <a:pt x="875" y="450"/>
                  <a:pt x="925" y="450"/>
                </a:cubicBezTo>
                <a:cubicBezTo>
                  <a:pt x="951" y="450"/>
                  <a:pt x="975" y="425"/>
                  <a:pt x="975" y="400"/>
                </a:cubicBezTo>
                <a:lnTo>
                  <a:pt x="1100" y="400"/>
                </a:lnTo>
                <a:cubicBezTo>
                  <a:pt x="1125" y="400"/>
                  <a:pt x="1125" y="375"/>
                  <a:pt x="1125" y="375"/>
                </a:cubicBezTo>
                <a:cubicBezTo>
                  <a:pt x="1125" y="350"/>
                  <a:pt x="1100" y="300"/>
                  <a:pt x="1100" y="300"/>
                </a:cubicBezTo>
                <a:cubicBezTo>
                  <a:pt x="1075" y="300"/>
                  <a:pt x="1075" y="250"/>
                  <a:pt x="1075" y="225"/>
                </a:cubicBezTo>
                <a:cubicBezTo>
                  <a:pt x="1075" y="175"/>
                  <a:pt x="1075" y="150"/>
                  <a:pt x="1050" y="125"/>
                </a:cubicBezTo>
                <a:cubicBezTo>
                  <a:pt x="1050" y="100"/>
                  <a:pt x="1050" y="100"/>
                  <a:pt x="1050" y="75"/>
                </a:cubicBezTo>
                <a:cubicBezTo>
                  <a:pt x="1000" y="75"/>
                  <a:pt x="975" y="50"/>
                  <a:pt x="925" y="50"/>
                </a:cubicBezTo>
                <a:cubicBezTo>
                  <a:pt x="875" y="50"/>
                  <a:pt x="800" y="75"/>
                  <a:pt x="775" y="50"/>
                </a:cubicBezTo>
                <a:cubicBezTo>
                  <a:pt x="725" y="0"/>
                  <a:pt x="700" y="0"/>
                  <a:pt x="675" y="0"/>
                </a:cubicBezTo>
                <a:cubicBezTo>
                  <a:pt x="650" y="25"/>
                  <a:pt x="600" y="150"/>
                  <a:pt x="575" y="200"/>
                </a:cubicBezTo>
                <a:cubicBezTo>
                  <a:pt x="550" y="225"/>
                  <a:pt x="475" y="275"/>
                  <a:pt x="450" y="275"/>
                </a:cubicBezTo>
                <a:cubicBezTo>
                  <a:pt x="400" y="275"/>
                  <a:pt x="400" y="325"/>
                  <a:pt x="375" y="350"/>
                </a:cubicBezTo>
                <a:cubicBezTo>
                  <a:pt x="350" y="375"/>
                  <a:pt x="350" y="400"/>
                  <a:pt x="325" y="425"/>
                </a:cubicBezTo>
                <a:cubicBezTo>
                  <a:pt x="275" y="450"/>
                  <a:pt x="300" y="551"/>
                  <a:pt x="325" y="575"/>
                </a:cubicBezTo>
                <a:cubicBezTo>
                  <a:pt x="325" y="600"/>
                  <a:pt x="250" y="700"/>
                  <a:pt x="200" y="725"/>
                </a:cubicBezTo>
                <a:cubicBezTo>
                  <a:pt x="150" y="751"/>
                  <a:pt x="150" y="800"/>
                  <a:pt x="75" y="825"/>
                </a:cubicBezTo>
                <a:cubicBezTo>
                  <a:pt x="50" y="825"/>
                  <a:pt x="25" y="851"/>
                  <a:pt x="0" y="851"/>
                </a:cubicBezTo>
                <a:cubicBezTo>
                  <a:pt x="125" y="851"/>
                  <a:pt x="300" y="851"/>
                  <a:pt x="350" y="851"/>
                </a:cubicBezTo>
                <a:cubicBezTo>
                  <a:pt x="425" y="851"/>
                  <a:pt x="400" y="875"/>
                  <a:pt x="425" y="9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64" name="Freeform 12">
            <a:extLst>
              <a:ext uri="{FF2B5EF4-FFF2-40B4-BE49-F238E27FC236}">
                <a16:creationId xmlns:a16="http://schemas.microsoft.com/office/drawing/2014/main" id="{33C6369A-B781-3744-89FF-C4E2301DD458}"/>
              </a:ext>
            </a:extLst>
          </p:cNvPr>
          <p:cNvSpPr>
            <a:spLocks noChangeArrowheads="1"/>
          </p:cNvSpPr>
          <p:nvPr/>
        </p:nvSpPr>
        <p:spPr bwMode="auto">
          <a:xfrm>
            <a:off x="5989127" y="3649445"/>
            <a:ext cx="127968" cy="247499"/>
          </a:xfrm>
          <a:custGeom>
            <a:avLst/>
            <a:gdLst>
              <a:gd name="T0" fmla="*/ 100 w 400"/>
              <a:gd name="T1" fmla="*/ 200 h 776"/>
              <a:gd name="T2" fmla="*/ 100 w 400"/>
              <a:gd name="T3" fmla="*/ 200 h 776"/>
              <a:gd name="T4" fmla="*/ 75 w 400"/>
              <a:gd name="T5" fmla="*/ 300 h 776"/>
              <a:gd name="T6" fmla="*/ 26 w 400"/>
              <a:gd name="T7" fmla="*/ 350 h 776"/>
              <a:gd name="T8" fmla="*/ 51 w 400"/>
              <a:gd name="T9" fmla="*/ 450 h 776"/>
              <a:gd name="T10" fmla="*/ 100 w 400"/>
              <a:gd name="T11" fmla="*/ 525 h 776"/>
              <a:gd name="T12" fmla="*/ 175 w 400"/>
              <a:gd name="T13" fmla="*/ 575 h 776"/>
              <a:gd name="T14" fmla="*/ 226 w 400"/>
              <a:gd name="T15" fmla="*/ 750 h 776"/>
              <a:gd name="T16" fmla="*/ 226 w 400"/>
              <a:gd name="T17" fmla="*/ 775 h 776"/>
              <a:gd name="T18" fmla="*/ 275 w 400"/>
              <a:gd name="T19" fmla="*/ 726 h 776"/>
              <a:gd name="T20" fmla="*/ 275 w 400"/>
              <a:gd name="T21" fmla="*/ 650 h 776"/>
              <a:gd name="T22" fmla="*/ 300 w 400"/>
              <a:gd name="T23" fmla="*/ 625 h 776"/>
              <a:gd name="T24" fmla="*/ 351 w 400"/>
              <a:gd name="T25" fmla="*/ 550 h 776"/>
              <a:gd name="T26" fmla="*/ 399 w 400"/>
              <a:gd name="T27" fmla="*/ 525 h 776"/>
              <a:gd name="T28" fmla="*/ 399 w 400"/>
              <a:gd name="T29" fmla="*/ 475 h 776"/>
              <a:gd name="T30" fmla="*/ 374 w 400"/>
              <a:gd name="T31" fmla="*/ 425 h 776"/>
              <a:gd name="T32" fmla="*/ 326 w 400"/>
              <a:gd name="T33" fmla="*/ 400 h 776"/>
              <a:gd name="T34" fmla="*/ 251 w 400"/>
              <a:gd name="T35" fmla="*/ 375 h 776"/>
              <a:gd name="T36" fmla="*/ 326 w 400"/>
              <a:gd name="T37" fmla="*/ 300 h 776"/>
              <a:gd name="T38" fmla="*/ 326 w 400"/>
              <a:gd name="T39" fmla="*/ 175 h 776"/>
              <a:gd name="T40" fmla="*/ 351 w 400"/>
              <a:gd name="T41" fmla="*/ 100 h 776"/>
              <a:gd name="T42" fmla="*/ 326 w 400"/>
              <a:gd name="T43" fmla="*/ 50 h 776"/>
              <a:gd name="T44" fmla="*/ 300 w 400"/>
              <a:gd name="T45" fmla="*/ 50 h 776"/>
              <a:gd name="T46" fmla="*/ 175 w 400"/>
              <a:gd name="T47" fmla="*/ 50 h 776"/>
              <a:gd name="T48" fmla="*/ 126 w 400"/>
              <a:gd name="T49" fmla="*/ 50 h 776"/>
              <a:gd name="T50" fmla="*/ 100 w 400"/>
              <a:gd name="T51" fmla="*/ 20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776">
                <a:moveTo>
                  <a:pt x="100" y="200"/>
                </a:moveTo>
                <a:lnTo>
                  <a:pt x="100" y="200"/>
                </a:lnTo>
                <a:cubicBezTo>
                  <a:pt x="126" y="225"/>
                  <a:pt x="100" y="300"/>
                  <a:pt x="75" y="300"/>
                </a:cubicBezTo>
                <a:cubicBezTo>
                  <a:pt x="51" y="300"/>
                  <a:pt x="51" y="350"/>
                  <a:pt x="26" y="350"/>
                </a:cubicBezTo>
                <a:cubicBezTo>
                  <a:pt x="0" y="350"/>
                  <a:pt x="26" y="450"/>
                  <a:pt x="51" y="450"/>
                </a:cubicBezTo>
                <a:cubicBezTo>
                  <a:pt x="100" y="475"/>
                  <a:pt x="100" y="500"/>
                  <a:pt x="100" y="525"/>
                </a:cubicBezTo>
                <a:cubicBezTo>
                  <a:pt x="100" y="550"/>
                  <a:pt x="151" y="550"/>
                  <a:pt x="175" y="575"/>
                </a:cubicBezTo>
                <a:cubicBezTo>
                  <a:pt x="200" y="600"/>
                  <a:pt x="226" y="700"/>
                  <a:pt x="226" y="750"/>
                </a:cubicBezTo>
                <a:cubicBezTo>
                  <a:pt x="226" y="750"/>
                  <a:pt x="226" y="750"/>
                  <a:pt x="226" y="775"/>
                </a:cubicBezTo>
                <a:cubicBezTo>
                  <a:pt x="251" y="750"/>
                  <a:pt x="251" y="750"/>
                  <a:pt x="275" y="726"/>
                </a:cubicBezTo>
                <a:cubicBezTo>
                  <a:pt x="275" y="700"/>
                  <a:pt x="275" y="675"/>
                  <a:pt x="275" y="650"/>
                </a:cubicBezTo>
                <a:cubicBezTo>
                  <a:pt x="275" y="650"/>
                  <a:pt x="275" y="625"/>
                  <a:pt x="300" y="625"/>
                </a:cubicBezTo>
                <a:cubicBezTo>
                  <a:pt x="300" y="600"/>
                  <a:pt x="351" y="550"/>
                  <a:pt x="351" y="550"/>
                </a:cubicBezTo>
                <a:cubicBezTo>
                  <a:pt x="374" y="550"/>
                  <a:pt x="399" y="550"/>
                  <a:pt x="399" y="525"/>
                </a:cubicBezTo>
                <a:cubicBezTo>
                  <a:pt x="399" y="500"/>
                  <a:pt x="399" y="500"/>
                  <a:pt x="399" y="475"/>
                </a:cubicBezTo>
                <a:cubicBezTo>
                  <a:pt x="374" y="450"/>
                  <a:pt x="374" y="450"/>
                  <a:pt x="374" y="425"/>
                </a:cubicBezTo>
                <a:cubicBezTo>
                  <a:pt x="374" y="425"/>
                  <a:pt x="351" y="375"/>
                  <a:pt x="326" y="400"/>
                </a:cubicBezTo>
                <a:cubicBezTo>
                  <a:pt x="326" y="425"/>
                  <a:pt x="275" y="400"/>
                  <a:pt x="251" y="375"/>
                </a:cubicBezTo>
                <a:cubicBezTo>
                  <a:pt x="251" y="325"/>
                  <a:pt x="300" y="325"/>
                  <a:pt x="326" y="300"/>
                </a:cubicBezTo>
                <a:cubicBezTo>
                  <a:pt x="374" y="275"/>
                  <a:pt x="374" y="200"/>
                  <a:pt x="326" y="175"/>
                </a:cubicBezTo>
                <a:cubicBezTo>
                  <a:pt x="300" y="150"/>
                  <a:pt x="326" y="125"/>
                  <a:pt x="351" y="100"/>
                </a:cubicBezTo>
                <a:cubicBezTo>
                  <a:pt x="374" y="75"/>
                  <a:pt x="351" y="50"/>
                  <a:pt x="326" y="50"/>
                </a:cubicBezTo>
                <a:cubicBezTo>
                  <a:pt x="326" y="75"/>
                  <a:pt x="300" y="75"/>
                  <a:pt x="300" y="50"/>
                </a:cubicBezTo>
                <a:cubicBezTo>
                  <a:pt x="300" y="0"/>
                  <a:pt x="200" y="0"/>
                  <a:pt x="175" y="50"/>
                </a:cubicBezTo>
                <a:cubicBezTo>
                  <a:pt x="151" y="50"/>
                  <a:pt x="126" y="50"/>
                  <a:pt x="126" y="50"/>
                </a:cubicBezTo>
                <a:cubicBezTo>
                  <a:pt x="100" y="100"/>
                  <a:pt x="100" y="175"/>
                  <a:pt x="100" y="2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67" name="Freeform 14">
            <a:extLst>
              <a:ext uri="{FF2B5EF4-FFF2-40B4-BE49-F238E27FC236}">
                <a16:creationId xmlns:a16="http://schemas.microsoft.com/office/drawing/2014/main" id="{61D2CFA4-F68A-6543-880D-136EBBBB332D}"/>
              </a:ext>
            </a:extLst>
          </p:cNvPr>
          <p:cNvSpPr>
            <a:spLocks noChangeArrowheads="1"/>
          </p:cNvSpPr>
          <p:nvPr/>
        </p:nvSpPr>
        <p:spPr bwMode="auto">
          <a:xfrm>
            <a:off x="6052407" y="3799916"/>
            <a:ext cx="454216" cy="438747"/>
          </a:xfrm>
          <a:custGeom>
            <a:avLst/>
            <a:gdLst>
              <a:gd name="T0" fmla="*/ 151 w 1426"/>
              <a:gd name="T1" fmla="*/ 75 h 1375"/>
              <a:gd name="T2" fmla="*/ 151 w 1426"/>
              <a:gd name="T3" fmla="*/ 75 h 1375"/>
              <a:gd name="T4" fmla="*/ 100 w 1426"/>
              <a:gd name="T5" fmla="*/ 150 h 1375"/>
              <a:gd name="T6" fmla="*/ 75 w 1426"/>
              <a:gd name="T7" fmla="*/ 175 h 1375"/>
              <a:gd name="T8" fmla="*/ 75 w 1426"/>
              <a:gd name="T9" fmla="*/ 251 h 1375"/>
              <a:gd name="T10" fmla="*/ 0 w 1426"/>
              <a:gd name="T11" fmla="*/ 325 h 1375"/>
              <a:gd name="T12" fmla="*/ 51 w 1426"/>
              <a:gd name="T13" fmla="*/ 400 h 1375"/>
              <a:gd name="T14" fmla="*/ 51 w 1426"/>
              <a:gd name="T15" fmla="*/ 500 h 1375"/>
              <a:gd name="T16" fmla="*/ 51 w 1426"/>
              <a:gd name="T17" fmla="*/ 551 h 1375"/>
              <a:gd name="T18" fmla="*/ 51 w 1426"/>
              <a:gd name="T19" fmla="*/ 625 h 1375"/>
              <a:gd name="T20" fmla="*/ 51 w 1426"/>
              <a:gd name="T21" fmla="*/ 675 h 1375"/>
              <a:gd name="T22" fmla="*/ 0 w 1426"/>
              <a:gd name="T23" fmla="*/ 700 h 1375"/>
              <a:gd name="T24" fmla="*/ 51 w 1426"/>
              <a:gd name="T25" fmla="*/ 775 h 1375"/>
              <a:gd name="T26" fmla="*/ 75 w 1426"/>
              <a:gd name="T27" fmla="*/ 849 h 1375"/>
              <a:gd name="T28" fmla="*/ 126 w 1426"/>
              <a:gd name="T29" fmla="*/ 874 h 1375"/>
              <a:gd name="T30" fmla="*/ 199 w 1426"/>
              <a:gd name="T31" fmla="*/ 899 h 1375"/>
              <a:gd name="T32" fmla="*/ 250 w 1426"/>
              <a:gd name="T33" fmla="*/ 974 h 1375"/>
              <a:gd name="T34" fmla="*/ 374 w 1426"/>
              <a:gd name="T35" fmla="*/ 999 h 1375"/>
              <a:gd name="T36" fmla="*/ 450 w 1426"/>
              <a:gd name="T37" fmla="*/ 1074 h 1375"/>
              <a:gd name="T38" fmla="*/ 599 w 1426"/>
              <a:gd name="T39" fmla="*/ 974 h 1375"/>
              <a:gd name="T40" fmla="*/ 1325 w 1426"/>
              <a:gd name="T41" fmla="*/ 1374 h 1375"/>
              <a:gd name="T42" fmla="*/ 1325 w 1426"/>
              <a:gd name="T43" fmla="*/ 1324 h 1375"/>
              <a:gd name="T44" fmla="*/ 1399 w 1426"/>
              <a:gd name="T45" fmla="*/ 1324 h 1375"/>
              <a:gd name="T46" fmla="*/ 1399 w 1426"/>
              <a:gd name="T47" fmla="*/ 400 h 1375"/>
              <a:gd name="T48" fmla="*/ 1399 w 1426"/>
              <a:gd name="T49" fmla="*/ 251 h 1375"/>
              <a:gd name="T50" fmla="*/ 1425 w 1426"/>
              <a:gd name="T51" fmla="*/ 150 h 1375"/>
              <a:gd name="T52" fmla="*/ 1425 w 1426"/>
              <a:gd name="T53" fmla="*/ 125 h 1375"/>
              <a:gd name="T54" fmla="*/ 1425 w 1426"/>
              <a:gd name="T55" fmla="*/ 125 h 1375"/>
              <a:gd name="T56" fmla="*/ 1299 w 1426"/>
              <a:gd name="T57" fmla="*/ 75 h 1375"/>
              <a:gd name="T58" fmla="*/ 1150 w 1426"/>
              <a:gd name="T59" fmla="*/ 0 h 1375"/>
              <a:gd name="T60" fmla="*/ 950 w 1426"/>
              <a:gd name="T61" fmla="*/ 125 h 1375"/>
              <a:gd name="T62" fmla="*/ 950 w 1426"/>
              <a:gd name="T63" fmla="*/ 225 h 1375"/>
              <a:gd name="T64" fmla="*/ 799 w 1426"/>
              <a:gd name="T65" fmla="*/ 225 h 1375"/>
              <a:gd name="T66" fmla="*/ 650 w 1426"/>
              <a:gd name="T67" fmla="*/ 175 h 1375"/>
              <a:gd name="T68" fmla="*/ 550 w 1426"/>
              <a:gd name="T69" fmla="*/ 100 h 1375"/>
              <a:gd name="T70" fmla="*/ 474 w 1426"/>
              <a:gd name="T71" fmla="*/ 50 h 1375"/>
              <a:gd name="T72" fmla="*/ 325 w 1426"/>
              <a:gd name="T73" fmla="*/ 25 h 1375"/>
              <a:gd name="T74" fmla="*/ 199 w 1426"/>
              <a:gd name="T75" fmla="*/ 0 h 1375"/>
              <a:gd name="T76" fmla="*/ 199 w 1426"/>
              <a:gd name="T77" fmla="*/ 50 h 1375"/>
              <a:gd name="T78" fmla="*/ 151 w 1426"/>
              <a:gd name="T79" fmla="*/ 75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6" h="1375">
                <a:moveTo>
                  <a:pt x="151" y="75"/>
                </a:moveTo>
                <a:lnTo>
                  <a:pt x="151" y="75"/>
                </a:lnTo>
                <a:cubicBezTo>
                  <a:pt x="151" y="75"/>
                  <a:pt x="100" y="125"/>
                  <a:pt x="100" y="150"/>
                </a:cubicBezTo>
                <a:cubicBezTo>
                  <a:pt x="75" y="150"/>
                  <a:pt x="75" y="175"/>
                  <a:pt x="75" y="175"/>
                </a:cubicBezTo>
                <a:cubicBezTo>
                  <a:pt x="75" y="200"/>
                  <a:pt x="75" y="225"/>
                  <a:pt x="75" y="251"/>
                </a:cubicBezTo>
                <a:cubicBezTo>
                  <a:pt x="51" y="275"/>
                  <a:pt x="0" y="300"/>
                  <a:pt x="0" y="325"/>
                </a:cubicBezTo>
                <a:cubicBezTo>
                  <a:pt x="0" y="325"/>
                  <a:pt x="26" y="351"/>
                  <a:pt x="51" y="400"/>
                </a:cubicBezTo>
                <a:cubicBezTo>
                  <a:pt x="75" y="451"/>
                  <a:pt x="26" y="475"/>
                  <a:pt x="51" y="500"/>
                </a:cubicBezTo>
                <a:cubicBezTo>
                  <a:pt x="51" y="525"/>
                  <a:pt x="51" y="551"/>
                  <a:pt x="51" y="551"/>
                </a:cubicBezTo>
                <a:cubicBezTo>
                  <a:pt x="26" y="575"/>
                  <a:pt x="51" y="600"/>
                  <a:pt x="51" y="625"/>
                </a:cubicBezTo>
                <a:cubicBezTo>
                  <a:pt x="51" y="625"/>
                  <a:pt x="51" y="651"/>
                  <a:pt x="51" y="675"/>
                </a:cubicBezTo>
                <a:lnTo>
                  <a:pt x="0" y="700"/>
                </a:lnTo>
                <a:cubicBezTo>
                  <a:pt x="0" y="725"/>
                  <a:pt x="26" y="725"/>
                  <a:pt x="51" y="775"/>
                </a:cubicBezTo>
                <a:cubicBezTo>
                  <a:pt x="75" y="800"/>
                  <a:pt x="51" y="824"/>
                  <a:pt x="75" y="849"/>
                </a:cubicBezTo>
                <a:cubicBezTo>
                  <a:pt x="75" y="874"/>
                  <a:pt x="100" y="874"/>
                  <a:pt x="126" y="874"/>
                </a:cubicBezTo>
                <a:cubicBezTo>
                  <a:pt x="151" y="874"/>
                  <a:pt x="174" y="899"/>
                  <a:pt x="199" y="899"/>
                </a:cubicBezTo>
                <a:cubicBezTo>
                  <a:pt x="225" y="899"/>
                  <a:pt x="225" y="924"/>
                  <a:pt x="250" y="974"/>
                </a:cubicBezTo>
                <a:cubicBezTo>
                  <a:pt x="250" y="974"/>
                  <a:pt x="350" y="974"/>
                  <a:pt x="374" y="999"/>
                </a:cubicBezTo>
                <a:cubicBezTo>
                  <a:pt x="424" y="1024"/>
                  <a:pt x="450" y="1074"/>
                  <a:pt x="450" y="1074"/>
                </a:cubicBezTo>
                <a:cubicBezTo>
                  <a:pt x="599" y="974"/>
                  <a:pt x="599" y="974"/>
                  <a:pt x="599" y="974"/>
                </a:cubicBezTo>
                <a:cubicBezTo>
                  <a:pt x="1325" y="1374"/>
                  <a:pt x="1325" y="1374"/>
                  <a:pt x="1325" y="1374"/>
                </a:cubicBezTo>
                <a:cubicBezTo>
                  <a:pt x="1325" y="1324"/>
                  <a:pt x="1325" y="1324"/>
                  <a:pt x="1325" y="1324"/>
                </a:cubicBezTo>
                <a:cubicBezTo>
                  <a:pt x="1399" y="1324"/>
                  <a:pt x="1399" y="1324"/>
                  <a:pt x="1399" y="1324"/>
                </a:cubicBezTo>
                <a:cubicBezTo>
                  <a:pt x="1399" y="1324"/>
                  <a:pt x="1399" y="451"/>
                  <a:pt x="1399" y="400"/>
                </a:cubicBezTo>
                <a:cubicBezTo>
                  <a:pt x="1399" y="325"/>
                  <a:pt x="1375" y="300"/>
                  <a:pt x="1399" y="251"/>
                </a:cubicBezTo>
                <a:cubicBezTo>
                  <a:pt x="1425" y="225"/>
                  <a:pt x="1399" y="200"/>
                  <a:pt x="1425" y="150"/>
                </a:cubicBezTo>
                <a:cubicBezTo>
                  <a:pt x="1425" y="125"/>
                  <a:pt x="1425" y="125"/>
                  <a:pt x="1425" y="125"/>
                </a:cubicBezTo>
                <a:lnTo>
                  <a:pt x="1425" y="125"/>
                </a:lnTo>
                <a:cubicBezTo>
                  <a:pt x="1425" y="100"/>
                  <a:pt x="1375" y="100"/>
                  <a:pt x="1299" y="75"/>
                </a:cubicBezTo>
                <a:cubicBezTo>
                  <a:pt x="1225" y="75"/>
                  <a:pt x="1250" y="0"/>
                  <a:pt x="1150" y="0"/>
                </a:cubicBezTo>
                <a:cubicBezTo>
                  <a:pt x="1050" y="0"/>
                  <a:pt x="950" y="75"/>
                  <a:pt x="950" y="125"/>
                </a:cubicBezTo>
                <a:cubicBezTo>
                  <a:pt x="950" y="150"/>
                  <a:pt x="975" y="200"/>
                  <a:pt x="950" y="225"/>
                </a:cubicBezTo>
                <a:cubicBezTo>
                  <a:pt x="925" y="275"/>
                  <a:pt x="850" y="275"/>
                  <a:pt x="799" y="225"/>
                </a:cubicBezTo>
                <a:cubicBezTo>
                  <a:pt x="775" y="200"/>
                  <a:pt x="699" y="175"/>
                  <a:pt x="650" y="175"/>
                </a:cubicBezTo>
                <a:cubicBezTo>
                  <a:pt x="574" y="175"/>
                  <a:pt x="550" y="150"/>
                  <a:pt x="550" y="100"/>
                </a:cubicBezTo>
                <a:cubicBezTo>
                  <a:pt x="550" y="75"/>
                  <a:pt x="525" y="75"/>
                  <a:pt x="474" y="50"/>
                </a:cubicBezTo>
                <a:cubicBezTo>
                  <a:pt x="424" y="50"/>
                  <a:pt x="399" y="0"/>
                  <a:pt x="325" y="25"/>
                </a:cubicBezTo>
                <a:cubicBezTo>
                  <a:pt x="274" y="25"/>
                  <a:pt x="225" y="0"/>
                  <a:pt x="199" y="0"/>
                </a:cubicBezTo>
                <a:cubicBezTo>
                  <a:pt x="199" y="25"/>
                  <a:pt x="199" y="25"/>
                  <a:pt x="199" y="50"/>
                </a:cubicBezTo>
                <a:cubicBezTo>
                  <a:pt x="199" y="75"/>
                  <a:pt x="174" y="75"/>
                  <a:pt x="151"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68" name="Freeform 15">
            <a:extLst>
              <a:ext uri="{FF2B5EF4-FFF2-40B4-BE49-F238E27FC236}">
                <a16:creationId xmlns:a16="http://schemas.microsoft.com/office/drawing/2014/main" id="{C6104F4C-38AF-8240-9D56-C1F8E5F171F1}"/>
              </a:ext>
            </a:extLst>
          </p:cNvPr>
          <p:cNvSpPr>
            <a:spLocks noChangeArrowheads="1"/>
          </p:cNvSpPr>
          <p:nvPr/>
        </p:nvSpPr>
        <p:spPr bwMode="auto">
          <a:xfrm>
            <a:off x="5271945" y="4406004"/>
            <a:ext cx="80155" cy="32344"/>
          </a:xfrm>
          <a:custGeom>
            <a:avLst/>
            <a:gdLst>
              <a:gd name="T0" fmla="*/ 125 w 251"/>
              <a:gd name="T1" fmla="*/ 76 h 101"/>
              <a:gd name="T2" fmla="*/ 125 w 251"/>
              <a:gd name="T3" fmla="*/ 76 h 101"/>
              <a:gd name="T4" fmla="*/ 200 w 251"/>
              <a:gd name="T5" fmla="*/ 100 h 101"/>
              <a:gd name="T6" fmla="*/ 250 w 251"/>
              <a:gd name="T7" fmla="*/ 76 h 101"/>
              <a:gd name="T8" fmla="*/ 200 w 251"/>
              <a:gd name="T9" fmla="*/ 76 h 101"/>
              <a:gd name="T10" fmla="*/ 125 w 251"/>
              <a:gd name="T11" fmla="*/ 25 h 101"/>
              <a:gd name="T12" fmla="*/ 0 w 251"/>
              <a:gd name="T13" fmla="*/ 51 h 101"/>
              <a:gd name="T14" fmla="*/ 0 w 251"/>
              <a:gd name="T15" fmla="*/ 100 h 101"/>
              <a:gd name="T16" fmla="*/ 25 w 251"/>
              <a:gd name="T17" fmla="*/ 100 h 101"/>
              <a:gd name="T18" fmla="*/ 125 w 251"/>
              <a:gd name="T19"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1">
                <a:moveTo>
                  <a:pt x="125" y="76"/>
                </a:moveTo>
                <a:lnTo>
                  <a:pt x="125" y="76"/>
                </a:lnTo>
                <a:cubicBezTo>
                  <a:pt x="150" y="51"/>
                  <a:pt x="175" y="76"/>
                  <a:pt x="200" y="100"/>
                </a:cubicBezTo>
                <a:cubicBezTo>
                  <a:pt x="225" y="100"/>
                  <a:pt x="250" y="76"/>
                  <a:pt x="250" y="76"/>
                </a:cubicBezTo>
                <a:cubicBezTo>
                  <a:pt x="250" y="76"/>
                  <a:pt x="250" y="76"/>
                  <a:pt x="200" y="76"/>
                </a:cubicBezTo>
                <a:cubicBezTo>
                  <a:pt x="175" y="76"/>
                  <a:pt x="150" y="0"/>
                  <a:pt x="125" y="25"/>
                </a:cubicBezTo>
                <a:cubicBezTo>
                  <a:pt x="74" y="51"/>
                  <a:pt x="50" y="51"/>
                  <a:pt x="0" y="51"/>
                </a:cubicBezTo>
                <a:cubicBezTo>
                  <a:pt x="0" y="51"/>
                  <a:pt x="0" y="76"/>
                  <a:pt x="0" y="100"/>
                </a:cubicBezTo>
                <a:cubicBezTo>
                  <a:pt x="0" y="100"/>
                  <a:pt x="0" y="100"/>
                  <a:pt x="25" y="100"/>
                </a:cubicBezTo>
                <a:cubicBezTo>
                  <a:pt x="50" y="100"/>
                  <a:pt x="100" y="76"/>
                  <a:pt x="125" y="7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70" name="Freeform 16">
            <a:extLst>
              <a:ext uri="{FF2B5EF4-FFF2-40B4-BE49-F238E27FC236}">
                <a16:creationId xmlns:a16="http://schemas.microsoft.com/office/drawing/2014/main" id="{CA9165E6-590F-D344-B0D9-0441F100D45C}"/>
              </a:ext>
            </a:extLst>
          </p:cNvPr>
          <p:cNvSpPr>
            <a:spLocks noChangeArrowheads="1"/>
          </p:cNvSpPr>
          <p:nvPr/>
        </p:nvSpPr>
        <p:spPr bwMode="auto">
          <a:xfrm>
            <a:off x="5248039" y="4325850"/>
            <a:ext cx="175780" cy="143436"/>
          </a:xfrm>
          <a:custGeom>
            <a:avLst/>
            <a:gdLst>
              <a:gd name="T0" fmla="*/ 125 w 551"/>
              <a:gd name="T1" fmla="*/ 425 h 450"/>
              <a:gd name="T2" fmla="*/ 125 w 551"/>
              <a:gd name="T3" fmla="*/ 425 h 450"/>
              <a:gd name="T4" fmla="*/ 175 w 551"/>
              <a:gd name="T5" fmla="*/ 400 h 450"/>
              <a:gd name="T6" fmla="*/ 325 w 551"/>
              <a:gd name="T7" fmla="*/ 400 h 450"/>
              <a:gd name="T8" fmla="*/ 350 w 551"/>
              <a:gd name="T9" fmla="*/ 400 h 450"/>
              <a:gd name="T10" fmla="*/ 350 w 551"/>
              <a:gd name="T11" fmla="*/ 400 h 450"/>
              <a:gd name="T12" fmla="*/ 400 w 551"/>
              <a:gd name="T13" fmla="*/ 425 h 450"/>
              <a:gd name="T14" fmla="*/ 550 w 551"/>
              <a:gd name="T15" fmla="*/ 425 h 450"/>
              <a:gd name="T16" fmla="*/ 550 w 551"/>
              <a:gd name="T17" fmla="*/ 425 h 450"/>
              <a:gd name="T18" fmla="*/ 550 w 551"/>
              <a:gd name="T19" fmla="*/ 349 h 450"/>
              <a:gd name="T20" fmla="*/ 500 w 551"/>
              <a:gd name="T21" fmla="*/ 300 h 450"/>
              <a:gd name="T22" fmla="*/ 500 w 551"/>
              <a:gd name="T23" fmla="*/ 249 h 450"/>
              <a:gd name="T24" fmla="*/ 475 w 551"/>
              <a:gd name="T25" fmla="*/ 225 h 450"/>
              <a:gd name="T26" fmla="*/ 425 w 551"/>
              <a:gd name="T27" fmla="*/ 149 h 450"/>
              <a:gd name="T28" fmla="*/ 350 w 551"/>
              <a:gd name="T29" fmla="*/ 74 h 450"/>
              <a:gd name="T30" fmla="*/ 325 w 551"/>
              <a:gd name="T31" fmla="*/ 74 h 450"/>
              <a:gd name="T32" fmla="*/ 275 w 551"/>
              <a:gd name="T33" fmla="*/ 25 h 450"/>
              <a:gd name="T34" fmla="*/ 200 w 551"/>
              <a:gd name="T35" fmla="*/ 25 h 450"/>
              <a:gd name="T36" fmla="*/ 125 w 551"/>
              <a:gd name="T37" fmla="*/ 25 h 450"/>
              <a:gd name="T38" fmla="*/ 50 w 551"/>
              <a:gd name="T39" fmla="*/ 74 h 450"/>
              <a:gd name="T40" fmla="*/ 50 w 551"/>
              <a:gd name="T41" fmla="*/ 74 h 450"/>
              <a:gd name="T42" fmla="*/ 25 w 551"/>
              <a:gd name="T43" fmla="*/ 149 h 450"/>
              <a:gd name="T44" fmla="*/ 75 w 551"/>
              <a:gd name="T45" fmla="*/ 274 h 450"/>
              <a:gd name="T46" fmla="*/ 75 w 551"/>
              <a:gd name="T47" fmla="*/ 300 h 450"/>
              <a:gd name="T48" fmla="*/ 200 w 551"/>
              <a:gd name="T49" fmla="*/ 274 h 450"/>
              <a:gd name="T50" fmla="*/ 275 w 551"/>
              <a:gd name="T51" fmla="*/ 325 h 450"/>
              <a:gd name="T52" fmla="*/ 325 w 551"/>
              <a:gd name="T53" fmla="*/ 325 h 450"/>
              <a:gd name="T54" fmla="*/ 275 w 551"/>
              <a:gd name="T55" fmla="*/ 349 h 450"/>
              <a:gd name="T56" fmla="*/ 200 w 551"/>
              <a:gd name="T57" fmla="*/ 325 h 450"/>
              <a:gd name="T58" fmla="*/ 100 w 551"/>
              <a:gd name="T59" fmla="*/ 349 h 450"/>
              <a:gd name="T60" fmla="*/ 75 w 551"/>
              <a:gd name="T61" fmla="*/ 349 h 450"/>
              <a:gd name="T62" fmla="*/ 75 w 551"/>
              <a:gd name="T63" fmla="*/ 400 h 450"/>
              <a:gd name="T64" fmla="*/ 75 w 551"/>
              <a:gd name="T65" fmla="*/ 400 h 450"/>
              <a:gd name="T66" fmla="*/ 125 w 551"/>
              <a:gd name="T67" fmla="*/ 42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450">
                <a:moveTo>
                  <a:pt x="125" y="425"/>
                </a:moveTo>
                <a:lnTo>
                  <a:pt x="125" y="425"/>
                </a:lnTo>
                <a:cubicBezTo>
                  <a:pt x="149" y="425"/>
                  <a:pt x="175" y="400"/>
                  <a:pt x="175" y="400"/>
                </a:cubicBezTo>
                <a:cubicBezTo>
                  <a:pt x="175" y="400"/>
                  <a:pt x="300" y="400"/>
                  <a:pt x="325" y="400"/>
                </a:cubicBezTo>
                <a:cubicBezTo>
                  <a:pt x="325" y="400"/>
                  <a:pt x="325" y="400"/>
                  <a:pt x="350" y="400"/>
                </a:cubicBezTo>
                <a:lnTo>
                  <a:pt x="350" y="400"/>
                </a:lnTo>
                <a:cubicBezTo>
                  <a:pt x="350" y="400"/>
                  <a:pt x="400" y="400"/>
                  <a:pt x="400" y="425"/>
                </a:cubicBezTo>
                <a:cubicBezTo>
                  <a:pt x="425" y="425"/>
                  <a:pt x="500" y="449"/>
                  <a:pt x="550" y="425"/>
                </a:cubicBezTo>
                <a:lnTo>
                  <a:pt x="550" y="425"/>
                </a:lnTo>
                <a:cubicBezTo>
                  <a:pt x="550" y="400"/>
                  <a:pt x="550" y="374"/>
                  <a:pt x="550" y="349"/>
                </a:cubicBezTo>
                <a:cubicBezTo>
                  <a:pt x="550" y="349"/>
                  <a:pt x="525" y="325"/>
                  <a:pt x="500" y="300"/>
                </a:cubicBezTo>
                <a:cubicBezTo>
                  <a:pt x="500" y="274"/>
                  <a:pt x="500" y="249"/>
                  <a:pt x="500" y="249"/>
                </a:cubicBezTo>
                <a:cubicBezTo>
                  <a:pt x="475" y="225"/>
                  <a:pt x="475" y="225"/>
                  <a:pt x="475" y="225"/>
                </a:cubicBezTo>
                <a:cubicBezTo>
                  <a:pt x="475" y="225"/>
                  <a:pt x="475" y="149"/>
                  <a:pt x="425" y="149"/>
                </a:cubicBezTo>
                <a:cubicBezTo>
                  <a:pt x="375" y="125"/>
                  <a:pt x="350" y="74"/>
                  <a:pt x="350" y="74"/>
                </a:cubicBezTo>
                <a:cubicBezTo>
                  <a:pt x="325" y="74"/>
                  <a:pt x="325" y="74"/>
                  <a:pt x="325" y="74"/>
                </a:cubicBezTo>
                <a:cubicBezTo>
                  <a:pt x="325" y="74"/>
                  <a:pt x="300" y="25"/>
                  <a:pt x="275" y="25"/>
                </a:cubicBezTo>
                <a:cubicBezTo>
                  <a:pt x="250" y="0"/>
                  <a:pt x="200" y="25"/>
                  <a:pt x="200" y="25"/>
                </a:cubicBezTo>
                <a:cubicBezTo>
                  <a:pt x="200" y="25"/>
                  <a:pt x="149" y="25"/>
                  <a:pt x="125" y="25"/>
                </a:cubicBezTo>
                <a:cubicBezTo>
                  <a:pt x="75" y="25"/>
                  <a:pt x="100" y="74"/>
                  <a:pt x="50" y="74"/>
                </a:cubicBezTo>
                <a:lnTo>
                  <a:pt x="50" y="74"/>
                </a:lnTo>
                <a:cubicBezTo>
                  <a:pt x="50" y="100"/>
                  <a:pt x="50" y="125"/>
                  <a:pt x="25" y="149"/>
                </a:cubicBezTo>
                <a:cubicBezTo>
                  <a:pt x="0" y="200"/>
                  <a:pt x="50" y="249"/>
                  <a:pt x="75" y="274"/>
                </a:cubicBezTo>
                <a:lnTo>
                  <a:pt x="75" y="300"/>
                </a:lnTo>
                <a:cubicBezTo>
                  <a:pt x="125" y="300"/>
                  <a:pt x="149" y="300"/>
                  <a:pt x="200" y="274"/>
                </a:cubicBezTo>
                <a:cubicBezTo>
                  <a:pt x="225" y="249"/>
                  <a:pt x="250" y="325"/>
                  <a:pt x="275" y="325"/>
                </a:cubicBezTo>
                <a:cubicBezTo>
                  <a:pt x="325" y="325"/>
                  <a:pt x="325" y="325"/>
                  <a:pt x="325" y="325"/>
                </a:cubicBezTo>
                <a:cubicBezTo>
                  <a:pt x="325" y="325"/>
                  <a:pt x="300" y="349"/>
                  <a:pt x="275" y="349"/>
                </a:cubicBezTo>
                <a:cubicBezTo>
                  <a:pt x="250" y="325"/>
                  <a:pt x="225" y="300"/>
                  <a:pt x="200" y="325"/>
                </a:cubicBezTo>
                <a:cubicBezTo>
                  <a:pt x="175" y="325"/>
                  <a:pt x="125" y="349"/>
                  <a:pt x="100" y="349"/>
                </a:cubicBezTo>
                <a:cubicBezTo>
                  <a:pt x="75" y="349"/>
                  <a:pt x="75" y="349"/>
                  <a:pt x="75" y="349"/>
                </a:cubicBezTo>
                <a:cubicBezTo>
                  <a:pt x="50" y="374"/>
                  <a:pt x="75" y="374"/>
                  <a:pt x="75" y="400"/>
                </a:cubicBezTo>
                <a:lnTo>
                  <a:pt x="75" y="400"/>
                </a:lnTo>
                <a:cubicBezTo>
                  <a:pt x="125" y="400"/>
                  <a:pt x="125" y="425"/>
                  <a:pt x="125" y="4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71" name="Freeform 17">
            <a:extLst>
              <a:ext uri="{FF2B5EF4-FFF2-40B4-BE49-F238E27FC236}">
                <a16:creationId xmlns:a16="http://schemas.microsoft.com/office/drawing/2014/main" id="{32FEDE89-2667-9A4E-90BC-24B643C6DA7D}"/>
              </a:ext>
            </a:extLst>
          </p:cNvPr>
          <p:cNvSpPr>
            <a:spLocks noChangeArrowheads="1"/>
          </p:cNvSpPr>
          <p:nvPr/>
        </p:nvSpPr>
        <p:spPr bwMode="auto">
          <a:xfrm>
            <a:off x="5271946" y="4453818"/>
            <a:ext cx="88593" cy="47812"/>
          </a:xfrm>
          <a:custGeom>
            <a:avLst/>
            <a:gdLst>
              <a:gd name="T0" fmla="*/ 150 w 276"/>
              <a:gd name="T1" fmla="*/ 125 h 150"/>
              <a:gd name="T2" fmla="*/ 150 w 276"/>
              <a:gd name="T3" fmla="*/ 125 h 150"/>
              <a:gd name="T4" fmla="*/ 225 w 276"/>
              <a:gd name="T5" fmla="*/ 99 h 150"/>
              <a:gd name="T6" fmla="*/ 250 w 276"/>
              <a:gd name="T7" fmla="*/ 74 h 150"/>
              <a:gd name="T8" fmla="*/ 250 w 276"/>
              <a:gd name="T9" fmla="*/ 25 h 150"/>
              <a:gd name="T10" fmla="*/ 275 w 276"/>
              <a:gd name="T11" fmla="*/ 0 h 150"/>
              <a:gd name="T12" fmla="*/ 250 w 276"/>
              <a:gd name="T13" fmla="*/ 0 h 150"/>
              <a:gd name="T14" fmla="*/ 100 w 276"/>
              <a:gd name="T15" fmla="*/ 0 h 150"/>
              <a:gd name="T16" fmla="*/ 50 w 276"/>
              <a:gd name="T17" fmla="*/ 25 h 150"/>
              <a:gd name="T18" fmla="*/ 0 w 276"/>
              <a:gd name="T19" fmla="*/ 0 h 150"/>
              <a:gd name="T20" fmla="*/ 74 w 276"/>
              <a:gd name="T21" fmla="*/ 74 h 150"/>
              <a:gd name="T22" fmla="*/ 125 w 276"/>
              <a:gd name="T23" fmla="*/ 149 h 150"/>
              <a:gd name="T24" fmla="*/ 125 w 276"/>
              <a:gd name="T25" fmla="*/ 149 h 150"/>
              <a:gd name="T26" fmla="*/ 150 w 276"/>
              <a:gd name="T27" fmla="*/ 12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6" h="150">
                <a:moveTo>
                  <a:pt x="150" y="125"/>
                </a:moveTo>
                <a:lnTo>
                  <a:pt x="150" y="125"/>
                </a:lnTo>
                <a:cubicBezTo>
                  <a:pt x="175" y="125"/>
                  <a:pt x="200" y="74"/>
                  <a:pt x="225" y="99"/>
                </a:cubicBezTo>
                <a:lnTo>
                  <a:pt x="250" y="74"/>
                </a:lnTo>
                <a:cubicBezTo>
                  <a:pt x="250" y="74"/>
                  <a:pt x="225" y="49"/>
                  <a:pt x="250" y="25"/>
                </a:cubicBezTo>
                <a:cubicBezTo>
                  <a:pt x="275" y="25"/>
                  <a:pt x="275" y="0"/>
                  <a:pt x="275" y="0"/>
                </a:cubicBezTo>
                <a:cubicBezTo>
                  <a:pt x="250" y="0"/>
                  <a:pt x="250" y="0"/>
                  <a:pt x="250" y="0"/>
                </a:cubicBezTo>
                <a:cubicBezTo>
                  <a:pt x="225" y="0"/>
                  <a:pt x="100" y="0"/>
                  <a:pt x="100" y="0"/>
                </a:cubicBezTo>
                <a:cubicBezTo>
                  <a:pt x="100" y="0"/>
                  <a:pt x="74" y="25"/>
                  <a:pt x="50" y="25"/>
                </a:cubicBezTo>
                <a:cubicBezTo>
                  <a:pt x="50" y="25"/>
                  <a:pt x="50" y="0"/>
                  <a:pt x="0" y="0"/>
                </a:cubicBezTo>
                <a:cubicBezTo>
                  <a:pt x="25" y="49"/>
                  <a:pt x="25" y="49"/>
                  <a:pt x="74" y="74"/>
                </a:cubicBezTo>
                <a:cubicBezTo>
                  <a:pt x="150" y="74"/>
                  <a:pt x="74" y="99"/>
                  <a:pt x="125" y="149"/>
                </a:cubicBezTo>
                <a:lnTo>
                  <a:pt x="125" y="149"/>
                </a:lnTo>
                <a:cubicBezTo>
                  <a:pt x="150" y="149"/>
                  <a:pt x="150" y="125"/>
                  <a:pt x="150" y="1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74" name="Freeform 18">
            <a:extLst>
              <a:ext uri="{FF2B5EF4-FFF2-40B4-BE49-F238E27FC236}">
                <a16:creationId xmlns:a16="http://schemas.microsoft.com/office/drawing/2014/main" id="{994AE827-C826-A341-AF60-B581615D1BD7}"/>
              </a:ext>
            </a:extLst>
          </p:cNvPr>
          <p:cNvSpPr>
            <a:spLocks noChangeArrowheads="1"/>
          </p:cNvSpPr>
          <p:nvPr/>
        </p:nvSpPr>
        <p:spPr bwMode="auto">
          <a:xfrm>
            <a:off x="6204283" y="4493191"/>
            <a:ext cx="367029" cy="262968"/>
          </a:xfrm>
          <a:custGeom>
            <a:avLst/>
            <a:gdLst>
              <a:gd name="T0" fmla="*/ 1051 w 1152"/>
              <a:gd name="T1" fmla="*/ 475 h 826"/>
              <a:gd name="T2" fmla="*/ 1051 w 1152"/>
              <a:gd name="T3" fmla="*/ 475 h 826"/>
              <a:gd name="T4" fmla="*/ 1026 w 1152"/>
              <a:gd name="T5" fmla="*/ 400 h 826"/>
              <a:gd name="T6" fmla="*/ 976 w 1152"/>
              <a:gd name="T7" fmla="*/ 349 h 826"/>
              <a:gd name="T8" fmla="*/ 925 w 1152"/>
              <a:gd name="T9" fmla="*/ 300 h 826"/>
              <a:gd name="T10" fmla="*/ 851 w 1152"/>
              <a:gd name="T11" fmla="*/ 249 h 826"/>
              <a:gd name="T12" fmla="*/ 851 w 1152"/>
              <a:gd name="T13" fmla="*/ 224 h 826"/>
              <a:gd name="T14" fmla="*/ 801 w 1152"/>
              <a:gd name="T15" fmla="*/ 224 h 826"/>
              <a:gd name="T16" fmla="*/ 801 w 1152"/>
              <a:gd name="T17" fmla="*/ 200 h 826"/>
              <a:gd name="T18" fmla="*/ 801 w 1152"/>
              <a:gd name="T19" fmla="*/ 100 h 826"/>
              <a:gd name="T20" fmla="*/ 725 w 1152"/>
              <a:gd name="T21" fmla="*/ 24 h 826"/>
              <a:gd name="T22" fmla="*/ 725 w 1152"/>
              <a:gd name="T23" fmla="*/ 24 h 826"/>
              <a:gd name="T24" fmla="*/ 651 w 1152"/>
              <a:gd name="T25" fmla="*/ 49 h 826"/>
              <a:gd name="T26" fmla="*/ 625 w 1152"/>
              <a:gd name="T27" fmla="*/ 100 h 826"/>
              <a:gd name="T28" fmla="*/ 525 w 1152"/>
              <a:gd name="T29" fmla="*/ 175 h 826"/>
              <a:gd name="T30" fmla="*/ 401 w 1152"/>
              <a:gd name="T31" fmla="*/ 224 h 826"/>
              <a:gd name="T32" fmla="*/ 401 w 1152"/>
              <a:gd name="T33" fmla="*/ 275 h 826"/>
              <a:gd name="T34" fmla="*/ 301 w 1152"/>
              <a:gd name="T35" fmla="*/ 300 h 826"/>
              <a:gd name="T36" fmla="*/ 201 w 1152"/>
              <a:gd name="T37" fmla="*/ 349 h 826"/>
              <a:gd name="T38" fmla="*/ 151 w 1152"/>
              <a:gd name="T39" fmla="*/ 349 h 826"/>
              <a:gd name="T40" fmla="*/ 100 w 1152"/>
              <a:gd name="T41" fmla="*/ 349 h 826"/>
              <a:gd name="T42" fmla="*/ 76 w 1152"/>
              <a:gd name="T43" fmla="*/ 349 h 826"/>
              <a:gd name="T44" fmla="*/ 25 w 1152"/>
              <a:gd name="T45" fmla="*/ 400 h 826"/>
              <a:gd name="T46" fmla="*/ 0 w 1152"/>
              <a:gd name="T47" fmla="*/ 500 h 826"/>
              <a:gd name="T48" fmla="*/ 0 w 1152"/>
              <a:gd name="T49" fmla="*/ 575 h 826"/>
              <a:gd name="T50" fmla="*/ 25 w 1152"/>
              <a:gd name="T51" fmla="*/ 649 h 826"/>
              <a:gd name="T52" fmla="*/ 51 w 1152"/>
              <a:gd name="T53" fmla="*/ 700 h 826"/>
              <a:gd name="T54" fmla="*/ 76 w 1152"/>
              <a:gd name="T55" fmla="*/ 749 h 826"/>
              <a:gd name="T56" fmla="*/ 125 w 1152"/>
              <a:gd name="T57" fmla="*/ 800 h 826"/>
              <a:gd name="T58" fmla="*/ 151 w 1152"/>
              <a:gd name="T59" fmla="*/ 825 h 826"/>
              <a:gd name="T60" fmla="*/ 151 w 1152"/>
              <a:gd name="T61" fmla="*/ 800 h 826"/>
              <a:gd name="T62" fmla="*/ 176 w 1152"/>
              <a:gd name="T63" fmla="*/ 749 h 826"/>
              <a:gd name="T64" fmla="*/ 225 w 1152"/>
              <a:gd name="T65" fmla="*/ 725 h 826"/>
              <a:gd name="T66" fmla="*/ 251 w 1152"/>
              <a:gd name="T67" fmla="*/ 725 h 826"/>
              <a:gd name="T68" fmla="*/ 351 w 1152"/>
              <a:gd name="T69" fmla="*/ 725 h 826"/>
              <a:gd name="T70" fmla="*/ 351 w 1152"/>
              <a:gd name="T71" fmla="*/ 675 h 826"/>
              <a:gd name="T72" fmla="*/ 451 w 1152"/>
              <a:gd name="T73" fmla="*/ 600 h 826"/>
              <a:gd name="T74" fmla="*/ 525 w 1152"/>
              <a:gd name="T75" fmla="*/ 649 h 826"/>
              <a:gd name="T76" fmla="*/ 701 w 1152"/>
              <a:gd name="T77" fmla="*/ 675 h 826"/>
              <a:gd name="T78" fmla="*/ 725 w 1152"/>
              <a:gd name="T79" fmla="*/ 600 h 826"/>
              <a:gd name="T80" fmla="*/ 801 w 1152"/>
              <a:gd name="T81" fmla="*/ 600 h 826"/>
              <a:gd name="T82" fmla="*/ 901 w 1152"/>
              <a:gd name="T83" fmla="*/ 575 h 826"/>
              <a:gd name="T84" fmla="*/ 976 w 1152"/>
              <a:gd name="T85" fmla="*/ 575 h 826"/>
              <a:gd name="T86" fmla="*/ 1076 w 1152"/>
              <a:gd name="T87" fmla="*/ 575 h 826"/>
              <a:gd name="T88" fmla="*/ 1151 w 1152"/>
              <a:gd name="T89" fmla="*/ 575 h 826"/>
              <a:gd name="T90" fmla="*/ 1126 w 1152"/>
              <a:gd name="T91" fmla="*/ 525 h 826"/>
              <a:gd name="T92" fmla="*/ 1051 w 1152"/>
              <a:gd name="T93" fmla="*/ 47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52" h="826">
                <a:moveTo>
                  <a:pt x="1051" y="475"/>
                </a:moveTo>
                <a:lnTo>
                  <a:pt x="1051" y="475"/>
                </a:lnTo>
                <a:cubicBezTo>
                  <a:pt x="1051" y="449"/>
                  <a:pt x="1051" y="425"/>
                  <a:pt x="1026" y="400"/>
                </a:cubicBezTo>
                <a:cubicBezTo>
                  <a:pt x="1001" y="375"/>
                  <a:pt x="976" y="375"/>
                  <a:pt x="976" y="349"/>
                </a:cubicBezTo>
                <a:cubicBezTo>
                  <a:pt x="976" y="324"/>
                  <a:pt x="951" y="324"/>
                  <a:pt x="925" y="300"/>
                </a:cubicBezTo>
                <a:cubicBezTo>
                  <a:pt x="901" y="249"/>
                  <a:pt x="851" y="249"/>
                  <a:pt x="851" y="249"/>
                </a:cubicBezTo>
                <a:cubicBezTo>
                  <a:pt x="851" y="224"/>
                  <a:pt x="851" y="224"/>
                  <a:pt x="851" y="224"/>
                </a:cubicBezTo>
                <a:cubicBezTo>
                  <a:pt x="801" y="224"/>
                  <a:pt x="801" y="224"/>
                  <a:pt x="801" y="224"/>
                </a:cubicBezTo>
                <a:cubicBezTo>
                  <a:pt x="801" y="224"/>
                  <a:pt x="776" y="200"/>
                  <a:pt x="801" y="200"/>
                </a:cubicBezTo>
                <a:cubicBezTo>
                  <a:pt x="851" y="175"/>
                  <a:pt x="801" y="124"/>
                  <a:pt x="801" y="100"/>
                </a:cubicBezTo>
                <a:cubicBezTo>
                  <a:pt x="801" y="100"/>
                  <a:pt x="751" y="24"/>
                  <a:pt x="725" y="24"/>
                </a:cubicBezTo>
                <a:lnTo>
                  <a:pt x="725" y="24"/>
                </a:lnTo>
                <a:cubicBezTo>
                  <a:pt x="701" y="0"/>
                  <a:pt x="651" y="24"/>
                  <a:pt x="651" y="49"/>
                </a:cubicBezTo>
                <a:cubicBezTo>
                  <a:pt x="625" y="74"/>
                  <a:pt x="625" y="74"/>
                  <a:pt x="625" y="100"/>
                </a:cubicBezTo>
                <a:cubicBezTo>
                  <a:pt x="601" y="100"/>
                  <a:pt x="551" y="149"/>
                  <a:pt x="525" y="175"/>
                </a:cubicBezTo>
                <a:cubicBezTo>
                  <a:pt x="501" y="224"/>
                  <a:pt x="425" y="200"/>
                  <a:pt x="401" y="224"/>
                </a:cubicBezTo>
                <a:cubicBezTo>
                  <a:pt x="376" y="224"/>
                  <a:pt x="401" y="249"/>
                  <a:pt x="401" y="275"/>
                </a:cubicBezTo>
                <a:cubicBezTo>
                  <a:pt x="376" y="275"/>
                  <a:pt x="325" y="300"/>
                  <a:pt x="301" y="300"/>
                </a:cubicBezTo>
                <a:cubicBezTo>
                  <a:pt x="301" y="324"/>
                  <a:pt x="225" y="324"/>
                  <a:pt x="201" y="349"/>
                </a:cubicBezTo>
                <a:cubicBezTo>
                  <a:pt x="176" y="375"/>
                  <a:pt x="176" y="300"/>
                  <a:pt x="151" y="349"/>
                </a:cubicBezTo>
                <a:cubicBezTo>
                  <a:pt x="125" y="375"/>
                  <a:pt x="100" y="375"/>
                  <a:pt x="100" y="349"/>
                </a:cubicBezTo>
                <a:lnTo>
                  <a:pt x="76" y="349"/>
                </a:lnTo>
                <a:cubicBezTo>
                  <a:pt x="76" y="375"/>
                  <a:pt x="51" y="375"/>
                  <a:pt x="25" y="400"/>
                </a:cubicBezTo>
                <a:cubicBezTo>
                  <a:pt x="25" y="449"/>
                  <a:pt x="0" y="475"/>
                  <a:pt x="0" y="500"/>
                </a:cubicBezTo>
                <a:cubicBezTo>
                  <a:pt x="0" y="525"/>
                  <a:pt x="0" y="549"/>
                  <a:pt x="0" y="575"/>
                </a:cubicBezTo>
                <a:cubicBezTo>
                  <a:pt x="0" y="625"/>
                  <a:pt x="0" y="625"/>
                  <a:pt x="25" y="649"/>
                </a:cubicBezTo>
                <a:cubicBezTo>
                  <a:pt x="51" y="675"/>
                  <a:pt x="51" y="700"/>
                  <a:pt x="51" y="700"/>
                </a:cubicBezTo>
                <a:cubicBezTo>
                  <a:pt x="51" y="700"/>
                  <a:pt x="51" y="725"/>
                  <a:pt x="76" y="749"/>
                </a:cubicBezTo>
                <a:lnTo>
                  <a:pt x="125" y="800"/>
                </a:lnTo>
                <a:cubicBezTo>
                  <a:pt x="125" y="800"/>
                  <a:pt x="125" y="825"/>
                  <a:pt x="151" y="825"/>
                </a:cubicBezTo>
                <a:lnTo>
                  <a:pt x="151" y="800"/>
                </a:lnTo>
                <a:cubicBezTo>
                  <a:pt x="176" y="775"/>
                  <a:pt x="176" y="749"/>
                  <a:pt x="176" y="749"/>
                </a:cubicBezTo>
                <a:cubicBezTo>
                  <a:pt x="225" y="725"/>
                  <a:pt x="225" y="725"/>
                  <a:pt x="225" y="725"/>
                </a:cubicBezTo>
                <a:cubicBezTo>
                  <a:pt x="251" y="725"/>
                  <a:pt x="251" y="725"/>
                  <a:pt x="251" y="725"/>
                </a:cubicBezTo>
                <a:cubicBezTo>
                  <a:pt x="351" y="725"/>
                  <a:pt x="351" y="725"/>
                  <a:pt x="351" y="725"/>
                </a:cubicBezTo>
                <a:cubicBezTo>
                  <a:pt x="351" y="675"/>
                  <a:pt x="351" y="675"/>
                  <a:pt x="351" y="675"/>
                </a:cubicBezTo>
                <a:cubicBezTo>
                  <a:pt x="351" y="675"/>
                  <a:pt x="401" y="600"/>
                  <a:pt x="451" y="600"/>
                </a:cubicBezTo>
                <a:cubicBezTo>
                  <a:pt x="476" y="600"/>
                  <a:pt x="525" y="649"/>
                  <a:pt x="525" y="649"/>
                </a:cubicBezTo>
                <a:cubicBezTo>
                  <a:pt x="701" y="675"/>
                  <a:pt x="701" y="675"/>
                  <a:pt x="701" y="675"/>
                </a:cubicBezTo>
                <a:cubicBezTo>
                  <a:pt x="701" y="675"/>
                  <a:pt x="701" y="625"/>
                  <a:pt x="725" y="600"/>
                </a:cubicBezTo>
                <a:cubicBezTo>
                  <a:pt x="751" y="600"/>
                  <a:pt x="776" y="625"/>
                  <a:pt x="801" y="600"/>
                </a:cubicBezTo>
                <a:cubicBezTo>
                  <a:pt x="825" y="600"/>
                  <a:pt x="851" y="575"/>
                  <a:pt x="901" y="575"/>
                </a:cubicBezTo>
                <a:cubicBezTo>
                  <a:pt x="925" y="575"/>
                  <a:pt x="951" y="600"/>
                  <a:pt x="976" y="575"/>
                </a:cubicBezTo>
                <a:cubicBezTo>
                  <a:pt x="1001" y="525"/>
                  <a:pt x="1076" y="575"/>
                  <a:pt x="1076" y="575"/>
                </a:cubicBezTo>
                <a:cubicBezTo>
                  <a:pt x="1151" y="575"/>
                  <a:pt x="1151" y="575"/>
                  <a:pt x="1151" y="575"/>
                </a:cubicBezTo>
                <a:cubicBezTo>
                  <a:pt x="1126" y="525"/>
                  <a:pt x="1126" y="525"/>
                  <a:pt x="1126" y="525"/>
                </a:cubicBezTo>
                <a:lnTo>
                  <a:pt x="1051" y="475"/>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75" name="Freeform 19">
            <a:extLst>
              <a:ext uri="{FF2B5EF4-FFF2-40B4-BE49-F238E27FC236}">
                <a16:creationId xmlns:a16="http://schemas.microsoft.com/office/drawing/2014/main" id="{81BCBED6-0DBE-8447-8DD6-B7D9E69B50DB}"/>
              </a:ext>
            </a:extLst>
          </p:cNvPr>
          <p:cNvSpPr>
            <a:spLocks noChangeArrowheads="1"/>
          </p:cNvSpPr>
          <p:nvPr/>
        </p:nvSpPr>
        <p:spPr bwMode="auto">
          <a:xfrm>
            <a:off x="5852721" y="4414443"/>
            <a:ext cx="350155" cy="295311"/>
          </a:xfrm>
          <a:custGeom>
            <a:avLst/>
            <a:gdLst>
              <a:gd name="T0" fmla="*/ 676 w 1100"/>
              <a:gd name="T1" fmla="*/ 676 h 927"/>
              <a:gd name="T2" fmla="*/ 676 w 1100"/>
              <a:gd name="T3" fmla="*/ 676 h 927"/>
              <a:gd name="T4" fmla="*/ 725 w 1100"/>
              <a:gd name="T5" fmla="*/ 651 h 927"/>
              <a:gd name="T6" fmla="*/ 799 w 1100"/>
              <a:gd name="T7" fmla="*/ 700 h 927"/>
              <a:gd name="T8" fmla="*/ 850 w 1100"/>
              <a:gd name="T9" fmla="*/ 676 h 927"/>
              <a:gd name="T10" fmla="*/ 899 w 1100"/>
              <a:gd name="T11" fmla="*/ 526 h 927"/>
              <a:gd name="T12" fmla="*/ 950 w 1100"/>
              <a:gd name="T13" fmla="*/ 475 h 927"/>
              <a:gd name="T14" fmla="*/ 975 w 1100"/>
              <a:gd name="T15" fmla="*/ 426 h 927"/>
              <a:gd name="T16" fmla="*/ 999 w 1100"/>
              <a:gd name="T17" fmla="*/ 351 h 927"/>
              <a:gd name="T18" fmla="*/ 1049 w 1100"/>
              <a:gd name="T19" fmla="*/ 251 h 927"/>
              <a:gd name="T20" fmla="*/ 1099 w 1100"/>
              <a:gd name="T21" fmla="*/ 225 h 927"/>
              <a:gd name="T22" fmla="*/ 1099 w 1100"/>
              <a:gd name="T23" fmla="*/ 151 h 927"/>
              <a:gd name="T24" fmla="*/ 1049 w 1100"/>
              <a:gd name="T25" fmla="*/ 126 h 927"/>
              <a:gd name="T26" fmla="*/ 1049 w 1100"/>
              <a:gd name="T27" fmla="*/ 75 h 927"/>
              <a:gd name="T28" fmla="*/ 1024 w 1100"/>
              <a:gd name="T29" fmla="*/ 26 h 927"/>
              <a:gd name="T30" fmla="*/ 999 w 1100"/>
              <a:gd name="T31" fmla="*/ 26 h 927"/>
              <a:gd name="T32" fmla="*/ 924 w 1100"/>
              <a:gd name="T33" fmla="*/ 75 h 927"/>
              <a:gd name="T34" fmla="*/ 850 w 1100"/>
              <a:gd name="T35" fmla="*/ 51 h 927"/>
              <a:gd name="T36" fmla="*/ 725 w 1100"/>
              <a:gd name="T37" fmla="*/ 51 h 927"/>
              <a:gd name="T38" fmla="*/ 651 w 1100"/>
              <a:gd name="T39" fmla="*/ 100 h 927"/>
              <a:gd name="T40" fmla="*/ 576 w 1100"/>
              <a:gd name="T41" fmla="*/ 100 h 927"/>
              <a:gd name="T42" fmla="*/ 500 w 1100"/>
              <a:gd name="T43" fmla="*/ 51 h 927"/>
              <a:gd name="T44" fmla="*/ 425 w 1100"/>
              <a:gd name="T45" fmla="*/ 75 h 927"/>
              <a:gd name="T46" fmla="*/ 376 w 1100"/>
              <a:gd name="T47" fmla="*/ 26 h 927"/>
              <a:gd name="T48" fmla="*/ 300 w 1100"/>
              <a:gd name="T49" fmla="*/ 0 h 927"/>
              <a:gd name="T50" fmla="*/ 225 w 1100"/>
              <a:gd name="T51" fmla="*/ 26 h 927"/>
              <a:gd name="T52" fmla="*/ 151 w 1100"/>
              <a:gd name="T53" fmla="*/ 26 h 927"/>
              <a:gd name="T54" fmla="*/ 125 w 1100"/>
              <a:gd name="T55" fmla="*/ 100 h 927"/>
              <a:gd name="T56" fmla="*/ 75 w 1100"/>
              <a:gd name="T57" fmla="*/ 175 h 927"/>
              <a:gd name="T58" fmla="*/ 75 w 1100"/>
              <a:gd name="T59" fmla="*/ 175 h 927"/>
              <a:gd name="T60" fmla="*/ 75 w 1100"/>
              <a:gd name="T61" fmla="*/ 251 h 927"/>
              <a:gd name="T62" fmla="*/ 75 w 1100"/>
              <a:gd name="T63" fmla="*/ 375 h 927"/>
              <a:gd name="T64" fmla="*/ 51 w 1100"/>
              <a:gd name="T65" fmla="*/ 451 h 927"/>
              <a:gd name="T66" fmla="*/ 0 w 1100"/>
              <a:gd name="T67" fmla="*/ 500 h 927"/>
              <a:gd name="T68" fmla="*/ 0 w 1100"/>
              <a:gd name="T69" fmla="*/ 626 h 927"/>
              <a:gd name="T70" fmla="*/ 25 w 1100"/>
              <a:gd name="T71" fmla="*/ 700 h 927"/>
              <a:gd name="T72" fmla="*/ 25 w 1100"/>
              <a:gd name="T73" fmla="*/ 700 h 927"/>
              <a:gd name="T74" fmla="*/ 175 w 1100"/>
              <a:gd name="T75" fmla="*/ 726 h 927"/>
              <a:gd name="T76" fmla="*/ 251 w 1100"/>
              <a:gd name="T77" fmla="*/ 826 h 927"/>
              <a:gd name="T78" fmla="*/ 300 w 1100"/>
              <a:gd name="T79" fmla="*/ 900 h 927"/>
              <a:gd name="T80" fmla="*/ 400 w 1100"/>
              <a:gd name="T81" fmla="*/ 876 h 927"/>
              <a:gd name="T82" fmla="*/ 525 w 1100"/>
              <a:gd name="T83" fmla="*/ 876 h 927"/>
              <a:gd name="T84" fmla="*/ 551 w 1100"/>
              <a:gd name="T85" fmla="*/ 876 h 927"/>
              <a:gd name="T86" fmla="*/ 576 w 1100"/>
              <a:gd name="T87" fmla="*/ 776 h 927"/>
              <a:gd name="T88" fmla="*/ 676 w 1100"/>
              <a:gd name="T89" fmla="*/ 676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0" h="927">
                <a:moveTo>
                  <a:pt x="676" y="676"/>
                </a:moveTo>
                <a:lnTo>
                  <a:pt x="676" y="676"/>
                </a:lnTo>
                <a:cubicBezTo>
                  <a:pt x="700" y="676"/>
                  <a:pt x="725" y="676"/>
                  <a:pt x="725" y="651"/>
                </a:cubicBezTo>
                <a:cubicBezTo>
                  <a:pt x="751" y="651"/>
                  <a:pt x="799" y="676"/>
                  <a:pt x="799" y="700"/>
                </a:cubicBezTo>
                <a:cubicBezTo>
                  <a:pt x="799" y="726"/>
                  <a:pt x="824" y="700"/>
                  <a:pt x="850" y="676"/>
                </a:cubicBezTo>
                <a:cubicBezTo>
                  <a:pt x="850" y="626"/>
                  <a:pt x="899" y="551"/>
                  <a:pt x="899" y="526"/>
                </a:cubicBezTo>
                <a:cubicBezTo>
                  <a:pt x="899" y="500"/>
                  <a:pt x="950" y="475"/>
                  <a:pt x="950" y="475"/>
                </a:cubicBezTo>
                <a:cubicBezTo>
                  <a:pt x="950" y="451"/>
                  <a:pt x="950" y="426"/>
                  <a:pt x="975" y="426"/>
                </a:cubicBezTo>
                <a:cubicBezTo>
                  <a:pt x="975" y="400"/>
                  <a:pt x="999" y="375"/>
                  <a:pt x="999" y="351"/>
                </a:cubicBezTo>
                <a:cubicBezTo>
                  <a:pt x="975" y="351"/>
                  <a:pt x="1024" y="251"/>
                  <a:pt x="1049" y="251"/>
                </a:cubicBezTo>
                <a:cubicBezTo>
                  <a:pt x="1049" y="251"/>
                  <a:pt x="1099" y="251"/>
                  <a:pt x="1099" y="225"/>
                </a:cubicBezTo>
                <a:cubicBezTo>
                  <a:pt x="1099" y="200"/>
                  <a:pt x="1099" y="175"/>
                  <a:pt x="1099" y="151"/>
                </a:cubicBezTo>
                <a:cubicBezTo>
                  <a:pt x="1075" y="151"/>
                  <a:pt x="1049" y="126"/>
                  <a:pt x="1049" y="126"/>
                </a:cubicBezTo>
                <a:cubicBezTo>
                  <a:pt x="1049" y="126"/>
                  <a:pt x="1049" y="100"/>
                  <a:pt x="1049" y="75"/>
                </a:cubicBezTo>
                <a:cubicBezTo>
                  <a:pt x="1049" y="75"/>
                  <a:pt x="1049" y="51"/>
                  <a:pt x="1024" y="26"/>
                </a:cubicBezTo>
                <a:cubicBezTo>
                  <a:pt x="999" y="26"/>
                  <a:pt x="999" y="0"/>
                  <a:pt x="999" y="26"/>
                </a:cubicBezTo>
                <a:cubicBezTo>
                  <a:pt x="975" y="26"/>
                  <a:pt x="950" y="75"/>
                  <a:pt x="924" y="75"/>
                </a:cubicBezTo>
                <a:cubicBezTo>
                  <a:pt x="899" y="75"/>
                  <a:pt x="875" y="75"/>
                  <a:pt x="850" y="51"/>
                </a:cubicBezTo>
                <a:cubicBezTo>
                  <a:pt x="824" y="51"/>
                  <a:pt x="751" y="51"/>
                  <a:pt x="725" y="51"/>
                </a:cubicBezTo>
                <a:cubicBezTo>
                  <a:pt x="700" y="51"/>
                  <a:pt x="676" y="75"/>
                  <a:pt x="651" y="100"/>
                </a:cubicBezTo>
                <a:lnTo>
                  <a:pt x="576" y="100"/>
                </a:lnTo>
                <a:cubicBezTo>
                  <a:pt x="551" y="100"/>
                  <a:pt x="500" y="51"/>
                  <a:pt x="500" y="51"/>
                </a:cubicBezTo>
                <a:cubicBezTo>
                  <a:pt x="476" y="51"/>
                  <a:pt x="451" y="75"/>
                  <a:pt x="425" y="75"/>
                </a:cubicBezTo>
                <a:cubicBezTo>
                  <a:pt x="400" y="100"/>
                  <a:pt x="376" y="51"/>
                  <a:pt x="376" y="26"/>
                </a:cubicBezTo>
                <a:cubicBezTo>
                  <a:pt x="351" y="0"/>
                  <a:pt x="300" y="26"/>
                  <a:pt x="300" y="0"/>
                </a:cubicBezTo>
                <a:cubicBezTo>
                  <a:pt x="275" y="0"/>
                  <a:pt x="251" y="26"/>
                  <a:pt x="225" y="26"/>
                </a:cubicBezTo>
                <a:cubicBezTo>
                  <a:pt x="225" y="26"/>
                  <a:pt x="175" y="26"/>
                  <a:pt x="151" y="26"/>
                </a:cubicBezTo>
                <a:cubicBezTo>
                  <a:pt x="125" y="51"/>
                  <a:pt x="125" y="100"/>
                  <a:pt x="125" y="100"/>
                </a:cubicBezTo>
                <a:cubicBezTo>
                  <a:pt x="125" y="100"/>
                  <a:pt x="75" y="151"/>
                  <a:pt x="75" y="175"/>
                </a:cubicBezTo>
                <a:lnTo>
                  <a:pt x="75" y="175"/>
                </a:lnTo>
                <a:cubicBezTo>
                  <a:pt x="75" y="200"/>
                  <a:pt x="75" y="251"/>
                  <a:pt x="75" y="251"/>
                </a:cubicBezTo>
                <a:cubicBezTo>
                  <a:pt x="75" y="275"/>
                  <a:pt x="100" y="375"/>
                  <a:pt x="75" y="375"/>
                </a:cubicBezTo>
                <a:cubicBezTo>
                  <a:pt x="51" y="400"/>
                  <a:pt x="51" y="451"/>
                  <a:pt x="51" y="451"/>
                </a:cubicBezTo>
                <a:cubicBezTo>
                  <a:pt x="51" y="451"/>
                  <a:pt x="0" y="451"/>
                  <a:pt x="0" y="500"/>
                </a:cubicBezTo>
                <a:cubicBezTo>
                  <a:pt x="0" y="551"/>
                  <a:pt x="0" y="575"/>
                  <a:pt x="0" y="626"/>
                </a:cubicBezTo>
                <a:cubicBezTo>
                  <a:pt x="0" y="651"/>
                  <a:pt x="25" y="651"/>
                  <a:pt x="25" y="700"/>
                </a:cubicBezTo>
                <a:lnTo>
                  <a:pt x="25" y="700"/>
                </a:lnTo>
                <a:cubicBezTo>
                  <a:pt x="51" y="726"/>
                  <a:pt x="125" y="726"/>
                  <a:pt x="175" y="726"/>
                </a:cubicBezTo>
                <a:cubicBezTo>
                  <a:pt x="225" y="751"/>
                  <a:pt x="251" y="800"/>
                  <a:pt x="251" y="826"/>
                </a:cubicBezTo>
                <a:cubicBezTo>
                  <a:pt x="251" y="851"/>
                  <a:pt x="300" y="900"/>
                  <a:pt x="300" y="900"/>
                </a:cubicBezTo>
                <a:cubicBezTo>
                  <a:pt x="325" y="926"/>
                  <a:pt x="376" y="876"/>
                  <a:pt x="400" y="876"/>
                </a:cubicBezTo>
                <a:cubicBezTo>
                  <a:pt x="425" y="876"/>
                  <a:pt x="525" y="876"/>
                  <a:pt x="525" y="876"/>
                </a:cubicBezTo>
                <a:lnTo>
                  <a:pt x="551" y="876"/>
                </a:lnTo>
                <a:cubicBezTo>
                  <a:pt x="576" y="826"/>
                  <a:pt x="576" y="776"/>
                  <a:pt x="576" y="776"/>
                </a:cubicBezTo>
                <a:lnTo>
                  <a:pt x="676" y="676"/>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76" name="Freeform 20">
            <a:extLst>
              <a:ext uri="{FF2B5EF4-FFF2-40B4-BE49-F238E27FC236}">
                <a16:creationId xmlns:a16="http://schemas.microsoft.com/office/drawing/2014/main" id="{09A213AD-CA17-A341-AE46-E76E387028BA}"/>
              </a:ext>
            </a:extLst>
          </p:cNvPr>
          <p:cNvSpPr>
            <a:spLocks noChangeArrowheads="1"/>
          </p:cNvSpPr>
          <p:nvPr/>
        </p:nvSpPr>
        <p:spPr bwMode="auto">
          <a:xfrm>
            <a:off x="5789440" y="4453818"/>
            <a:ext cx="95624" cy="191249"/>
          </a:xfrm>
          <a:custGeom>
            <a:avLst/>
            <a:gdLst>
              <a:gd name="T0" fmla="*/ 200 w 301"/>
              <a:gd name="T1" fmla="*/ 374 h 601"/>
              <a:gd name="T2" fmla="*/ 200 w 301"/>
              <a:gd name="T3" fmla="*/ 374 h 601"/>
              <a:gd name="T4" fmla="*/ 251 w 301"/>
              <a:gd name="T5" fmla="*/ 325 h 601"/>
              <a:gd name="T6" fmla="*/ 275 w 301"/>
              <a:gd name="T7" fmla="*/ 249 h 601"/>
              <a:gd name="T8" fmla="*/ 275 w 301"/>
              <a:gd name="T9" fmla="*/ 125 h 601"/>
              <a:gd name="T10" fmla="*/ 275 w 301"/>
              <a:gd name="T11" fmla="*/ 49 h 601"/>
              <a:gd name="T12" fmla="*/ 251 w 301"/>
              <a:gd name="T13" fmla="*/ 49 h 601"/>
              <a:gd name="T14" fmla="*/ 225 w 301"/>
              <a:gd name="T15" fmla="*/ 25 h 601"/>
              <a:gd name="T16" fmla="*/ 175 w 301"/>
              <a:gd name="T17" fmla="*/ 49 h 601"/>
              <a:gd name="T18" fmla="*/ 151 w 301"/>
              <a:gd name="T19" fmla="*/ 99 h 601"/>
              <a:gd name="T20" fmla="*/ 75 w 301"/>
              <a:gd name="T21" fmla="*/ 125 h 601"/>
              <a:gd name="T22" fmla="*/ 25 w 301"/>
              <a:gd name="T23" fmla="*/ 149 h 601"/>
              <a:gd name="T24" fmla="*/ 0 w 301"/>
              <a:gd name="T25" fmla="*/ 149 h 601"/>
              <a:gd name="T26" fmla="*/ 51 w 301"/>
              <a:gd name="T27" fmla="*/ 249 h 601"/>
              <a:gd name="T28" fmla="*/ 75 w 301"/>
              <a:gd name="T29" fmla="*/ 300 h 601"/>
              <a:gd name="T30" fmla="*/ 100 w 301"/>
              <a:gd name="T31" fmla="*/ 425 h 601"/>
              <a:gd name="T32" fmla="*/ 100 w 301"/>
              <a:gd name="T33" fmla="*/ 600 h 601"/>
              <a:gd name="T34" fmla="*/ 175 w 301"/>
              <a:gd name="T35" fmla="*/ 574 h 601"/>
              <a:gd name="T36" fmla="*/ 225 w 301"/>
              <a:gd name="T37" fmla="*/ 574 h 601"/>
              <a:gd name="T38" fmla="*/ 200 w 301"/>
              <a:gd name="T39" fmla="*/ 500 h 601"/>
              <a:gd name="T40" fmla="*/ 200 w 301"/>
              <a:gd name="T41" fmla="*/ 37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1" h="601">
                <a:moveTo>
                  <a:pt x="200" y="374"/>
                </a:moveTo>
                <a:lnTo>
                  <a:pt x="200" y="374"/>
                </a:lnTo>
                <a:cubicBezTo>
                  <a:pt x="200" y="325"/>
                  <a:pt x="251" y="325"/>
                  <a:pt x="251" y="325"/>
                </a:cubicBezTo>
                <a:cubicBezTo>
                  <a:pt x="251" y="325"/>
                  <a:pt x="251" y="274"/>
                  <a:pt x="275" y="249"/>
                </a:cubicBezTo>
                <a:cubicBezTo>
                  <a:pt x="300" y="249"/>
                  <a:pt x="275" y="149"/>
                  <a:pt x="275" y="125"/>
                </a:cubicBezTo>
                <a:cubicBezTo>
                  <a:pt x="275" y="125"/>
                  <a:pt x="275" y="74"/>
                  <a:pt x="275" y="49"/>
                </a:cubicBezTo>
                <a:cubicBezTo>
                  <a:pt x="275" y="74"/>
                  <a:pt x="251" y="74"/>
                  <a:pt x="251" y="49"/>
                </a:cubicBezTo>
                <a:cubicBezTo>
                  <a:pt x="225" y="49"/>
                  <a:pt x="251" y="25"/>
                  <a:pt x="225" y="25"/>
                </a:cubicBezTo>
                <a:cubicBezTo>
                  <a:pt x="175" y="0"/>
                  <a:pt x="175" y="49"/>
                  <a:pt x="175" y="49"/>
                </a:cubicBezTo>
                <a:cubicBezTo>
                  <a:pt x="175" y="74"/>
                  <a:pt x="175" y="74"/>
                  <a:pt x="151" y="99"/>
                </a:cubicBezTo>
                <a:cubicBezTo>
                  <a:pt x="151" y="99"/>
                  <a:pt x="100" y="125"/>
                  <a:pt x="75" y="125"/>
                </a:cubicBezTo>
                <a:cubicBezTo>
                  <a:pt x="51" y="125"/>
                  <a:pt x="51" y="149"/>
                  <a:pt x="25" y="149"/>
                </a:cubicBezTo>
                <a:cubicBezTo>
                  <a:pt x="25" y="149"/>
                  <a:pt x="25" y="149"/>
                  <a:pt x="0" y="149"/>
                </a:cubicBezTo>
                <a:cubicBezTo>
                  <a:pt x="25" y="225"/>
                  <a:pt x="25" y="225"/>
                  <a:pt x="51" y="249"/>
                </a:cubicBezTo>
                <a:cubicBezTo>
                  <a:pt x="100" y="249"/>
                  <a:pt x="75" y="300"/>
                  <a:pt x="75" y="300"/>
                </a:cubicBezTo>
                <a:cubicBezTo>
                  <a:pt x="100" y="325"/>
                  <a:pt x="100" y="374"/>
                  <a:pt x="100" y="425"/>
                </a:cubicBezTo>
                <a:cubicBezTo>
                  <a:pt x="100" y="449"/>
                  <a:pt x="100" y="525"/>
                  <a:pt x="100" y="600"/>
                </a:cubicBezTo>
                <a:cubicBezTo>
                  <a:pt x="125" y="600"/>
                  <a:pt x="151" y="574"/>
                  <a:pt x="175" y="574"/>
                </a:cubicBezTo>
                <a:cubicBezTo>
                  <a:pt x="200" y="574"/>
                  <a:pt x="225" y="550"/>
                  <a:pt x="225" y="574"/>
                </a:cubicBezTo>
                <a:cubicBezTo>
                  <a:pt x="225" y="525"/>
                  <a:pt x="200" y="525"/>
                  <a:pt x="200" y="500"/>
                </a:cubicBezTo>
                <a:cubicBezTo>
                  <a:pt x="200" y="449"/>
                  <a:pt x="200" y="425"/>
                  <a:pt x="200" y="374"/>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79" name="Freeform 21">
            <a:extLst>
              <a:ext uri="{FF2B5EF4-FFF2-40B4-BE49-F238E27FC236}">
                <a16:creationId xmlns:a16="http://schemas.microsoft.com/office/drawing/2014/main" id="{6D441FF0-0A79-7D4F-A237-6DAF478BBD05}"/>
              </a:ext>
            </a:extLst>
          </p:cNvPr>
          <p:cNvSpPr>
            <a:spLocks noChangeArrowheads="1"/>
          </p:cNvSpPr>
          <p:nvPr/>
        </p:nvSpPr>
        <p:spPr bwMode="auto">
          <a:xfrm>
            <a:off x="5765536" y="4493191"/>
            <a:ext cx="56249" cy="160312"/>
          </a:xfrm>
          <a:custGeom>
            <a:avLst/>
            <a:gdLst>
              <a:gd name="T0" fmla="*/ 150 w 176"/>
              <a:gd name="T1" fmla="*/ 175 h 501"/>
              <a:gd name="T2" fmla="*/ 150 w 176"/>
              <a:gd name="T3" fmla="*/ 175 h 501"/>
              <a:gd name="T4" fmla="*/ 126 w 176"/>
              <a:gd name="T5" fmla="*/ 124 h 501"/>
              <a:gd name="T6" fmla="*/ 75 w 176"/>
              <a:gd name="T7" fmla="*/ 24 h 501"/>
              <a:gd name="T8" fmla="*/ 25 w 176"/>
              <a:gd name="T9" fmla="*/ 24 h 501"/>
              <a:gd name="T10" fmla="*/ 0 w 176"/>
              <a:gd name="T11" fmla="*/ 24 h 501"/>
              <a:gd name="T12" fmla="*/ 25 w 176"/>
              <a:gd name="T13" fmla="*/ 74 h 501"/>
              <a:gd name="T14" fmla="*/ 50 w 176"/>
              <a:gd name="T15" fmla="*/ 124 h 501"/>
              <a:gd name="T16" fmla="*/ 50 w 176"/>
              <a:gd name="T17" fmla="*/ 275 h 501"/>
              <a:gd name="T18" fmla="*/ 75 w 176"/>
              <a:gd name="T19" fmla="*/ 400 h 501"/>
              <a:gd name="T20" fmla="*/ 100 w 176"/>
              <a:gd name="T21" fmla="*/ 500 h 501"/>
              <a:gd name="T22" fmla="*/ 126 w 176"/>
              <a:gd name="T23" fmla="*/ 500 h 501"/>
              <a:gd name="T24" fmla="*/ 175 w 176"/>
              <a:gd name="T25" fmla="*/ 475 h 501"/>
              <a:gd name="T26" fmla="*/ 175 w 176"/>
              <a:gd name="T27" fmla="*/ 300 h 501"/>
              <a:gd name="T28" fmla="*/ 150 w 176"/>
              <a:gd name="T29" fmla="*/ 17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501">
                <a:moveTo>
                  <a:pt x="150" y="175"/>
                </a:moveTo>
                <a:lnTo>
                  <a:pt x="150" y="175"/>
                </a:lnTo>
                <a:cubicBezTo>
                  <a:pt x="150" y="175"/>
                  <a:pt x="175" y="124"/>
                  <a:pt x="126" y="124"/>
                </a:cubicBezTo>
                <a:cubicBezTo>
                  <a:pt x="100" y="100"/>
                  <a:pt x="100" y="100"/>
                  <a:pt x="75" y="24"/>
                </a:cubicBezTo>
                <a:lnTo>
                  <a:pt x="25" y="24"/>
                </a:lnTo>
                <a:cubicBezTo>
                  <a:pt x="0" y="0"/>
                  <a:pt x="0" y="24"/>
                  <a:pt x="0" y="24"/>
                </a:cubicBezTo>
                <a:cubicBezTo>
                  <a:pt x="0" y="49"/>
                  <a:pt x="25" y="74"/>
                  <a:pt x="25" y="74"/>
                </a:cubicBezTo>
                <a:cubicBezTo>
                  <a:pt x="25" y="74"/>
                  <a:pt x="50" y="100"/>
                  <a:pt x="50" y="124"/>
                </a:cubicBezTo>
                <a:cubicBezTo>
                  <a:pt x="50" y="175"/>
                  <a:pt x="25" y="224"/>
                  <a:pt x="50" y="275"/>
                </a:cubicBezTo>
                <a:cubicBezTo>
                  <a:pt x="50" y="300"/>
                  <a:pt x="75" y="349"/>
                  <a:pt x="75" y="400"/>
                </a:cubicBezTo>
                <a:cubicBezTo>
                  <a:pt x="75" y="425"/>
                  <a:pt x="100" y="475"/>
                  <a:pt x="100" y="500"/>
                </a:cubicBezTo>
                <a:cubicBezTo>
                  <a:pt x="126" y="500"/>
                  <a:pt x="126" y="500"/>
                  <a:pt x="126" y="500"/>
                </a:cubicBezTo>
                <a:cubicBezTo>
                  <a:pt x="150" y="475"/>
                  <a:pt x="150" y="475"/>
                  <a:pt x="175" y="475"/>
                </a:cubicBezTo>
                <a:cubicBezTo>
                  <a:pt x="175" y="400"/>
                  <a:pt x="175" y="324"/>
                  <a:pt x="175" y="300"/>
                </a:cubicBezTo>
                <a:cubicBezTo>
                  <a:pt x="175" y="249"/>
                  <a:pt x="175" y="200"/>
                  <a:pt x="150" y="1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80" name="Freeform 22">
            <a:extLst>
              <a:ext uri="{FF2B5EF4-FFF2-40B4-BE49-F238E27FC236}">
                <a16:creationId xmlns:a16="http://schemas.microsoft.com/office/drawing/2014/main" id="{39471C27-5FD8-5840-967D-49480417A534}"/>
              </a:ext>
            </a:extLst>
          </p:cNvPr>
          <p:cNvSpPr>
            <a:spLocks noChangeArrowheads="1"/>
          </p:cNvSpPr>
          <p:nvPr/>
        </p:nvSpPr>
        <p:spPr bwMode="auto">
          <a:xfrm>
            <a:off x="6028501" y="4438349"/>
            <a:ext cx="223592" cy="343123"/>
          </a:xfrm>
          <a:custGeom>
            <a:avLst/>
            <a:gdLst>
              <a:gd name="T0" fmla="*/ 273 w 700"/>
              <a:gd name="T1" fmla="*/ 1025 h 1077"/>
              <a:gd name="T2" fmla="*/ 273 w 700"/>
              <a:gd name="T3" fmla="*/ 1025 h 1077"/>
              <a:gd name="T4" fmla="*/ 524 w 700"/>
              <a:gd name="T5" fmla="*/ 1025 h 1077"/>
              <a:gd name="T6" fmla="*/ 673 w 700"/>
              <a:gd name="T7" fmla="*/ 1076 h 1077"/>
              <a:gd name="T8" fmla="*/ 699 w 700"/>
              <a:gd name="T9" fmla="*/ 1001 h 1077"/>
              <a:gd name="T10" fmla="*/ 673 w 700"/>
              <a:gd name="T11" fmla="*/ 976 h 1077"/>
              <a:gd name="T12" fmla="*/ 624 w 700"/>
              <a:gd name="T13" fmla="*/ 925 h 1077"/>
              <a:gd name="T14" fmla="*/ 599 w 700"/>
              <a:gd name="T15" fmla="*/ 876 h 1077"/>
              <a:gd name="T16" fmla="*/ 573 w 700"/>
              <a:gd name="T17" fmla="*/ 825 h 1077"/>
              <a:gd name="T18" fmla="*/ 548 w 700"/>
              <a:gd name="T19" fmla="*/ 751 h 1077"/>
              <a:gd name="T20" fmla="*/ 548 w 700"/>
              <a:gd name="T21" fmla="*/ 676 h 1077"/>
              <a:gd name="T22" fmla="*/ 573 w 700"/>
              <a:gd name="T23" fmla="*/ 576 h 1077"/>
              <a:gd name="T24" fmla="*/ 624 w 700"/>
              <a:gd name="T25" fmla="*/ 525 h 1077"/>
              <a:gd name="T26" fmla="*/ 599 w 700"/>
              <a:gd name="T27" fmla="*/ 451 h 1077"/>
              <a:gd name="T28" fmla="*/ 524 w 700"/>
              <a:gd name="T29" fmla="*/ 376 h 1077"/>
              <a:gd name="T30" fmla="*/ 498 w 700"/>
              <a:gd name="T31" fmla="*/ 300 h 1077"/>
              <a:gd name="T32" fmla="*/ 573 w 700"/>
              <a:gd name="T33" fmla="*/ 300 h 1077"/>
              <a:gd name="T34" fmla="*/ 624 w 700"/>
              <a:gd name="T35" fmla="*/ 276 h 1077"/>
              <a:gd name="T36" fmla="*/ 573 w 700"/>
              <a:gd name="T37" fmla="*/ 176 h 1077"/>
              <a:gd name="T38" fmla="*/ 573 w 700"/>
              <a:gd name="T39" fmla="*/ 76 h 1077"/>
              <a:gd name="T40" fmla="*/ 524 w 700"/>
              <a:gd name="T41" fmla="*/ 0 h 1077"/>
              <a:gd name="T42" fmla="*/ 498 w 700"/>
              <a:gd name="T43" fmla="*/ 0 h 1077"/>
              <a:gd name="T44" fmla="*/ 498 w 700"/>
              <a:gd name="T45" fmla="*/ 51 h 1077"/>
              <a:gd name="T46" fmla="*/ 548 w 700"/>
              <a:gd name="T47" fmla="*/ 76 h 1077"/>
              <a:gd name="T48" fmla="*/ 548 w 700"/>
              <a:gd name="T49" fmla="*/ 150 h 1077"/>
              <a:gd name="T50" fmla="*/ 498 w 700"/>
              <a:gd name="T51" fmla="*/ 176 h 1077"/>
              <a:gd name="T52" fmla="*/ 448 w 700"/>
              <a:gd name="T53" fmla="*/ 276 h 1077"/>
              <a:gd name="T54" fmla="*/ 424 w 700"/>
              <a:gd name="T55" fmla="*/ 351 h 1077"/>
              <a:gd name="T56" fmla="*/ 399 w 700"/>
              <a:gd name="T57" fmla="*/ 400 h 1077"/>
              <a:gd name="T58" fmla="*/ 348 w 700"/>
              <a:gd name="T59" fmla="*/ 451 h 1077"/>
              <a:gd name="T60" fmla="*/ 299 w 700"/>
              <a:gd name="T61" fmla="*/ 601 h 1077"/>
              <a:gd name="T62" fmla="*/ 248 w 700"/>
              <a:gd name="T63" fmla="*/ 625 h 1077"/>
              <a:gd name="T64" fmla="*/ 174 w 700"/>
              <a:gd name="T65" fmla="*/ 576 h 1077"/>
              <a:gd name="T66" fmla="*/ 125 w 700"/>
              <a:gd name="T67" fmla="*/ 601 h 1077"/>
              <a:gd name="T68" fmla="*/ 25 w 700"/>
              <a:gd name="T69" fmla="*/ 701 h 1077"/>
              <a:gd name="T70" fmla="*/ 0 w 700"/>
              <a:gd name="T71" fmla="*/ 801 h 1077"/>
              <a:gd name="T72" fmla="*/ 25 w 700"/>
              <a:gd name="T73" fmla="*/ 851 h 1077"/>
              <a:gd name="T74" fmla="*/ 100 w 700"/>
              <a:gd name="T75" fmla="*/ 851 h 1077"/>
              <a:gd name="T76" fmla="*/ 125 w 700"/>
              <a:gd name="T77" fmla="*/ 951 h 1077"/>
              <a:gd name="T78" fmla="*/ 125 w 700"/>
              <a:gd name="T79" fmla="*/ 1025 h 1077"/>
              <a:gd name="T80" fmla="*/ 248 w 700"/>
              <a:gd name="T81" fmla="*/ 1025 h 1077"/>
              <a:gd name="T82" fmla="*/ 273 w 700"/>
              <a:gd name="T83" fmla="*/ 1025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0" h="1077">
                <a:moveTo>
                  <a:pt x="273" y="1025"/>
                </a:moveTo>
                <a:lnTo>
                  <a:pt x="273" y="1025"/>
                </a:lnTo>
                <a:cubicBezTo>
                  <a:pt x="273" y="1025"/>
                  <a:pt x="498" y="1025"/>
                  <a:pt x="524" y="1025"/>
                </a:cubicBezTo>
                <a:cubicBezTo>
                  <a:pt x="573" y="1025"/>
                  <a:pt x="673" y="1076"/>
                  <a:pt x="673" y="1076"/>
                </a:cubicBezTo>
                <a:cubicBezTo>
                  <a:pt x="673" y="1076"/>
                  <a:pt x="673" y="1025"/>
                  <a:pt x="699" y="1001"/>
                </a:cubicBezTo>
                <a:cubicBezTo>
                  <a:pt x="673" y="1001"/>
                  <a:pt x="673" y="976"/>
                  <a:pt x="673" y="976"/>
                </a:cubicBezTo>
                <a:lnTo>
                  <a:pt x="624" y="925"/>
                </a:lnTo>
                <a:cubicBezTo>
                  <a:pt x="599" y="901"/>
                  <a:pt x="599" y="876"/>
                  <a:pt x="599" y="876"/>
                </a:cubicBezTo>
                <a:cubicBezTo>
                  <a:pt x="599" y="876"/>
                  <a:pt x="599" y="851"/>
                  <a:pt x="573" y="825"/>
                </a:cubicBezTo>
                <a:cubicBezTo>
                  <a:pt x="548" y="801"/>
                  <a:pt x="548" y="801"/>
                  <a:pt x="548" y="751"/>
                </a:cubicBezTo>
                <a:cubicBezTo>
                  <a:pt x="548" y="725"/>
                  <a:pt x="548" y="701"/>
                  <a:pt x="548" y="676"/>
                </a:cubicBezTo>
                <a:cubicBezTo>
                  <a:pt x="548" y="651"/>
                  <a:pt x="573" y="625"/>
                  <a:pt x="573" y="576"/>
                </a:cubicBezTo>
                <a:cubicBezTo>
                  <a:pt x="599" y="551"/>
                  <a:pt x="624" y="551"/>
                  <a:pt x="624" y="525"/>
                </a:cubicBezTo>
                <a:cubicBezTo>
                  <a:pt x="624" y="500"/>
                  <a:pt x="624" y="476"/>
                  <a:pt x="599" y="451"/>
                </a:cubicBezTo>
                <a:cubicBezTo>
                  <a:pt x="599" y="425"/>
                  <a:pt x="573" y="400"/>
                  <a:pt x="524" y="376"/>
                </a:cubicBezTo>
                <a:cubicBezTo>
                  <a:pt x="498" y="351"/>
                  <a:pt x="498" y="325"/>
                  <a:pt x="498" y="300"/>
                </a:cubicBezTo>
                <a:cubicBezTo>
                  <a:pt x="498" y="300"/>
                  <a:pt x="548" y="300"/>
                  <a:pt x="573" y="300"/>
                </a:cubicBezTo>
                <a:cubicBezTo>
                  <a:pt x="624" y="300"/>
                  <a:pt x="648" y="300"/>
                  <a:pt x="624" y="276"/>
                </a:cubicBezTo>
                <a:cubicBezTo>
                  <a:pt x="599" y="276"/>
                  <a:pt x="573" y="225"/>
                  <a:pt x="573" y="176"/>
                </a:cubicBezTo>
                <a:cubicBezTo>
                  <a:pt x="599" y="125"/>
                  <a:pt x="573" y="100"/>
                  <a:pt x="573" y="76"/>
                </a:cubicBezTo>
                <a:cubicBezTo>
                  <a:pt x="573" y="51"/>
                  <a:pt x="548" y="0"/>
                  <a:pt x="524" y="0"/>
                </a:cubicBezTo>
                <a:cubicBezTo>
                  <a:pt x="524" y="0"/>
                  <a:pt x="524" y="0"/>
                  <a:pt x="498" y="0"/>
                </a:cubicBezTo>
                <a:cubicBezTo>
                  <a:pt x="498" y="25"/>
                  <a:pt x="498" y="51"/>
                  <a:pt x="498" y="51"/>
                </a:cubicBezTo>
                <a:cubicBezTo>
                  <a:pt x="498" y="51"/>
                  <a:pt x="524" y="76"/>
                  <a:pt x="548" y="76"/>
                </a:cubicBezTo>
                <a:cubicBezTo>
                  <a:pt x="548" y="100"/>
                  <a:pt x="548" y="125"/>
                  <a:pt x="548" y="150"/>
                </a:cubicBezTo>
                <a:cubicBezTo>
                  <a:pt x="548" y="176"/>
                  <a:pt x="498" y="176"/>
                  <a:pt x="498" y="176"/>
                </a:cubicBezTo>
                <a:cubicBezTo>
                  <a:pt x="473" y="176"/>
                  <a:pt x="424" y="276"/>
                  <a:pt x="448" y="276"/>
                </a:cubicBezTo>
                <a:cubicBezTo>
                  <a:pt x="448" y="300"/>
                  <a:pt x="424" y="325"/>
                  <a:pt x="424" y="351"/>
                </a:cubicBezTo>
                <a:cubicBezTo>
                  <a:pt x="399" y="351"/>
                  <a:pt x="399" y="376"/>
                  <a:pt x="399" y="400"/>
                </a:cubicBezTo>
                <a:cubicBezTo>
                  <a:pt x="399" y="400"/>
                  <a:pt x="348" y="425"/>
                  <a:pt x="348" y="451"/>
                </a:cubicBezTo>
                <a:cubicBezTo>
                  <a:pt x="348" y="476"/>
                  <a:pt x="299" y="551"/>
                  <a:pt x="299" y="601"/>
                </a:cubicBezTo>
                <a:cubicBezTo>
                  <a:pt x="273" y="625"/>
                  <a:pt x="248" y="651"/>
                  <a:pt x="248" y="625"/>
                </a:cubicBezTo>
                <a:cubicBezTo>
                  <a:pt x="248" y="601"/>
                  <a:pt x="200" y="576"/>
                  <a:pt x="174" y="576"/>
                </a:cubicBezTo>
                <a:cubicBezTo>
                  <a:pt x="174" y="601"/>
                  <a:pt x="149" y="601"/>
                  <a:pt x="125" y="601"/>
                </a:cubicBezTo>
                <a:lnTo>
                  <a:pt x="25" y="701"/>
                </a:lnTo>
                <a:cubicBezTo>
                  <a:pt x="25" y="701"/>
                  <a:pt x="25" y="751"/>
                  <a:pt x="0" y="801"/>
                </a:cubicBezTo>
                <a:cubicBezTo>
                  <a:pt x="0" y="801"/>
                  <a:pt x="25" y="825"/>
                  <a:pt x="25" y="851"/>
                </a:cubicBezTo>
                <a:cubicBezTo>
                  <a:pt x="49" y="876"/>
                  <a:pt x="100" y="851"/>
                  <a:pt x="100" y="851"/>
                </a:cubicBezTo>
                <a:cubicBezTo>
                  <a:pt x="125" y="876"/>
                  <a:pt x="149" y="925"/>
                  <a:pt x="125" y="951"/>
                </a:cubicBezTo>
                <a:cubicBezTo>
                  <a:pt x="125" y="976"/>
                  <a:pt x="100" y="1025"/>
                  <a:pt x="125" y="1025"/>
                </a:cubicBezTo>
                <a:cubicBezTo>
                  <a:pt x="248" y="1025"/>
                  <a:pt x="248" y="1025"/>
                  <a:pt x="248" y="1025"/>
                </a:cubicBezTo>
                <a:lnTo>
                  <a:pt x="273" y="1025"/>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81" name="Freeform 23">
            <a:extLst>
              <a:ext uri="{FF2B5EF4-FFF2-40B4-BE49-F238E27FC236}">
                <a16:creationId xmlns:a16="http://schemas.microsoft.com/office/drawing/2014/main" id="{6062E6E8-8CD2-2A45-804B-4E7230A27D55}"/>
              </a:ext>
            </a:extLst>
          </p:cNvPr>
          <p:cNvSpPr>
            <a:spLocks noChangeArrowheads="1"/>
          </p:cNvSpPr>
          <p:nvPr/>
        </p:nvSpPr>
        <p:spPr bwMode="auto">
          <a:xfrm>
            <a:off x="5511006" y="4510068"/>
            <a:ext cx="184217" cy="191249"/>
          </a:xfrm>
          <a:custGeom>
            <a:avLst/>
            <a:gdLst>
              <a:gd name="T0" fmla="*/ 550 w 576"/>
              <a:gd name="T1" fmla="*/ 500 h 601"/>
              <a:gd name="T2" fmla="*/ 550 w 576"/>
              <a:gd name="T3" fmla="*/ 500 h 601"/>
              <a:gd name="T4" fmla="*/ 500 w 576"/>
              <a:gd name="T5" fmla="*/ 400 h 601"/>
              <a:gd name="T6" fmla="*/ 550 w 576"/>
              <a:gd name="T7" fmla="*/ 300 h 601"/>
              <a:gd name="T8" fmla="*/ 575 w 576"/>
              <a:gd name="T9" fmla="*/ 251 h 601"/>
              <a:gd name="T10" fmla="*/ 550 w 576"/>
              <a:gd name="T11" fmla="*/ 100 h 601"/>
              <a:gd name="T12" fmla="*/ 526 w 576"/>
              <a:gd name="T13" fmla="*/ 75 h 601"/>
              <a:gd name="T14" fmla="*/ 425 w 576"/>
              <a:gd name="T15" fmla="*/ 100 h 601"/>
              <a:gd name="T16" fmla="*/ 325 w 576"/>
              <a:gd name="T17" fmla="*/ 51 h 601"/>
              <a:gd name="T18" fmla="*/ 250 w 576"/>
              <a:gd name="T19" fmla="*/ 25 h 601"/>
              <a:gd name="T20" fmla="*/ 225 w 576"/>
              <a:gd name="T21" fmla="*/ 25 h 601"/>
              <a:gd name="T22" fmla="*/ 175 w 576"/>
              <a:gd name="T23" fmla="*/ 25 h 601"/>
              <a:gd name="T24" fmla="*/ 125 w 576"/>
              <a:gd name="T25" fmla="*/ 51 h 601"/>
              <a:gd name="T26" fmla="*/ 75 w 576"/>
              <a:gd name="T27" fmla="*/ 51 h 601"/>
              <a:gd name="T28" fmla="*/ 50 w 576"/>
              <a:gd name="T29" fmla="*/ 51 h 601"/>
              <a:gd name="T30" fmla="*/ 50 w 576"/>
              <a:gd name="T31" fmla="*/ 126 h 601"/>
              <a:gd name="T32" fmla="*/ 75 w 576"/>
              <a:gd name="T33" fmla="*/ 175 h 601"/>
              <a:gd name="T34" fmla="*/ 75 w 576"/>
              <a:gd name="T35" fmla="*/ 226 h 601"/>
              <a:gd name="T36" fmla="*/ 50 w 576"/>
              <a:gd name="T37" fmla="*/ 226 h 601"/>
              <a:gd name="T38" fmla="*/ 50 w 576"/>
              <a:gd name="T39" fmla="*/ 300 h 601"/>
              <a:gd name="T40" fmla="*/ 25 w 576"/>
              <a:gd name="T41" fmla="*/ 351 h 601"/>
              <a:gd name="T42" fmla="*/ 0 w 576"/>
              <a:gd name="T43" fmla="*/ 400 h 601"/>
              <a:gd name="T44" fmla="*/ 50 w 576"/>
              <a:gd name="T45" fmla="*/ 426 h 601"/>
              <a:gd name="T46" fmla="*/ 125 w 576"/>
              <a:gd name="T47" fmla="*/ 500 h 601"/>
              <a:gd name="T48" fmla="*/ 75 w 576"/>
              <a:gd name="T49" fmla="*/ 600 h 601"/>
              <a:gd name="T50" fmla="*/ 375 w 576"/>
              <a:gd name="T51" fmla="*/ 526 h 601"/>
              <a:gd name="T52" fmla="*/ 550 w 576"/>
              <a:gd name="T53" fmla="*/ 551 h 601"/>
              <a:gd name="T54" fmla="*/ 550 w 576"/>
              <a:gd name="T55" fmla="*/ 50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 h="601">
                <a:moveTo>
                  <a:pt x="550" y="500"/>
                </a:moveTo>
                <a:lnTo>
                  <a:pt x="550" y="500"/>
                </a:lnTo>
                <a:cubicBezTo>
                  <a:pt x="526" y="476"/>
                  <a:pt x="500" y="400"/>
                  <a:pt x="500" y="400"/>
                </a:cubicBezTo>
                <a:cubicBezTo>
                  <a:pt x="500" y="376"/>
                  <a:pt x="550" y="326"/>
                  <a:pt x="550" y="300"/>
                </a:cubicBezTo>
                <a:cubicBezTo>
                  <a:pt x="550" y="275"/>
                  <a:pt x="575" y="251"/>
                  <a:pt x="575" y="251"/>
                </a:cubicBezTo>
                <a:cubicBezTo>
                  <a:pt x="575" y="226"/>
                  <a:pt x="575" y="151"/>
                  <a:pt x="550" y="100"/>
                </a:cubicBezTo>
                <a:cubicBezTo>
                  <a:pt x="550" y="100"/>
                  <a:pt x="526" y="100"/>
                  <a:pt x="526" y="75"/>
                </a:cubicBezTo>
                <a:cubicBezTo>
                  <a:pt x="500" y="75"/>
                  <a:pt x="450" y="75"/>
                  <a:pt x="425" y="100"/>
                </a:cubicBezTo>
                <a:cubicBezTo>
                  <a:pt x="400" y="126"/>
                  <a:pt x="350" y="75"/>
                  <a:pt x="325" y="51"/>
                </a:cubicBezTo>
                <a:cubicBezTo>
                  <a:pt x="325" y="51"/>
                  <a:pt x="300" y="25"/>
                  <a:pt x="250" y="25"/>
                </a:cubicBezTo>
                <a:cubicBezTo>
                  <a:pt x="225" y="51"/>
                  <a:pt x="225" y="51"/>
                  <a:pt x="225" y="25"/>
                </a:cubicBezTo>
                <a:cubicBezTo>
                  <a:pt x="225" y="0"/>
                  <a:pt x="175" y="0"/>
                  <a:pt x="175" y="25"/>
                </a:cubicBezTo>
                <a:cubicBezTo>
                  <a:pt x="175" y="51"/>
                  <a:pt x="150" y="75"/>
                  <a:pt x="125" y="51"/>
                </a:cubicBezTo>
                <a:cubicBezTo>
                  <a:pt x="125" y="51"/>
                  <a:pt x="100" y="25"/>
                  <a:pt x="75" y="51"/>
                </a:cubicBezTo>
                <a:lnTo>
                  <a:pt x="50" y="51"/>
                </a:lnTo>
                <a:cubicBezTo>
                  <a:pt x="50" y="75"/>
                  <a:pt x="25" y="126"/>
                  <a:pt x="50" y="126"/>
                </a:cubicBezTo>
                <a:cubicBezTo>
                  <a:pt x="75" y="126"/>
                  <a:pt x="75" y="151"/>
                  <a:pt x="75" y="175"/>
                </a:cubicBezTo>
                <a:cubicBezTo>
                  <a:pt x="50" y="175"/>
                  <a:pt x="100" y="200"/>
                  <a:pt x="75" y="226"/>
                </a:cubicBezTo>
                <a:cubicBezTo>
                  <a:pt x="75" y="251"/>
                  <a:pt x="50" y="200"/>
                  <a:pt x="50" y="226"/>
                </a:cubicBezTo>
                <a:cubicBezTo>
                  <a:pt x="25" y="251"/>
                  <a:pt x="50" y="275"/>
                  <a:pt x="50" y="300"/>
                </a:cubicBezTo>
                <a:cubicBezTo>
                  <a:pt x="25" y="300"/>
                  <a:pt x="25" y="300"/>
                  <a:pt x="25" y="351"/>
                </a:cubicBezTo>
                <a:cubicBezTo>
                  <a:pt x="25" y="376"/>
                  <a:pt x="25" y="400"/>
                  <a:pt x="0" y="400"/>
                </a:cubicBezTo>
                <a:cubicBezTo>
                  <a:pt x="0" y="426"/>
                  <a:pt x="0" y="426"/>
                  <a:pt x="50" y="426"/>
                </a:cubicBezTo>
                <a:cubicBezTo>
                  <a:pt x="75" y="451"/>
                  <a:pt x="125" y="476"/>
                  <a:pt x="125" y="500"/>
                </a:cubicBezTo>
                <a:cubicBezTo>
                  <a:pt x="100" y="526"/>
                  <a:pt x="100" y="551"/>
                  <a:pt x="75" y="600"/>
                </a:cubicBezTo>
                <a:cubicBezTo>
                  <a:pt x="150" y="600"/>
                  <a:pt x="250" y="551"/>
                  <a:pt x="375" y="526"/>
                </a:cubicBezTo>
                <a:cubicBezTo>
                  <a:pt x="450" y="526"/>
                  <a:pt x="500" y="526"/>
                  <a:pt x="550" y="551"/>
                </a:cubicBezTo>
                <a:cubicBezTo>
                  <a:pt x="550" y="526"/>
                  <a:pt x="550" y="500"/>
                  <a:pt x="550" y="5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83" name="Freeform 24">
            <a:extLst>
              <a:ext uri="{FF2B5EF4-FFF2-40B4-BE49-F238E27FC236}">
                <a16:creationId xmlns:a16="http://schemas.microsoft.com/office/drawing/2014/main" id="{D2A90322-0E10-9449-89A9-774E12E52D49}"/>
              </a:ext>
            </a:extLst>
          </p:cNvPr>
          <p:cNvSpPr>
            <a:spLocks noChangeArrowheads="1"/>
          </p:cNvSpPr>
          <p:nvPr/>
        </p:nvSpPr>
        <p:spPr bwMode="auto">
          <a:xfrm>
            <a:off x="5669909" y="4501628"/>
            <a:ext cx="127968" cy="192656"/>
          </a:xfrm>
          <a:custGeom>
            <a:avLst/>
            <a:gdLst>
              <a:gd name="T0" fmla="*/ 350 w 401"/>
              <a:gd name="T1" fmla="*/ 251 h 602"/>
              <a:gd name="T2" fmla="*/ 350 w 401"/>
              <a:gd name="T3" fmla="*/ 251 h 602"/>
              <a:gd name="T4" fmla="*/ 350 w 401"/>
              <a:gd name="T5" fmla="*/ 100 h 602"/>
              <a:gd name="T6" fmla="*/ 325 w 401"/>
              <a:gd name="T7" fmla="*/ 50 h 602"/>
              <a:gd name="T8" fmla="*/ 300 w 401"/>
              <a:gd name="T9" fmla="*/ 0 h 602"/>
              <a:gd name="T10" fmla="*/ 275 w 401"/>
              <a:gd name="T11" fmla="*/ 25 h 602"/>
              <a:gd name="T12" fmla="*/ 50 w 401"/>
              <a:gd name="T13" fmla="*/ 0 h 602"/>
              <a:gd name="T14" fmla="*/ 50 w 401"/>
              <a:gd name="T15" fmla="*/ 100 h 602"/>
              <a:gd name="T16" fmla="*/ 50 w 401"/>
              <a:gd name="T17" fmla="*/ 125 h 602"/>
              <a:gd name="T18" fmla="*/ 75 w 401"/>
              <a:gd name="T19" fmla="*/ 276 h 602"/>
              <a:gd name="T20" fmla="*/ 50 w 401"/>
              <a:gd name="T21" fmla="*/ 325 h 602"/>
              <a:gd name="T22" fmla="*/ 0 w 401"/>
              <a:gd name="T23" fmla="*/ 425 h 602"/>
              <a:gd name="T24" fmla="*/ 50 w 401"/>
              <a:gd name="T25" fmla="*/ 525 h 602"/>
              <a:gd name="T26" fmla="*/ 50 w 401"/>
              <a:gd name="T27" fmla="*/ 576 h 602"/>
              <a:gd name="T28" fmla="*/ 125 w 401"/>
              <a:gd name="T29" fmla="*/ 601 h 602"/>
              <a:gd name="T30" fmla="*/ 300 w 401"/>
              <a:gd name="T31" fmla="*/ 525 h 602"/>
              <a:gd name="T32" fmla="*/ 400 w 401"/>
              <a:gd name="T33" fmla="*/ 476 h 602"/>
              <a:gd name="T34" fmla="*/ 375 w 401"/>
              <a:gd name="T35" fmla="*/ 376 h 602"/>
              <a:gd name="T36" fmla="*/ 350 w 401"/>
              <a:gd name="T37" fmla="*/ 25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602">
                <a:moveTo>
                  <a:pt x="350" y="251"/>
                </a:moveTo>
                <a:lnTo>
                  <a:pt x="350" y="251"/>
                </a:lnTo>
                <a:cubicBezTo>
                  <a:pt x="325" y="200"/>
                  <a:pt x="350" y="151"/>
                  <a:pt x="350" y="100"/>
                </a:cubicBezTo>
                <a:cubicBezTo>
                  <a:pt x="350" y="76"/>
                  <a:pt x="325" y="50"/>
                  <a:pt x="325" y="50"/>
                </a:cubicBezTo>
                <a:cubicBezTo>
                  <a:pt x="325" y="50"/>
                  <a:pt x="300" y="25"/>
                  <a:pt x="300" y="0"/>
                </a:cubicBezTo>
                <a:cubicBezTo>
                  <a:pt x="275" y="0"/>
                  <a:pt x="275" y="25"/>
                  <a:pt x="275" y="25"/>
                </a:cubicBezTo>
                <a:cubicBezTo>
                  <a:pt x="275" y="0"/>
                  <a:pt x="50" y="0"/>
                  <a:pt x="50" y="0"/>
                </a:cubicBezTo>
                <a:cubicBezTo>
                  <a:pt x="26" y="25"/>
                  <a:pt x="50" y="76"/>
                  <a:pt x="50" y="100"/>
                </a:cubicBezTo>
                <a:lnTo>
                  <a:pt x="50" y="125"/>
                </a:lnTo>
                <a:cubicBezTo>
                  <a:pt x="75" y="176"/>
                  <a:pt x="75" y="251"/>
                  <a:pt x="75" y="276"/>
                </a:cubicBezTo>
                <a:cubicBezTo>
                  <a:pt x="75" y="276"/>
                  <a:pt x="50" y="300"/>
                  <a:pt x="50" y="325"/>
                </a:cubicBezTo>
                <a:cubicBezTo>
                  <a:pt x="50" y="351"/>
                  <a:pt x="0" y="401"/>
                  <a:pt x="0" y="425"/>
                </a:cubicBezTo>
                <a:cubicBezTo>
                  <a:pt x="0" y="425"/>
                  <a:pt x="26" y="501"/>
                  <a:pt x="50" y="525"/>
                </a:cubicBezTo>
                <a:cubicBezTo>
                  <a:pt x="50" y="525"/>
                  <a:pt x="50" y="551"/>
                  <a:pt x="50" y="576"/>
                </a:cubicBezTo>
                <a:cubicBezTo>
                  <a:pt x="75" y="576"/>
                  <a:pt x="100" y="601"/>
                  <a:pt x="125" y="601"/>
                </a:cubicBezTo>
                <a:cubicBezTo>
                  <a:pt x="125" y="601"/>
                  <a:pt x="250" y="551"/>
                  <a:pt x="300" y="525"/>
                </a:cubicBezTo>
                <a:cubicBezTo>
                  <a:pt x="325" y="501"/>
                  <a:pt x="375" y="501"/>
                  <a:pt x="400" y="476"/>
                </a:cubicBezTo>
                <a:cubicBezTo>
                  <a:pt x="400" y="451"/>
                  <a:pt x="375" y="401"/>
                  <a:pt x="375" y="376"/>
                </a:cubicBezTo>
                <a:cubicBezTo>
                  <a:pt x="375" y="325"/>
                  <a:pt x="350" y="276"/>
                  <a:pt x="350" y="251"/>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87" name="Freeform 25">
            <a:extLst>
              <a:ext uri="{FF2B5EF4-FFF2-40B4-BE49-F238E27FC236}">
                <a16:creationId xmlns:a16="http://schemas.microsoft.com/office/drawing/2014/main" id="{C1138F56-C82F-564E-A3DA-A61757145A41}"/>
              </a:ext>
            </a:extLst>
          </p:cNvPr>
          <p:cNvSpPr>
            <a:spLocks noChangeArrowheads="1"/>
          </p:cNvSpPr>
          <p:nvPr/>
        </p:nvSpPr>
        <p:spPr bwMode="auto">
          <a:xfrm>
            <a:off x="5311320" y="4453818"/>
            <a:ext cx="232029" cy="167343"/>
          </a:xfrm>
          <a:custGeom>
            <a:avLst/>
            <a:gdLst>
              <a:gd name="T0" fmla="*/ 250 w 726"/>
              <a:gd name="T1" fmla="*/ 274 h 526"/>
              <a:gd name="T2" fmla="*/ 250 w 726"/>
              <a:gd name="T3" fmla="*/ 274 h 526"/>
              <a:gd name="T4" fmla="*/ 300 w 726"/>
              <a:gd name="T5" fmla="*/ 274 h 526"/>
              <a:gd name="T6" fmla="*/ 350 w 726"/>
              <a:gd name="T7" fmla="*/ 249 h 526"/>
              <a:gd name="T8" fmla="*/ 425 w 726"/>
              <a:gd name="T9" fmla="*/ 349 h 526"/>
              <a:gd name="T10" fmla="*/ 450 w 726"/>
              <a:gd name="T11" fmla="*/ 400 h 526"/>
              <a:gd name="T12" fmla="*/ 450 w 726"/>
              <a:gd name="T13" fmla="*/ 400 h 526"/>
              <a:gd name="T14" fmla="*/ 525 w 726"/>
              <a:gd name="T15" fmla="*/ 400 h 526"/>
              <a:gd name="T16" fmla="*/ 550 w 726"/>
              <a:gd name="T17" fmla="*/ 474 h 526"/>
              <a:gd name="T18" fmla="*/ 600 w 726"/>
              <a:gd name="T19" fmla="*/ 500 h 526"/>
              <a:gd name="T20" fmla="*/ 625 w 726"/>
              <a:gd name="T21" fmla="*/ 474 h 526"/>
              <a:gd name="T22" fmla="*/ 650 w 726"/>
              <a:gd name="T23" fmla="*/ 500 h 526"/>
              <a:gd name="T24" fmla="*/ 675 w 726"/>
              <a:gd name="T25" fmla="*/ 474 h 526"/>
              <a:gd name="T26" fmla="*/ 675 w 726"/>
              <a:gd name="T27" fmla="*/ 400 h 526"/>
              <a:gd name="T28" fmla="*/ 700 w 726"/>
              <a:gd name="T29" fmla="*/ 400 h 526"/>
              <a:gd name="T30" fmla="*/ 700 w 726"/>
              <a:gd name="T31" fmla="*/ 349 h 526"/>
              <a:gd name="T32" fmla="*/ 675 w 726"/>
              <a:gd name="T33" fmla="*/ 300 h 526"/>
              <a:gd name="T34" fmla="*/ 675 w 726"/>
              <a:gd name="T35" fmla="*/ 225 h 526"/>
              <a:gd name="T36" fmla="*/ 650 w 726"/>
              <a:gd name="T37" fmla="*/ 199 h 526"/>
              <a:gd name="T38" fmla="*/ 650 w 726"/>
              <a:gd name="T39" fmla="*/ 149 h 526"/>
              <a:gd name="T40" fmla="*/ 650 w 726"/>
              <a:gd name="T41" fmla="*/ 125 h 526"/>
              <a:gd name="T42" fmla="*/ 600 w 726"/>
              <a:gd name="T43" fmla="*/ 74 h 526"/>
              <a:gd name="T44" fmla="*/ 575 w 726"/>
              <a:gd name="T45" fmla="*/ 0 h 526"/>
              <a:gd name="T46" fmla="*/ 500 w 726"/>
              <a:gd name="T47" fmla="*/ 49 h 526"/>
              <a:gd name="T48" fmla="*/ 450 w 726"/>
              <a:gd name="T49" fmla="*/ 49 h 526"/>
              <a:gd name="T50" fmla="*/ 375 w 726"/>
              <a:gd name="T51" fmla="*/ 49 h 526"/>
              <a:gd name="T52" fmla="*/ 350 w 726"/>
              <a:gd name="T53" fmla="*/ 25 h 526"/>
              <a:gd name="T54" fmla="*/ 350 w 726"/>
              <a:gd name="T55" fmla="*/ 25 h 526"/>
              <a:gd name="T56" fmla="*/ 350 w 726"/>
              <a:gd name="T57" fmla="*/ 25 h 526"/>
              <a:gd name="T58" fmla="*/ 200 w 726"/>
              <a:gd name="T59" fmla="*/ 25 h 526"/>
              <a:gd name="T60" fmla="*/ 150 w 726"/>
              <a:gd name="T61" fmla="*/ 0 h 526"/>
              <a:gd name="T62" fmla="*/ 125 w 726"/>
              <a:gd name="T63" fmla="*/ 25 h 526"/>
              <a:gd name="T64" fmla="*/ 125 w 726"/>
              <a:gd name="T65" fmla="*/ 74 h 526"/>
              <a:gd name="T66" fmla="*/ 100 w 726"/>
              <a:gd name="T67" fmla="*/ 99 h 526"/>
              <a:gd name="T68" fmla="*/ 25 w 726"/>
              <a:gd name="T69" fmla="*/ 125 h 526"/>
              <a:gd name="T70" fmla="*/ 0 w 726"/>
              <a:gd name="T71" fmla="*/ 149 h 526"/>
              <a:gd name="T72" fmla="*/ 75 w 726"/>
              <a:gd name="T73" fmla="*/ 225 h 526"/>
              <a:gd name="T74" fmla="*/ 175 w 726"/>
              <a:gd name="T75" fmla="*/ 349 h 526"/>
              <a:gd name="T76" fmla="*/ 250 w 726"/>
              <a:gd name="T77" fmla="*/ 274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6" h="526">
                <a:moveTo>
                  <a:pt x="250" y="274"/>
                </a:moveTo>
                <a:lnTo>
                  <a:pt x="250" y="274"/>
                </a:lnTo>
                <a:cubicBezTo>
                  <a:pt x="250" y="249"/>
                  <a:pt x="275" y="249"/>
                  <a:pt x="300" y="274"/>
                </a:cubicBezTo>
                <a:cubicBezTo>
                  <a:pt x="325" y="274"/>
                  <a:pt x="350" y="249"/>
                  <a:pt x="350" y="249"/>
                </a:cubicBezTo>
                <a:cubicBezTo>
                  <a:pt x="375" y="249"/>
                  <a:pt x="425" y="325"/>
                  <a:pt x="425" y="349"/>
                </a:cubicBezTo>
                <a:cubicBezTo>
                  <a:pt x="425" y="374"/>
                  <a:pt x="450" y="374"/>
                  <a:pt x="450" y="400"/>
                </a:cubicBezTo>
                <a:lnTo>
                  <a:pt x="450" y="400"/>
                </a:lnTo>
                <a:cubicBezTo>
                  <a:pt x="475" y="400"/>
                  <a:pt x="525" y="400"/>
                  <a:pt x="525" y="400"/>
                </a:cubicBezTo>
                <a:cubicBezTo>
                  <a:pt x="525" y="400"/>
                  <a:pt x="550" y="449"/>
                  <a:pt x="550" y="474"/>
                </a:cubicBezTo>
                <a:cubicBezTo>
                  <a:pt x="550" y="500"/>
                  <a:pt x="575" y="525"/>
                  <a:pt x="600" y="500"/>
                </a:cubicBezTo>
                <a:cubicBezTo>
                  <a:pt x="600" y="474"/>
                  <a:pt x="625" y="449"/>
                  <a:pt x="625" y="474"/>
                </a:cubicBezTo>
                <a:cubicBezTo>
                  <a:pt x="625" y="474"/>
                  <a:pt x="625" y="474"/>
                  <a:pt x="650" y="500"/>
                </a:cubicBezTo>
                <a:cubicBezTo>
                  <a:pt x="650" y="474"/>
                  <a:pt x="675" y="474"/>
                  <a:pt x="675" y="474"/>
                </a:cubicBezTo>
                <a:cubicBezTo>
                  <a:pt x="675" y="449"/>
                  <a:pt x="650" y="425"/>
                  <a:pt x="675" y="400"/>
                </a:cubicBezTo>
                <a:cubicBezTo>
                  <a:pt x="675" y="374"/>
                  <a:pt x="700" y="425"/>
                  <a:pt x="700" y="400"/>
                </a:cubicBezTo>
                <a:cubicBezTo>
                  <a:pt x="725" y="374"/>
                  <a:pt x="675" y="349"/>
                  <a:pt x="700" y="349"/>
                </a:cubicBezTo>
                <a:cubicBezTo>
                  <a:pt x="700" y="325"/>
                  <a:pt x="700" y="300"/>
                  <a:pt x="675" y="300"/>
                </a:cubicBezTo>
                <a:cubicBezTo>
                  <a:pt x="650" y="300"/>
                  <a:pt x="675" y="249"/>
                  <a:pt x="675" y="225"/>
                </a:cubicBezTo>
                <a:cubicBezTo>
                  <a:pt x="675" y="225"/>
                  <a:pt x="675" y="225"/>
                  <a:pt x="650" y="199"/>
                </a:cubicBezTo>
                <a:lnTo>
                  <a:pt x="650" y="149"/>
                </a:lnTo>
                <a:cubicBezTo>
                  <a:pt x="625" y="149"/>
                  <a:pt x="625" y="125"/>
                  <a:pt x="650" y="125"/>
                </a:cubicBezTo>
                <a:cubicBezTo>
                  <a:pt x="650" y="125"/>
                  <a:pt x="600" y="99"/>
                  <a:pt x="600" y="74"/>
                </a:cubicBezTo>
                <a:cubicBezTo>
                  <a:pt x="600" y="49"/>
                  <a:pt x="575" y="25"/>
                  <a:pt x="575" y="0"/>
                </a:cubicBezTo>
                <a:cubicBezTo>
                  <a:pt x="550" y="0"/>
                  <a:pt x="525" y="49"/>
                  <a:pt x="500" y="49"/>
                </a:cubicBezTo>
                <a:cubicBezTo>
                  <a:pt x="475" y="49"/>
                  <a:pt x="450" y="25"/>
                  <a:pt x="450" y="49"/>
                </a:cubicBezTo>
                <a:cubicBezTo>
                  <a:pt x="425" y="74"/>
                  <a:pt x="400" y="49"/>
                  <a:pt x="375" y="49"/>
                </a:cubicBezTo>
                <a:cubicBezTo>
                  <a:pt x="375" y="74"/>
                  <a:pt x="350" y="25"/>
                  <a:pt x="350" y="25"/>
                </a:cubicBezTo>
                <a:lnTo>
                  <a:pt x="350" y="25"/>
                </a:lnTo>
                <a:lnTo>
                  <a:pt x="350" y="25"/>
                </a:lnTo>
                <a:cubicBezTo>
                  <a:pt x="300" y="49"/>
                  <a:pt x="225" y="25"/>
                  <a:pt x="200" y="25"/>
                </a:cubicBezTo>
                <a:cubicBezTo>
                  <a:pt x="200" y="0"/>
                  <a:pt x="150" y="0"/>
                  <a:pt x="150" y="0"/>
                </a:cubicBezTo>
                <a:cubicBezTo>
                  <a:pt x="150" y="0"/>
                  <a:pt x="150" y="25"/>
                  <a:pt x="125" y="25"/>
                </a:cubicBezTo>
                <a:cubicBezTo>
                  <a:pt x="100" y="49"/>
                  <a:pt x="125" y="74"/>
                  <a:pt x="125" y="74"/>
                </a:cubicBezTo>
                <a:lnTo>
                  <a:pt x="100" y="99"/>
                </a:lnTo>
                <a:cubicBezTo>
                  <a:pt x="75" y="74"/>
                  <a:pt x="50" y="125"/>
                  <a:pt x="25" y="125"/>
                </a:cubicBezTo>
                <a:cubicBezTo>
                  <a:pt x="25" y="125"/>
                  <a:pt x="25" y="149"/>
                  <a:pt x="0" y="149"/>
                </a:cubicBezTo>
                <a:cubicBezTo>
                  <a:pt x="50" y="174"/>
                  <a:pt x="50" y="199"/>
                  <a:pt x="75" y="225"/>
                </a:cubicBezTo>
                <a:cubicBezTo>
                  <a:pt x="100" y="249"/>
                  <a:pt x="150" y="300"/>
                  <a:pt x="175" y="349"/>
                </a:cubicBezTo>
                <a:cubicBezTo>
                  <a:pt x="200" y="325"/>
                  <a:pt x="250" y="300"/>
                  <a:pt x="250" y="274"/>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91" name="Freeform 26">
            <a:extLst>
              <a:ext uri="{FF2B5EF4-FFF2-40B4-BE49-F238E27FC236}">
                <a16:creationId xmlns:a16="http://schemas.microsoft.com/office/drawing/2014/main" id="{6A71B2F3-BEFE-0946-AD73-3CFAA5404F96}"/>
              </a:ext>
            </a:extLst>
          </p:cNvPr>
          <p:cNvSpPr>
            <a:spLocks noChangeArrowheads="1"/>
          </p:cNvSpPr>
          <p:nvPr/>
        </p:nvSpPr>
        <p:spPr bwMode="auto">
          <a:xfrm>
            <a:off x="5422411" y="4581785"/>
            <a:ext cx="127968" cy="119531"/>
          </a:xfrm>
          <a:custGeom>
            <a:avLst/>
            <a:gdLst>
              <a:gd name="T0" fmla="*/ 325 w 401"/>
              <a:gd name="T1" fmla="*/ 200 h 375"/>
              <a:gd name="T2" fmla="*/ 325 w 401"/>
              <a:gd name="T3" fmla="*/ 200 h 375"/>
              <a:gd name="T4" fmla="*/ 275 w 401"/>
              <a:gd name="T5" fmla="*/ 174 h 375"/>
              <a:gd name="T6" fmla="*/ 300 w 401"/>
              <a:gd name="T7" fmla="*/ 125 h 375"/>
              <a:gd name="T8" fmla="*/ 300 w 401"/>
              <a:gd name="T9" fmla="*/ 100 h 375"/>
              <a:gd name="T10" fmla="*/ 275 w 401"/>
              <a:gd name="T11" fmla="*/ 74 h 375"/>
              <a:gd name="T12" fmla="*/ 250 w 401"/>
              <a:gd name="T13" fmla="*/ 100 h 375"/>
              <a:gd name="T14" fmla="*/ 200 w 401"/>
              <a:gd name="T15" fmla="*/ 74 h 375"/>
              <a:gd name="T16" fmla="*/ 175 w 401"/>
              <a:gd name="T17" fmla="*/ 0 h 375"/>
              <a:gd name="T18" fmla="*/ 100 w 401"/>
              <a:gd name="T19" fmla="*/ 0 h 375"/>
              <a:gd name="T20" fmla="*/ 100 w 401"/>
              <a:gd name="T21" fmla="*/ 49 h 375"/>
              <a:gd name="T22" fmla="*/ 25 w 401"/>
              <a:gd name="T23" fmla="*/ 125 h 375"/>
              <a:gd name="T24" fmla="*/ 0 w 401"/>
              <a:gd name="T25" fmla="*/ 150 h 375"/>
              <a:gd name="T26" fmla="*/ 125 w 401"/>
              <a:gd name="T27" fmla="*/ 225 h 375"/>
              <a:gd name="T28" fmla="*/ 350 w 401"/>
              <a:gd name="T29" fmla="*/ 374 h 375"/>
              <a:gd name="T30" fmla="*/ 350 w 401"/>
              <a:gd name="T31" fmla="*/ 374 h 375"/>
              <a:gd name="T32" fmla="*/ 400 w 401"/>
              <a:gd name="T33" fmla="*/ 274 h 375"/>
              <a:gd name="T34" fmla="*/ 325 w 401"/>
              <a:gd name="T35" fmla="*/ 20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 h="375">
                <a:moveTo>
                  <a:pt x="325" y="200"/>
                </a:moveTo>
                <a:lnTo>
                  <a:pt x="325" y="200"/>
                </a:lnTo>
                <a:cubicBezTo>
                  <a:pt x="275" y="200"/>
                  <a:pt x="275" y="200"/>
                  <a:pt x="275" y="174"/>
                </a:cubicBezTo>
                <a:cubicBezTo>
                  <a:pt x="300" y="174"/>
                  <a:pt x="300" y="150"/>
                  <a:pt x="300" y="125"/>
                </a:cubicBezTo>
                <a:cubicBezTo>
                  <a:pt x="300" y="100"/>
                  <a:pt x="300" y="100"/>
                  <a:pt x="300" y="100"/>
                </a:cubicBezTo>
                <a:cubicBezTo>
                  <a:pt x="275" y="74"/>
                  <a:pt x="275" y="74"/>
                  <a:pt x="275" y="74"/>
                </a:cubicBezTo>
                <a:cubicBezTo>
                  <a:pt x="275" y="49"/>
                  <a:pt x="250" y="74"/>
                  <a:pt x="250" y="100"/>
                </a:cubicBezTo>
                <a:cubicBezTo>
                  <a:pt x="225" y="125"/>
                  <a:pt x="200" y="100"/>
                  <a:pt x="200" y="74"/>
                </a:cubicBezTo>
                <a:cubicBezTo>
                  <a:pt x="200" y="49"/>
                  <a:pt x="175" y="0"/>
                  <a:pt x="175" y="0"/>
                </a:cubicBezTo>
                <a:cubicBezTo>
                  <a:pt x="175" y="0"/>
                  <a:pt x="125" y="0"/>
                  <a:pt x="100" y="0"/>
                </a:cubicBezTo>
                <a:cubicBezTo>
                  <a:pt x="100" y="25"/>
                  <a:pt x="100" y="25"/>
                  <a:pt x="100" y="49"/>
                </a:cubicBezTo>
                <a:cubicBezTo>
                  <a:pt x="100" y="74"/>
                  <a:pt x="50" y="100"/>
                  <a:pt x="25" y="125"/>
                </a:cubicBezTo>
                <a:cubicBezTo>
                  <a:pt x="0" y="125"/>
                  <a:pt x="0" y="125"/>
                  <a:pt x="0" y="150"/>
                </a:cubicBezTo>
                <a:cubicBezTo>
                  <a:pt x="25" y="174"/>
                  <a:pt x="75" y="200"/>
                  <a:pt x="125" y="225"/>
                </a:cubicBezTo>
                <a:cubicBezTo>
                  <a:pt x="175" y="274"/>
                  <a:pt x="300" y="350"/>
                  <a:pt x="350" y="374"/>
                </a:cubicBezTo>
                <a:lnTo>
                  <a:pt x="350" y="374"/>
                </a:lnTo>
                <a:cubicBezTo>
                  <a:pt x="375" y="325"/>
                  <a:pt x="375" y="300"/>
                  <a:pt x="400" y="274"/>
                </a:cubicBezTo>
                <a:cubicBezTo>
                  <a:pt x="400" y="250"/>
                  <a:pt x="350" y="225"/>
                  <a:pt x="325" y="2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94" name="Freeform 27">
            <a:extLst>
              <a:ext uri="{FF2B5EF4-FFF2-40B4-BE49-F238E27FC236}">
                <a16:creationId xmlns:a16="http://schemas.microsoft.com/office/drawing/2014/main" id="{973223D1-1297-0149-8E1F-51D597120134}"/>
              </a:ext>
            </a:extLst>
          </p:cNvPr>
          <p:cNvSpPr>
            <a:spLocks noChangeArrowheads="1"/>
          </p:cNvSpPr>
          <p:nvPr/>
        </p:nvSpPr>
        <p:spPr bwMode="auto">
          <a:xfrm>
            <a:off x="5367570" y="4533972"/>
            <a:ext cx="88593" cy="95624"/>
          </a:xfrm>
          <a:custGeom>
            <a:avLst/>
            <a:gdLst>
              <a:gd name="T0" fmla="*/ 275 w 276"/>
              <a:gd name="T1" fmla="*/ 200 h 302"/>
              <a:gd name="T2" fmla="*/ 275 w 276"/>
              <a:gd name="T3" fmla="*/ 200 h 302"/>
              <a:gd name="T4" fmla="*/ 275 w 276"/>
              <a:gd name="T5" fmla="*/ 151 h 302"/>
              <a:gd name="T6" fmla="*/ 250 w 276"/>
              <a:gd name="T7" fmla="*/ 100 h 302"/>
              <a:gd name="T8" fmla="*/ 175 w 276"/>
              <a:gd name="T9" fmla="*/ 0 h 302"/>
              <a:gd name="T10" fmla="*/ 125 w 276"/>
              <a:gd name="T11" fmla="*/ 25 h 302"/>
              <a:gd name="T12" fmla="*/ 75 w 276"/>
              <a:gd name="T13" fmla="*/ 25 h 302"/>
              <a:gd name="T14" fmla="*/ 0 w 276"/>
              <a:gd name="T15" fmla="*/ 100 h 302"/>
              <a:gd name="T16" fmla="*/ 25 w 276"/>
              <a:gd name="T17" fmla="*/ 125 h 302"/>
              <a:gd name="T18" fmla="*/ 100 w 276"/>
              <a:gd name="T19" fmla="*/ 251 h 302"/>
              <a:gd name="T20" fmla="*/ 175 w 276"/>
              <a:gd name="T21" fmla="*/ 301 h 302"/>
              <a:gd name="T22" fmla="*/ 200 w 276"/>
              <a:gd name="T23" fmla="*/ 276 h 302"/>
              <a:gd name="T24" fmla="*/ 275 w 276"/>
              <a:gd name="T25" fmla="*/ 20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302">
                <a:moveTo>
                  <a:pt x="275" y="200"/>
                </a:moveTo>
                <a:lnTo>
                  <a:pt x="275" y="200"/>
                </a:lnTo>
                <a:cubicBezTo>
                  <a:pt x="275" y="176"/>
                  <a:pt x="275" y="176"/>
                  <a:pt x="275" y="151"/>
                </a:cubicBezTo>
                <a:cubicBezTo>
                  <a:pt x="275" y="125"/>
                  <a:pt x="250" y="125"/>
                  <a:pt x="250" y="100"/>
                </a:cubicBezTo>
                <a:cubicBezTo>
                  <a:pt x="250" y="76"/>
                  <a:pt x="200" y="0"/>
                  <a:pt x="175" y="0"/>
                </a:cubicBezTo>
                <a:cubicBezTo>
                  <a:pt x="175" y="0"/>
                  <a:pt x="150" y="25"/>
                  <a:pt x="125" y="25"/>
                </a:cubicBezTo>
                <a:cubicBezTo>
                  <a:pt x="100" y="0"/>
                  <a:pt x="75" y="0"/>
                  <a:pt x="75" y="25"/>
                </a:cubicBezTo>
                <a:cubicBezTo>
                  <a:pt x="75" y="51"/>
                  <a:pt x="25" y="76"/>
                  <a:pt x="0" y="100"/>
                </a:cubicBezTo>
                <a:cubicBezTo>
                  <a:pt x="25" y="100"/>
                  <a:pt x="25" y="125"/>
                  <a:pt x="25" y="125"/>
                </a:cubicBezTo>
                <a:cubicBezTo>
                  <a:pt x="50" y="200"/>
                  <a:pt x="75" y="225"/>
                  <a:pt x="100" y="251"/>
                </a:cubicBezTo>
                <a:cubicBezTo>
                  <a:pt x="100" y="251"/>
                  <a:pt x="150" y="276"/>
                  <a:pt x="175" y="301"/>
                </a:cubicBezTo>
                <a:cubicBezTo>
                  <a:pt x="175" y="276"/>
                  <a:pt x="175" y="276"/>
                  <a:pt x="200" y="276"/>
                </a:cubicBezTo>
                <a:cubicBezTo>
                  <a:pt x="225" y="251"/>
                  <a:pt x="275" y="225"/>
                  <a:pt x="275" y="2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95" name="Freeform 28">
            <a:extLst>
              <a:ext uri="{FF2B5EF4-FFF2-40B4-BE49-F238E27FC236}">
                <a16:creationId xmlns:a16="http://schemas.microsoft.com/office/drawing/2014/main" id="{729E9ECE-1BA9-E04E-8882-145A0D908A79}"/>
              </a:ext>
            </a:extLst>
          </p:cNvPr>
          <p:cNvSpPr>
            <a:spLocks noChangeArrowheads="1"/>
          </p:cNvSpPr>
          <p:nvPr/>
        </p:nvSpPr>
        <p:spPr bwMode="auto">
          <a:xfrm>
            <a:off x="5255068" y="3975695"/>
            <a:ext cx="255936" cy="206717"/>
          </a:xfrm>
          <a:custGeom>
            <a:avLst/>
            <a:gdLst>
              <a:gd name="T0" fmla="*/ 375 w 801"/>
              <a:gd name="T1" fmla="*/ 499 h 649"/>
              <a:gd name="T2" fmla="*/ 375 w 801"/>
              <a:gd name="T3" fmla="*/ 499 h 649"/>
              <a:gd name="T4" fmla="*/ 475 w 801"/>
              <a:gd name="T5" fmla="*/ 423 h 649"/>
              <a:gd name="T6" fmla="*/ 475 w 801"/>
              <a:gd name="T7" fmla="*/ 174 h 649"/>
              <a:gd name="T8" fmla="*/ 800 w 801"/>
              <a:gd name="T9" fmla="*/ 174 h 649"/>
              <a:gd name="T10" fmla="*/ 800 w 801"/>
              <a:gd name="T11" fmla="*/ 49 h 649"/>
              <a:gd name="T12" fmla="*/ 725 w 801"/>
              <a:gd name="T13" fmla="*/ 0 h 649"/>
              <a:gd name="T14" fmla="*/ 375 w 801"/>
              <a:gd name="T15" fmla="*/ 0 h 649"/>
              <a:gd name="T16" fmla="*/ 325 w 801"/>
              <a:gd name="T17" fmla="*/ 100 h 649"/>
              <a:gd name="T18" fmla="*/ 200 w 801"/>
              <a:gd name="T19" fmla="*/ 273 h 649"/>
              <a:gd name="T20" fmla="*/ 25 w 801"/>
              <a:gd name="T21" fmla="*/ 548 h 649"/>
              <a:gd name="T22" fmla="*/ 0 w 801"/>
              <a:gd name="T23" fmla="*/ 648 h 649"/>
              <a:gd name="T24" fmla="*/ 375 w 801"/>
              <a:gd name="T25" fmla="*/ 648 h 649"/>
              <a:gd name="T26" fmla="*/ 375 w 801"/>
              <a:gd name="T27" fmla="*/ 49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1" h="649">
                <a:moveTo>
                  <a:pt x="375" y="499"/>
                </a:moveTo>
                <a:lnTo>
                  <a:pt x="375" y="499"/>
                </a:lnTo>
                <a:cubicBezTo>
                  <a:pt x="375" y="473"/>
                  <a:pt x="475" y="448"/>
                  <a:pt x="475" y="423"/>
                </a:cubicBezTo>
                <a:cubicBezTo>
                  <a:pt x="475" y="399"/>
                  <a:pt x="475" y="174"/>
                  <a:pt x="475" y="174"/>
                </a:cubicBezTo>
                <a:cubicBezTo>
                  <a:pt x="475" y="174"/>
                  <a:pt x="775" y="174"/>
                  <a:pt x="800" y="174"/>
                </a:cubicBezTo>
                <a:cubicBezTo>
                  <a:pt x="800" y="174"/>
                  <a:pt x="800" y="100"/>
                  <a:pt x="800" y="49"/>
                </a:cubicBezTo>
                <a:cubicBezTo>
                  <a:pt x="775" y="24"/>
                  <a:pt x="800" y="0"/>
                  <a:pt x="725" y="0"/>
                </a:cubicBezTo>
                <a:cubicBezTo>
                  <a:pt x="675" y="0"/>
                  <a:pt x="500" y="0"/>
                  <a:pt x="375" y="0"/>
                </a:cubicBezTo>
                <a:cubicBezTo>
                  <a:pt x="350" y="24"/>
                  <a:pt x="325" y="74"/>
                  <a:pt x="325" y="100"/>
                </a:cubicBezTo>
                <a:cubicBezTo>
                  <a:pt x="300" y="149"/>
                  <a:pt x="200" y="200"/>
                  <a:pt x="200" y="273"/>
                </a:cubicBezTo>
                <a:cubicBezTo>
                  <a:pt x="200" y="323"/>
                  <a:pt x="100" y="423"/>
                  <a:pt x="25" y="548"/>
                </a:cubicBezTo>
                <a:cubicBezTo>
                  <a:pt x="25" y="599"/>
                  <a:pt x="0" y="623"/>
                  <a:pt x="0" y="648"/>
                </a:cubicBezTo>
                <a:cubicBezTo>
                  <a:pt x="375" y="648"/>
                  <a:pt x="375" y="648"/>
                  <a:pt x="375" y="648"/>
                </a:cubicBezTo>
                <a:cubicBezTo>
                  <a:pt x="375" y="648"/>
                  <a:pt x="375" y="523"/>
                  <a:pt x="375" y="49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98" name="Freeform 29">
            <a:extLst>
              <a:ext uri="{FF2B5EF4-FFF2-40B4-BE49-F238E27FC236}">
                <a16:creationId xmlns:a16="http://schemas.microsoft.com/office/drawing/2014/main" id="{53DC8AAB-50D6-6C4B-9BDD-23A4F1EBBE1C}"/>
              </a:ext>
            </a:extLst>
          </p:cNvPr>
          <p:cNvSpPr>
            <a:spLocks noChangeArrowheads="1"/>
          </p:cNvSpPr>
          <p:nvPr/>
        </p:nvSpPr>
        <p:spPr bwMode="auto">
          <a:xfrm>
            <a:off x="5255070" y="3991163"/>
            <a:ext cx="367028" cy="399372"/>
          </a:xfrm>
          <a:custGeom>
            <a:avLst/>
            <a:gdLst>
              <a:gd name="T0" fmla="*/ 100 w 1151"/>
              <a:gd name="T1" fmla="*/ 1075 h 1251"/>
              <a:gd name="T2" fmla="*/ 100 w 1151"/>
              <a:gd name="T3" fmla="*/ 1075 h 1251"/>
              <a:gd name="T4" fmla="*/ 175 w 1151"/>
              <a:gd name="T5" fmla="*/ 1075 h 1251"/>
              <a:gd name="T6" fmla="*/ 250 w 1151"/>
              <a:gd name="T7" fmla="*/ 1075 h 1251"/>
              <a:gd name="T8" fmla="*/ 300 w 1151"/>
              <a:gd name="T9" fmla="*/ 1124 h 1251"/>
              <a:gd name="T10" fmla="*/ 325 w 1151"/>
              <a:gd name="T11" fmla="*/ 1124 h 1251"/>
              <a:gd name="T12" fmla="*/ 400 w 1151"/>
              <a:gd name="T13" fmla="*/ 1199 h 1251"/>
              <a:gd name="T14" fmla="*/ 450 w 1151"/>
              <a:gd name="T15" fmla="*/ 1250 h 1251"/>
              <a:gd name="T16" fmla="*/ 500 w 1151"/>
              <a:gd name="T17" fmla="*/ 1224 h 1251"/>
              <a:gd name="T18" fmla="*/ 550 w 1151"/>
              <a:gd name="T19" fmla="*/ 1199 h 1251"/>
              <a:gd name="T20" fmla="*/ 600 w 1151"/>
              <a:gd name="T21" fmla="*/ 1175 h 1251"/>
              <a:gd name="T22" fmla="*/ 675 w 1151"/>
              <a:gd name="T23" fmla="*/ 1199 h 1251"/>
              <a:gd name="T24" fmla="*/ 725 w 1151"/>
              <a:gd name="T25" fmla="*/ 1175 h 1251"/>
              <a:gd name="T26" fmla="*/ 1100 w 1151"/>
              <a:gd name="T27" fmla="*/ 1175 h 1251"/>
              <a:gd name="T28" fmla="*/ 1100 w 1151"/>
              <a:gd name="T29" fmla="*/ 1075 h 1251"/>
              <a:gd name="T30" fmla="*/ 1075 w 1151"/>
              <a:gd name="T31" fmla="*/ 1050 h 1251"/>
              <a:gd name="T32" fmla="*/ 975 w 1151"/>
              <a:gd name="T33" fmla="*/ 224 h 1251"/>
              <a:gd name="T34" fmla="*/ 1150 w 1151"/>
              <a:gd name="T35" fmla="*/ 224 h 1251"/>
              <a:gd name="T36" fmla="*/ 800 w 1151"/>
              <a:gd name="T37" fmla="*/ 0 h 1251"/>
              <a:gd name="T38" fmla="*/ 800 w 1151"/>
              <a:gd name="T39" fmla="*/ 0 h 1251"/>
              <a:gd name="T40" fmla="*/ 800 w 1151"/>
              <a:gd name="T41" fmla="*/ 125 h 1251"/>
              <a:gd name="T42" fmla="*/ 475 w 1151"/>
              <a:gd name="T43" fmla="*/ 125 h 1251"/>
              <a:gd name="T44" fmla="*/ 475 w 1151"/>
              <a:gd name="T45" fmla="*/ 374 h 1251"/>
              <a:gd name="T46" fmla="*/ 375 w 1151"/>
              <a:gd name="T47" fmla="*/ 450 h 1251"/>
              <a:gd name="T48" fmla="*/ 375 w 1151"/>
              <a:gd name="T49" fmla="*/ 599 h 1251"/>
              <a:gd name="T50" fmla="*/ 0 w 1151"/>
              <a:gd name="T51" fmla="*/ 599 h 1251"/>
              <a:gd name="T52" fmla="*/ 50 w 1151"/>
              <a:gd name="T53" fmla="*/ 699 h 1251"/>
              <a:gd name="T54" fmla="*/ 75 w 1151"/>
              <a:gd name="T55" fmla="*/ 850 h 1251"/>
              <a:gd name="T56" fmla="*/ 50 w 1151"/>
              <a:gd name="T57" fmla="*/ 1050 h 1251"/>
              <a:gd name="T58" fmla="*/ 25 w 1151"/>
              <a:gd name="T59" fmla="*/ 1124 h 1251"/>
              <a:gd name="T60" fmla="*/ 25 w 1151"/>
              <a:gd name="T61" fmla="*/ 1124 h 1251"/>
              <a:gd name="T62" fmla="*/ 100 w 1151"/>
              <a:gd name="T63" fmla="*/ 1075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1" h="1251">
                <a:moveTo>
                  <a:pt x="100" y="1075"/>
                </a:moveTo>
                <a:lnTo>
                  <a:pt x="100" y="1075"/>
                </a:lnTo>
                <a:cubicBezTo>
                  <a:pt x="124" y="1075"/>
                  <a:pt x="175" y="1075"/>
                  <a:pt x="175" y="1075"/>
                </a:cubicBezTo>
                <a:cubicBezTo>
                  <a:pt x="175" y="1075"/>
                  <a:pt x="225" y="1050"/>
                  <a:pt x="250" y="1075"/>
                </a:cubicBezTo>
                <a:cubicBezTo>
                  <a:pt x="275" y="1075"/>
                  <a:pt x="300" y="1124"/>
                  <a:pt x="300" y="1124"/>
                </a:cubicBezTo>
                <a:cubicBezTo>
                  <a:pt x="325" y="1124"/>
                  <a:pt x="325" y="1124"/>
                  <a:pt x="325" y="1124"/>
                </a:cubicBezTo>
                <a:cubicBezTo>
                  <a:pt x="325" y="1124"/>
                  <a:pt x="350" y="1175"/>
                  <a:pt x="400" y="1199"/>
                </a:cubicBezTo>
                <a:cubicBezTo>
                  <a:pt x="425" y="1199"/>
                  <a:pt x="425" y="1224"/>
                  <a:pt x="450" y="1250"/>
                </a:cubicBezTo>
                <a:cubicBezTo>
                  <a:pt x="475" y="1250"/>
                  <a:pt x="500" y="1224"/>
                  <a:pt x="500" y="1224"/>
                </a:cubicBezTo>
                <a:cubicBezTo>
                  <a:pt x="500" y="1199"/>
                  <a:pt x="500" y="1150"/>
                  <a:pt x="550" y="1199"/>
                </a:cubicBezTo>
                <a:cubicBezTo>
                  <a:pt x="600" y="1224"/>
                  <a:pt x="600" y="1199"/>
                  <a:pt x="600" y="1175"/>
                </a:cubicBezTo>
                <a:cubicBezTo>
                  <a:pt x="600" y="1175"/>
                  <a:pt x="650" y="1199"/>
                  <a:pt x="675" y="1199"/>
                </a:cubicBezTo>
                <a:cubicBezTo>
                  <a:pt x="700" y="1199"/>
                  <a:pt x="725" y="1175"/>
                  <a:pt x="725" y="1175"/>
                </a:cubicBezTo>
                <a:cubicBezTo>
                  <a:pt x="725" y="1175"/>
                  <a:pt x="1075" y="1175"/>
                  <a:pt x="1100" y="1175"/>
                </a:cubicBezTo>
                <a:cubicBezTo>
                  <a:pt x="1100" y="1150"/>
                  <a:pt x="1100" y="1075"/>
                  <a:pt x="1100" y="1075"/>
                </a:cubicBezTo>
                <a:cubicBezTo>
                  <a:pt x="1075" y="1050"/>
                  <a:pt x="1075" y="1050"/>
                  <a:pt x="1075" y="1050"/>
                </a:cubicBezTo>
                <a:cubicBezTo>
                  <a:pt x="975" y="224"/>
                  <a:pt x="975" y="224"/>
                  <a:pt x="975" y="224"/>
                </a:cubicBezTo>
                <a:cubicBezTo>
                  <a:pt x="1150" y="224"/>
                  <a:pt x="1150" y="224"/>
                  <a:pt x="1150" y="224"/>
                </a:cubicBezTo>
                <a:cubicBezTo>
                  <a:pt x="975" y="125"/>
                  <a:pt x="825" y="25"/>
                  <a:pt x="800" y="0"/>
                </a:cubicBezTo>
                <a:lnTo>
                  <a:pt x="800" y="0"/>
                </a:lnTo>
                <a:cubicBezTo>
                  <a:pt x="800" y="51"/>
                  <a:pt x="800" y="125"/>
                  <a:pt x="800" y="125"/>
                </a:cubicBezTo>
                <a:cubicBezTo>
                  <a:pt x="775" y="125"/>
                  <a:pt x="475" y="125"/>
                  <a:pt x="475" y="125"/>
                </a:cubicBezTo>
                <a:cubicBezTo>
                  <a:pt x="475" y="125"/>
                  <a:pt x="475" y="350"/>
                  <a:pt x="475" y="374"/>
                </a:cubicBezTo>
                <a:cubicBezTo>
                  <a:pt x="475" y="399"/>
                  <a:pt x="375" y="424"/>
                  <a:pt x="375" y="450"/>
                </a:cubicBezTo>
                <a:cubicBezTo>
                  <a:pt x="375" y="474"/>
                  <a:pt x="375" y="599"/>
                  <a:pt x="375" y="599"/>
                </a:cubicBezTo>
                <a:cubicBezTo>
                  <a:pt x="0" y="599"/>
                  <a:pt x="0" y="599"/>
                  <a:pt x="0" y="599"/>
                </a:cubicBezTo>
                <a:cubicBezTo>
                  <a:pt x="0" y="650"/>
                  <a:pt x="25" y="674"/>
                  <a:pt x="50" y="699"/>
                </a:cubicBezTo>
                <a:cubicBezTo>
                  <a:pt x="75" y="724"/>
                  <a:pt x="25" y="799"/>
                  <a:pt x="75" y="850"/>
                </a:cubicBezTo>
                <a:cubicBezTo>
                  <a:pt x="124" y="924"/>
                  <a:pt x="75" y="999"/>
                  <a:pt x="50" y="1050"/>
                </a:cubicBezTo>
                <a:cubicBezTo>
                  <a:pt x="25" y="1050"/>
                  <a:pt x="25" y="1099"/>
                  <a:pt x="25" y="1124"/>
                </a:cubicBezTo>
                <a:lnTo>
                  <a:pt x="25" y="1124"/>
                </a:lnTo>
                <a:cubicBezTo>
                  <a:pt x="75" y="1124"/>
                  <a:pt x="50" y="1075"/>
                  <a:pt x="100" y="10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02" name="Freeform 30">
            <a:extLst>
              <a:ext uri="{FF2B5EF4-FFF2-40B4-BE49-F238E27FC236}">
                <a16:creationId xmlns:a16="http://schemas.microsoft.com/office/drawing/2014/main" id="{04B8B32D-4F73-634A-9250-18D074802ECF}"/>
              </a:ext>
            </a:extLst>
          </p:cNvPr>
          <p:cNvSpPr>
            <a:spLocks noChangeArrowheads="1"/>
          </p:cNvSpPr>
          <p:nvPr/>
        </p:nvSpPr>
        <p:spPr bwMode="auto">
          <a:xfrm>
            <a:off x="5398505" y="4062881"/>
            <a:ext cx="503435" cy="471091"/>
          </a:xfrm>
          <a:custGeom>
            <a:avLst/>
            <a:gdLst>
              <a:gd name="T0" fmla="*/ 1476 w 1577"/>
              <a:gd name="T1" fmla="*/ 600 h 1476"/>
              <a:gd name="T2" fmla="*/ 1476 w 1577"/>
              <a:gd name="T3" fmla="*/ 600 h 1476"/>
              <a:gd name="T4" fmla="*/ 1425 w 1577"/>
              <a:gd name="T5" fmla="*/ 500 h 1476"/>
              <a:gd name="T6" fmla="*/ 1325 w 1577"/>
              <a:gd name="T7" fmla="*/ 475 h 1476"/>
              <a:gd name="T8" fmla="*/ 1276 w 1577"/>
              <a:gd name="T9" fmla="*/ 400 h 1476"/>
              <a:gd name="T10" fmla="*/ 700 w 1577"/>
              <a:gd name="T11" fmla="*/ 0 h 1476"/>
              <a:gd name="T12" fmla="*/ 525 w 1577"/>
              <a:gd name="T13" fmla="*/ 0 h 1476"/>
              <a:gd name="T14" fmla="*/ 625 w 1577"/>
              <a:gd name="T15" fmla="*/ 826 h 1476"/>
              <a:gd name="T16" fmla="*/ 650 w 1577"/>
              <a:gd name="T17" fmla="*/ 851 h 1476"/>
              <a:gd name="T18" fmla="*/ 650 w 1577"/>
              <a:gd name="T19" fmla="*/ 951 h 1476"/>
              <a:gd name="T20" fmla="*/ 275 w 1577"/>
              <a:gd name="T21" fmla="*/ 951 h 1476"/>
              <a:gd name="T22" fmla="*/ 225 w 1577"/>
              <a:gd name="T23" fmla="*/ 975 h 1476"/>
              <a:gd name="T24" fmla="*/ 150 w 1577"/>
              <a:gd name="T25" fmla="*/ 951 h 1476"/>
              <a:gd name="T26" fmla="*/ 100 w 1577"/>
              <a:gd name="T27" fmla="*/ 975 h 1476"/>
              <a:gd name="T28" fmla="*/ 50 w 1577"/>
              <a:gd name="T29" fmla="*/ 1000 h 1476"/>
              <a:gd name="T30" fmla="*/ 0 w 1577"/>
              <a:gd name="T31" fmla="*/ 1026 h 1476"/>
              <a:gd name="T32" fmla="*/ 0 w 1577"/>
              <a:gd name="T33" fmla="*/ 1051 h 1476"/>
              <a:gd name="T34" fmla="*/ 25 w 1577"/>
              <a:gd name="T35" fmla="*/ 1075 h 1476"/>
              <a:gd name="T36" fmla="*/ 25 w 1577"/>
              <a:gd name="T37" fmla="*/ 1126 h 1476"/>
              <a:gd name="T38" fmla="*/ 75 w 1577"/>
              <a:gd name="T39" fmla="*/ 1175 h 1476"/>
              <a:gd name="T40" fmla="*/ 75 w 1577"/>
              <a:gd name="T41" fmla="*/ 1251 h 1476"/>
              <a:gd name="T42" fmla="*/ 100 w 1577"/>
              <a:gd name="T43" fmla="*/ 1275 h 1476"/>
              <a:gd name="T44" fmla="*/ 175 w 1577"/>
              <a:gd name="T45" fmla="*/ 1275 h 1476"/>
              <a:gd name="T46" fmla="*/ 225 w 1577"/>
              <a:gd name="T47" fmla="*/ 1275 h 1476"/>
              <a:gd name="T48" fmla="*/ 300 w 1577"/>
              <a:gd name="T49" fmla="*/ 1226 h 1476"/>
              <a:gd name="T50" fmla="*/ 325 w 1577"/>
              <a:gd name="T51" fmla="*/ 1300 h 1476"/>
              <a:gd name="T52" fmla="*/ 375 w 1577"/>
              <a:gd name="T53" fmla="*/ 1351 h 1476"/>
              <a:gd name="T54" fmla="*/ 375 w 1577"/>
              <a:gd name="T55" fmla="*/ 1375 h 1476"/>
              <a:gd name="T56" fmla="*/ 375 w 1577"/>
              <a:gd name="T57" fmla="*/ 1425 h 1476"/>
              <a:gd name="T58" fmla="*/ 425 w 1577"/>
              <a:gd name="T59" fmla="*/ 1451 h 1476"/>
              <a:gd name="T60" fmla="*/ 475 w 1577"/>
              <a:gd name="T61" fmla="*/ 1451 h 1476"/>
              <a:gd name="T62" fmla="*/ 525 w 1577"/>
              <a:gd name="T63" fmla="*/ 1425 h 1476"/>
              <a:gd name="T64" fmla="*/ 575 w 1577"/>
              <a:gd name="T65" fmla="*/ 1425 h 1476"/>
              <a:gd name="T66" fmla="*/ 600 w 1577"/>
              <a:gd name="T67" fmla="*/ 1425 h 1476"/>
              <a:gd name="T68" fmla="*/ 650 w 1577"/>
              <a:gd name="T69" fmla="*/ 1425 h 1476"/>
              <a:gd name="T70" fmla="*/ 675 w 1577"/>
              <a:gd name="T71" fmla="*/ 1351 h 1476"/>
              <a:gd name="T72" fmla="*/ 650 w 1577"/>
              <a:gd name="T73" fmla="*/ 1300 h 1476"/>
              <a:gd name="T74" fmla="*/ 725 w 1577"/>
              <a:gd name="T75" fmla="*/ 1275 h 1476"/>
              <a:gd name="T76" fmla="*/ 775 w 1577"/>
              <a:gd name="T77" fmla="*/ 1200 h 1476"/>
              <a:gd name="T78" fmla="*/ 800 w 1577"/>
              <a:gd name="T79" fmla="*/ 1126 h 1476"/>
              <a:gd name="T80" fmla="*/ 850 w 1577"/>
              <a:gd name="T81" fmla="*/ 1151 h 1476"/>
              <a:gd name="T82" fmla="*/ 900 w 1577"/>
              <a:gd name="T83" fmla="*/ 1100 h 1476"/>
              <a:gd name="T84" fmla="*/ 950 w 1577"/>
              <a:gd name="T85" fmla="*/ 1075 h 1476"/>
              <a:gd name="T86" fmla="*/ 975 w 1577"/>
              <a:gd name="T87" fmla="*/ 1051 h 1476"/>
              <a:gd name="T88" fmla="*/ 1050 w 1577"/>
              <a:gd name="T89" fmla="*/ 1026 h 1476"/>
              <a:gd name="T90" fmla="*/ 1125 w 1577"/>
              <a:gd name="T91" fmla="*/ 1000 h 1476"/>
              <a:gd name="T92" fmla="*/ 1250 w 1577"/>
              <a:gd name="T93" fmla="*/ 1000 h 1476"/>
              <a:gd name="T94" fmla="*/ 1325 w 1577"/>
              <a:gd name="T95" fmla="*/ 975 h 1476"/>
              <a:gd name="T96" fmla="*/ 1476 w 1577"/>
              <a:gd name="T97" fmla="*/ 951 h 1476"/>
              <a:gd name="T98" fmla="*/ 1525 w 1577"/>
              <a:gd name="T99" fmla="*/ 926 h 1476"/>
              <a:gd name="T100" fmla="*/ 1550 w 1577"/>
              <a:gd name="T101" fmla="*/ 851 h 1476"/>
              <a:gd name="T102" fmla="*/ 1550 w 1577"/>
              <a:gd name="T103" fmla="*/ 600 h 1476"/>
              <a:gd name="T104" fmla="*/ 1476 w 1577"/>
              <a:gd name="T105" fmla="*/ 600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7" h="1476">
                <a:moveTo>
                  <a:pt x="1476" y="600"/>
                </a:moveTo>
                <a:lnTo>
                  <a:pt x="1476" y="600"/>
                </a:lnTo>
                <a:cubicBezTo>
                  <a:pt x="1476" y="600"/>
                  <a:pt x="1476" y="550"/>
                  <a:pt x="1425" y="500"/>
                </a:cubicBezTo>
                <a:cubicBezTo>
                  <a:pt x="1400" y="475"/>
                  <a:pt x="1325" y="475"/>
                  <a:pt x="1325" y="475"/>
                </a:cubicBezTo>
                <a:cubicBezTo>
                  <a:pt x="1325" y="475"/>
                  <a:pt x="1300" y="426"/>
                  <a:pt x="1276" y="400"/>
                </a:cubicBezTo>
                <a:cubicBezTo>
                  <a:pt x="1250" y="375"/>
                  <a:pt x="950" y="175"/>
                  <a:pt x="700" y="0"/>
                </a:cubicBezTo>
                <a:cubicBezTo>
                  <a:pt x="525" y="0"/>
                  <a:pt x="525" y="0"/>
                  <a:pt x="525" y="0"/>
                </a:cubicBezTo>
                <a:cubicBezTo>
                  <a:pt x="625" y="826"/>
                  <a:pt x="625" y="826"/>
                  <a:pt x="625" y="826"/>
                </a:cubicBezTo>
                <a:cubicBezTo>
                  <a:pt x="650" y="851"/>
                  <a:pt x="650" y="851"/>
                  <a:pt x="650" y="851"/>
                </a:cubicBezTo>
                <a:cubicBezTo>
                  <a:pt x="650" y="851"/>
                  <a:pt x="650" y="926"/>
                  <a:pt x="650" y="951"/>
                </a:cubicBezTo>
                <a:cubicBezTo>
                  <a:pt x="625" y="951"/>
                  <a:pt x="275" y="951"/>
                  <a:pt x="275" y="951"/>
                </a:cubicBezTo>
                <a:cubicBezTo>
                  <a:pt x="275" y="951"/>
                  <a:pt x="250" y="975"/>
                  <a:pt x="225" y="975"/>
                </a:cubicBezTo>
                <a:cubicBezTo>
                  <a:pt x="200" y="975"/>
                  <a:pt x="150" y="951"/>
                  <a:pt x="150" y="951"/>
                </a:cubicBezTo>
                <a:cubicBezTo>
                  <a:pt x="150" y="975"/>
                  <a:pt x="150" y="1000"/>
                  <a:pt x="100" y="975"/>
                </a:cubicBezTo>
                <a:cubicBezTo>
                  <a:pt x="50" y="926"/>
                  <a:pt x="50" y="975"/>
                  <a:pt x="50" y="1000"/>
                </a:cubicBezTo>
                <a:cubicBezTo>
                  <a:pt x="50" y="1000"/>
                  <a:pt x="25" y="1026"/>
                  <a:pt x="0" y="1026"/>
                </a:cubicBezTo>
                <a:lnTo>
                  <a:pt x="0" y="1051"/>
                </a:lnTo>
                <a:cubicBezTo>
                  <a:pt x="25" y="1075"/>
                  <a:pt x="25" y="1075"/>
                  <a:pt x="25" y="1075"/>
                </a:cubicBezTo>
                <a:cubicBezTo>
                  <a:pt x="25" y="1075"/>
                  <a:pt x="25" y="1100"/>
                  <a:pt x="25" y="1126"/>
                </a:cubicBezTo>
                <a:cubicBezTo>
                  <a:pt x="50" y="1151"/>
                  <a:pt x="75" y="1175"/>
                  <a:pt x="75" y="1175"/>
                </a:cubicBezTo>
                <a:cubicBezTo>
                  <a:pt x="75" y="1200"/>
                  <a:pt x="75" y="1251"/>
                  <a:pt x="75" y="1251"/>
                </a:cubicBezTo>
                <a:cubicBezTo>
                  <a:pt x="75" y="1251"/>
                  <a:pt x="100" y="1300"/>
                  <a:pt x="100" y="1275"/>
                </a:cubicBezTo>
                <a:cubicBezTo>
                  <a:pt x="125" y="1275"/>
                  <a:pt x="150" y="1300"/>
                  <a:pt x="175" y="1275"/>
                </a:cubicBezTo>
                <a:cubicBezTo>
                  <a:pt x="175" y="1251"/>
                  <a:pt x="200" y="1275"/>
                  <a:pt x="225" y="1275"/>
                </a:cubicBezTo>
                <a:cubicBezTo>
                  <a:pt x="250" y="1275"/>
                  <a:pt x="275" y="1226"/>
                  <a:pt x="300" y="1226"/>
                </a:cubicBezTo>
                <a:cubicBezTo>
                  <a:pt x="300" y="1251"/>
                  <a:pt x="325" y="1275"/>
                  <a:pt x="325" y="1300"/>
                </a:cubicBezTo>
                <a:cubicBezTo>
                  <a:pt x="325" y="1325"/>
                  <a:pt x="375" y="1351"/>
                  <a:pt x="375" y="1351"/>
                </a:cubicBezTo>
                <a:cubicBezTo>
                  <a:pt x="350" y="1351"/>
                  <a:pt x="350" y="1375"/>
                  <a:pt x="375" y="1375"/>
                </a:cubicBezTo>
                <a:lnTo>
                  <a:pt x="375" y="1425"/>
                </a:lnTo>
                <a:cubicBezTo>
                  <a:pt x="400" y="1451"/>
                  <a:pt x="425" y="1475"/>
                  <a:pt x="425" y="1451"/>
                </a:cubicBezTo>
                <a:cubicBezTo>
                  <a:pt x="450" y="1425"/>
                  <a:pt x="475" y="1451"/>
                  <a:pt x="475" y="1451"/>
                </a:cubicBezTo>
                <a:cubicBezTo>
                  <a:pt x="500" y="1475"/>
                  <a:pt x="525" y="1451"/>
                  <a:pt x="525" y="1425"/>
                </a:cubicBezTo>
                <a:cubicBezTo>
                  <a:pt x="525" y="1400"/>
                  <a:pt x="575" y="1400"/>
                  <a:pt x="575" y="1425"/>
                </a:cubicBezTo>
                <a:cubicBezTo>
                  <a:pt x="575" y="1451"/>
                  <a:pt x="575" y="1451"/>
                  <a:pt x="600" y="1425"/>
                </a:cubicBezTo>
                <a:cubicBezTo>
                  <a:pt x="625" y="1425"/>
                  <a:pt x="625" y="1425"/>
                  <a:pt x="650" y="1425"/>
                </a:cubicBezTo>
                <a:cubicBezTo>
                  <a:pt x="650" y="1400"/>
                  <a:pt x="650" y="1375"/>
                  <a:pt x="675" y="1351"/>
                </a:cubicBezTo>
                <a:lnTo>
                  <a:pt x="650" y="1300"/>
                </a:lnTo>
                <a:cubicBezTo>
                  <a:pt x="675" y="1300"/>
                  <a:pt x="725" y="1300"/>
                  <a:pt x="725" y="1275"/>
                </a:cubicBezTo>
                <a:cubicBezTo>
                  <a:pt x="750" y="1226"/>
                  <a:pt x="775" y="1200"/>
                  <a:pt x="775" y="1200"/>
                </a:cubicBezTo>
                <a:cubicBezTo>
                  <a:pt x="775" y="1200"/>
                  <a:pt x="775" y="1126"/>
                  <a:pt x="800" y="1126"/>
                </a:cubicBezTo>
                <a:cubicBezTo>
                  <a:pt x="825" y="1151"/>
                  <a:pt x="850" y="1175"/>
                  <a:pt x="850" y="1151"/>
                </a:cubicBezTo>
                <a:cubicBezTo>
                  <a:pt x="850" y="1100"/>
                  <a:pt x="876" y="1126"/>
                  <a:pt x="900" y="1100"/>
                </a:cubicBezTo>
                <a:cubicBezTo>
                  <a:pt x="900" y="1075"/>
                  <a:pt x="925" y="1075"/>
                  <a:pt x="950" y="1075"/>
                </a:cubicBezTo>
                <a:cubicBezTo>
                  <a:pt x="950" y="1075"/>
                  <a:pt x="975" y="1075"/>
                  <a:pt x="975" y="1051"/>
                </a:cubicBezTo>
                <a:cubicBezTo>
                  <a:pt x="975" y="1026"/>
                  <a:pt x="1025" y="1051"/>
                  <a:pt x="1050" y="1026"/>
                </a:cubicBezTo>
                <a:cubicBezTo>
                  <a:pt x="1100" y="1000"/>
                  <a:pt x="1100" y="975"/>
                  <a:pt x="1125" y="1000"/>
                </a:cubicBezTo>
                <a:cubicBezTo>
                  <a:pt x="1150" y="1000"/>
                  <a:pt x="1225" y="1000"/>
                  <a:pt x="1250" y="1000"/>
                </a:cubicBezTo>
                <a:cubicBezTo>
                  <a:pt x="1250" y="1000"/>
                  <a:pt x="1276" y="975"/>
                  <a:pt x="1325" y="975"/>
                </a:cubicBezTo>
                <a:cubicBezTo>
                  <a:pt x="1350" y="975"/>
                  <a:pt x="1425" y="951"/>
                  <a:pt x="1476" y="951"/>
                </a:cubicBezTo>
                <a:cubicBezTo>
                  <a:pt x="1500" y="951"/>
                  <a:pt x="1525" y="926"/>
                  <a:pt x="1525" y="926"/>
                </a:cubicBezTo>
                <a:cubicBezTo>
                  <a:pt x="1525" y="900"/>
                  <a:pt x="1550" y="851"/>
                  <a:pt x="1550" y="851"/>
                </a:cubicBezTo>
                <a:cubicBezTo>
                  <a:pt x="1576" y="826"/>
                  <a:pt x="1576" y="651"/>
                  <a:pt x="1550" y="600"/>
                </a:cubicBezTo>
                <a:cubicBezTo>
                  <a:pt x="1525" y="600"/>
                  <a:pt x="1476" y="600"/>
                  <a:pt x="1476" y="6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05" name="Freeform 31">
            <a:extLst>
              <a:ext uri="{FF2B5EF4-FFF2-40B4-BE49-F238E27FC236}">
                <a16:creationId xmlns:a16="http://schemas.microsoft.com/office/drawing/2014/main" id="{1E939053-3B17-1F44-B7ED-4DC33CCE3790}"/>
              </a:ext>
            </a:extLst>
          </p:cNvPr>
          <p:cNvSpPr>
            <a:spLocks noChangeArrowheads="1"/>
          </p:cNvSpPr>
          <p:nvPr/>
        </p:nvSpPr>
        <p:spPr bwMode="auto">
          <a:xfrm>
            <a:off x="5606631" y="4373662"/>
            <a:ext cx="239061" cy="175780"/>
          </a:xfrm>
          <a:custGeom>
            <a:avLst/>
            <a:gdLst>
              <a:gd name="T0" fmla="*/ 750 w 751"/>
              <a:gd name="T1" fmla="*/ 300 h 552"/>
              <a:gd name="T2" fmla="*/ 750 w 751"/>
              <a:gd name="T3" fmla="*/ 300 h 552"/>
              <a:gd name="T4" fmla="*/ 726 w 751"/>
              <a:gd name="T5" fmla="*/ 300 h 552"/>
              <a:gd name="T6" fmla="*/ 700 w 751"/>
              <a:gd name="T7" fmla="*/ 251 h 552"/>
              <a:gd name="T8" fmla="*/ 675 w 751"/>
              <a:gd name="T9" fmla="*/ 251 h 552"/>
              <a:gd name="T10" fmla="*/ 626 w 751"/>
              <a:gd name="T11" fmla="*/ 225 h 552"/>
              <a:gd name="T12" fmla="*/ 600 w 751"/>
              <a:gd name="T13" fmla="*/ 176 h 552"/>
              <a:gd name="T14" fmla="*/ 575 w 751"/>
              <a:gd name="T15" fmla="*/ 125 h 552"/>
              <a:gd name="T16" fmla="*/ 525 w 751"/>
              <a:gd name="T17" fmla="*/ 76 h 552"/>
              <a:gd name="T18" fmla="*/ 525 w 751"/>
              <a:gd name="T19" fmla="*/ 25 h 552"/>
              <a:gd name="T20" fmla="*/ 475 w 751"/>
              <a:gd name="T21" fmla="*/ 25 h 552"/>
              <a:gd name="T22" fmla="*/ 400 w 751"/>
              <a:gd name="T23" fmla="*/ 51 h 552"/>
              <a:gd name="T24" fmla="*/ 325 w 751"/>
              <a:gd name="T25" fmla="*/ 76 h 552"/>
              <a:gd name="T26" fmla="*/ 300 w 751"/>
              <a:gd name="T27" fmla="*/ 100 h 552"/>
              <a:gd name="T28" fmla="*/ 250 w 751"/>
              <a:gd name="T29" fmla="*/ 125 h 552"/>
              <a:gd name="T30" fmla="*/ 200 w 751"/>
              <a:gd name="T31" fmla="*/ 176 h 552"/>
              <a:gd name="T32" fmla="*/ 150 w 751"/>
              <a:gd name="T33" fmla="*/ 151 h 552"/>
              <a:gd name="T34" fmla="*/ 125 w 751"/>
              <a:gd name="T35" fmla="*/ 225 h 552"/>
              <a:gd name="T36" fmla="*/ 75 w 751"/>
              <a:gd name="T37" fmla="*/ 300 h 552"/>
              <a:gd name="T38" fmla="*/ 0 w 751"/>
              <a:gd name="T39" fmla="*/ 325 h 552"/>
              <a:gd name="T40" fmla="*/ 25 w 751"/>
              <a:gd name="T41" fmla="*/ 376 h 552"/>
              <a:gd name="T42" fmla="*/ 0 w 751"/>
              <a:gd name="T43" fmla="*/ 450 h 552"/>
              <a:gd name="T44" fmla="*/ 25 w 751"/>
              <a:gd name="T45" fmla="*/ 476 h 552"/>
              <a:gd name="T46" fmla="*/ 125 w 751"/>
              <a:gd name="T47" fmla="*/ 525 h 552"/>
              <a:gd name="T48" fmla="*/ 226 w 751"/>
              <a:gd name="T49" fmla="*/ 500 h 552"/>
              <a:gd name="T50" fmla="*/ 250 w 751"/>
              <a:gd name="T51" fmla="*/ 500 h 552"/>
              <a:gd name="T52" fmla="*/ 250 w 751"/>
              <a:gd name="T53" fmla="*/ 400 h 552"/>
              <a:gd name="T54" fmla="*/ 475 w 751"/>
              <a:gd name="T55" fmla="*/ 425 h 552"/>
              <a:gd name="T56" fmla="*/ 525 w 751"/>
              <a:gd name="T57" fmla="*/ 400 h 552"/>
              <a:gd name="T58" fmla="*/ 600 w 751"/>
              <a:gd name="T59" fmla="*/ 400 h 552"/>
              <a:gd name="T60" fmla="*/ 650 w 751"/>
              <a:gd name="T61" fmla="*/ 376 h 552"/>
              <a:gd name="T62" fmla="*/ 726 w 751"/>
              <a:gd name="T63" fmla="*/ 350 h 552"/>
              <a:gd name="T64" fmla="*/ 750 w 751"/>
              <a:gd name="T65" fmla="*/ 30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1" h="552">
                <a:moveTo>
                  <a:pt x="750" y="300"/>
                </a:moveTo>
                <a:lnTo>
                  <a:pt x="750" y="300"/>
                </a:lnTo>
                <a:lnTo>
                  <a:pt x="726" y="300"/>
                </a:lnTo>
                <a:cubicBezTo>
                  <a:pt x="700" y="300"/>
                  <a:pt x="726" y="251"/>
                  <a:pt x="700" y="251"/>
                </a:cubicBezTo>
                <a:cubicBezTo>
                  <a:pt x="700" y="225"/>
                  <a:pt x="675" y="251"/>
                  <a:pt x="675" y="251"/>
                </a:cubicBezTo>
                <a:cubicBezTo>
                  <a:pt x="650" y="251"/>
                  <a:pt x="650" y="225"/>
                  <a:pt x="626" y="225"/>
                </a:cubicBezTo>
                <a:cubicBezTo>
                  <a:pt x="600" y="225"/>
                  <a:pt x="600" y="200"/>
                  <a:pt x="600" y="176"/>
                </a:cubicBezTo>
                <a:cubicBezTo>
                  <a:pt x="600" y="151"/>
                  <a:pt x="575" y="151"/>
                  <a:pt x="575" y="125"/>
                </a:cubicBezTo>
                <a:cubicBezTo>
                  <a:pt x="550" y="125"/>
                  <a:pt x="550" y="76"/>
                  <a:pt x="525" y="76"/>
                </a:cubicBezTo>
                <a:cubicBezTo>
                  <a:pt x="525" y="76"/>
                  <a:pt x="525" y="51"/>
                  <a:pt x="525" y="25"/>
                </a:cubicBezTo>
                <a:cubicBezTo>
                  <a:pt x="500" y="25"/>
                  <a:pt x="475" y="25"/>
                  <a:pt x="475" y="25"/>
                </a:cubicBezTo>
                <a:cubicBezTo>
                  <a:pt x="450" y="0"/>
                  <a:pt x="450" y="25"/>
                  <a:pt x="400" y="51"/>
                </a:cubicBezTo>
                <a:cubicBezTo>
                  <a:pt x="375" y="76"/>
                  <a:pt x="325" y="51"/>
                  <a:pt x="325" y="76"/>
                </a:cubicBezTo>
                <a:cubicBezTo>
                  <a:pt x="325" y="100"/>
                  <a:pt x="300" y="100"/>
                  <a:pt x="300" y="100"/>
                </a:cubicBezTo>
                <a:cubicBezTo>
                  <a:pt x="275" y="100"/>
                  <a:pt x="250" y="100"/>
                  <a:pt x="250" y="125"/>
                </a:cubicBezTo>
                <a:cubicBezTo>
                  <a:pt x="226" y="151"/>
                  <a:pt x="200" y="125"/>
                  <a:pt x="200" y="176"/>
                </a:cubicBezTo>
                <a:cubicBezTo>
                  <a:pt x="200" y="200"/>
                  <a:pt x="175" y="176"/>
                  <a:pt x="150" y="151"/>
                </a:cubicBezTo>
                <a:cubicBezTo>
                  <a:pt x="125" y="151"/>
                  <a:pt x="125" y="225"/>
                  <a:pt x="125" y="225"/>
                </a:cubicBezTo>
                <a:cubicBezTo>
                  <a:pt x="125" y="225"/>
                  <a:pt x="100" y="251"/>
                  <a:pt x="75" y="300"/>
                </a:cubicBezTo>
                <a:cubicBezTo>
                  <a:pt x="75" y="325"/>
                  <a:pt x="25" y="325"/>
                  <a:pt x="0" y="325"/>
                </a:cubicBezTo>
                <a:lnTo>
                  <a:pt x="25" y="376"/>
                </a:lnTo>
                <a:cubicBezTo>
                  <a:pt x="0" y="400"/>
                  <a:pt x="0" y="425"/>
                  <a:pt x="0" y="450"/>
                </a:cubicBezTo>
                <a:lnTo>
                  <a:pt x="25" y="476"/>
                </a:lnTo>
                <a:cubicBezTo>
                  <a:pt x="50" y="500"/>
                  <a:pt x="100" y="551"/>
                  <a:pt x="125" y="525"/>
                </a:cubicBezTo>
                <a:cubicBezTo>
                  <a:pt x="150" y="500"/>
                  <a:pt x="200" y="500"/>
                  <a:pt x="226" y="500"/>
                </a:cubicBezTo>
                <a:cubicBezTo>
                  <a:pt x="250" y="525"/>
                  <a:pt x="250" y="525"/>
                  <a:pt x="250" y="500"/>
                </a:cubicBezTo>
                <a:cubicBezTo>
                  <a:pt x="250" y="476"/>
                  <a:pt x="226" y="425"/>
                  <a:pt x="250" y="400"/>
                </a:cubicBezTo>
                <a:cubicBezTo>
                  <a:pt x="250" y="400"/>
                  <a:pt x="475" y="400"/>
                  <a:pt x="475" y="425"/>
                </a:cubicBezTo>
                <a:cubicBezTo>
                  <a:pt x="475" y="425"/>
                  <a:pt x="475" y="376"/>
                  <a:pt x="525" y="400"/>
                </a:cubicBezTo>
                <a:cubicBezTo>
                  <a:pt x="550" y="400"/>
                  <a:pt x="575" y="400"/>
                  <a:pt x="600" y="400"/>
                </a:cubicBezTo>
                <a:cubicBezTo>
                  <a:pt x="626" y="400"/>
                  <a:pt x="626" y="376"/>
                  <a:pt x="650" y="376"/>
                </a:cubicBezTo>
                <a:cubicBezTo>
                  <a:pt x="675" y="376"/>
                  <a:pt x="726" y="350"/>
                  <a:pt x="726" y="350"/>
                </a:cubicBezTo>
                <a:cubicBezTo>
                  <a:pt x="750" y="325"/>
                  <a:pt x="750" y="325"/>
                  <a:pt x="750" y="3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06" name="Freeform 32">
            <a:extLst>
              <a:ext uri="{FF2B5EF4-FFF2-40B4-BE49-F238E27FC236}">
                <a16:creationId xmlns:a16="http://schemas.microsoft.com/office/drawing/2014/main" id="{0118D491-E581-784C-BFB3-832DC613E7EF}"/>
              </a:ext>
            </a:extLst>
          </p:cNvPr>
          <p:cNvSpPr>
            <a:spLocks noChangeArrowheads="1"/>
          </p:cNvSpPr>
          <p:nvPr/>
        </p:nvSpPr>
        <p:spPr bwMode="auto">
          <a:xfrm>
            <a:off x="5773971" y="4110695"/>
            <a:ext cx="469684" cy="367029"/>
          </a:xfrm>
          <a:custGeom>
            <a:avLst/>
            <a:gdLst>
              <a:gd name="T0" fmla="*/ 1400 w 1475"/>
              <a:gd name="T1" fmla="*/ 176 h 1151"/>
              <a:gd name="T2" fmla="*/ 1400 w 1475"/>
              <a:gd name="T3" fmla="*/ 176 h 1151"/>
              <a:gd name="T4" fmla="*/ 1400 w 1475"/>
              <a:gd name="T5" fmla="*/ 50 h 1151"/>
              <a:gd name="T6" fmla="*/ 1325 w 1475"/>
              <a:gd name="T7" fmla="*/ 100 h 1151"/>
              <a:gd name="T8" fmla="*/ 1249 w 1475"/>
              <a:gd name="T9" fmla="*/ 25 h 1151"/>
              <a:gd name="T10" fmla="*/ 1125 w 1475"/>
              <a:gd name="T11" fmla="*/ 0 h 1151"/>
              <a:gd name="T12" fmla="*/ 726 w 1475"/>
              <a:gd name="T13" fmla="*/ 250 h 1151"/>
              <a:gd name="T14" fmla="*/ 550 w 1475"/>
              <a:gd name="T15" fmla="*/ 400 h 1151"/>
              <a:gd name="T16" fmla="*/ 401 w 1475"/>
              <a:gd name="T17" fmla="*/ 450 h 1151"/>
              <a:gd name="T18" fmla="*/ 375 w 1475"/>
              <a:gd name="T19" fmla="*/ 450 h 1151"/>
              <a:gd name="T20" fmla="*/ 375 w 1475"/>
              <a:gd name="T21" fmla="*/ 701 h 1151"/>
              <a:gd name="T22" fmla="*/ 350 w 1475"/>
              <a:gd name="T23" fmla="*/ 776 h 1151"/>
              <a:gd name="T24" fmla="*/ 301 w 1475"/>
              <a:gd name="T25" fmla="*/ 801 h 1151"/>
              <a:gd name="T26" fmla="*/ 150 w 1475"/>
              <a:gd name="T27" fmla="*/ 825 h 1151"/>
              <a:gd name="T28" fmla="*/ 75 w 1475"/>
              <a:gd name="T29" fmla="*/ 850 h 1151"/>
              <a:gd name="T30" fmla="*/ 0 w 1475"/>
              <a:gd name="T31" fmla="*/ 850 h 1151"/>
              <a:gd name="T32" fmla="*/ 0 w 1475"/>
              <a:gd name="T33" fmla="*/ 901 h 1151"/>
              <a:gd name="T34" fmla="*/ 50 w 1475"/>
              <a:gd name="T35" fmla="*/ 950 h 1151"/>
              <a:gd name="T36" fmla="*/ 75 w 1475"/>
              <a:gd name="T37" fmla="*/ 1001 h 1151"/>
              <a:gd name="T38" fmla="*/ 101 w 1475"/>
              <a:gd name="T39" fmla="*/ 1050 h 1151"/>
              <a:gd name="T40" fmla="*/ 150 w 1475"/>
              <a:gd name="T41" fmla="*/ 1076 h 1151"/>
              <a:gd name="T42" fmla="*/ 175 w 1475"/>
              <a:gd name="T43" fmla="*/ 1076 h 1151"/>
              <a:gd name="T44" fmla="*/ 201 w 1475"/>
              <a:gd name="T45" fmla="*/ 1125 h 1151"/>
              <a:gd name="T46" fmla="*/ 225 w 1475"/>
              <a:gd name="T47" fmla="*/ 1125 h 1151"/>
              <a:gd name="T48" fmla="*/ 275 w 1475"/>
              <a:gd name="T49" fmla="*/ 1101 h 1151"/>
              <a:gd name="T50" fmla="*/ 301 w 1475"/>
              <a:gd name="T51" fmla="*/ 1125 h 1151"/>
              <a:gd name="T52" fmla="*/ 325 w 1475"/>
              <a:gd name="T53" fmla="*/ 1125 h 1151"/>
              <a:gd name="T54" fmla="*/ 375 w 1475"/>
              <a:gd name="T55" fmla="*/ 1050 h 1151"/>
              <a:gd name="T56" fmla="*/ 401 w 1475"/>
              <a:gd name="T57" fmla="*/ 976 h 1151"/>
              <a:gd name="T58" fmla="*/ 475 w 1475"/>
              <a:gd name="T59" fmla="*/ 976 h 1151"/>
              <a:gd name="T60" fmla="*/ 550 w 1475"/>
              <a:gd name="T61" fmla="*/ 950 h 1151"/>
              <a:gd name="T62" fmla="*/ 626 w 1475"/>
              <a:gd name="T63" fmla="*/ 976 h 1151"/>
              <a:gd name="T64" fmla="*/ 675 w 1475"/>
              <a:gd name="T65" fmla="*/ 1025 h 1151"/>
              <a:gd name="T66" fmla="*/ 750 w 1475"/>
              <a:gd name="T67" fmla="*/ 1001 h 1151"/>
              <a:gd name="T68" fmla="*/ 826 w 1475"/>
              <a:gd name="T69" fmla="*/ 1050 h 1151"/>
              <a:gd name="T70" fmla="*/ 901 w 1475"/>
              <a:gd name="T71" fmla="*/ 1050 h 1151"/>
              <a:gd name="T72" fmla="*/ 975 w 1475"/>
              <a:gd name="T73" fmla="*/ 1001 h 1151"/>
              <a:gd name="T74" fmla="*/ 1100 w 1475"/>
              <a:gd name="T75" fmla="*/ 1001 h 1151"/>
              <a:gd name="T76" fmla="*/ 1174 w 1475"/>
              <a:gd name="T77" fmla="*/ 1025 h 1151"/>
              <a:gd name="T78" fmla="*/ 1249 w 1475"/>
              <a:gd name="T79" fmla="*/ 976 h 1151"/>
              <a:gd name="T80" fmla="*/ 1249 w 1475"/>
              <a:gd name="T81" fmla="*/ 950 h 1151"/>
              <a:gd name="T82" fmla="*/ 1249 w 1475"/>
              <a:gd name="T83" fmla="*/ 925 h 1151"/>
              <a:gd name="T84" fmla="*/ 1274 w 1475"/>
              <a:gd name="T85" fmla="*/ 850 h 1151"/>
              <a:gd name="T86" fmla="*/ 1425 w 1475"/>
              <a:gd name="T87" fmla="*/ 676 h 1151"/>
              <a:gd name="T88" fmla="*/ 1425 w 1475"/>
              <a:gd name="T89" fmla="*/ 425 h 1151"/>
              <a:gd name="T90" fmla="*/ 1449 w 1475"/>
              <a:gd name="T91" fmla="*/ 325 h 1151"/>
              <a:gd name="T92" fmla="*/ 1425 w 1475"/>
              <a:gd name="T93" fmla="*/ 250 h 1151"/>
              <a:gd name="T94" fmla="*/ 1400 w 1475"/>
              <a:gd name="T95" fmla="*/ 176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75" h="1151">
                <a:moveTo>
                  <a:pt x="1400" y="176"/>
                </a:moveTo>
                <a:lnTo>
                  <a:pt x="1400" y="176"/>
                </a:lnTo>
                <a:cubicBezTo>
                  <a:pt x="1400" y="150"/>
                  <a:pt x="1400" y="100"/>
                  <a:pt x="1400" y="50"/>
                </a:cubicBezTo>
                <a:cubicBezTo>
                  <a:pt x="1325" y="100"/>
                  <a:pt x="1325" y="100"/>
                  <a:pt x="1325" y="100"/>
                </a:cubicBezTo>
                <a:cubicBezTo>
                  <a:pt x="1325" y="100"/>
                  <a:pt x="1299" y="50"/>
                  <a:pt x="1249" y="25"/>
                </a:cubicBezTo>
                <a:cubicBezTo>
                  <a:pt x="1225" y="0"/>
                  <a:pt x="1125" y="0"/>
                  <a:pt x="1125" y="0"/>
                </a:cubicBezTo>
                <a:cubicBezTo>
                  <a:pt x="726" y="250"/>
                  <a:pt x="726" y="250"/>
                  <a:pt x="726" y="250"/>
                </a:cubicBezTo>
                <a:cubicBezTo>
                  <a:pt x="550" y="400"/>
                  <a:pt x="550" y="400"/>
                  <a:pt x="550" y="400"/>
                </a:cubicBezTo>
                <a:cubicBezTo>
                  <a:pt x="550" y="400"/>
                  <a:pt x="425" y="425"/>
                  <a:pt x="401" y="450"/>
                </a:cubicBezTo>
                <a:cubicBezTo>
                  <a:pt x="401" y="450"/>
                  <a:pt x="401" y="450"/>
                  <a:pt x="375" y="450"/>
                </a:cubicBezTo>
                <a:cubicBezTo>
                  <a:pt x="401" y="501"/>
                  <a:pt x="401" y="676"/>
                  <a:pt x="375" y="701"/>
                </a:cubicBezTo>
                <a:cubicBezTo>
                  <a:pt x="375" y="701"/>
                  <a:pt x="350" y="750"/>
                  <a:pt x="350" y="776"/>
                </a:cubicBezTo>
                <a:cubicBezTo>
                  <a:pt x="350" y="776"/>
                  <a:pt x="325" y="801"/>
                  <a:pt x="301" y="801"/>
                </a:cubicBezTo>
                <a:cubicBezTo>
                  <a:pt x="250" y="801"/>
                  <a:pt x="175" y="825"/>
                  <a:pt x="150" y="825"/>
                </a:cubicBezTo>
                <a:cubicBezTo>
                  <a:pt x="101" y="825"/>
                  <a:pt x="75" y="850"/>
                  <a:pt x="75" y="850"/>
                </a:cubicBezTo>
                <a:cubicBezTo>
                  <a:pt x="75" y="850"/>
                  <a:pt x="25" y="850"/>
                  <a:pt x="0" y="850"/>
                </a:cubicBezTo>
                <a:cubicBezTo>
                  <a:pt x="0" y="876"/>
                  <a:pt x="0" y="901"/>
                  <a:pt x="0" y="901"/>
                </a:cubicBezTo>
                <a:cubicBezTo>
                  <a:pt x="25" y="901"/>
                  <a:pt x="25" y="950"/>
                  <a:pt x="50" y="950"/>
                </a:cubicBezTo>
                <a:cubicBezTo>
                  <a:pt x="50" y="976"/>
                  <a:pt x="75" y="976"/>
                  <a:pt x="75" y="1001"/>
                </a:cubicBezTo>
                <a:cubicBezTo>
                  <a:pt x="75" y="1025"/>
                  <a:pt x="75" y="1050"/>
                  <a:pt x="101" y="1050"/>
                </a:cubicBezTo>
                <a:cubicBezTo>
                  <a:pt x="125" y="1050"/>
                  <a:pt x="125" y="1076"/>
                  <a:pt x="150" y="1076"/>
                </a:cubicBezTo>
                <a:cubicBezTo>
                  <a:pt x="150" y="1076"/>
                  <a:pt x="175" y="1050"/>
                  <a:pt x="175" y="1076"/>
                </a:cubicBezTo>
                <a:cubicBezTo>
                  <a:pt x="201" y="1076"/>
                  <a:pt x="175" y="1125"/>
                  <a:pt x="201" y="1125"/>
                </a:cubicBezTo>
                <a:lnTo>
                  <a:pt x="225" y="1125"/>
                </a:lnTo>
                <a:cubicBezTo>
                  <a:pt x="225" y="1101"/>
                  <a:pt x="225" y="1076"/>
                  <a:pt x="275" y="1101"/>
                </a:cubicBezTo>
                <a:cubicBezTo>
                  <a:pt x="301" y="1101"/>
                  <a:pt x="275" y="1125"/>
                  <a:pt x="301" y="1125"/>
                </a:cubicBezTo>
                <a:cubicBezTo>
                  <a:pt x="325" y="1150"/>
                  <a:pt x="325" y="1150"/>
                  <a:pt x="325" y="1125"/>
                </a:cubicBezTo>
                <a:cubicBezTo>
                  <a:pt x="325" y="1101"/>
                  <a:pt x="375" y="1050"/>
                  <a:pt x="375" y="1050"/>
                </a:cubicBezTo>
                <a:cubicBezTo>
                  <a:pt x="375" y="1050"/>
                  <a:pt x="375" y="1001"/>
                  <a:pt x="401" y="976"/>
                </a:cubicBezTo>
                <a:cubicBezTo>
                  <a:pt x="425" y="976"/>
                  <a:pt x="475" y="976"/>
                  <a:pt x="475" y="976"/>
                </a:cubicBezTo>
                <a:cubicBezTo>
                  <a:pt x="501" y="976"/>
                  <a:pt x="525" y="950"/>
                  <a:pt x="550" y="950"/>
                </a:cubicBezTo>
                <a:cubicBezTo>
                  <a:pt x="550" y="976"/>
                  <a:pt x="601" y="950"/>
                  <a:pt x="626" y="976"/>
                </a:cubicBezTo>
                <a:cubicBezTo>
                  <a:pt x="626" y="1001"/>
                  <a:pt x="650" y="1050"/>
                  <a:pt x="675" y="1025"/>
                </a:cubicBezTo>
                <a:cubicBezTo>
                  <a:pt x="701" y="1025"/>
                  <a:pt x="726" y="1001"/>
                  <a:pt x="750" y="1001"/>
                </a:cubicBezTo>
                <a:cubicBezTo>
                  <a:pt x="750" y="1001"/>
                  <a:pt x="801" y="1050"/>
                  <a:pt x="826" y="1050"/>
                </a:cubicBezTo>
                <a:lnTo>
                  <a:pt x="901" y="1050"/>
                </a:lnTo>
                <a:cubicBezTo>
                  <a:pt x="926" y="1025"/>
                  <a:pt x="950" y="1001"/>
                  <a:pt x="975" y="1001"/>
                </a:cubicBezTo>
                <a:cubicBezTo>
                  <a:pt x="1001" y="1001"/>
                  <a:pt x="1074" y="1001"/>
                  <a:pt x="1100" y="1001"/>
                </a:cubicBezTo>
                <a:cubicBezTo>
                  <a:pt x="1125" y="1025"/>
                  <a:pt x="1149" y="1025"/>
                  <a:pt x="1174" y="1025"/>
                </a:cubicBezTo>
                <a:cubicBezTo>
                  <a:pt x="1200" y="1025"/>
                  <a:pt x="1225" y="976"/>
                  <a:pt x="1249" y="976"/>
                </a:cubicBezTo>
                <a:cubicBezTo>
                  <a:pt x="1249" y="950"/>
                  <a:pt x="1249" y="950"/>
                  <a:pt x="1249" y="950"/>
                </a:cubicBezTo>
                <a:cubicBezTo>
                  <a:pt x="1249" y="950"/>
                  <a:pt x="1249" y="950"/>
                  <a:pt x="1249" y="925"/>
                </a:cubicBezTo>
                <a:cubicBezTo>
                  <a:pt x="1249" y="876"/>
                  <a:pt x="1274" y="901"/>
                  <a:pt x="1274" y="850"/>
                </a:cubicBezTo>
                <a:cubicBezTo>
                  <a:pt x="1274" y="801"/>
                  <a:pt x="1425" y="676"/>
                  <a:pt x="1425" y="676"/>
                </a:cubicBezTo>
                <a:cubicBezTo>
                  <a:pt x="1425" y="650"/>
                  <a:pt x="1425" y="450"/>
                  <a:pt x="1425" y="425"/>
                </a:cubicBezTo>
                <a:cubicBezTo>
                  <a:pt x="1425" y="400"/>
                  <a:pt x="1449" y="376"/>
                  <a:pt x="1449" y="325"/>
                </a:cubicBezTo>
                <a:cubicBezTo>
                  <a:pt x="1474" y="300"/>
                  <a:pt x="1425" y="300"/>
                  <a:pt x="1425" y="250"/>
                </a:cubicBezTo>
                <a:cubicBezTo>
                  <a:pt x="1449" y="225"/>
                  <a:pt x="1400" y="200"/>
                  <a:pt x="1400" y="17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07" name="Freeform 33">
            <a:extLst>
              <a:ext uri="{FF2B5EF4-FFF2-40B4-BE49-F238E27FC236}">
                <a16:creationId xmlns:a16="http://schemas.microsoft.com/office/drawing/2014/main" id="{2749028C-9A09-BA4A-9BCC-EA7727149D09}"/>
              </a:ext>
            </a:extLst>
          </p:cNvPr>
          <p:cNvSpPr>
            <a:spLocks noChangeArrowheads="1"/>
          </p:cNvSpPr>
          <p:nvPr/>
        </p:nvSpPr>
        <p:spPr bwMode="auto">
          <a:xfrm>
            <a:off x="6171939" y="4110693"/>
            <a:ext cx="303748" cy="503435"/>
          </a:xfrm>
          <a:custGeom>
            <a:avLst/>
            <a:gdLst>
              <a:gd name="T0" fmla="*/ 951 w 952"/>
              <a:gd name="T1" fmla="*/ 400 h 1577"/>
              <a:gd name="T2" fmla="*/ 951 w 952"/>
              <a:gd name="T3" fmla="*/ 400 h 1577"/>
              <a:gd name="T4" fmla="*/ 225 w 952"/>
              <a:gd name="T5" fmla="*/ 0 h 1577"/>
              <a:gd name="T6" fmla="*/ 151 w 952"/>
              <a:gd name="T7" fmla="*/ 50 h 1577"/>
              <a:gd name="T8" fmla="*/ 151 w 952"/>
              <a:gd name="T9" fmla="*/ 176 h 1577"/>
              <a:gd name="T10" fmla="*/ 176 w 952"/>
              <a:gd name="T11" fmla="*/ 250 h 1577"/>
              <a:gd name="T12" fmla="*/ 200 w 952"/>
              <a:gd name="T13" fmla="*/ 325 h 1577"/>
              <a:gd name="T14" fmla="*/ 176 w 952"/>
              <a:gd name="T15" fmla="*/ 425 h 1577"/>
              <a:gd name="T16" fmla="*/ 176 w 952"/>
              <a:gd name="T17" fmla="*/ 676 h 1577"/>
              <a:gd name="T18" fmla="*/ 25 w 952"/>
              <a:gd name="T19" fmla="*/ 850 h 1577"/>
              <a:gd name="T20" fmla="*/ 0 w 952"/>
              <a:gd name="T21" fmla="*/ 925 h 1577"/>
              <a:gd name="T22" fmla="*/ 0 w 952"/>
              <a:gd name="T23" fmla="*/ 950 h 1577"/>
              <a:gd name="T24" fmla="*/ 25 w 952"/>
              <a:gd name="T25" fmla="*/ 976 h 1577"/>
              <a:gd name="T26" fmla="*/ 76 w 952"/>
              <a:gd name="T27" fmla="*/ 1025 h 1577"/>
              <a:gd name="T28" fmla="*/ 125 w 952"/>
              <a:gd name="T29" fmla="*/ 1101 h 1577"/>
              <a:gd name="T30" fmla="*/ 125 w 952"/>
              <a:gd name="T31" fmla="*/ 1201 h 1577"/>
              <a:gd name="T32" fmla="*/ 176 w 952"/>
              <a:gd name="T33" fmla="*/ 1301 h 1577"/>
              <a:gd name="T34" fmla="*/ 125 w 952"/>
              <a:gd name="T35" fmla="*/ 1325 h 1577"/>
              <a:gd name="T36" fmla="*/ 50 w 952"/>
              <a:gd name="T37" fmla="*/ 1325 h 1577"/>
              <a:gd name="T38" fmla="*/ 76 w 952"/>
              <a:gd name="T39" fmla="*/ 1401 h 1577"/>
              <a:gd name="T40" fmla="*/ 151 w 952"/>
              <a:gd name="T41" fmla="*/ 1476 h 1577"/>
              <a:gd name="T42" fmla="*/ 200 w 952"/>
              <a:gd name="T43" fmla="*/ 1550 h 1577"/>
              <a:gd name="T44" fmla="*/ 251 w 952"/>
              <a:gd name="T45" fmla="*/ 1550 h 1577"/>
              <a:gd name="T46" fmla="*/ 301 w 952"/>
              <a:gd name="T47" fmla="*/ 1550 h 1577"/>
              <a:gd name="T48" fmla="*/ 401 w 952"/>
              <a:gd name="T49" fmla="*/ 1501 h 1577"/>
              <a:gd name="T50" fmla="*/ 501 w 952"/>
              <a:gd name="T51" fmla="*/ 1476 h 1577"/>
              <a:gd name="T52" fmla="*/ 501 w 952"/>
              <a:gd name="T53" fmla="*/ 1425 h 1577"/>
              <a:gd name="T54" fmla="*/ 625 w 952"/>
              <a:gd name="T55" fmla="*/ 1376 h 1577"/>
              <a:gd name="T56" fmla="*/ 725 w 952"/>
              <a:gd name="T57" fmla="*/ 1301 h 1577"/>
              <a:gd name="T58" fmla="*/ 751 w 952"/>
              <a:gd name="T59" fmla="*/ 1250 h 1577"/>
              <a:gd name="T60" fmla="*/ 825 w 952"/>
              <a:gd name="T61" fmla="*/ 1225 h 1577"/>
              <a:gd name="T62" fmla="*/ 825 w 952"/>
              <a:gd name="T63" fmla="*/ 1225 h 1577"/>
              <a:gd name="T64" fmla="*/ 825 w 952"/>
              <a:gd name="T65" fmla="*/ 1225 h 1577"/>
              <a:gd name="T66" fmla="*/ 851 w 952"/>
              <a:gd name="T67" fmla="*/ 1175 h 1577"/>
              <a:gd name="T68" fmla="*/ 801 w 952"/>
              <a:gd name="T69" fmla="*/ 1125 h 1577"/>
              <a:gd name="T70" fmla="*/ 776 w 952"/>
              <a:gd name="T71" fmla="*/ 1050 h 1577"/>
              <a:gd name="T72" fmla="*/ 776 w 952"/>
              <a:gd name="T73" fmla="*/ 1001 h 1577"/>
              <a:gd name="T74" fmla="*/ 776 w 952"/>
              <a:gd name="T75" fmla="*/ 925 h 1577"/>
              <a:gd name="T76" fmla="*/ 825 w 952"/>
              <a:gd name="T77" fmla="*/ 850 h 1577"/>
              <a:gd name="T78" fmla="*/ 851 w 952"/>
              <a:gd name="T79" fmla="*/ 801 h 1577"/>
              <a:gd name="T80" fmla="*/ 925 w 952"/>
              <a:gd name="T81" fmla="*/ 750 h 1577"/>
              <a:gd name="T82" fmla="*/ 951 w 952"/>
              <a:gd name="T83" fmla="*/ 650 h 1577"/>
              <a:gd name="T84" fmla="*/ 951 w 952"/>
              <a:gd name="T85" fmla="*/ 40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2" h="1577">
                <a:moveTo>
                  <a:pt x="951" y="400"/>
                </a:moveTo>
                <a:lnTo>
                  <a:pt x="951" y="400"/>
                </a:lnTo>
                <a:cubicBezTo>
                  <a:pt x="225" y="0"/>
                  <a:pt x="225" y="0"/>
                  <a:pt x="225" y="0"/>
                </a:cubicBezTo>
                <a:cubicBezTo>
                  <a:pt x="151" y="50"/>
                  <a:pt x="151" y="50"/>
                  <a:pt x="151" y="50"/>
                </a:cubicBezTo>
                <a:cubicBezTo>
                  <a:pt x="151" y="100"/>
                  <a:pt x="151" y="150"/>
                  <a:pt x="151" y="176"/>
                </a:cubicBezTo>
                <a:cubicBezTo>
                  <a:pt x="151" y="200"/>
                  <a:pt x="200" y="225"/>
                  <a:pt x="176" y="250"/>
                </a:cubicBezTo>
                <a:cubicBezTo>
                  <a:pt x="176" y="300"/>
                  <a:pt x="225" y="300"/>
                  <a:pt x="200" y="325"/>
                </a:cubicBezTo>
                <a:cubicBezTo>
                  <a:pt x="200" y="376"/>
                  <a:pt x="176" y="400"/>
                  <a:pt x="176" y="425"/>
                </a:cubicBezTo>
                <a:cubicBezTo>
                  <a:pt x="176" y="450"/>
                  <a:pt x="176" y="650"/>
                  <a:pt x="176" y="676"/>
                </a:cubicBezTo>
                <a:cubicBezTo>
                  <a:pt x="176" y="676"/>
                  <a:pt x="25" y="801"/>
                  <a:pt x="25" y="850"/>
                </a:cubicBezTo>
                <a:cubicBezTo>
                  <a:pt x="25" y="901"/>
                  <a:pt x="0" y="876"/>
                  <a:pt x="0" y="925"/>
                </a:cubicBezTo>
                <a:cubicBezTo>
                  <a:pt x="0" y="950"/>
                  <a:pt x="0" y="950"/>
                  <a:pt x="0" y="950"/>
                </a:cubicBezTo>
                <a:cubicBezTo>
                  <a:pt x="25" y="976"/>
                  <a:pt x="25" y="976"/>
                  <a:pt x="25" y="976"/>
                </a:cubicBezTo>
                <a:cubicBezTo>
                  <a:pt x="50" y="1001"/>
                  <a:pt x="50" y="1025"/>
                  <a:pt x="76" y="1025"/>
                </a:cubicBezTo>
                <a:cubicBezTo>
                  <a:pt x="100" y="1025"/>
                  <a:pt x="125" y="1076"/>
                  <a:pt x="125" y="1101"/>
                </a:cubicBezTo>
                <a:cubicBezTo>
                  <a:pt x="125" y="1125"/>
                  <a:pt x="151" y="1150"/>
                  <a:pt x="125" y="1201"/>
                </a:cubicBezTo>
                <a:cubicBezTo>
                  <a:pt x="125" y="1250"/>
                  <a:pt x="151" y="1301"/>
                  <a:pt x="176" y="1301"/>
                </a:cubicBezTo>
                <a:cubicBezTo>
                  <a:pt x="200" y="1325"/>
                  <a:pt x="176" y="1325"/>
                  <a:pt x="125" y="1325"/>
                </a:cubicBezTo>
                <a:cubicBezTo>
                  <a:pt x="100" y="1325"/>
                  <a:pt x="50" y="1325"/>
                  <a:pt x="50" y="1325"/>
                </a:cubicBezTo>
                <a:cubicBezTo>
                  <a:pt x="50" y="1350"/>
                  <a:pt x="50" y="1376"/>
                  <a:pt x="76" y="1401"/>
                </a:cubicBezTo>
                <a:cubicBezTo>
                  <a:pt x="125" y="1425"/>
                  <a:pt x="151" y="1450"/>
                  <a:pt x="151" y="1476"/>
                </a:cubicBezTo>
                <a:cubicBezTo>
                  <a:pt x="176" y="1525"/>
                  <a:pt x="176" y="1550"/>
                  <a:pt x="200" y="1550"/>
                </a:cubicBezTo>
                <a:cubicBezTo>
                  <a:pt x="200" y="1576"/>
                  <a:pt x="225" y="1576"/>
                  <a:pt x="251" y="1550"/>
                </a:cubicBezTo>
                <a:cubicBezTo>
                  <a:pt x="276" y="1501"/>
                  <a:pt x="276" y="1576"/>
                  <a:pt x="301" y="1550"/>
                </a:cubicBezTo>
                <a:cubicBezTo>
                  <a:pt x="325" y="1525"/>
                  <a:pt x="401" y="1525"/>
                  <a:pt x="401" y="1501"/>
                </a:cubicBezTo>
                <a:cubicBezTo>
                  <a:pt x="425" y="1501"/>
                  <a:pt x="476" y="1476"/>
                  <a:pt x="501" y="1476"/>
                </a:cubicBezTo>
                <a:cubicBezTo>
                  <a:pt x="501" y="1450"/>
                  <a:pt x="476" y="1425"/>
                  <a:pt x="501" y="1425"/>
                </a:cubicBezTo>
                <a:cubicBezTo>
                  <a:pt x="525" y="1401"/>
                  <a:pt x="601" y="1425"/>
                  <a:pt x="625" y="1376"/>
                </a:cubicBezTo>
                <a:cubicBezTo>
                  <a:pt x="651" y="1350"/>
                  <a:pt x="701" y="1301"/>
                  <a:pt x="725" y="1301"/>
                </a:cubicBezTo>
                <a:cubicBezTo>
                  <a:pt x="725" y="1275"/>
                  <a:pt x="725" y="1275"/>
                  <a:pt x="751" y="1250"/>
                </a:cubicBezTo>
                <a:cubicBezTo>
                  <a:pt x="751" y="1225"/>
                  <a:pt x="801" y="1201"/>
                  <a:pt x="825" y="1225"/>
                </a:cubicBezTo>
                <a:lnTo>
                  <a:pt x="825" y="1225"/>
                </a:lnTo>
                <a:lnTo>
                  <a:pt x="825" y="1225"/>
                </a:lnTo>
                <a:cubicBezTo>
                  <a:pt x="851" y="1175"/>
                  <a:pt x="851" y="1175"/>
                  <a:pt x="851" y="1175"/>
                </a:cubicBezTo>
                <a:cubicBezTo>
                  <a:pt x="851" y="1175"/>
                  <a:pt x="801" y="1150"/>
                  <a:pt x="801" y="1125"/>
                </a:cubicBezTo>
                <a:cubicBezTo>
                  <a:pt x="801" y="1076"/>
                  <a:pt x="801" y="1050"/>
                  <a:pt x="776" y="1050"/>
                </a:cubicBezTo>
                <a:cubicBezTo>
                  <a:pt x="751" y="1050"/>
                  <a:pt x="751" y="1025"/>
                  <a:pt x="776" y="1001"/>
                </a:cubicBezTo>
                <a:cubicBezTo>
                  <a:pt x="801" y="976"/>
                  <a:pt x="725" y="925"/>
                  <a:pt x="776" y="925"/>
                </a:cubicBezTo>
                <a:cubicBezTo>
                  <a:pt x="825" y="925"/>
                  <a:pt x="776" y="850"/>
                  <a:pt x="825" y="850"/>
                </a:cubicBezTo>
                <a:cubicBezTo>
                  <a:pt x="851" y="850"/>
                  <a:pt x="851" y="825"/>
                  <a:pt x="851" y="801"/>
                </a:cubicBezTo>
                <a:cubicBezTo>
                  <a:pt x="851" y="776"/>
                  <a:pt x="925" y="750"/>
                  <a:pt x="925" y="750"/>
                </a:cubicBezTo>
                <a:cubicBezTo>
                  <a:pt x="951" y="750"/>
                  <a:pt x="951" y="650"/>
                  <a:pt x="951" y="650"/>
                </a:cubicBezTo>
                <a:lnTo>
                  <a:pt x="951" y="400"/>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08" name="Freeform 34">
            <a:extLst>
              <a:ext uri="{FF2B5EF4-FFF2-40B4-BE49-F238E27FC236}">
                <a16:creationId xmlns:a16="http://schemas.microsoft.com/office/drawing/2014/main" id="{F63B492C-B9EA-0943-8DA8-0A76C34F7743}"/>
              </a:ext>
            </a:extLst>
          </p:cNvPr>
          <p:cNvSpPr>
            <a:spLocks noChangeArrowheads="1"/>
          </p:cNvSpPr>
          <p:nvPr/>
        </p:nvSpPr>
        <p:spPr bwMode="auto">
          <a:xfrm>
            <a:off x="6491155" y="3840697"/>
            <a:ext cx="327655" cy="327655"/>
          </a:xfrm>
          <a:custGeom>
            <a:avLst/>
            <a:gdLst>
              <a:gd name="T0" fmla="*/ 950 w 1026"/>
              <a:gd name="T1" fmla="*/ 226 h 1026"/>
              <a:gd name="T2" fmla="*/ 950 w 1026"/>
              <a:gd name="T3" fmla="*/ 226 h 1026"/>
              <a:gd name="T4" fmla="*/ 900 w 1026"/>
              <a:gd name="T5" fmla="*/ 50 h 1026"/>
              <a:gd name="T6" fmla="*/ 875 w 1026"/>
              <a:gd name="T7" fmla="*/ 75 h 1026"/>
              <a:gd name="T8" fmla="*/ 775 w 1026"/>
              <a:gd name="T9" fmla="*/ 50 h 1026"/>
              <a:gd name="T10" fmla="*/ 675 w 1026"/>
              <a:gd name="T11" fmla="*/ 25 h 1026"/>
              <a:gd name="T12" fmla="*/ 475 w 1026"/>
              <a:gd name="T13" fmla="*/ 75 h 1026"/>
              <a:gd name="T14" fmla="*/ 375 w 1026"/>
              <a:gd name="T15" fmla="*/ 75 h 1026"/>
              <a:gd name="T16" fmla="*/ 200 w 1026"/>
              <a:gd name="T17" fmla="*/ 25 h 1026"/>
              <a:gd name="T18" fmla="*/ 50 w 1026"/>
              <a:gd name="T19" fmla="*/ 0 h 1026"/>
              <a:gd name="T20" fmla="*/ 50 w 1026"/>
              <a:gd name="T21" fmla="*/ 25 h 1026"/>
              <a:gd name="T22" fmla="*/ 24 w 1026"/>
              <a:gd name="T23" fmla="*/ 126 h 1026"/>
              <a:gd name="T24" fmla="*/ 24 w 1026"/>
              <a:gd name="T25" fmla="*/ 275 h 1026"/>
              <a:gd name="T26" fmla="*/ 24 w 1026"/>
              <a:gd name="T27" fmla="*/ 999 h 1026"/>
              <a:gd name="T28" fmla="*/ 600 w 1026"/>
              <a:gd name="T29" fmla="*/ 999 h 1026"/>
              <a:gd name="T30" fmla="*/ 625 w 1026"/>
              <a:gd name="T31" fmla="*/ 974 h 1026"/>
              <a:gd name="T32" fmla="*/ 675 w 1026"/>
              <a:gd name="T33" fmla="*/ 999 h 1026"/>
              <a:gd name="T34" fmla="*/ 800 w 1026"/>
              <a:gd name="T35" fmla="*/ 999 h 1026"/>
              <a:gd name="T36" fmla="*/ 850 w 1026"/>
              <a:gd name="T37" fmla="*/ 1025 h 1026"/>
              <a:gd name="T38" fmla="*/ 900 w 1026"/>
              <a:gd name="T39" fmla="*/ 974 h 1026"/>
              <a:gd name="T40" fmla="*/ 975 w 1026"/>
              <a:gd name="T41" fmla="*/ 899 h 1026"/>
              <a:gd name="T42" fmla="*/ 1025 w 1026"/>
              <a:gd name="T43" fmla="*/ 874 h 1026"/>
              <a:gd name="T44" fmla="*/ 1025 w 1026"/>
              <a:gd name="T45" fmla="*/ 874 h 1026"/>
              <a:gd name="T46" fmla="*/ 1025 w 1026"/>
              <a:gd name="T47" fmla="*/ 825 h 1026"/>
              <a:gd name="T48" fmla="*/ 975 w 1026"/>
              <a:gd name="T49" fmla="*/ 724 h 1026"/>
              <a:gd name="T50" fmla="*/ 875 w 1026"/>
              <a:gd name="T51" fmla="*/ 526 h 1026"/>
              <a:gd name="T52" fmla="*/ 825 w 1026"/>
              <a:gd name="T53" fmla="*/ 450 h 1026"/>
              <a:gd name="T54" fmla="*/ 775 w 1026"/>
              <a:gd name="T55" fmla="*/ 326 h 1026"/>
              <a:gd name="T56" fmla="*/ 725 w 1026"/>
              <a:gd name="T57" fmla="*/ 150 h 1026"/>
              <a:gd name="T58" fmla="*/ 800 w 1026"/>
              <a:gd name="T59" fmla="*/ 275 h 1026"/>
              <a:gd name="T60" fmla="*/ 875 w 1026"/>
              <a:gd name="T61" fmla="*/ 400 h 1026"/>
              <a:gd name="T62" fmla="*/ 950 w 1026"/>
              <a:gd name="T63" fmla="*/ 275 h 1026"/>
              <a:gd name="T64" fmla="*/ 950 w 1026"/>
              <a:gd name="T65" fmla="*/ 275 h 1026"/>
              <a:gd name="T66" fmla="*/ 950 w 1026"/>
              <a:gd name="T67" fmla="*/ 250 h 1026"/>
              <a:gd name="T68" fmla="*/ 950 w 1026"/>
              <a:gd name="T69" fmla="*/ 226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6" h="1026">
                <a:moveTo>
                  <a:pt x="950" y="226"/>
                </a:moveTo>
                <a:lnTo>
                  <a:pt x="950" y="226"/>
                </a:lnTo>
                <a:cubicBezTo>
                  <a:pt x="900" y="50"/>
                  <a:pt x="900" y="50"/>
                  <a:pt x="900" y="50"/>
                </a:cubicBezTo>
                <a:cubicBezTo>
                  <a:pt x="900" y="50"/>
                  <a:pt x="875" y="50"/>
                  <a:pt x="875" y="75"/>
                </a:cubicBezTo>
                <a:cubicBezTo>
                  <a:pt x="875" y="75"/>
                  <a:pt x="825" y="50"/>
                  <a:pt x="775" y="50"/>
                </a:cubicBezTo>
                <a:cubicBezTo>
                  <a:pt x="750" y="75"/>
                  <a:pt x="700" y="50"/>
                  <a:pt x="675" y="25"/>
                </a:cubicBezTo>
                <a:cubicBezTo>
                  <a:pt x="625" y="0"/>
                  <a:pt x="500" y="50"/>
                  <a:pt x="475" y="75"/>
                </a:cubicBezTo>
                <a:cubicBezTo>
                  <a:pt x="450" y="100"/>
                  <a:pt x="400" y="100"/>
                  <a:pt x="375" y="75"/>
                </a:cubicBezTo>
                <a:cubicBezTo>
                  <a:pt x="325" y="50"/>
                  <a:pt x="275" y="25"/>
                  <a:pt x="200" y="25"/>
                </a:cubicBezTo>
                <a:cubicBezTo>
                  <a:pt x="125" y="25"/>
                  <a:pt x="75" y="0"/>
                  <a:pt x="50" y="0"/>
                </a:cubicBezTo>
                <a:cubicBezTo>
                  <a:pt x="50" y="0"/>
                  <a:pt x="50" y="0"/>
                  <a:pt x="50" y="25"/>
                </a:cubicBezTo>
                <a:cubicBezTo>
                  <a:pt x="24" y="75"/>
                  <a:pt x="50" y="100"/>
                  <a:pt x="24" y="126"/>
                </a:cubicBezTo>
                <a:cubicBezTo>
                  <a:pt x="0" y="175"/>
                  <a:pt x="24" y="200"/>
                  <a:pt x="24" y="275"/>
                </a:cubicBezTo>
                <a:cubicBezTo>
                  <a:pt x="24" y="326"/>
                  <a:pt x="24" y="724"/>
                  <a:pt x="24" y="999"/>
                </a:cubicBezTo>
                <a:cubicBezTo>
                  <a:pt x="600" y="999"/>
                  <a:pt x="600" y="999"/>
                  <a:pt x="600" y="999"/>
                </a:cubicBezTo>
                <a:lnTo>
                  <a:pt x="625" y="974"/>
                </a:lnTo>
                <a:cubicBezTo>
                  <a:pt x="650" y="949"/>
                  <a:pt x="675" y="999"/>
                  <a:pt x="675" y="999"/>
                </a:cubicBezTo>
                <a:cubicBezTo>
                  <a:pt x="800" y="999"/>
                  <a:pt x="800" y="999"/>
                  <a:pt x="800" y="999"/>
                </a:cubicBezTo>
                <a:cubicBezTo>
                  <a:pt x="800" y="999"/>
                  <a:pt x="825" y="1025"/>
                  <a:pt x="850" y="1025"/>
                </a:cubicBezTo>
                <a:cubicBezTo>
                  <a:pt x="875" y="1025"/>
                  <a:pt x="875" y="974"/>
                  <a:pt x="900" y="974"/>
                </a:cubicBezTo>
                <a:cubicBezTo>
                  <a:pt x="950" y="974"/>
                  <a:pt x="950" y="899"/>
                  <a:pt x="975" y="899"/>
                </a:cubicBezTo>
                <a:cubicBezTo>
                  <a:pt x="1000" y="899"/>
                  <a:pt x="1000" y="899"/>
                  <a:pt x="1025" y="874"/>
                </a:cubicBezTo>
                <a:lnTo>
                  <a:pt x="1025" y="874"/>
                </a:lnTo>
                <a:cubicBezTo>
                  <a:pt x="1025" y="849"/>
                  <a:pt x="1025" y="849"/>
                  <a:pt x="1025" y="825"/>
                </a:cubicBezTo>
                <a:cubicBezTo>
                  <a:pt x="1025" y="774"/>
                  <a:pt x="1000" y="799"/>
                  <a:pt x="975" y="724"/>
                </a:cubicBezTo>
                <a:cubicBezTo>
                  <a:pt x="950" y="675"/>
                  <a:pt x="875" y="575"/>
                  <a:pt x="875" y="526"/>
                </a:cubicBezTo>
                <a:cubicBezTo>
                  <a:pt x="875" y="500"/>
                  <a:pt x="825" y="475"/>
                  <a:pt x="825" y="450"/>
                </a:cubicBezTo>
                <a:cubicBezTo>
                  <a:pt x="825" y="400"/>
                  <a:pt x="825" y="400"/>
                  <a:pt x="775" y="326"/>
                </a:cubicBezTo>
                <a:cubicBezTo>
                  <a:pt x="725" y="275"/>
                  <a:pt x="725" y="175"/>
                  <a:pt x="725" y="150"/>
                </a:cubicBezTo>
                <a:cubicBezTo>
                  <a:pt x="750" y="150"/>
                  <a:pt x="775" y="250"/>
                  <a:pt x="800" y="275"/>
                </a:cubicBezTo>
                <a:cubicBezTo>
                  <a:pt x="800" y="326"/>
                  <a:pt x="850" y="400"/>
                  <a:pt x="875" y="400"/>
                </a:cubicBezTo>
                <a:cubicBezTo>
                  <a:pt x="925" y="400"/>
                  <a:pt x="925" y="275"/>
                  <a:pt x="950" y="275"/>
                </a:cubicBezTo>
                <a:lnTo>
                  <a:pt x="950" y="275"/>
                </a:lnTo>
                <a:cubicBezTo>
                  <a:pt x="950" y="250"/>
                  <a:pt x="950" y="250"/>
                  <a:pt x="950" y="250"/>
                </a:cubicBezTo>
                <a:lnTo>
                  <a:pt x="950" y="226"/>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09" name="Freeform 35">
            <a:extLst>
              <a:ext uri="{FF2B5EF4-FFF2-40B4-BE49-F238E27FC236}">
                <a16:creationId xmlns:a16="http://schemas.microsoft.com/office/drawing/2014/main" id="{ACA99E20-CDF3-FF4F-830C-57E192AB9EC8}"/>
              </a:ext>
            </a:extLst>
          </p:cNvPr>
          <p:cNvSpPr>
            <a:spLocks noChangeArrowheads="1"/>
          </p:cNvSpPr>
          <p:nvPr/>
        </p:nvSpPr>
        <p:spPr bwMode="auto">
          <a:xfrm>
            <a:off x="6028503" y="4764598"/>
            <a:ext cx="174373" cy="191249"/>
          </a:xfrm>
          <a:custGeom>
            <a:avLst/>
            <a:gdLst>
              <a:gd name="T0" fmla="*/ 273 w 549"/>
              <a:gd name="T1" fmla="*/ 551 h 601"/>
              <a:gd name="T2" fmla="*/ 273 w 549"/>
              <a:gd name="T3" fmla="*/ 551 h 601"/>
              <a:gd name="T4" fmla="*/ 299 w 549"/>
              <a:gd name="T5" fmla="*/ 476 h 601"/>
              <a:gd name="T6" fmla="*/ 348 w 549"/>
              <a:gd name="T7" fmla="*/ 451 h 601"/>
              <a:gd name="T8" fmla="*/ 399 w 549"/>
              <a:gd name="T9" fmla="*/ 400 h 601"/>
              <a:gd name="T10" fmla="*/ 448 w 549"/>
              <a:gd name="T11" fmla="*/ 451 h 601"/>
              <a:gd name="T12" fmla="*/ 498 w 549"/>
              <a:gd name="T13" fmla="*/ 476 h 601"/>
              <a:gd name="T14" fmla="*/ 548 w 549"/>
              <a:gd name="T15" fmla="*/ 351 h 601"/>
              <a:gd name="T16" fmla="*/ 524 w 549"/>
              <a:gd name="T17" fmla="*/ 251 h 601"/>
              <a:gd name="T18" fmla="*/ 498 w 549"/>
              <a:gd name="T19" fmla="*/ 176 h 601"/>
              <a:gd name="T20" fmla="*/ 498 w 549"/>
              <a:gd name="T21" fmla="*/ 100 h 601"/>
              <a:gd name="T22" fmla="*/ 424 w 549"/>
              <a:gd name="T23" fmla="*/ 100 h 601"/>
              <a:gd name="T24" fmla="*/ 424 w 549"/>
              <a:gd name="T25" fmla="*/ 0 h 601"/>
              <a:gd name="T26" fmla="*/ 273 w 549"/>
              <a:gd name="T27" fmla="*/ 0 h 601"/>
              <a:gd name="T28" fmla="*/ 273 w 549"/>
              <a:gd name="T29" fmla="*/ 0 h 601"/>
              <a:gd name="T30" fmla="*/ 273 w 549"/>
              <a:gd name="T31" fmla="*/ 126 h 601"/>
              <a:gd name="T32" fmla="*/ 149 w 549"/>
              <a:gd name="T33" fmla="*/ 126 h 601"/>
              <a:gd name="T34" fmla="*/ 100 w 549"/>
              <a:gd name="T35" fmla="*/ 126 h 601"/>
              <a:gd name="T36" fmla="*/ 74 w 549"/>
              <a:gd name="T37" fmla="*/ 151 h 601"/>
              <a:gd name="T38" fmla="*/ 125 w 549"/>
              <a:gd name="T39" fmla="*/ 200 h 601"/>
              <a:gd name="T40" fmla="*/ 74 w 549"/>
              <a:gd name="T41" fmla="*/ 251 h 601"/>
              <a:gd name="T42" fmla="*/ 25 w 549"/>
              <a:gd name="T43" fmla="*/ 300 h 601"/>
              <a:gd name="T44" fmla="*/ 74 w 549"/>
              <a:gd name="T45" fmla="*/ 376 h 601"/>
              <a:gd name="T46" fmla="*/ 149 w 549"/>
              <a:gd name="T47" fmla="*/ 476 h 601"/>
              <a:gd name="T48" fmla="*/ 225 w 549"/>
              <a:gd name="T49" fmla="*/ 600 h 601"/>
              <a:gd name="T50" fmla="*/ 273 w 549"/>
              <a:gd name="T51" fmla="*/ 55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9" h="601">
                <a:moveTo>
                  <a:pt x="273" y="551"/>
                </a:moveTo>
                <a:lnTo>
                  <a:pt x="273" y="551"/>
                </a:lnTo>
                <a:cubicBezTo>
                  <a:pt x="324" y="551"/>
                  <a:pt x="299" y="525"/>
                  <a:pt x="299" y="476"/>
                </a:cubicBezTo>
                <a:cubicBezTo>
                  <a:pt x="273" y="451"/>
                  <a:pt x="324" y="451"/>
                  <a:pt x="348" y="451"/>
                </a:cubicBezTo>
                <a:cubicBezTo>
                  <a:pt x="373" y="451"/>
                  <a:pt x="373" y="400"/>
                  <a:pt x="399" y="400"/>
                </a:cubicBezTo>
                <a:cubicBezTo>
                  <a:pt x="399" y="400"/>
                  <a:pt x="424" y="451"/>
                  <a:pt x="448" y="451"/>
                </a:cubicBezTo>
                <a:cubicBezTo>
                  <a:pt x="473" y="451"/>
                  <a:pt x="473" y="476"/>
                  <a:pt x="498" y="476"/>
                </a:cubicBezTo>
                <a:cubicBezTo>
                  <a:pt x="548" y="451"/>
                  <a:pt x="548" y="400"/>
                  <a:pt x="548" y="351"/>
                </a:cubicBezTo>
                <a:cubicBezTo>
                  <a:pt x="548" y="300"/>
                  <a:pt x="548" y="276"/>
                  <a:pt x="524" y="251"/>
                </a:cubicBezTo>
                <a:cubicBezTo>
                  <a:pt x="473" y="226"/>
                  <a:pt x="473" y="200"/>
                  <a:pt x="498" y="176"/>
                </a:cubicBezTo>
                <a:cubicBezTo>
                  <a:pt x="524" y="151"/>
                  <a:pt x="548" y="126"/>
                  <a:pt x="498" y="100"/>
                </a:cubicBezTo>
                <a:cubicBezTo>
                  <a:pt x="473" y="76"/>
                  <a:pt x="424" y="126"/>
                  <a:pt x="424" y="100"/>
                </a:cubicBezTo>
                <a:cubicBezTo>
                  <a:pt x="424" y="100"/>
                  <a:pt x="424" y="51"/>
                  <a:pt x="424" y="0"/>
                </a:cubicBezTo>
                <a:cubicBezTo>
                  <a:pt x="348" y="0"/>
                  <a:pt x="273" y="0"/>
                  <a:pt x="273" y="0"/>
                </a:cubicBezTo>
                <a:lnTo>
                  <a:pt x="273" y="0"/>
                </a:lnTo>
                <a:cubicBezTo>
                  <a:pt x="273" y="76"/>
                  <a:pt x="273" y="126"/>
                  <a:pt x="273" y="126"/>
                </a:cubicBezTo>
                <a:lnTo>
                  <a:pt x="149" y="126"/>
                </a:lnTo>
                <a:cubicBezTo>
                  <a:pt x="125" y="126"/>
                  <a:pt x="125" y="126"/>
                  <a:pt x="100" y="126"/>
                </a:cubicBezTo>
                <a:cubicBezTo>
                  <a:pt x="100" y="151"/>
                  <a:pt x="74" y="151"/>
                  <a:pt x="74" y="151"/>
                </a:cubicBezTo>
                <a:cubicBezTo>
                  <a:pt x="74" y="176"/>
                  <a:pt x="100" y="176"/>
                  <a:pt x="125" y="200"/>
                </a:cubicBezTo>
                <a:cubicBezTo>
                  <a:pt x="125" y="226"/>
                  <a:pt x="49" y="226"/>
                  <a:pt x="74" y="251"/>
                </a:cubicBezTo>
                <a:cubicBezTo>
                  <a:pt x="74" y="276"/>
                  <a:pt x="49" y="300"/>
                  <a:pt x="25" y="300"/>
                </a:cubicBezTo>
                <a:cubicBezTo>
                  <a:pt x="0" y="326"/>
                  <a:pt x="74" y="376"/>
                  <a:pt x="74" y="376"/>
                </a:cubicBezTo>
                <a:cubicBezTo>
                  <a:pt x="74" y="400"/>
                  <a:pt x="74" y="426"/>
                  <a:pt x="149" y="476"/>
                </a:cubicBezTo>
                <a:cubicBezTo>
                  <a:pt x="200" y="525"/>
                  <a:pt x="174" y="525"/>
                  <a:pt x="225" y="600"/>
                </a:cubicBezTo>
                <a:cubicBezTo>
                  <a:pt x="248" y="576"/>
                  <a:pt x="248" y="551"/>
                  <a:pt x="273" y="551"/>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10" name="Freeform 36">
            <a:extLst>
              <a:ext uri="{FF2B5EF4-FFF2-40B4-BE49-F238E27FC236}">
                <a16:creationId xmlns:a16="http://schemas.microsoft.com/office/drawing/2014/main" id="{26FB0EE9-5D3B-1546-AC35-6D4E9D01B6CB}"/>
              </a:ext>
            </a:extLst>
          </p:cNvPr>
          <p:cNvSpPr>
            <a:spLocks noChangeArrowheads="1"/>
          </p:cNvSpPr>
          <p:nvPr/>
        </p:nvSpPr>
        <p:spPr bwMode="auto">
          <a:xfrm>
            <a:off x="6052409" y="4764598"/>
            <a:ext cx="63281" cy="40780"/>
          </a:xfrm>
          <a:custGeom>
            <a:avLst/>
            <a:gdLst>
              <a:gd name="T0" fmla="*/ 199 w 200"/>
              <a:gd name="T1" fmla="*/ 126 h 127"/>
              <a:gd name="T2" fmla="*/ 199 w 200"/>
              <a:gd name="T3" fmla="*/ 126 h 127"/>
              <a:gd name="T4" fmla="*/ 199 w 200"/>
              <a:gd name="T5" fmla="*/ 0 h 127"/>
              <a:gd name="T6" fmla="*/ 174 w 200"/>
              <a:gd name="T7" fmla="*/ 0 h 127"/>
              <a:gd name="T8" fmla="*/ 51 w 200"/>
              <a:gd name="T9" fmla="*/ 0 h 127"/>
              <a:gd name="T10" fmla="*/ 51 w 200"/>
              <a:gd name="T11" fmla="*/ 26 h 127"/>
              <a:gd name="T12" fmla="*/ 26 w 200"/>
              <a:gd name="T13" fmla="*/ 76 h 127"/>
              <a:gd name="T14" fmla="*/ 26 w 200"/>
              <a:gd name="T15" fmla="*/ 126 h 127"/>
              <a:gd name="T16" fmla="*/ 26 w 200"/>
              <a:gd name="T17" fmla="*/ 126 h 127"/>
              <a:gd name="T18" fmla="*/ 75 w 200"/>
              <a:gd name="T19" fmla="*/ 126 h 127"/>
              <a:gd name="T20" fmla="*/ 199 w 200"/>
              <a:gd name="T21"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27">
                <a:moveTo>
                  <a:pt x="199" y="126"/>
                </a:moveTo>
                <a:lnTo>
                  <a:pt x="199" y="126"/>
                </a:lnTo>
                <a:cubicBezTo>
                  <a:pt x="199" y="126"/>
                  <a:pt x="199" y="76"/>
                  <a:pt x="199" y="0"/>
                </a:cubicBezTo>
                <a:cubicBezTo>
                  <a:pt x="174" y="0"/>
                  <a:pt x="174" y="0"/>
                  <a:pt x="174" y="0"/>
                </a:cubicBezTo>
                <a:cubicBezTo>
                  <a:pt x="51" y="0"/>
                  <a:pt x="51" y="0"/>
                  <a:pt x="51" y="0"/>
                </a:cubicBezTo>
                <a:lnTo>
                  <a:pt x="51" y="26"/>
                </a:lnTo>
                <a:cubicBezTo>
                  <a:pt x="51" y="26"/>
                  <a:pt x="51" y="76"/>
                  <a:pt x="26" y="76"/>
                </a:cubicBezTo>
                <a:cubicBezTo>
                  <a:pt x="0" y="76"/>
                  <a:pt x="0" y="100"/>
                  <a:pt x="26" y="126"/>
                </a:cubicBezTo>
                <a:lnTo>
                  <a:pt x="26" y="126"/>
                </a:lnTo>
                <a:cubicBezTo>
                  <a:pt x="51" y="126"/>
                  <a:pt x="51" y="126"/>
                  <a:pt x="75" y="126"/>
                </a:cubicBezTo>
                <a:lnTo>
                  <a:pt x="199" y="126"/>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11" name="Freeform 37">
            <a:extLst>
              <a:ext uri="{FF2B5EF4-FFF2-40B4-BE49-F238E27FC236}">
                <a16:creationId xmlns:a16="http://schemas.microsoft.com/office/drawing/2014/main" id="{9E55270E-B691-EC4D-A9A6-3BA28790D9BB}"/>
              </a:ext>
            </a:extLst>
          </p:cNvPr>
          <p:cNvSpPr>
            <a:spLocks noChangeArrowheads="1"/>
          </p:cNvSpPr>
          <p:nvPr/>
        </p:nvSpPr>
        <p:spPr bwMode="auto">
          <a:xfrm>
            <a:off x="6100220" y="4725223"/>
            <a:ext cx="215155" cy="262967"/>
          </a:xfrm>
          <a:custGeom>
            <a:avLst/>
            <a:gdLst>
              <a:gd name="T0" fmla="*/ 174 w 675"/>
              <a:gd name="T1" fmla="*/ 775 h 825"/>
              <a:gd name="T2" fmla="*/ 174 w 675"/>
              <a:gd name="T3" fmla="*/ 775 h 825"/>
              <a:gd name="T4" fmla="*/ 248 w 675"/>
              <a:gd name="T5" fmla="*/ 775 h 825"/>
              <a:gd name="T6" fmla="*/ 323 w 675"/>
              <a:gd name="T7" fmla="*/ 775 h 825"/>
              <a:gd name="T8" fmla="*/ 374 w 675"/>
              <a:gd name="T9" fmla="*/ 775 h 825"/>
              <a:gd name="T10" fmla="*/ 423 w 675"/>
              <a:gd name="T11" fmla="*/ 724 h 825"/>
              <a:gd name="T12" fmla="*/ 448 w 675"/>
              <a:gd name="T13" fmla="*/ 649 h 825"/>
              <a:gd name="T14" fmla="*/ 474 w 675"/>
              <a:gd name="T15" fmla="*/ 500 h 825"/>
              <a:gd name="T16" fmla="*/ 548 w 675"/>
              <a:gd name="T17" fmla="*/ 400 h 825"/>
              <a:gd name="T18" fmla="*/ 624 w 675"/>
              <a:gd name="T19" fmla="*/ 200 h 825"/>
              <a:gd name="T20" fmla="*/ 648 w 675"/>
              <a:gd name="T21" fmla="*/ 100 h 825"/>
              <a:gd name="T22" fmla="*/ 674 w 675"/>
              <a:gd name="T23" fmla="*/ 0 h 825"/>
              <a:gd name="T24" fmla="*/ 674 w 675"/>
              <a:gd name="T25" fmla="*/ 0 h 825"/>
              <a:gd name="T26" fmla="*/ 574 w 675"/>
              <a:gd name="T27" fmla="*/ 0 h 825"/>
              <a:gd name="T28" fmla="*/ 548 w 675"/>
              <a:gd name="T29" fmla="*/ 0 h 825"/>
              <a:gd name="T30" fmla="*/ 499 w 675"/>
              <a:gd name="T31" fmla="*/ 24 h 825"/>
              <a:gd name="T32" fmla="*/ 474 w 675"/>
              <a:gd name="T33" fmla="*/ 75 h 825"/>
              <a:gd name="T34" fmla="*/ 448 w 675"/>
              <a:gd name="T35" fmla="*/ 175 h 825"/>
              <a:gd name="T36" fmla="*/ 299 w 675"/>
              <a:gd name="T37" fmla="*/ 124 h 825"/>
              <a:gd name="T38" fmla="*/ 199 w 675"/>
              <a:gd name="T39" fmla="*/ 124 h 825"/>
              <a:gd name="T40" fmla="*/ 199 w 675"/>
              <a:gd name="T41" fmla="*/ 224 h 825"/>
              <a:gd name="T42" fmla="*/ 273 w 675"/>
              <a:gd name="T43" fmla="*/ 224 h 825"/>
              <a:gd name="T44" fmla="*/ 273 w 675"/>
              <a:gd name="T45" fmla="*/ 300 h 825"/>
              <a:gd name="T46" fmla="*/ 299 w 675"/>
              <a:gd name="T47" fmla="*/ 375 h 825"/>
              <a:gd name="T48" fmla="*/ 323 w 675"/>
              <a:gd name="T49" fmla="*/ 475 h 825"/>
              <a:gd name="T50" fmla="*/ 273 w 675"/>
              <a:gd name="T51" fmla="*/ 600 h 825"/>
              <a:gd name="T52" fmla="*/ 223 w 675"/>
              <a:gd name="T53" fmla="*/ 575 h 825"/>
              <a:gd name="T54" fmla="*/ 174 w 675"/>
              <a:gd name="T55" fmla="*/ 524 h 825"/>
              <a:gd name="T56" fmla="*/ 123 w 675"/>
              <a:gd name="T57" fmla="*/ 575 h 825"/>
              <a:gd name="T58" fmla="*/ 74 w 675"/>
              <a:gd name="T59" fmla="*/ 600 h 825"/>
              <a:gd name="T60" fmla="*/ 48 w 675"/>
              <a:gd name="T61" fmla="*/ 675 h 825"/>
              <a:gd name="T62" fmla="*/ 0 w 675"/>
              <a:gd name="T63" fmla="*/ 724 h 825"/>
              <a:gd name="T64" fmla="*/ 23 w 675"/>
              <a:gd name="T65" fmla="*/ 724 h 825"/>
              <a:gd name="T66" fmla="*/ 99 w 675"/>
              <a:gd name="T67" fmla="*/ 824 h 825"/>
              <a:gd name="T68" fmla="*/ 174 w 675"/>
              <a:gd name="T69" fmla="*/ 77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5" h="825">
                <a:moveTo>
                  <a:pt x="174" y="775"/>
                </a:moveTo>
                <a:lnTo>
                  <a:pt x="174" y="775"/>
                </a:lnTo>
                <a:cubicBezTo>
                  <a:pt x="199" y="775"/>
                  <a:pt x="223" y="800"/>
                  <a:pt x="248" y="775"/>
                </a:cubicBezTo>
                <a:cubicBezTo>
                  <a:pt x="273" y="750"/>
                  <a:pt x="323" y="750"/>
                  <a:pt x="323" y="775"/>
                </a:cubicBezTo>
                <a:cubicBezTo>
                  <a:pt x="323" y="824"/>
                  <a:pt x="323" y="800"/>
                  <a:pt x="374" y="775"/>
                </a:cubicBezTo>
                <a:cubicBezTo>
                  <a:pt x="399" y="750"/>
                  <a:pt x="423" y="775"/>
                  <a:pt x="423" y="724"/>
                </a:cubicBezTo>
                <a:cubicBezTo>
                  <a:pt x="423" y="675"/>
                  <a:pt x="448" y="724"/>
                  <a:pt x="448" y="649"/>
                </a:cubicBezTo>
                <a:cubicBezTo>
                  <a:pt x="448" y="600"/>
                  <a:pt x="474" y="524"/>
                  <a:pt x="474" y="500"/>
                </a:cubicBezTo>
                <a:cubicBezTo>
                  <a:pt x="474" y="475"/>
                  <a:pt x="548" y="450"/>
                  <a:pt x="548" y="400"/>
                </a:cubicBezTo>
                <a:cubicBezTo>
                  <a:pt x="548" y="350"/>
                  <a:pt x="624" y="250"/>
                  <a:pt x="624" y="200"/>
                </a:cubicBezTo>
                <a:cubicBezTo>
                  <a:pt x="624" y="150"/>
                  <a:pt x="624" y="124"/>
                  <a:pt x="648" y="100"/>
                </a:cubicBezTo>
                <a:cubicBezTo>
                  <a:pt x="648" y="75"/>
                  <a:pt x="674" y="50"/>
                  <a:pt x="674" y="0"/>
                </a:cubicBezTo>
                <a:lnTo>
                  <a:pt x="674" y="0"/>
                </a:lnTo>
                <a:cubicBezTo>
                  <a:pt x="574" y="0"/>
                  <a:pt x="574" y="0"/>
                  <a:pt x="574" y="0"/>
                </a:cubicBezTo>
                <a:cubicBezTo>
                  <a:pt x="548" y="0"/>
                  <a:pt x="548" y="0"/>
                  <a:pt x="548" y="0"/>
                </a:cubicBezTo>
                <a:cubicBezTo>
                  <a:pt x="499" y="24"/>
                  <a:pt x="499" y="24"/>
                  <a:pt x="499" y="24"/>
                </a:cubicBezTo>
                <a:cubicBezTo>
                  <a:pt x="499" y="24"/>
                  <a:pt x="499" y="50"/>
                  <a:pt x="474" y="75"/>
                </a:cubicBezTo>
                <a:cubicBezTo>
                  <a:pt x="448" y="124"/>
                  <a:pt x="448" y="175"/>
                  <a:pt x="448" y="175"/>
                </a:cubicBezTo>
                <a:cubicBezTo>
                  <a:pt x="448" y="175"/>
                  <a:pt x="348" y="124"/>
                  <a:pt x="299" y="124"/>
                </a:cubicBezTo>
                <a:cubicBezTo>
                  <a:pt x="299" y="124"/>
                  <a:pt x="248" y="124"/>
                  <a:pt x="199" y="124"/>
                </a:cubicBezTo>
                <a:cubicBezTo>
                  <a:pt x="199" y="175"/>
                  <a:pt x="199" y="224"/>
                  <a:pt x="199" y="224"/>
                </a:cubicBezTo>
                <a:cubicBezTo>
                  <a:pt x="199" y="250"/>
                  <a:pt x="248" y="200"/>
                  <a:pt x="273" y="224"/>
                </a:cubicBezTo>
                <a:cubicBezTo>
                  <a:pt x="323" y="250"/>
                  <a:pt x="299" y="275"/>
                  <a:pt x="273" y="300"/>
                </a:cubicBezTo>
                <a:cubicBezTo>
                  <a:pt x="248" y="324"/>
                  <a:pt x="248" y="350"/>
                  <a:pt x="299" y="375"/>
                </a:cubicBezTo>
                <a:cubicBezTo>
                  <a:pt x="323" y="400"/>
                  <a:pt x="323" y="424"/>
                  <a:pt x="323" y="475"/>
                </a:cubicBezTo>
                <a:cubicBezTo>
                  <a:pt x="323" y="524"/>
                  <a:pt x="323" y="575"/>
                  <a:pt x="273" y="600"/>
                </a:cubicBezTo>
                <a:cubicBezTo>
                  <a:pt x="248" y="600"/>
                  <a:pt x="248" y="575"/>
                  <a:pt x="223" y="575"/>
                </a:cubicBezTo>
                <a:cubicBezTo>
                  <a:pt x="199" y="575"/>
                  <a:pt x="174" y="524"/>
                  <a:pt x="174" y="524"/>
                </a:cubicBezTo>
                <a:cubicBezTo>
                  <a:pt x="148" y="524"/>
                  <a:pt x="148" y="575"/>
                  <a:pt x="123" y="575"/>
                </a:cubicBezTo>
                <a:cubicBezTo>
                  <a:pt x="99" y="575"/>
                  <a:pt x="48" y="575"/>
                  <a:pt x="74" y="600"/>
                </a:cubicBezTo>
                <a:cubicBezTo>
                  <a:pt x="74" y="649"/>
                  <a:pt x="99" y="675"/>
                  <a:pt x="48" y="675"/>
                </a:cubicBezTo>
                <a:cubicBezTo>
                  <a:pt x="23" y="675"/>
                  <a:pt x="23" y="700"/>
                  <a:pt x="0" y="724"/>
                </a:cubicBezTo>
                <a:lnTo>
                  <a:pt x="23" y="724"/>
                </a:lnTo>
                <a:cubicBezTo>
                  <a:pt x="48" y="750"/>
                  <a:pt x="74" y="775"/>
                  <a:pt x="99" y="824"/>
                </a:cubicBezTo>
                <a:cubicBezTo>
                  <a:pt x="123" y="800"/>
                  <a:pt x="174" y="775"/>
                  <a:pt x="174" y="7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12" name="Freeform 38">
            <a:extLst>
              <a:ext uri="{FF2B5EF4-FFF2-40B4-BE49-F238E27FC236}">
                <a16:creationId xmlns:a16="http://schemas.microsoft.com/office/drawing/2014/main" id="{3500FC8F-1BFA-B547-A0FA-E24E7E1EB7F8}"/>
              </a:ext>
            </a:extLst>
          </p:cNvPr>
          <p:cNvSpPr>
            <a:spLocks noChangeArrowheads="1"/>
          </p:cNvSpPr>
          <p:nvPr/>
        </p:nvSpPr>
        <p:spPr bwMode="auto">
          <a:xfrm>
            <a:off x="6402561" y="4119131"/>
            <a:ext cx="503435" cy="614528"/>
          </a:xfrm>
          <a:custGeom>
            <a:avLst/>
            <a:gdLst>
              <a:gd name="T0" fmla="*/ 1251 w 1577"/>
              <a:gd name="T1" fmla="*/ 25 h 1926"/>
              <a:gd name="T2" fmla="*/ 1126 w 1577"/>
              <a:gd name="T3" fmla="*/ 151 h 1926"/>
              <a:gd name="T4" fmla="*/ 951 w 1577"/>
              <a:gd name="T5" fmla="*/ 125 h 1926"/>
              <a:gd name="T6" fmla="*/ 876 w 1577"/>
              <a:gd name="T7" fmla="*/ 125 h 1926"/>
              <a:gd name="T8" fmla="*/ 300 w 1577"/>
              <a:gd name="T9" fmla="*/ 325 h 1926"/>
              <a:gd name="T10" fmla="*/ 226 w 1577"/>
              <a:gd name="T11" fmla="*/ 625 h 1926"/>
              <a:gd name="T12" fmla="*/ 126 w 1577"/>
              <a:gd name="T13" fmla="*/ 776 h 1926"/>
              <a:gd name="T14" fmla="*/ 51 w 1577"/>
              <a:gd name="T15" fmla="*/ 900 h 1926"/>
              <a:gd name="T16" fmla="*/ 51 w 1577"/>
              <a:gd name="T17" fmla="*/ 1025 h 1926"/>
              <a:gd name="T18" fmla="*/ 126 w 1577"/>
              <a:gd name="T19" fmla="*/ 1150 h 1926"/>
              <a:gd name="T20" fmla="*/ 176 w 1577"/>
              <a:gd name="T21" fmla="*/ 1276 h 1926"/>
              <a:gd name="T22" fmla="*/ 176 w 1577"/>
              <a:gd name="T23" fmla="*/ 1400 h 1926"/>
              <a:gd name="T24" fmla="*/ 226 w 1577"/>
              <a:gd name="T25" fmla="*/ 1425 h 1926"/>
              <a:gd name="T26" fmla="*/ 351 w 1577"/>
              <a:gd name="T27" fmla="*/ 1525 h 1926"/>
              <a:gd name="T28" fmla="*/ 426 w 1577"/>
              <a:gd name="T29" fmla="*/ 1651 h 1926"/>
              <a:gd name="T30" fmla="*/ 526 w 1577"/>
              <a:gd name="T31" fmla="*/ 1751 h 1926"/>
              <a:gd name="T32" fmla="*/ 576 w 1577"/>
              <a:gd name="T33" fmla="*/ 1825 h 1926"/>
              <a:gd name="T34" fmla="*/ 701 w 1577"/>
              <a:gd name="T35" fmla="*/ 1825 h 1926"/>
              <a:gd name="T36" fmla="*/ 851 w 1577"/>
              <a:gd name="T37" fmla="*/ 1901 h 1926"/>
              <a:gd name="T38" fmla="*/ 976 w 1577"/>
              <a:gd name="T39" fmla="*/ 1901 h 1926"/>
              <a:gd name="T40" fmla="*/ 1101 w 1577"/>
              <a:gd name="T41" fmla="*/ 1876 h 1926"/>
              <a:gd name="T42" fmla="*/ 1151 w 1577"/>
              <a:gd name="T43" fmla="*/ 1825 h 1926"/>
              <a:gd name="T44" fmla="*/ 1276 w 1577"/>
              <a:gd name="T45" fmla="*/ 1776 h 1926"/>
              <a:gd name="T46" fmla="*/ 1301 w 1577"/>
              <a:gd name="T47" fmla="*/ 1725 h 1926"/>
              <a:gd name="T48" fmla="*/ 1126 w 1577"/>
              <a:gd name="T49" fmla="*/ 1551 h 1926"/>
              <a:gd name="T50" fmla="*/ 1076 w 1577"/>
              <a:gd name="T51" fmla="*/ 1451 h 1926"/>
              <a:gd name="T52" fmla="*/ 1151 w 1577"/>
              <a:gd name="T53" fmla="*/ 1325 h 1926"/>
              <a:gd name="T54" fmla="*/ 1226 w 1577"/>
              <a:gd name="T55" fmla="*/ 1200 h 1926"/>
              <a:gd name="T56" fmla="*/ 1301 w 1577"/>
              <a:gd name="T57" fmla="*/ 1025 h 1926"/>
              <a:gd name="T58" fmla="*/ 1376 w 1577"/>
              <a:gd name="T59" fmla="*/ 876 h 1926"/>
              <a:gd name="T60" fmla="*/ 1426 w 1577"/>
              <a:gd name="T61" fmla="*/ 651 h 1926"/>
              <a:gd name="T62" fmla="*/ 1576 w 1577"/>
              <a:gd name="T63" fmla="*/ 525 h 1926"/>
              <a:gd name="T64" fmla="*/ 1451 w 1577"/>
              <a:gd name="T65" fmla="*/ 325 h 1926"/>
              <a:gd name="T66" fmla="*/ 1351 w 1577"/>
              <a:gd name="T67" fmla="*/ 75 h 1926"/>
              <a:gd name="T68" fmla="*/ 1301 w 1577"/>
              <a:gd name="T69" fmla="*/ 0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7" h="1926">
                <a:moveTo>
                  <a:pt x="1251" y="25"/>
                </a:moveTo>
                <a:lnTo>
                  <a:pt x="1251" y="25"/>
                </a:lnTo>
                <a:cubicBezTo>
                  <a:pt x="1226" y="25"/>
                  <a:pt x="1226" y="100"/>
                  <a:pt x="1176" y="100"/>
                </a:cubicBezTo>
                <a:cubicBezTo>
                  <a:pt x="1151" y="100"/>
                  <a:pt x="1151" y="151"/>
                  <a:pt x="1126" y="151"/>
                </a:cubicBezTo>
                <a:cubicBezTo>
                  <a:pt x="1101" y="151"/>
                  <a:pt x="1076" y="125"/>
                  <a:pt x="1076" y="125"/>
                </a:cubicBezTo>
                <a:cubicBezTo>
                  <a:pt x="951" y="125"/>
                  <a:pt x="951" y="125"/>
                  <a:pt x="951" y="125"/>
                </a:cubicBezTo>
                <a:cubicBezTo>
                  <a:pt x="951" y="125"/>
                  <a:pt x="926" y="75"/>
                  <a:pt x="901" y="100"/>
                </a:cubicBezTo>
                <a:lnTo>
                  <a:pt x="876" y="125"/>
                </a:lnTo>
                <a:cubicBezTo>
                  <a:pt x="300" y="125"/>
                  <a:pt x="300" y="125"/>
                  <a:pt x="300" y="125"/>
                </a:cubicBezTo>
                <a:cubicBezTo>
                  <a:pt x="300" y="225"/>
                  <a:pt x="300" y="325"/>
                  <a:pt x="300" y="325"/>
                </a:cubicBezTo>
                <a:cubicBezTo>
                  <a:pt x="226" y="325"/>
                  <a:pt x="226" y="325"/>
                  <a:pt x="226" y="325"/>
                </a:cubicBezTo>
                <a:cubicBezTo>
                  <a:pt x="226" y="625"/>
                  <a:pt x="226" y="625"/>
                  <a:pt x="226" y="625"/>
                </a:cubicBezTo>
                <a:cubicBezTo>
                  <a:pt x="226" y="625"/>
                  <a:pt x="226" y="725"/>
                  <a:pt x="200" y="725"/>
                </a:cubicBezTo>
                <a:cubicBezTo>
                  <a:pt x="200" y="725"/>
                  <a:pt x="126" y="751"/>
                  <a:pt x="126" y="776"/>
                </a:cubicBezTo>
                <a:cubicBezTo>
                  <a:pt x="126" y="800"/>
                  <a:pt x="126" y="825"/>
                  <a:pt x="100" y="825"/>
                </a:cubicBezTo>
                <a:cubicBezTo>
                  <a:pt x="51" y="825"/>
                  <a:pt x="100" y="900"/>
                  <a:pt x="51" y="900"/>
                </a:cubicBezTo>
                <a:cubicBezTo>
                  <a:pt x="0" y="900"/>
                  <a:pt x="76" y="951"/>
                  <a:pt x="51" y="976"/>
                </a:cubicBezTo>
                <a:cubicBezTo>
                  <a:pt x="26" y="1000"/>
                  <a:pt x="26" y="1025"/>
                  <a:pt x="51" y="1025"/>
                </a:cubicBezTo>
                <a:cubicBezTo>
                  <a:pt x="76" y="1025"/>
                  <a:pt x="76" y="1051"/>
                  <a:pt x="76" y="1100"/>
                </a:cubicBezTo>
                <a:cubicBezTo>
                  <a:pt x="76" y="1125"/>
                  <a:pt x="126" y="1150"/>
                  <a:pt x="126" y="1150"/>
                </a:cubicBezTo>
                <a:cubicBezTo>
                  <a:pt x="100" y="1200"/>
                  <a:pt x="100" y="1200"/>
                  <a:pt x="100" y="1200"/>
                </a:cubicBezTo>
                <a:lnTo>
                  <a:pt x="176" y="1276"/>
                </a:lnTo>
                <a:cubicBezTo>
                  <a:pt x="176" y="1300"/>
                  <a:pt x="226" y="1351"/>
                  <a:pt x="176" y="1376"/>
                </a:cubicBezTo>
                <a:cubicBezTo>
                  <a:pt x="151" y="1376"/>
                  <a:pt x="176" y="1400"/>
                  <a:pt x="176" y="1400"/>
                </a:cubicBezTo>
                <a:cubicBezTo>
                  <a:pt x="226" y="1400"/>
                  <a:pt x="226" y="1400"/>
                  <a:pt x="226" y="1400"/>
                </a:cubicBezTo>
                <a:cubicBezTo>
                  <a:pt x="226" y="1425"/>
                  <a:pt x="226" y="1425"/>
                  <a:pt x="226" y="1425"/>
                </a:cubicBezTo>
                <a:cubicBezTo>
                  <a:pt x="226" y="1425"/>
                  <a:pt x="276" y="1425"/>
                  <a:pt x="300" y="1476"/>
                </a:cubicBezTo>
                <a:cubicBezTo>
                  <a:pt x="326" y="1500"/>
                  <a:pt x="351" y="1500"/>
                  <a:pt x="351" y="1525"/>
                </a:cubicBezTo>
                <a:cubicBezTo>
                  <a:pt x="351" y="1551"/>
                  <a:pt x="376" y="1551"/>
                  <a:pt x="401" y="1576"/>
                </a:cubicBezTo>
                <a:cubicBezTo>
                  <a:pt x="426" y="1601"/>
                  <a:pt x="426" y="1625"/>
                  <a:pt x="426" y="1651"/>
                </a:cubicBezTo>
                <a:lnTo>
                  <a:pt x="501" y="1701"/>
                </a:lnTo>
                <a:cubicBezTo>
                  <a:pt x="526" y="1751"/>
                  <a:pt x="526" y="1751"/>
                  <a:pt x="526" y="1751"/>
                </a:cubicBezTo>
                <a:cubicBezTo>
                  <a:pt x="526" y="1751"/>
                  <a:pt x="551" y="1751"/>
                  <a:pt x="551" y="1776"/>
                </a:cubicBezTo>
                <a:cubicBezTo>
                  <a:pt x="551" y="1801"/>
                  <a:pt x="576" y="1825"/>
                  <a:pt x="576" y="1825"/>
                </a:cubicBezTo>
                <a:cubicBezTo>
                  <a:pt x="576" y="1825"/>
                  <a:pt x="625" y="1825"/>
                  <a:pt x="651" y="1825"/>
                </a:cubicBezTo>
                <a:cubicBezTo>
                  <a:pt x="676" y="1801"/>
                  <a:pt x="701" y="1825"/>
                  <a:pt x="701" y="1825"/>
                </a:cubicBezTo>
                <a:cubicBezTo>
                  <a:pt x="701" y="1825"/>
                  <a:pt x="726" y="1801"/>
                  <a:pt x="751" y="1801"/>
                </a:cubicBezTo>
                <a:cubicBezTo>
                  <a:pt x="751" y="1825"/>
                  <a:pt x="801" y="1851"/>
                  <a:pt x="851" y="1901"/>
                </a:cubicBezTo>
                <a:cubicBezTo>
                  <a:pt x="851" y="1901"/>
                  <a:pt x="901" y="1876"/>
                  <a:pt x="926" y="1876"/>
                </a:cubicBezTo>
                <a:cubicBezTo>
                  <a:pt x="951" y="1876"/>
                  <a:pt x="976" y="1925"/>
                  <a:pt x="976" y="1901"/>
                </a:cubicBezTo>
                <a:cubicBezTo>
                  <a:pt x="976" y="1901"/>
                  <a:pt x="1026" y="1876"/>
                  <a:pt x="1051" y="1876"/>
                </a:cubicBezTo>
                <a:cubicBezTo>
                  <a:pt x="1051" y="1876"/>
                  <a:pt x="1101" y="1901"/>
                  <a:pt x="1101" y="1876"/>
                </a:cubicBezTo>
                <a:lnTo>
                  <a:pt x="1126" y="1851"/>
                </a:lnTo>
                <a:cubicBezTo>
                  <a:pt x="1151" y="1851"/>
                  <a:pt x="1151" y="1825"/>
                  <a:pt x="1151" y="1825"/>
                </a:cubicBezTo>
                <a:cubicBezTo>
                  <a:pt x="1151" y="1801"/>
                  <a:pt x="1201" y="1776"/>
                  <a:pt x="1226" y="1776"/>
                </a:cubicBezTo>
                <a:cubicBezTo>
                  <a:pt x="1251" y="1776"/>
                  <a:pt x="1276" y="1776"/>
                  <a:pt x="1276" y="1776"/>
                </a:cubicBezTo>
                <a:cubicBezTo>
                  <a:pt x="1276" y="1801"/>
                  <a:pt x="1301" y="1801"/>
                  <a:pt x="1301" y="1801"/>
                </a:cubicBezTo>
                <a:cubicBezTo>
                  <a:pt x="1301" y="1751"/>
                  <a:pt x="1326" y="1725"/>
                  <a:pt x="1301" y="1725"/>
                </a:cubicBezTo>
                <a:cubicBezTo>
                  <a:pt x="1276" y="1725"/>
                  <a:pt x="1226" y="1701"/>
                  <a:pt x="1226" y="1651"/>
                </a:cubicBezTo>
                <a:cubicBezTo>
                  <a:pt x="1201" y="1601"/>
                  <a:pt x="1151" y="1576"/>
                  <a:pt x="1126" y="1551"/>
                </a:cubicBezTo>
                <a:cubicBezTo>
                  <a:pt x="1126" y="1500"/>
                  <a:pt x="1051" y="1525"/>
                  <a:pt x="1051" y="1500"/>
                </a:cubicBezTo>
                <a:cubicBezTo>
                  <a:pt x="1026" y="1476"/>
                  <a:pt x="1076" y="1476"/>
                  <a:pt x="1076" y="1451"/>
                </a:cubicBezTo>
                <a:cubicBezTo>
                  <a:pt x="1076" y="1425"/>
                  <a:pt x="1126" y="1425"/>
                  <a:pt x="1151" y="1425"/>
                </a:cubicBezTo>
                <a:cubicBezTo>
                  <a:pt x="1151" y="1425"/>
                  <a:pt x="1151" y="1351"/>
                  <a:pt x="1151" y="1325"/>
                </a:cubicBezTo>
                <a:cubicBezTo>
                  <a:pt x="1151" y="1276"/>
                  <a:pt x="1201" y="1250"/>
                  <a:pt x="1176" y="1225"/>
                </a:cubicBezTo>
                <a:cubicBezTo>
                  <a:pt x="1176" y="1225"/>
                  <a:pt x="1201" y="1200"/>
                  <a:pt x="1226" y="1200"/>
                </a:cubicBezTo>
                <a:cubicBezTo>
                  <a:pt x="1251" y="1176"/>
                  <a:pt x="1226" y="1125"/>
                  <a:pt x="1251" y="1100"/>
                </a:cubicBezTo>
                <a:cubicBezTo>
                  <a:pt x="1276" y="1076"/>
                  <a:pt x="1301" y="1025"/>
                  <a:pt x="1301" y="1025"/>
                </a:cubicBezTo>
                <a:cubicBezTo>
                  <a:pt x="1326" y="1025"/>
                  <a:pt x="1351" y="1000"/>
                  <a:pt x="1351" y="976"/>
                </a:cubicBezTo>
                <a:cubicBezTo>
                  <a:pt x="1351" y="951"/>
                  <a:pt x="1401" y="925"/>
                  <a:pt x="1376" y="876"/>
                </a:cubicBezTo>
                <a:cubicBezTo>
                  <a:pt x="1376" y="825"/>
                  <a:pt x="1351" y="776"/>
                  <a:pt x="1401" y="751"/>
                </a:cubicBezTo>
                <a:cubicBezTo>
                  <a:pt x="1426" y="700"/>
                  <a:pt x="1426" y="676"/>
                  <a:pt x="1426" y="651"/>
                </a:cubicBezTo>
                <a:cubicBezTo>
                  <a:pt x="1426" y="625"/>
                  <a:pt x="1451" y="625"/>
                  <a:pt x="1476" y="600"/>
                </a:cubicBezTo>
                <a:cubicBezTo>
                  <a:pt x="1501" y="600"/>
                  <a:pt x="1526" y="576"/>
                  <a:pt x="1576" y="525"/>
                </a:cubicBezTo>
                <a:cubicBezTo>
                  <a:pt x="1551" y="500"/>
                  <a:pt x="1526" y="476"/>
                  <a:pt x="1501" y="476"/>
                </a:cubicBezTo>
                <a:cubicBezTo>
                  <a:pt x="1476" y="451"/>
                  <a:pt x="1451" y="400"/>
                  <a:pt x="1451" y="325"/>
                </a:cubicBezTo>
                <a:cubicBezTo>
                  <a:pt x="1451" y="251"/>
                  <a:pt x="1426" y="175"/>
                  <a:pt x="1426" y="151"/>
                </a:cubicBezTo>
                <a:cubicBezTo>
                  <a:pt x="1426" y="125"/>
                  <a:pt x="1401" y="75"/>
                  <a:pt x="1351" y="75"/>
                </a:cubicBezTo>
                <a:cubicBezTo>
                  <a:pt x="1326" y="51"/>
                  <a:pt x="1301" y="25"/>
                  <a:pt x="1301" y="0"/>
                </a:cubicBezTo>
                <a:lnTo>
                  <a:pt x="1301" y="0"/>
                </a:lnTo>
                <a:cubicBezTo>
                  <a:pt x="1276" y="25"/>
                  <a:pt x="1276" y="25"/>
                  <a:pt x="1251"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13" name="Freeform 39">
            <a:extLst>
              <a:ext uri="{FF2B5EF4-FFF2-40B4-BE49-F238E27FC236}">
                <a16:creationId xmlns:a16="http://schemas.microsoft.com/office/drawing/2014/main" id="{43D53E7E-EEE3-7B44-A516-31DCAAD3AADF}"/>
              </a:ext>
            </a:extLst>
          </p:cNvPr>
          <p:cNvSpPr>
            <a:spLocks noChangeArrowheads="1"/>
          </p:cNvSpPr>
          <p:nvPr/>
        </p:nvSpPr>
        <p:spPr bwMode="auto">
          <a:xfrm>
            <a:off x="6993185" y="4445381"/>
            <a:ext cx="64687" cy="56249"/>
          </a:xfrm>
          <a:custGeom>
            <a:avLst/>
            <a:gdLst>
              <a:gd name="T0" fmla="*/ 75 w 201"/>
              <a:gd name="T1" fmla="*/ 26 h 176"/>
              <a:gd name="T2" fmla="*/ 75 w 201"/>
              <a:gd name="T3" fmla="*/ 26 h 176"/>
              <a:gd name="T4" fmla="*/ 25 w 201"/>
              <a:gd name="T5" fmla="*/ 100 h 176"/>
              <a:gd name="T6" fmla="*/ 25 w 201"/>
              <a:gd name="T7" fmla="*/ 175 h 176"/>
              <a:gd name="T8" fmla="*/ 75 w 201"/>
              <a:gd name="T9" fmla="*/ 175 h 176"/>
              <a:gd name="T10" fmla="*/ 125 w 201"/>
              <a:gd name="T11" fmla="*/ 175 h 176"/>
              <a:gd name="T12" fmla="*/ 175 w 201"/>
              <a:gd name="T13" fmla="*/ 151 h 176"/>
              <a:gd name="T14" fmla="*/ 125 w 201"/>
              <a:gd name="T15" fmla="*/ 125 h 176"/>
              <a:gd name="T16" fmla="*/ 175 w 201"/>
              <a:gd name="T17" fmla="*/ 75 h 176"/>
              <a:gd name="T18" fmla="*/ 150 w 201"/>
              <a:gd name="T19" fmla="*/ 26 h 176"/>
              <a:gd name="T20" fmla="*/ 150 w 201"/>
              <a:gd name="T21" fmla="*/ 0 h 176"/>
              <a:gd name="T22" fmla="*/ 125 w 201"/>
              <a:gd name="T23" fmla="*/ 26 h 176"/>
              <a:gd name="T24" fmla="*/ 75 w 201"/>
              <a:gd name="T25" fmla="*/ 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176">
                <a:moveTo>
                  <a:pt x="75" y="26"/>
                </a:moveTo>
                <a:lnTo>
                  <a:pt x="75" y="26"/>
                </a:lnTo>
                <a:cubicBezTo>
                  <a:pt x="75" y="51"/>
                  <a:pt x="50" y="75"/>
                  <a:pt x="25" y="100"/>
                </a:cubicBezTo>
                <a:cubicBezTo>
                  <a:pt x="0" y="125"/>
                  <a:pt x="25" y="151"/>
                  <a:pt x="25" y="175"/>
                </a:cubicBezTo>
                <a:lnTo>
                  <a:pt x="75" y="175"/>
                </a:lnTo>
                <a:cubicBezTo>
                  <a:pt x="100" y="151"/>
                  <a:pt x="100" y="175"/>
                  <a:pt x="125" y="175"/>
                </a:cubicBezTo>
                <a:cubicBezTo>
                  <a:pt x="125" y="175"/>
                  <a:pt x="150" y="151"/>
                  <a:pt x="175" y="151"/>
                </a:cubicBezTo>
                <a:cubicBezTo>
                  <a:pt x="150" y="125"/>
                  <a:pt x="125" y="125"/>
                  <a:pt x="125" y="125"/>
                </a:cubicBezTo>
                <a:cubicBezTo>
                  <a:pt x="100" y="100"/>
                  <a:pt x="150" y="75"/>
                  <a:pt x="175" y="75"/>
                </a:cubicBezTo>
                <a:cubicBezTo>
                  <a:pt x="200" y="75"/>
                  <a:pt x="175" y="51"/>
                  <a:pt x="150" y="26"/>
                </a:cubicBezTo>
                <a:lnTo>
                  <a:pt x="150" y="0"/>
                </a:lnTo>
                <a:cubicBezTo>
                  <a:pt x="125" y="26"/>
                  <a:pt x="125" y="26"/>
                  <a:pt x="125" y="26"/>
                </a:cubicBezTo>
                <a:cubicBezTo>
                  <a:pt x="125" y="26"/>
                  <a:pt x="100" y="26"/>
                  <a:pt x="75" y="2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14" name="Freeform 40">
            <a:extLst>
              <a:ext uri="{FF2B5EF4-FFF2-40B4-BE49-F238E27FC236}">
                <a16:creationId xmlns:a16="http://schemas.microsoft.com/office/drawing/2014/main" id="{8FC11209-16C1-DD45-9AFF-A18CCBC9FE5F}"/>
              </a:ext>
            </a:extLst>
          </p:cNvPr>
          <p:cNvSpPr>
            <a:spLocks noChangeArrowheads="1"/>
          </p:cNvSpPr>
          <p:nvPr/>
        </p:nvSpPr>
        <p:spPr bwMode="auto">
          <a:xfrm>
            <a:off x="6834279" y="4286475"/>
            <a:ext cx="208124" cy="168749"/>
          </a:xfrm>
          <a:custGeom>
            <a:avLst/>
            <a:gdLst>
              <a:gd name="T0" fmla="*/ 125 w 651"/>
              <a:gd name="T1" fmla="*/ 75 h 527"/>
              <a:gd name="T2" fmla="*/ 125 w 651"/>
              <a:gd name="T3" fmla="*/ 75 h 527"/>
              <a:gd name="T4" fmla="*/ 75 w 651"/>
              <a:gd name="T5" fmla="*/ 126 h 527"/>
              <a:gd name="T6" fmla="*/ 50 w 651"/>
              <a:gd name="T7" fmla="*/ 226 h 527"/>
              <a:gd name="T8" fmla="*/ 25 w 651"/>
              <a:gd name="T9" fmla="*/ 351 h 527"/>
              <a:gd name="T10" fmla="*/ 125 w 651"/>
              <a:gd name="T11" fmla="*/ 351 h 527"/>
              <a:gd name="T12" fmla="*/ 150 w 651"/>
              <a:gd name="T13" fmla="*/ 326 h 527"/>
              <a:gd name="T14" fmla="*/ 175 w 651"/>
              <a:gd name="T15" fmla="*/ 300 h 527"/>
              <a:gd name="T16" fmla="*/ 250 w 651"/>
              <a:gd name="T17" fmla="*/ 326 h 527"/>
              <a:gd name="T18" fmla="*/ 275 w 651"/>
              <a:gd name="T19" fmla="*/ 326 h 527"/>
              <a:gd name="T20" fmla="*/ 375 w 651"/>
              <a:gd name="T21" fmla="*/ 326 h 527"/>
              <a:gd name="T22" fmla="*/ 575 w 651"/>
              <a:gd name="T23" fmla="*/ 526 h 527"/>
              <a:gd name="T24" fmla="*/ 575 w 651"/>
              <a:gd name="T25" fmla="*/ 526 h 527"/>
              <a:gd name="T26" fmla="*/ 625 w 651"/>
              <a:gd name="T27" fmla="*/ 526 h 527"/>
              <a:gd name="T28" fmla="*/ 650 w 651"/>
              <a:gd name="T29" fmla="*/ 500 h 527"/>
              <a:gd name="T30" fmla="*/ 550 w 651"/>
              <a:gd name="T31" fmla="*/ 400 h 527"/>
              <a:gd name="T32" fmla="*/ 400 w 651"/>
              <a:gd name="T33" fmla="*/ 300 h 527"/>
              <a:gd name="T34" fmla="*/ 350 w 651"/>
              <a:gd name="T35" fmla="*/ 226 h 527"/>
              <a:gd name="T36" fmla="*/ 275 w 651"/>
              <a:gd name="T37" fmla="*/ 100 h 527"/>
              <a:gd name="T38" fmla="*/ 225 w 651"/>
              <a:gd name="T39" fmla="*/ 0 h 527"/>
              <a:gd name="T40" fmla="*/ 125 w 651"/>
              <a:gd name="T41" fmla="*/ 75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1" h="527">
                <a:moveTo>
                  <a:pt x="125" y="75"/>
                </a:moveTo>
                <a:lnTo>
                  <a:pt x="125" y="75"/>
                </a:lnTo>
                <a:cubicBezTo>
                  <a:pt x="100" y="100"/>
                  <a:pt x="75" y="100"/>
                  <a:pt x="75" y="126"/>
                </a:cubicBezTo>
                <a:cubicBezTo>
                  <a:pt x="75" y="151"/>
                  <a:pt x="75" y="175"/>
                  <a:pt x="50" y="226"/>
                </a:cubicBezTo>
                <a:cubicBezTo>
                  <a:pt x="0" y="251"/>
                  <a:pt x="25" y="300"/>
                  <a:pt x="25" y="351"/>
                </a:cubicBezTo>
                <a:cubicBezTo>
                  <a:pt x="75" y="351"/>
                  <a:pt x="100" y="351"/>
                  <a:pt x="125" y="351"/>
                </a:cubicBezTo>
                <a:cubicBezTo>
                  <a:pt x="125" y="375"/>
                  <a:pt x="125" y="351"/>
                  <a:pt x="150" y="326"/>
                </a:cubicBezTo>
                <a:cubicBezTo>
                  <a:pt x="150" y="300"/>
                  <a:pt x="175" y="300"/>
                  <a:pt x="175" y="300"/>
                </a:cubicBezTo>
                <a:cubicBezTo>
                  <a:pt x="200" y="326"/>
                  <a:pt x="225" y="351"/>
                  <a:pt x="250" y="326"/>
                </a:cubicBezTo>
                <a:cubicBezTo>
                  <a:pt x="275" y="326"/>
                  <a:pt x="275" y="326"/>
                  <a:pt x="275" y="326"/>
                </a:cubicBezTo>
                <a:cubicBezTo>
                  <a:pt x="300" y="351"/>
                  <a:pt x="350" y="326"/>
                  <a:pt x="375" y="326"/>
                </a:cubicBezTo>
                <a:cubicBezTo>
                  <a:pt x="400" y="326"/>
                  <a:pt x="575" y="526"/>
                  <a:pt x="575" y="526"/>
                </a:cubicBezTo>
                <a:lnTo>
                  <a:pt x="575" y="526"/>
                </a:lnTo>
                <a:cubicBezTo>
                  <a:pt x="600" y="526"/>
                  <a:pt x="625" y="526"/>
                  <a:pt x="625" y="526"/>
                </a:cubicBezTo>
                <a:cubicBezTo>
                  <a:pt x="625" y="526"/>
                  <a:pt x="625" y="526"/>
                  <a:pt x="650" y="500"/>
                </a:cubicBezTo>
                <a:cubicBezTo>
                  <a:pt x="625" y="475"/>
                  <a:pt x="600" y="451"/>
                  <a:pt x="550" y="400"/>
                </a:cubicBezTo>
                <a:cubicBezTo>
                  <a:pt x="500" y="326"/>
                  <a:pt x="425" y="300"/>
                  <a:pt x="400" y="300"/>
                </a:cubicBezTo>
                <a:cubicBezTo>
                  <a:pt x="375" y="300"/>
                  <a:pt x="350" y="226"/>
                  <a:pt x="350" y="226"/>
                </a:cubicBezTo>
                <a:cubicBezTo>
                  <a:pt x="325" y="226"/>
                  <a:pt x="275" y="151"/>
                  <a:pt x="275" y="100"/>
                </a:cubicBezTo>
                <a:cubicBezTo>
                  <a:pt x="275" y="75"/>
                  <a:pt x="250" y="26"/>
                  <a:pt x="225" y="0"/>
                </a:cubicBezTo>
                <a:cubicBezTo>
                  <a:pt x="175" y="51"/>
                  <a:pt x="150" y="75"/>
                  <a:pt x="125"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15" name="Freeform 41">
            <a:extLst>
              <a:ext uri="{FF2B5EF4-FFF2-40B4-BE49-F238E27FC236}">
                <a16:creationId xmlns:a16="http://schemas.microsoft.com/office/drawing/2014/main" id="{911358EB-5888-AF41-9315-4DBF772AB269}"/>
              </a:ext>
            </a:extLst>
          </p:cNvPr>
          <p:cNvSpPr>
            <a:spLocks noChangeArrowheads="1"/>
          </p:cNvSpPr>
          <p:nvPr/>
        </p:nvSpPr>
        <p:spPr bwMode="auto">
          <a:xfrm>
            <a:off x="6730215" y="4382097"/>
            <a:ext cx="454216" cy="351560"/>
          </a:xfrm>
          <a:custGeom>
            <a:avLst/>
            <a:gdLst>
              <a:gd name="T0" fmla="*/ 100 w 1426"/>
              <a:gd name="T1" fmla="*/ 726 h 1101"/>
              <a:gd name="T2" fmla="*/ 100 w 1426"/>
              <a:gd name="T3" fmla="*/ 726 h 1101"/>
              <a:gd name="T4" fmla="*/ 200 w 1426"/>
              <a:gd name="T5" fmla="*/ 826 h 1101"/>
              <a:gd name="T6" fmla="*/ 275 w 1426"/>
              <a:gd name="T7" fmla="*/ 900 h 1101"/>
              <a:gd name="T8" fmla="*/ 275 w 1426"/>
              <a:gd name="T9" fmla="*/ 976 h 1101"/>
              <a:gd name="T10" fmla="*/ 300 w 1426"/>
              <a:gd name="T11" fmla="*/ 976 h 1101"/>
              <a:gd name="T12" fmla="*/ 400 w 1426"/>
              <a:gd name="T13" fmla="*/ 1000 h 1101"/>
              <a:gd name="T14" fmla="*/ 500 w 1426"/>
              <a:gd name="T15" fmla="*/ 1076 h 1101"/>
              <a:gd name="T16" fmla="*/ 625 w 1426"/>
              <a:gd name="T17" fmla="*/ 1076 h 1101"/>
              <a:gd name="T18" fmla="*/ 675 w 1426"/>
              <a:gd name="T19" fmla="*/ 1026 h 1101"/>
              <a:gd name="T20" fmla="*/ 775 w 1426"/>
              <a:gd name="T21" fmla="*/ 1026 h 1101"/>
              <a:gd name="T22" fmla="*/ 800 w 1426"/>
              <a:gd name="T23" fmla="*/ 1051 h 1101"/>
              <a:gd name="T24" fmla="*/ 850 w 1426"/>
              <a:gd name="T25" fmla="*/ 1026 h 1101"/>
              <a:gd name="T26" fmla="*/ 925 w 1426"/>
              <a:gd name="T27" fmla="*/ 1026 h 1101"/>
              <a:gd name="T28" fmla="*/ 1050 w 1426"/>
              <a:gd name="T29" fmla="*/ 951 h 1101"/>
              <a:gd name="T30" fmla="*/ 1150 w 1426"/>
              <a:gd name="T31" fmla="*/ 926 h 1101"/>
              <a:gd name="T32" fmla="*/ 1401 w 1426"/>
              <a:gd name="T33" fmla="*/ 675 h 1101"/>
              <a:gd name="T34" fmla="*/ 1375 w 1426"/>
              <a:gd name="T35" fmla="*/ 651 h 1101"/>
              <a:gd name="T36" fmla="*/ 1250 w 1426"/>
              <a:gd name="T37" fmla="*/ 626 h 1101"/>
              <a:gd name="T38" fmla="*/ 1050 w 1426"/>
              <a:gd name="T39" fmla="*/ 575 h 1101"/>
              <a:gd name="T40" fmla="*/ 1000 w 1426"/>
              <a:gd name="T41" fmla="*/ 500 h 1101"/>
              <a:gd name="T42" fmla="*/ 925 w 1426"/>
              <a:gd name="T43" fmla="*/ 425 h 1101"/>
              <a:gd name="T44" fmla="*/ 950 w 1426"/>
              <a:gd name="T45" fmla="*/ 375 h 1101"/>
              <a:gd name="T46" fmla="*/ 900 w 1426"/>
              <a:gd name="T47" fmla="*/ 375 h 1101"/>
              <a:gd name="T48" fmla="*/ 850 w 1426"/>
              <a:gd name="T49" fmla="*/ 375 h 1101"/>
              <a:gd name="T50" fmla="*/ 850 w 1426"/>
              <a:gd name="T51" fmla="*/ 300 h 1101"/>
              <a:gd name="T52" fmla="*/ 900 w 1426"/>
              <a:gd name="T53" fmla="*/ 226 h 1101"/>
              <a:gd name="T54" fmla="*/ 700 w 1426"/>
              <a:gd name="T55" fmla="*/ 26 h 1101"/>
              <a:gd name="T56" fmla="*/ 600 w 1426"/>
              <a:gd name="T57" fmla="*/ 26 h 1101"/>
              <a:gd name="T58" fmla="*/ 575 w 1426"/>
              <a:gd name="T59" fmla="*/ 26 h 1101"/>
              <a:gd name="T60" fmla="*/ 500 w 1426"/>
              <a:gd name="T61" fmla="*/ 0 h 1101"/>
              <a:gd name="T62" fmla="*/ 475 w 1426"/>
              <a:gd name="T63" fmla="*/ 26 h 1101"/>
              <a:gd name="T64" fmla="*/ 450 w 1426"/>
              <a:gd name="T65" fmla="*/ 51 h 1101"/>
              <a:gd name="T66" fmla="*/ 350 w 1426"/>
              <a:gd name="T67" fmla="*/ 51 h 1101"/>
              <a:gd name="T68" fmla="*/ 350 w 1426"/>
              <a:gd name="T69" fmla="*/ 51 h 1101"/>
              <a:gd name="T70" fmla="*/ 325 w 1426"/>
              <a:gd name="T71" fmla="*/ 151 h 1101"/>
              <a:gd name="T72" fmla="*/ 275 w 1426"/>
              <a:gd name="T73" fmla="*/ 200 h 1101"/>
              <a:gd name="T74" fmla="*/ 225 w 1426"/>
              <a:gd name="T75" fmla="*/ 275 h 1101"/>
              <a:gd name="T76" fmla="*/ 200 w 1426"/>
              <a:gd name="T77" fmla="*/ 375 h 1101"/>
              <a:gd name="T78" fmla="*/ 150 w 1426"/>
              <a:gd name="T79" fmla="*/ 400 h 1101"/>
              <a:gd name="T80" fmla="*/ 125 w 1426"/>
              <a:gd name="T81" fmla="*/ 500 h 1101"/>
              <a:gd name="T82" fmla="*/ 125 w 1426"/>
              <a:gd name="T83" fmla="*/ 600 h 1101"/>
              <a:gd name="T84" fmla="*/ 50 w 1426"/>
              <a:gd name="T85" fmla="*/ 626 h 1101"/>
              <a:gd name="T86" fmla="*/ 25 w 1426"/>
              <a:gd name="T87" fmla="*/ 675 h 1101"/>
              <a:gd name="T88" fmla="*/ 100 w 1426"/>
              <a:gd name="T89" fmla="*/ 726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26" h="1101">
                <a:moveTo>
                  <a:pt x="100" y="726"/>
                </a:moveTo>
                <a:lnTo>
                  <a:pt x="100" y="726"/>
                </a:lnTo>
                <a:cubicBezTo>
                  <a:pt x="125" y="751"/>
                  <a:pt x="175" y="776"/>
                  <a:pt x="200" y="826"/>
                </a:cubicBezTo>
                <a:cubicBezTo>
                  <a:pt x="200" y="876"/>
                  <a:pt x="250" y="900"/>
                  <a:pt x="275" y="900"/>
                </a:cubicBezTo>
                <a:cubicBezTo>
                  <a:pt x="300" y="900"/>
                  <a:pt x="275" y="926"/>
                  <a:pt x="275" y="976"/>
                </a:cubicBezTo>
                <a:cubicBezTo>
                  <a:pt x="300" y="976"/>
                  <a:pt x="300" y="976"/>
                  <a:pt x="300" y="976"/>
                </a:cubicBezTo>
                <a:cubicBezTo>
                  <a:pt x="325" y="1000"/>
                  <a:pt x="375" y="976"/>
                  <a:pt x="400" y="1000"/>
                </a:cubicBezTo>
                <a:cubicBezTo>
                  <a:pt x="425" y="1026"/>
                  <a:pt x="500" y="1076"/>
                  <a:pt x="500" y="1076"/>
                </a:cubicBezTo>
                <a:cubicBezTo>
                  <a:pt x="525" y="1076"/>
                  <a:pt x="600" y="1076"/>
                  <a:pt x="625" y="1076"/>
                </a:cubicBezTo>
                <a:cubicBezTo>
                  <a:pt x="625" y="1100"/>
                  <a:pt x="650" y="1051"/>
                  <a:pt x="675" y="1026"/>
                </a:cubicBezTo>
                <a:cubicBezTo>
                  <a:pt x="725" y="1026"/>
                  <a:pt x="750" y="1000"/>
                  <a:pt x="775" y="1026"/>
                </a:cubicBezTo>
                <a:lnTo>
                  <a:pt x="800" y="1051"/>
                </a:lnTo>
                <a:cubicBezTo>
                  <a:pt x="825" y="1026"/>
                  <a:pt x="825" y="1026"/>
                  <a:pt x="850" y="1026"/>
                </a:cubicBezTo>
                <a:cubicBezTo>
                  <a:pt x="875" y="1026"/>
                  <a:pt x="925" y="1000"/>
                  <a:pt x="925" y="1026"/>
                </a:cubicBezTo>
                <a:cubicBezTo>
                  <a:pt x="950" y="1026"/>
                  <a:pt x="1000" y="951"/>
                  <a:pt x="1050" y="951"/>
                </a:cubicBezTo>
                <a:cubicBezTo>
                  <a:pt x="1125" y="951"/>
                  <a:pt x="1125" y="951"/>
                  <a:pt x="1150" y="926"/>
                </a:cubicBezTo>
                <a:cubicBezTo>
                  <a:pt x="1175" y="900"/>
                  <a:pt x="1401" y="700"/>
                  <a:pt x="1401" y="675"/>
                </a:cubicBezTo>
                <a:cubicBezTo>
                  <a:pt x="1425" y="675"/>
                  <a:pt x="1401" y="651"/>
                  <a:pt x="1375" y="651"/>
                </a:cubicBezTo>
                <a:cubicBezTo>
                  <a:pt x="1350" y="651"/>
                  <a:pt x="1325" y="651"/>
                  <a:pt x="1250" y="626"/>
                </a:cubicBezTo>
                <a:cubicBezTo>
                  <a:pt x="1175" y="600"/>
                  <a:pt x="1075" y="575"/>
                  <a:pt x="1050" y="575"/>
                </a:cubicBezTo>
                <a:cubicBezTo>
                  <a:pt x="1050" y="551"/>
                  <a:pt x="1000" y="526"/>
                  <a:pt x="1000" y="500"/>
                </a:cubicBezTo>
                <a:cubicBezTo>
                  <a:pt x="975" y="500"/>
                  <a:pt x="950" y="451"/>
                  <a:pt x="925" y="425"/>
                </a:cubicBezTo>
                <a:cubicBezTo>
                  <a:pt x="925" y="425"/>
                  <a:pt x="950" y="400"/>
                  <a:pt x="950" y="375"/>
                </a:cubicBezTo>
                <a:cubicBezTo>
                  <a:pt x="925" y="375"/>
                  <a:pt x="925" y="351"/>
                  <a:pt x="900" y="375"/>
                </a:cubicBezTo>
                <a:lnTo>
                  <a:pt x="850" y="375"/>
                </a:lnTo>
                <a:cubicBezTo>
                  <a:pt x="850" y="351"/>
                  <a:pt x="825" y="325"/>
                  <a:pt x="850" y="300"/>
                </a:cubicBezTo>
                <a:cubicBezTo>
                  <a:pt x="875" y="275"/>
                  <a:pt x="900" y="226"/>
                  <a:pt x="900" y="226"/>
                </a:cubicBezTo>
                <a:cubicBezTo>
                  <a:pt x="900" y="226"/>
                  <a:pt x="725" y="26"/>
                  <a:pt x="700" y="26"/>
                </a:cubicBezTo>
                <a:cubicBezTo>
                  <a:pt x="675" y="26"/>
                  <a:pt x="625" y="51"/>
                  <a:pt x="600" y="26"/>
                </a:cubicBezTo>
                <a:cubicBezTo>
                  <a:pt x="600" y="26"/>
                  <a:pt x="600" y="26"/>
                  <a:pt x="575" y="26"/>
                </a:cubicBezTo>
                <a:cubicBezTo>
                  <a:pt x="550" y="51"/>
                  <a:pt x="525" y="26"/>
                  <a:pt x="500" y="0"/>
                </a:cubicBezTo>
                <a:cubicBezTo>
                  <a:pt x="500" y="0"/>
                  <a:pt x="475" y="0"/>
                  <a:pt x="475" y="26"/>
                </a:cubicBezTo>
                <a:cubicBezTo>
                  <a:pt x="450" y="51"/>
                  <a:pt x="450" y="75"/>
                  <a:pt x="450" y="51"/>
                </a:cubicBezTo>
                <a:cubicBezTo>
                  <a:pt x="425" y="51"/>
                  <a:pt x="400" y="51"/>
                  <a:pt x="350" y="51"/>
                </a:cubicBezTo>
                <a:lnTo>
                  <a:pt x="350" y="51"/>
                </a:lnTo>
                <a:cubicBezTo>
                  <a:pt x="375" y="100"/>
                  <a:pt x="325" y="126"/>
                  <a:pt x="325" y="151"/>
                </a:cubicBezTo>
                <a:cubicBezTo>
                  <a:pt x="325" y="175"/>
                  <a:pt x="300" y="200"/>
                  <a:pt x="275" y="200"/>
                </a:cubicBezTo>
                <a:cubicBezTo>
                  <a:pt x="275" y="200"/>
                  <a:pt x="250" y="251"/>
                  <a:pt x="225" y="275"/>
                </a:cubicBezTo>
                <a:cubicBezTo>
                  <a:pt x="200" y="300"/>
                  <a:pt x="225" y="351"/>
                  <a:pt x="200" y="375"/>
                </a:cubicBezTo>
                <a:cubicBezTo>
                  <a:pt x="175" y="375"/>
                  <a:pt x="150" y="400"/>
                  <a:pt x="150" y="400"/>
                </a:cubicBezTo>
                <a:cubicBezTo>
                  <a:pt x="175" y="425"/>
                  <a:pt x="125" y="451"/>
                  <a:pt x="125" y="500"/>
                </a:cubicBezTo>
                <a:cubicBezTo>
                  <a:pt x="125" y="526"/>
                  <a:pt x="125" y="600"/>
                  <a:pt x="125" y="600"/>
                </a:cubicBezTo>
                <a:cubicBezTo>
                  <a:pt x="100" y="600"/>
                  <a:pt x="50" y="600"/>
                  <a:pt x="50" y="626"/>
                </a:cubicBezTo>
                <a:cubicBezTo>
                  <a:pt x="50" y="651"/>
                  <a:pt x="0" y="651"/>
                  <a:pt x="25" y="675"/>
                </a:cubicBezTo>
                <a:cubicBezTo>
                  <a:pt x="25" y="700"/>
                  <a:pt x="100" y="675"/>
                  <a:pt x="100" y="72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16" name="Freeform 42">
            <a:extLst>
              <a:ext uri="{FF2B5EF4-FFF2-40B4-BE49-F238E27FC236}">
                <a16:creationId xmlns:a16="http://schemas.microsoft.com/office/drawing/2014/main" id="{B3406BE1-31E7-0B47-A108-80CC31BA60A4}"/>
              </a:ext>
            </a:extLst>
          </p:cNvPr>
          <p:cNvSpPr>
            <a:spLocks noChangeArrowheads="1"/>
          </p:cNvSpPr>
          <p:nvPr/>
        </p:nvSpPr>
        <p:spPr bwMode="auto">
          <a:xfrm>
            <a:off x="6801935" y="3736636"/>
            <a:ext cx="47812" cy="56249"/>
          </a:xfrm>
          <a:custGeom>
            <a:avLst/>
            <a:gdLst>
              <a:gd name="T0" fmla="*/ 125 w 151"/>
              <a:gd name="T1" fmla="*/ 75 h 176"/>
              <a:gd name="T2" fmla="*/ 125 w 151"/>
              <a:gd name="T3" fmla="*/ 75 h 176"/>
              <a:gd name="T4" fmla="*/ 75 w 151"/>
              <a:gd name="T5" fmla="*/ 0 h 176"/>
              <a:gd name="T6" fmla="*/ 75 w 151"/>
              <a:gd name="T7" fmla="*/ 25 h 176"/>
              <a:gd name="T8" fmla="*/ 0 w 151"/>
              <a:gd name="T9" fmla="*/ 150 h 176"/>
              <a:gd name="T10" fmla="*/ 50 w 151"/>
              <a:gd name="T11" fmla="*/ 175 h 176"/>
              <a:gd name="T12" fmla="*/ 125 w 151"/>
              <a:gd name="T13" fmla="*/ 75 h 176"/>
            </a:gdLst>
            <a:ahLst/>
            <a:cxnLst>
              <a:cxn ang="0">
                <a:pos x="T0" y="T1"/>
              </a:cxn>
              <a:cxn ang="0">
                <a:pos x="T2" y="T3"/>
              </a:cxn>
              <a:cxn ang="0">
                <a:pos x="T4" y="T5"/>
              </a:cxn>
              <a:cxn ang="0">
                <a:pos x="T6" y="T7"/>
              </a:cxn>
              <a:cxn ang="0">
                <a:pos x="T8" y="T9"/>
              </a:cxn>
              <a:cxn ang="0">
                <a:pos x="T10" y="T11"/>
              </a:cxn>
              <a:cxn ang="0">
                <a:pos x="T12" y="T13"/>
              </a:cxn>
            </a:cxnLst>
            <a:rect l="0" t="0" r="r" b="b"/>
            <a:pathLst>
              <a:path w="151" h="176">
                <a:moveTo>
                  <a:pt x="125" y="75"/>
                </a:moveTo>
                <a:lnTo>
                  <a:pt x="125" y="75"/>
                </a:lnTo>
                <a:cubicBezTo>
                  <a:pt x="150" y="75"/>
                  <a:pt x="150" y="0"/>
                  <a:pt x="75" y="0"/>
                </a:cubicBezTo>
                <a:cubicBezTo>
                  <a:pt x="75" y="25"/>
                  <a:pt x="75" y="25"/>
                  <a:pt x="75" y="25"/>
                </a:cubicBezTo>
                <a:cubicBezTo>
                  <a:pt x="75" y="50"/>
                  <a:pt x="25" y="100"/>
                  <a:pt x="0" y="150"/>
                </a:cubicBezTo>
                <a:cubicBezTo>
                  <a:pt x="50" y="175"/>
                  <a:pt x="50" y="175"/>
                  <a:pt x="50" y="175"/>
                </a:cubicBezTo>
                <a:cubicBezTo>
                  <a:pt x="75" y="150"/>
                  <a:pt x="100" y="100"/>
                  <a:pt x="125"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17" name="Freeform 43">
            <a:extLst>
              <a:ext uri="{FF2B5EF4-FFF2-40B4-BE49-F238E27FC236}">
                <a16:creationId xmlns:a16="http://schemas.microsoft.com/office/drawing/2014/main" id="{61A37773-68B1-144F-B1CF-53D442DA55A4}"/>
              </a:ext>
            </a:extLst>
          </p:cNvPr>
          <p:cNvSpPr>
            <a:spLocks noChangeArrowheads="1"/>
          </p:cNvSpPr>
          <p:nvPr/>
        </p:nvSpPr>
        <p:spPr bwMode="auto">
          <a:xfrm>
            <a:off x="6817403" y="3656477"/>
            <a:ext cx="208124" cy="160312"/>
          </a:xfrm>
          <a:custGeom>
            <a:avLst/>
            <a:gdLst>
              <a:gd name="T0" fmla="*/ 75 w 651"/>
              <a:gd name="T1" fmla="*/ 325 h 501"/>
              <a:gd name="T2" fmla="*/ 75 w 651"/>
              <a:gd name="T3" fmla="*/ 325 h 501"/>
              <a:gd name="T4" fmla="*/ 0 w 651"/>
              <a:gd name="T5" fmla="*/ 425 h 501"/>
              <a:gd name="T6" fmla="*/ 0 w 651"/>
              <a:gd name="T7" fmla="*/ 425 h 501"/>
              <a:gd name="T8" fmla="*/ 25 w 651"/>
              <a:gd name="T9" fmla="*/ 475 h 501"/>
              <a:gd name="T10" fmla="*/ 100 w 651"/>
              <a:gd name="T11" fmla="*/ 500 h 501"/>
              <a:gd name="T12" fmla="*/ 200 w 651"/>
              <a:gd name="T13" fmla="*/ 450 h 501"/>
              <a:gd name="T14" fmla="*/ 500 w 651"/>
              <a:gd name="T15" fmla="*/ 300 h 501"/>
              <a:gd name="T16" fmla="*/ 525 w 651"/>
              <a:gd name="T17" fmla="*/ 250 h 501"/>
              <a:gd name="T18" fmla="*/ 550 w 651"/>
              <a:gd name="T19" fmla="*/ 175 h 501"/>
              <a:gd name="T20" fmla="*/ 525 w 651"/>
              <a:gd name="T21" fmla="*/ 100 h 501"/>
              <a:gd name="T22" fmla="*/ 600 w 651"/>
              <a:gd name="T23" fmla="*/ 50 h 501"/>
              <a:gd name="T24" fmla="*/ 650 w 651"/>
              <a:gd name="T25" fmla="*/ 0 h 501"/>
              <a:gd name="T26" fmla="*/ 600 w 651"/>
              <a:gd name="T27" fmla="*/ 0 h 501"/>
              <a:gd name="T28" fmla="*/ 500 w 651"/>
              <a:gd name="T29" fmla="*/ 0 h 501"/>
              <a:gd name="T30" fmla="*/ 375 w 651"/>
              <a:gd name="T31" fmla="*/ 50 h 501"/>
              <a:gd name="T32" fmla="*/ 275 w 651"/>
              <a:gd name="T33" fmla="*/ 50 h 501"/>
              <a:gd name="T34" fmla="*/ 225 w 651"/>
              <a:gd name="T35" fmla="*/ 50 h 501"/>
              <a:gd name="T36" fmla="*/ 125 w 651"/>
              <a:gd name="T37" fmla="*/ 50 h 501"/>
              <a:gd name="T38" fmla="*/ 100 w 651"/>
              <a:gd name="T39" fmla="*/ 75 h 501"/>
              <a:gd name="T40" fmla="*/ 25 w 651"/>
              <a:gd name="T41" fmla="*/ 150 h 501"/>
              <a:gd name="T42" fmla="*/ 25 w 651"/>
              <a:gd name="T43" fmla="*/ 200 h 501"/>
              <a:gd name="T44" fmla="*/ 25 w 651"/>
              <a:gd name="T45" fmla="*/ 250 h 501"/>
              <a:gd name="T46" fmla="*/ 75 w 651"/>
              <a:gd name="T47" fmla="*/ 32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1" h="501">
                <a:moveTo>
                  <a:pt x="75" y="325"/>
                </a:moveTo>
                <a:lnTo>
                  <a:pt x="75" y="325"/>
                </a:lnTo>
                <a:cubicBezTo>
                  <a:pt x="50" y="350"/>
                  <a:pt x="25" y="400"/>
                  <a:pt x="0" y="425"/>
                </a:cubicBezTo>
                <a:lnTo>
                  <a:pt x="0" y="425"/>
                </a:lnTo>
                <a:cubicBezTo>
                  <a:pt x="25" y="475"/>
                  <a:pt x="25" y="475"/>
                  <a:pt x="25" y="475"/>
                </a:cubicBezTo>
                <a:cubicBezTo>
                  <a:pt x="100" y="500"/>
                  <a:pt x="100" y="500"/>
                  <a:pt x="100" y="500"/>
                </a:cubicBezTo>
                <a:cubicBezTo>
                  <a:pt x="100" y="500"/>
                  <a:pt x="175" y="475"/>
                  <a:pt x="200" y="450"/>
                </a:cubicBezTo>
                <a:cubicBezTo>
                  <a:pt x="225" y="450"/>
                  <a:pt x="500" y="300"/>
                  <a:pt x="500" y="300"/>
                </a:cubicBezTo>
                <a:cubicBezTo>
                  <a:pt x="500" y="300"/>
                  <a:pt x="550" y="250"/>
                  <a:pt x="525" y="250"/>
                </a:cubicBezTo>
                <a:cubicBezTo>
                  <a:pt x="525" y="225"/>
                  <a:pt x="525" y="200"/>
                  <a:pt x="550" y="175"/>
                </a:cubicBezTo>
                <a:cubicBezTo>
                  <a:pt x="550" y="150"/>
                  <a:pt x="525" y="125"/>
                  <a:pt x="525" y="100"/>
                </a:cubicBezTo>
                <a:cubicBezTo>
                  <a:pt x="550" y="50"/>
                  <a:pt x="600" y="50"/>
                  <a:pt x="600" y="50"/>
                </a:cubicBezTo>
                <a:cubicBezTo>
                  <a:pt x="650" y="0"/>
                  <a:pt x="650" y="0"/>
                  <a:pt x="650" y="0"/>
                </a:cubicBezTo>
                <a:cubicBezTo>
                  <a:pt x="600" y="0"/>
                  <a:pt x="600" y="0"/>
                  <a:pt x="600" y="0"/>
                </a:cubicBezTo>
                <a:cubicBezTo>
                  <a:pt x="600" y="0"/>
                  <a:pt x="575" y="25"/>
                  <a:pt x="500" y="0"/>
                </a:cubicBezTo>
                <a:cubicBezTo>
                  <a:pt x="450" y="0"/>
                  <a:pt x="450" y="50"/>
                  <a:pt x="375" y="50"/>
                </a:cubicBezTo>
                <a:cubicBezTo>
                  <a:pt x="325" y="50"/>
                  <a:pt x="300" y="50"/>
                  <a:pt x="275" y="50"/>
                </a:cubicBezTo>
                <a:cubicBezTo>
                  <a:pt x="250" y="25"/>
                  <a:pt x="250" y="25"/>
                  <a:pt x="225" y="50"/>
                </a:cubicBezTo>
                <a:cubicBezTo>
                  <a:pt x="175" y="75"/>
                  <a:pt x="150" y="75"/>
                  <a:pt x="125" y="50"/>
                </a:cubicBezTo>
                <a:cubicBezTo>
                  <a:pt x="100" y="50"/>
                  <a:pt x="100" y="50"/>
                  <a:pt x="100" y="75"/>
                </a:cubicBezTo>
                <a:cubicBezTo>
                  <a:pt x="100" y="100"/>
                  <a:pt x="100" y="125"/>
                  <a:pt x="25" y="150"/>
                </a:cubicBezTo>
                <a:cubicBezTo>
                  <a:pt x="25" y="150"/>
                  <a:pt x="25" y="175"/>
                  <a:pt x="25" y="200"/>
                </a:cubicBezTo>
                <a:cubicBezTo>
                  <a:pt x="50" y="200"/>
                  <a:pt x="25" y="225"/>
                  <a:pt x="25" y="250"/>
                </a:cubicBezTo>
                <a:cubicBezTo>
                  <a:pt x="100" y="250"/>
                  <a:pt x="100" y="325"/>
                  <a:pt x="75" y="3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18" name="Freeform 44">
            <a:extLst>
              <a:ext uri="{FF2B5EF4-FFF2-40B4-BE49-F238E27FC236}">
                <a16:creationId xmlns:a16="http://schemas.microsoft.com/office/drawing/2014/main" id="{7D8883CF-0EFE-744F-A807-538774BF212B}"/>
              </a:ext>
            </a:extLst>
          </p:cNvPr>
          <p:cNvSpPr>
            <a:spLocks noChangeArrowheads="1"/>
          </p:cNvSpPr>
          <p:nvPr/>
        </p:nvSpPr>
        <p:spPr bwMode="auto">
          <a:xfrm>
            <a:off x="8388175" y="4015069"/>
            <a:ext cx="136405" cy="184219"/>
          </a:xfrm>
          <a:custGeom>
            <a:avLst/>
            <a:gdLst>
              <a:gd name="T0" fmla="*/ 425 w 426"/>
              <a:gd name="T1" fmla="*/ 475 h 576"/>
              <a:gd name="T2" fmla="*/ 425 w 426"/>
              <a:gd name="T3" fmla="*/ 475 h 576"/>
              <a:gd name="T4" fmla="*/ 375 w 426"/>
              <a:gd name="T5" fmla="*/ 299 h 576"/>
              <a:gd name="T6" fmla="*/ 300 w 426"/>
              <a:gd name="T7" fmla="*/ 375 h 576"/>
              <a:gd name="T8" fmla="*/ 325 w 426"/>
              <a:gd name="T9" fmla="*/ 275 h 576"/>
              <a:gd name="T10" fmla="*/ 400 w 426"/>
              <a:gd name="T11" fmla="*/ 174 h 576"/>
              <a:gd name="T12" fmla="*/ 325 w 426"/>
              <a:gd name="T13" fmla="*/ 149 h 576"/>
              <a:gd name="T14" fmla="*/ 225 w 426"/>
              <a:gd name="T15" fmla="*/ 149 h 576"/>
              <a:gd name="T16" fmla="*/ 175 w 426"/>
              <a:gd name="T17" fmla="*/ 100 h 576"/>
              <a:gd name="T18" fmla="*/ 100 w 426"/>
              <a:gd name="T19" fmla="*/ 50 h 576"/>
              <a:gd name="T20" fmla="*/ 25 w 426"/>
              <a:gd name="T21" fmla="*/ 50 h 576"/>
              <a:gd name="T22" fmla="*/ 100 w 426"/>
              <a:gd name="T23" fmla="*/ 125 h 576"/>
              <a:gd name="T24" fmla="*/ 50 w 426"/>
              <a:gd name="T25" fmla="*/ 174 h 576"/>
              <a:gd name="T26" fmla="*/ 75 w 426"/>
              <a:gd name="T27" fmla="*/ 324 h 576"/>
              <a:gd name="T28" fmla="*/ 100 w 426"/>
              <a:gd name="T29" fmla="*/ 475 h 576"/>
              <a:gd name="T30" fmla="*/ 150 w 426"/>
              <a:gd name="T31" fmla="*/ 475 h 576"/>
              <a:gd name="T32" fmla="*/ 225 w 426"/>
              <a:gd name="T33" fmla="*/ 424 h 576"/>
              <a:gd name="T34" fmla="*/ 300 w 426"/>
              <a:gd name="T35" fmla="*/ 399 h 576"/>
              <a:gd name="T36" fmla="*/ 350 w 426"/>
              <a:gd name="T37" fmla="*/ 524 h 576"/>
              <a:gd name="T38" fmla="*/ 350 w 426"/>
              <a:gd name="T39" fmla="*/ 575 h 576"/>
              <a:gd name="T40" fmla="*/ 400 w 426"/>
              <a:gd name="T41" fmla="*/ 524 h 576"/>
              <a:gd name="T42" fmla="*/ 425 w 426"/>
              <a:gd name="T43" fmla="*/ 47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6" h="576">
                <a:moveTo>
                  <a:pt x="425" y="475"/>
                </a:moveTo>
                <a:lnTo>
                  <a:pt x="425" y="475"/>
                </a:lnTo>
                <a:cubicBezTo>
                  <a:pt x="400" y="375"/>
                  <a:pt x="400" y="299"/>
                  <a:pt x="375" y="299"/>
                </a:cubicBezTo>
                <a:cubicBezTo>
                  <a:pt x="375" y="299"/>
                  <a:pt x="350" y="375"/>
                  <a:pt x="300" y="375"/>
                </a:cubicBezTo>
                <a:cubicBezTo>
                  <a:pt x="275" y="349"/>
                  <a:pt x="275" y="275"/>
                  <a:pt x="325" y="275"/>
                </a:cubicBezTo>
                <a:cubicBezTo>
                  <a:pt x="350" y="275"/>
                  <a:pt x="400" y="199"/>
                  <a:pt x="400" y="174"/>
                </a:cubicBezTo>
                <a:cubicBezTo>
                  <a:pt x="400" y="149"/>
                  <a:pt x="350" y="149"/>
                  <a:pt x="325" y="149"/>
                </a:cubicBezTo>
                <a:cubicBezTo>
                  <a:pt x="300" y="149"/>
                  <a:pt x="225" y="149"/>
                  <a:pt x="225" y="149"/>
                </a:cubicBezTo>
                <a:cubicBezTo>
                  <a:pt x="225" y="149"/>
                  <a:pt x="175" y="125"/>
                  <a:pt x="175" y="100"/>
                </a:cubicBezTo>
                <a:cubicBezTo>
                  <a:pt x="175" y="76"/>
                  <a:pt x="150" y="50"/>
                  <a:pt x="100" y="50"/>
                </a:cubicBezTo>
                <a:cubicBezTo>
                  <a:pt x="75" y="50"/>
                  <a:pt x="75" y="0"/>
                  <a:pt x="25" y="50"/>
                </a:cubicBezTo>
                <a:cubicBezTo>
                  <a:pt x="0" y="100"/>
                  <a:pt x="100" y="100"/>
                  <a:pt x="100" y="125"/>
                </a:cubicBezTo>
                <a:cubicBezTo>
                  <a:pt x="75" y="174"/>
                  <a:pt x="50" y="149"/>
                  <a:pt x="50" y="174"/>
                </a:cubicBezTo>
                <a:cubicBezTo>
                  <a:pt x="25" y="199"/>
                  <a:pt x="50" y="275"/>
                  <a:pt x="75" y="324"/>
                </a:cubicBezTo>
                <a:cubicBezTo>
                  <a:pt x="75" y="349"/>
                  <a:pt x="100" y="424"/>
                  <a:pt x="100" y="475"/>
                </a:cubicBezTo>
                <a:cubicBezTo>
                  <a:pt x="125" y="475"/>
                  <a:pt x="125" y="475"/>
                  <a:pt x="150" y="475"/>
                </a:cubicBezTo>
                <a:cubicBezTo>
                  <a:pt x="200" y="475"/>
                  <a:pt x="225" y="475"/>
                  <a:pt x="225" y="424"/>
                </a:cubicBezTo>
                <a:cubicBezTo>
                  <a:pt x="250" y="399"/>
                  <a:pt x="275" y="375"/>
                  <a:pt x="300" y="399"/>
                </a:cubicBezTo>
                <a:cubicBezTo>
                  <a:pt x="300" y="399"/>
                  <a:pt x="350" y="475"/>
                  <a:pt x="350" y="524"/>
                </a:cubicBezTo>
                <a:cubicBezTo>
                  <a:pt x="350" y="524"/>
                  <a:pt x="350" y="549"/>
                  <a:pt x="350" y="575"/>
                </a:cubicBezTo>
                <a:cubicBezTo>
                  <a:pt x="375" y="549"/>
                  <a:pt x="400" y="524"/>
                  <a:pt x="400" y="524"/>
                </a:cubicBezTo>
                <a:cubicBezTo>
                  <a:pt x="400" y="524"/>
                  <a:pt x="400" y="499"/>
                  <a:pt x="425" y="4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20" name="Freeform 46">
            <a:extLst>
              <a:ext uri="{FF2B5EF4-FFF2-40B4-BE49-F238E27FC236}">
                <a16:creationId xmlns:a16="http://schemas.microsoft.com/office/drawing/2014/main" id="{E00D78B1-746C-9D41-AC47-6411DEC05C4D}"/>
              </a:ext>
            </a:extLst>
          </p:cNvPr>
          <p:cNvSpPr>
            <a:spLocks noChangeArrowheads="1"/>
          </p:cNvSpPr>
          <p:nvPr/>
        </p:nvSpPr>
        <p:spPr bwMode="auto">
          <a:xfrm>
            <a:off x="8388175" y="3106640"/>
            <a:ext cx="940775" cy="407809"/>
          </a:xfrm>
          <a:custGeom>
            <a:avLst/>
            <a:gdLst>
              <a:gd name="T0" fmla="*/ 2826 w 2952"/>
              <a:gd name="T1" fmla="*/ 526 h 1277"/>
              <a:gd name="T2" fmla="*/ 2651 w 2952"/>
              <a:gd name="T3" fmla="*/ 526 h 1277"/>
              <a:gd name="T4" fmla="*/ 2575 w 2952"/>
              <a:gd name="T5" fmla="*/ 476 h 1277"/>
              <a:gd name="T6" fmla="*/ 2651 w 2952"/>
              <a:gd name="T7" fmla="*/ 276 h 1277"/>
              <a:gd name="T8" fmla="*/ 2501 w 2952"/>
              <a:gd name="T9" fmla="*/ 251 h 1277"/>
              <a:gd name="T10" fmla="*/ 2301 w 2952"/>
              <a:gd name="T11" fmla="*/ 301 h 1277"/>
              <a:gd name="T12" fmla="*/ 2101 w 2952"/>
              <a:gd name="T13" fmla="*/ 351 h 1277"/>
              <a:gd name="T14" fmla="*/ 1875 w 2952"/>
              <a:gd name="T15" fmla="*/ 325 h 1277"/>
              <a:gd name="T16" fmla="*/ 1726 w 2952"/>
              <a:gd name="T17" fmla="*/ 251 h 1277"/>
              <a:gd name="T18" fmla="*/ 1575 w 2952"/>
              <a:gd name="T19" fmla="*/ 201 h 1277"/>
              <a:gd name="T20" fmla="*/ 1426 w 2952"/>
              <a:gd name="T21" fmla="*/ 251 h 1277"/>
              <a:gd name="T22" fmla="*/ 1275 w 2952"/>
              <a:gd name="T23" fmla="*/ 176 h 1277"/>
              <a:gd name="T24" fmla="*/ 1175 w 2952"/>
              <a:gd name="T25" fmla="*/ 76 h 1277"/>
              <a:gd name="T26" fmla="*/ 1050 w 2952"/>
              <a:gd name="T27" fmla="*/ 26 h 1277"/>
              <a:gd name="T28" fmla="*/ 950 w 2952"/>
              <a:gd name="T29" fmla="*/ 26 h 1277"/>
              <a:gd name="T30" fmla="*/ 850 w 2952"/>
              <a:gd name="T31" fmla="*/ 101 h 1277"/>
              <a:gd name="T32" fmla="*/ 901 w 2952"/>
              <a:gd name="T33" fmla="*/ 251 h 1277"/>
              <a:gd name="T34" fmla="*/ 750 w 2952"/>
              <a:gd name="T35" fmla="*/ 276 h 1277"/>
              <a:gd name="T36" fmla="*/ 601 w 2952"/>
              <a:gd name="T37" fmla="*/ 251 h 1277"/>
              <a:gd name="T38" fmla="*/ 425 w 2952"/>
              <a:gd name="T39" fmla="*/ 176 h 1277"/>
              <a:gd name="T40" fmla="*/ 300 w 2952"/>
              <a:gd name="T41" fmla="*/ 201 h 1277"/>
              <a:gd name="T42" fmla="*/ 175 w 2952"/>
              <a:gd name="T43" fmla="*/ 276 h 1277"/>
              <a:gd name="T44" fmla="*/ 25 w 2952"/>
              <a:gd name="T45" fmla="*/ 351 h 1277"/>
              <a:gd name="T46" fmla="*/ 0 w 2952"/>
              <a:gd name="T47" fmla="*/ 376 h 1277"/>
              <a:gd name="T48" fmla="*/ 150 w 2952"/>
              <a:gd name="T49" fmla="*/ 501 h 1277"/>
              <a:gd name="T50" fmla="*/ 300 w 2952"/>
              <a:gd name="T51" fmla="*/ 626 h 1277"/>
              <a:gd name="T52" fmla="*/ 250 w 2952"/>
              <a:gd name="T53" fmla="*/ 801 h 1277"/>
              <a:gd name="T54" fmla="*/ 550 w 2952"/>
              <a:gd name="T55" fmla="*/ 901 h 1277"/>
              <a:gd name="T56" fmla="*/ 675 w 2952"/>
              <a:gd name="T57" fmla="*/ 1026 h 1277"/>
              <a:gd name="T58" fmla="*/ 850 w 2952"/>
              <a:gd name="T59" fmla="*/ 1126 h 1277"/>
              <a:gd name="T60" fmla="*/ 1250 w 2952"/>
              <a:gd name="T61" fmla="*/ 1176 h 1277"/>
              <a:gd name="T62" fmla="*/ 1450 w 2952"/>
              <a:gd name="T63" fmla="*/ 1226 h 1277"/>
              <a:gd name="T64" fmla="*/ 1675 w 2952"/>
              <a:gd name="T65" fmla="*/ 1176 h 1277"/>
              <a:gd name="T66" fmla="*/ 2075 w 2952"/>
              <a:gd name="T67" fmla="*/ 1101 h 1277"/>
              <a:gd name="T68" fmla="*/ 2150 w 2952"/>
              <a:gd name="T69" fmla="*/ 901 h 1277"/>
              <a:gd name="T70" fmla="*/ 2401 w 2952"/>
              <a:gd name="T71" fmla="*/ 851 h 1277"/>
              <a:gd name="T72" fmla="*/ 2626 w 2952"/>
              <a:gd name="T73" fmla="*/ 726 h 1277"/>
              <a:gd name="T74" fmla="*/ 2851 w 2952"/>
              <a:gd name="T75" fmla="*/ 676 h 1277"/>
              <a:gd name="T76" fmla="*/ 2826 w 2952"/>
              <a:gd name="T77" fmla="*/ 526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52" h="1277">
                <a:moveTo>
                  <a:pt x="2826" y="526"/>
                </a:moveTo>
                <a:lnTo>
                  <a:pt x="2826" y="526"/>
                </a:lnTo>
                <a:cubicBezTo>
                  <a:pt x="2801" y="501"/>
                  <a:pt x="2751" y="501"/>
                  <a:pt x="2751" y="526"/>
                </a:cubicBezTo>
                <a:cubicBezTo>
                  <a:pt x="2726" y="576"/>
                  <a:pt x="2701" y="526"/>
                  <a:pt x="2651" y="526"/>
                </a:cubicBezTo>
                <a:cubicBezTo>
                  <a:pt x="2601" y="526"/>
                  <a:pt x="2601" y="551"/>
                  <a:pt x="2551" y="526"/>
                </a:cubicBezTo>
                <a:cubicBezTo>
                  <a:pt x="2526" y="476"/>
                  <a:pt x="2575" y="476"/>
                  <a:pt x="2575" y="476"/>
                </a:cubicBezTo>
                <a:cubicBezTo>
                  <a:pt x="2575" y="426"/>
                  <a:pt x="2575" y="426"/>
                  <a:pt x="2575" y="426"/>
                </a:cubicBezTo>
                <a:cubicBezTo>
                  <a:pt x="2651" y="276"/>
                  <a:pt x="2651" y="276"/>
                  <a:pt x="2651" y="276"/>
                </a:cubicBezTo>
                <a:cubicBezTo>
                  <a:pt x="2626" y="276"/>
                  <a:pt x="2601" y="251"/>
                  <a:pt x="2575" y="276"/>
                </a:cubicBezTo>
                <a:cubicBezTo>
                  <a:pt x="2551" y="276"/>
                  <a:pt x="2501" y="276"/>
                  <a:pt x="2501" y="251"/>
                </a:cubicBezTo>
                <a:cubicBezTo>
                  <a:pt x="2501" y="225"/>
                  <a:pt x="2401" y="225"/>
                  <a:pt x="2375" y="251"/>
                </a:cubicBezTo>
                <a:cubicBezTo>
                  <a:pt x="2351" y="251"/>
                  <a:pt x="2301" y="276"/>
                  <a:pt x="2301" y="301"/>
                </a:cubicBezTo>
                <a:cubicBezTo>
                  <a:pt x="2301" y="325"/>
                  <a:pt x="2251" y="301"/>
                  <a:pt x="2226" y="325"/>
                </a:cubicBezTo>
                <a:cubicBezTo>
                  <a:pt x="2201" y="325"/>
                  <a:pt x="2101" y="351"/>
                  <a:pt x="2101" y="351"/>
                </a:cubicBezTo>
                <a:cubicBezTo>
                  <a:pt x="2101" y="376"/>
                  <a:pt x="2001" y="376"/>
                  <a:pt x="1975" y="351"/>
                </a:cubicBezTo>
                <a:cubicBezTo>
                  <a:pt x="1975" y="351"/>
                  <a:pt x="1875" y="351"/>
                  <a:pt x="1875" y="325"/>
                </a:cubicBezTo>
                <a:cubicBezTo>
                  <a:pt x="1850" y="301"/>
                  <a:pt x="1826" y="301"/>
                  <a:pt x="1826" y="276"/>
                </a:cubicBezTo>
                <a:cubicBezTo>
                  <a:pt x="1826" y="251"/>
                  <a:pt x="1750" y="251"/>
                  <a:pt x="1726" y="251"/>
                </a:cubicBezTo>
                <a:cubicBezTo>
                  <a:pt x="1726" y="225"/>
                  <a:pt x="1675" y="225"/>
                  <a:pt x="1675" y="225"/>
                </a:cubicBezTo>
                <a:cubicBezTo>
                  <a:pt x="1650" y="225"/>
                  <a:pt x="1601" y="201"/>
                  <a:pt x="1575" y="201"/>
                </a:cubicBezTo>
                <a:cubicBezTo>
                  <a:pt x="1550" y="201"/>
                  <a:pt x="1501" y="225"/>
                  <a:pt x="1501" y="225"/>
                </a:cubicBezTo>
                <a:cubicBezTo>
                  <a:pt x="1475" y="225"/>
                  <a:pt x="1450" y="251"/>
                  <a:pt x="1426" y="251"/>
                </a:cubicBezTo>
                <a:cubicBezTo>
                  <a:pt x="1401" y="251"/>
                  <a:pt x="1350" y="225"/>
                  <a:pt x="1350" y="225"/>
                </a:cubicBezTo>
                <a:cubicBezTo>
                  <a:pt x="1326" y="225"/>
                  <a:pt x="1301" y="201"/>
                  <a:pt x="1275" y="176"/>
                </a:cubicBezTo>
                <a:cubicBezTo>
                  <a:pt x="1275" y="151"/>
                  <a:pt x="1275" y="126"/>
                  <a:pt x="1275" y="101"/>
                </a:cubicBezTo>
                <a:cubicBezTo>
                  <a:pt x="1250" y="76"/>
                  <a:pt x="1201" y="76"/>
                  <a:pt x="1175" y="76"/>
                </a:cubicBezTo>
                <a:cubicBezTo>
                  <a:pt x="1150" y="51"/>
                  <a:pt x="1125" y="51"/>
                  <a:pt x="1101" y="51"/>
                </a:cubicBezTo>
                <a:lnTo>
                  <a:pt x="1050" y="26"/>
                </a:lnTo>
                <a:cubicBezTo>
                  <a:pt x="1050" y="26"/>
                  <a:pt x="1001" y="0"/>
                  <a:pt x="975" y="0"/>
                </a:cubicBezTo>
                <a:lnTo>
                  <a:pt x="950" y="26"/>
                </a:lnTo>
                <a:cubicBezTo>
                  <a:pt x="950" y="51"/>
                  <a:pt x="901" y="51"/>
                  <a:pt x="901" y="76"/>
                </a:cubicBezTo>
                <a:lnTo>
                  <a:pt x="850" y="101"/>
                </a:lnTo>
                <a:cubicBezTo>
                  <a:pt x="875" y="126"/>
                  <a:pt x="875" y="176"/>
                  <a:pt x="901" y="201"/>
                </a:cubicBezTo>
                <a:cubicBezTo>
                  <a:pt x="901" y="201"/>
                  <a:pt x="901" y="225"/>
                  <a:pt x="901" y="251"/>
                </a:cubicBezTo>
                <a:cubicBezTo>
                  <a:pt x="875" y="251"/>
                  <a:pt x="825" y="276"/>
                  <a:pt x="825" y="276"/>
                </a:cubicBezTo>
                <a:cubicBezTo>
                  <a:pt x="801" y="301"/>
                  <a:pt x="775" y="276"/>
                  <a:pt x="750" y="276"/>
                </a:cubicBezTo>
                <a:cubicBezTo>
                  <a:pt x="725" y="251"/>
                  <a:pt x="675" y="251"/>
                  <a:pt x="675" y="276"/>
                </a:cubicBezTo>
                <a:cubicBezTo>
                  <a:pt x="650" y="276"/>
                  <a:pt x="601" y="251"/>
                  <a:pt x="601" y="251"/>
                </a:cubicBezTo>
                <a:cubicBezTo>
                  <a:pt x="575" y="225"/>
                  <a:pt x="575" y="176"/>
                  <a:pt x="575" y="176"/>
                </a:cubicBezTo>
                <a:cubicBezTo>
                  <a:pt x="550" y="201"/>
                  <a:pt x="450" y="176"/>
                  <a:pt x="425" y="176"/>
                </a:cubicBezTo>
                <a:cubicBezTo>
                  <a:pt x="425" y="151"/>
                  <a:pt x="375" y="151"/>
                  <a:pt x="375" y="176"/>
                </a:cubicBezTo>
                <a:cubicBezTo>
                  <a:pt x="350" y="201"/>
                  <a:pt x="300" y="176"/>
                  <a:pt x="300" y="201"/>
                </a:cubicBezTo>
                <a:cubicBezTo>
                  <a:pt x="300" y="225"/>
                  <a:pt x="250" y="225"/>
                  <a:pt x="250" y="251"/>
                </a:cubicBezTo>
                <a:cubicBezTo>
                  <a:pt x="225" y="251"/>
                  <a:pt x="175" y="251"/>
                  <a:pt x="175" y="276"/>
                </a:cubicBezTo>
                <a:cubicBezTo>
                  <a:pt x="150" y="301"/>
                  <a:pt x="100" y="325"/>
                  <a:pt x="75" y="325"/>
                </a:cubicBezTo>
                <a:cubicBezTo>
                  <a:pt x="75" y="325"/>
                  <a:pt x="25" y="325"/>
                  <a:pt x="25" y="351"/>
                </a:cubicBezTo>
                <a:lnTo>
                  <a:pt x="0" y="351"/>
                </a:lnTo>
                <a:cubicBezTo>
                  <a:pt x="0" y="351"/>
                  <a:pt x="0" y="351"/>
                  <a:pt x="0" y="376"/>
                </a:cubicBezTo>
                <a:cubicBezTo>
                  <a:pt x="25" y="426"/>
                  <a:pt x="50" y="426"/>
                  <a:pt x="75" y="451"/>
                </a:cubicBezTo>
                <a:cubicBezTo>
                  <a:pt x="100" y="476"/>
                  <a:pt x="125" y="501"/>
                  <a:pt x="150" y="501"/>
                </a:cubicBezTo>
                <a:cubicBezTo>
                  <a:pt x="200" y="501"/>
                  <a:pt x="225" y="526"/>
                  <a:pt x="250" y="576"/>
                </a:cubicBezTo>
                <a:cubicBezTo>
                  <a:pt x="250" y="601"/>
                  <a:pt x="275" y="626"/>
                  <a:pt x="300" y="626"/>
                </a:cubicBezTo>
                <a:cubicBezTo>
                  <a:pt x="300" y="651"/>
                  <a:pt x="275" y="701"/>
                  <a:pt x="275" y="726"/>
                </a:cubicBezTo>
                <a:cubicBezTo>
                  <a:pt x="275" y="776"/>
                  <a:pt x="250" y="776"/>
                  <a:pt x="250" y="801"/>
                </a:cubicBezTo>
                <a:cubicBezTo>
                  <a:pt x="275" y="851"/>
                  <a:pt x="425" y="851"/>
                  <a:pt x="475" y="851"/>
                </a:cubicBezTo>
                <a:cubicBezTo>
                  <a:pt x="525" y="851"/>
                  <a:pt x="525" y="901"/>
                  <a:pt x="550" y="901"/>
                </a:cubicBezTo>
                <a:cubicBezTo>
                  <a:pt x="575" y="901"/>
                  <a:pt x="575" y="926"/>
                  <a:pt x="601" y="951"/>
                </a:cubicBezTo>
                <a:cubicBezTo>
                  <a:pt x="625" y="951"/>
                  <a:pt x="675" y="976"/>
                  <a:pt x="675" y="1026"/>
                </a:cubicBezTo>
                <a:cubicBezTo>
                  <a:pt x="701" y="1076"/>
                  <a:pt x="725" y="1101"/>
                  <a:pt x="725" y="1126"/>
                </a:cubicBezTo>
                <a:cubicBezTo>
                  <a:pt x="725" y="1151"/>
                  <a:pt x="801" y="1126"/>
                  <a:pt x="850" y="1126"/>
                </a:cubicBezTo>
                <a:cubicBezTo>
                  <a:pt x="901" y="1126"/>
                  <a:pt x="1050" y="1126"/>
                  <a:pt x="1075" y="1126"/>
                </a:cubicBezTo>
                <a:cubicBezTo>
                  <a:pt x="1125" y="1151"/>
                  <a:pt x="1201" y="1126"/>
                  <a:pt x="1250" y="1176"/>
                </a:cubicBezTo>
                <a:cubicBezTo>
                  <a:pt x="1301" y="1201"/>
                  <a:pt x="1326" y="1176"/>
                  <a:pt x="1350" y="1201"/>
                </a:cubicBezTo>
                <a:cubicBezTo>
                  <a:pt x="1375" y="1226"/>
                  <a:pt x="1401" y="1226"/>
                  <a:pt x="1450" y="1226"/>
                </a:cubicBezTo>
                <a:cubicBezTo>
                  <a:pt x="1501" y="1226"/>
                  <a:pt x="1501" y="1251"/>
                  <a:pt x="1526" y="1251"/>
                </a:cubicBezTo>
                <a:cubicBezTo>
                  <a:pt x="1550" y="1276"/>
                  <a:pt x="1601" y="1201"/>
                  <a:pt x="1675" y="1176"/>
                </a:cubicBezTo>
                <a:cubicBezTo>
                  <a:pt x="1750" y="1126"/>
                  <a:pt x="1850" y="1151"/>
                  <a:pt x="1901" y="1176"/>
                </a:cubicBezTo>
                <a:cubicBezTo>
                  <a:pt x="1926" y="1176"/>
                  <a:pt x="2026" y="1151"/>
                  <a:pt x="2075" y="1101"/>
                </a:cubicBezTo>
                <a:cubicBezTo>
                  <a:pt x="2101" y="1051"/>
                  <a:pt x="2175" y="1051"/>
                  <a:pt x="2175" y="1001"/>
                </a:cubicBezTo>
                <a:cubicBezTo>
                  <a:pt x="2175" y="951"/>
                  <a:pt x="2126" y="926"/>
                  <a:pt x="2150" y="901"/>
                </a:cubicBezTo>
                <a:cubicBezTo>
                  <a:pt x="2175" y="851"/>
                  <a:pt x="2226" y="851"/>
                  <a:pt x="2251" y="876"/>
                </a:cubicBezTo>
                <a:cubicBezTo>
                  <a:pt x="2275" y="876"/>
                  <a:pt x="2326" y="901"/>
                  <a:pt x="2401" y="851"/>
                </a:cubicBezTo>
                <a:cubicBezTo>
                  <a:pt x="2451" y="826"/>
                  <a:pt x="2475" y="826"/>
                  <a:pt x="2526" y="826"/>
                </a:cubicBezTo>
                <a:cubicBezTo>
                  <a:pt x="2601" y="801"/>
                  <a:pt x="2575" y="776"/>
                  <a:pt x="2626" y="726"/>
                </a:cubicBezTo>
                <a:cubicBezTo>
                  <a:pt x="2651" y="701"/>
                  <a:pt x="2701" y="701"/>
                  <a:pt x="2726" y="701"/>
                </a:cubicBezTo>
                <a:cubicBezTo>
                  <a:pt x="2775" y="701"/>
                  <a:pt x="2826" y="651"/>
                  <a:pt x="2851" y="676"/>
                </a:cubicBezTo>
                <a:cubicBezTo>
                  <a:pt x="2901" y="676"/>
                  <a:pt x="2951" y="676"/>
                  <a:pt x="2951" y="651"/>
                </a:cubicBezTo>
                <a:cubicBezTo>
                  <a:pt x="2951" y="626"/>
                  <a:pt x="2851" y="551"/>
                  <a:pt x="2826" y="52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21" name="Freeform 47">
            <a:extLst>
              <a:ext uri="{FF2B5EF4-FFF2-40B4-BE49-F238E27FC236}">
                <a16:creationId xmlns:a16="http://schemas.microsoft.com/office/drawing/2014/main" id="{0E99C90A-CB81-9E4D-BEBA-D733236874B5}"/>
              </a:ext>
            </a:extLst>
          </p:cNvPr>
          <p:cNvSpPr>
            <a:spLocks noChangeArrowheads="1"/>
          </p:cNvSpPr>
          <p:nvPr/>
        </p:nvSpPr>
        <p:spPr bwMode="auto">
          <a:xfrm>
            <a:off x="6801933" y="3816791"/>
            <a:ext cx="16875" cy="40780"/>
          </a:xfrm>
          <a:custGeom>
            <a:avLst/>
            <a:gdLst>
              <a:gd name="T0" fmla="*/ 25 w 51"/>
              <a:gd name="T1" fmla="*/ 0 h 126"/>
              <a:gd name="T2" fmla="*/ 25 w 51"/>
              <a:gd name="T3" fmla="*/ 0 h 126"/>
              <a:gd name="T4" fmla="*/ 0 w 51"/>
              <a:gd name="T5" fmla="*/ 75 h 126"/>
              <a:gd name="T6" fmla="*/ 25 w 51"/>
              <a:gd name="T7" fmla="*/ 125 h 126"/>
              <a:gd name="T8" fmla="*/ 50 w 51"/>
              <a:gd name="T9" fmla="*/ 25 h 126"/>
              <a:gd name="T10" fmla="*/ 50 w 51"/>
              <a:gd name="T11" fmla="*/ 0 h 126"/>
              <a:gd name="T12" fmla="*/ 25 w 51"/>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51" h="126">
                <a:moveTo>
                  <a:pt x="25" y="0"/>
                </a:moveTo>
                <a:lnTo>
                  <a:pt x="25" y="0"/>
                </a:lnTo>
                <a:cubicBezTo>
                  <a:pt x="0" y="0"/>
                  <a:pt x="0" y="50"/>
                  <a:pt x="0" y="75"/>
                </a:cubicBezTo>
                <a:cubicBezTo>
                  <a:pt x="0" y="75"/>
                  <a:pt x="0" y="100"/>
                  <a:pt x="25" y="125"/>
                </a:cubicBezTo>
                <a:cubicBezTo>
                  <a:pt x="50" y="75"/>
                  <a:pt x="50" y="25"/>
                  <a:pt x="50" y="25"/>
                </a:cubicBezTo>
                <a:cubicBezTo>
                  <a:pt x="50" y="0"/>
                  <a:pt x="50" y="0"/>
                  <a:pt x="50" y="0"/>
                </a:cubicBezTo>
                <a:cubicBezTo>
                  <a:pt x="25" y="0"/>
                  <a:pt x="25" y="0"/>
                  <a:pt x="25" y="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22" name="Freeform 48">
            <a:extLst>
              <a:ext uri="{FF2B5EF4-FFF2-40B4-BE49-F238E27FC236}">
                <a16:creationId xmlns:a16="http://schemas.microsoft.com/office/drawing/2014/main" id="{0B2FED70-19CB-6446-B27A-2E3BDBAA03D1}"/>
              </a:ext>
            </a:extLst>
          </p:cNvPr>
          <p:cNvSpPr>
            <a:spLocks noChangeArrowheads="1"/>
          </p:cNvSpPr>
          <p:nvPr/>
        </p:nvSpPr>
        <p:spPr bwMode="auto">
          <a:xfrm>
            <a:off x="6778028" y="3784445"/>
            <a:ext cx="40781" cy="127968"/>
          </a:xfrm>
          <a:custGeom>
            <a:avLst/>
            <a:gdLst>
              <a:gd name="T0" fmla="*/ 50 w 126"/>
              <a:gd name="T1" fmla="*/ 401 h 402"/>
              <a:gd name="T2" fmla="*/ 50 w 126"/>
              <a:gd name="T3" fmla="*/ 401 h 402"/>
              <a:gd name="T4" fmla="*/ 75 w 126"/>
              <a:gd name="T5" fmla="*/ 401 h 402"/>
              <a:gd name="T6" fmla="*/ 100 w 126"/>
              <a:gd name="T7" fmla="*/ 275 h 402"/>
              <a:gd name="T8" fmla="*/ 100 w 126"/>
              <a:gd name="T9" fmla="*/ 225 h 402"/>
              <a:gd name="T10" fmla="*/ 75 w 126"/>
              <a:gd name="T11" fmla="*/ 175 h 402"/>
              <a:gd name="T12" fmla="*/ 100 w 126"/>
              <a:gd name="T13" fmla="*/ 100 h 402"/>
              <a:gd name="T14" fmla="*/ 125 w 126"/>
              <a:gd name="T15" fmla="*/ 100 h 402"/>
              <a:gd name="T16" fmla="*/ 125 w 126"/>
              <a:gd name="T17" fmla="*/ 25 h 402"/>
              <a:gd name="T18" fmla="*/ 75 w 126"/>
              <a:gd name="T19" fmla="*/ 0 h 402"/>
              <a:gd name="T20" fmla="*/ 75 w 126"/>
              <a:gd name="T21" fmla="*/ 50 h 402"/>
              <a:gd name="T22" fmla="*/ 0 w 126"/>
              <a:gd name="T23" fmla="*/ 225 h 402"/>
              <a:gd name="T24" fmla="*/ 50 w 126"/>
              <a:gd name="T25" fmla="*/ 40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402">
                <a:moveTo>
                  <a:pt x="50" y="401"/>
                </a:moveTo>
                <a:lnTo>
                  <a:pt x="50" y="401"/>
                </a:lnTo>
                <a:lnTo>
                  <a:pt x="75" y="401"/>
                </a:lnTo>
                <a:cubicBezTo>
                  <a:pt x="75" y="350"/>
                  <a:pt x="100" y="275"/>
                  <a:pt x="100" y="275"/>
                </a:cubicBezTo>
                <a:cubicBezTo>
                  <a:pt x="100" y="250"/>
                  <a:pt x="100" y="250"/>
                  <a:pt x="100" y="225"/>
                </a:cubicBezTo>
                <a:cubicBezTo>
                  <a:pt x="75" y="200"/>
                  <a:pt x="75" y="175"/>
                  <a:pt x="75" y="175"/>
                </a:cubicBezTo>
                <a:cubicBezTo>
                  <a:pt x="75" y="150"/>
                  <a:pt x="75" y="100"/>
                  <a:pt x="100" y="100"/>
                </a:cubicBezTo>
                <a:cubicBezTo>
                  <a:pt x="100" y="100"/>
                  <a:pt x="100" y="100"/>
                  <a:pt x="125" y="100"/>
                </a:cubicBezTo>
                <a:cubicBezTo>
                  <a:pt x="125" y="75"/>
                  <a:pt x="125" y="50"/>
                  <a:pt x="125" y="25"/>
                </a:cubicBezTo>
                <a:cubicBezTo>
                  <a:pt x="75" y="0"/>
                  <a:pt x="75" y="0"/>
                  <a:pt x="75" y="0"/>
                </a:cubicBezTo>
                <a:cubicBezTo>
                  <a:pt x="75" y="25"/>
                  <a:pt x="75" y="50"/>
                  <a:pt x="75" y="50"/>
                </a:cubicBezTo>
                <a:cubicBezTo>
                  <a:pt x="50" y="100"/>
                  <a:pt x="25" y="200"/>
                  <a:pt x="0" y="225"/>
                </a:cubicBezTo>
                <a:cubicBezTo>
                  <a:pt x="50" y="401"/>
                  <a:pt x="50" y="401"/>
                  <a:pt x="50" y="401"/>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23" name="Freeform 49">
            <a:extLst>
              <a:ext uri="{FF2B5EF4-FFF2-40B4-BE49-F238E27FC236}">
                <a16:creationId xmlns:a16="http://schemas.microsoft.com/office/drawing/2014/main" id="{D1082B17-D6EA-984D-9C75-F5BFA0F12FE9}"/>
              </a:ext>
            </a:extLst>
          </p:cNvPr>
          <p:cNvSpPr>
            <a:spLocks noChangeArrowheads="1"/>
          </p:cNvSpPr>
          <p:nvPr/>
        </p:nvSpPr>
        <p:spPr bwMode="auto">
          <a:xfrm>
            <a:off x="6801933" y="3784447"/>
            <a:ext cx="127968" cy="143436"/>
          </a:xfrm>
          <a:custGeom>
            <a:avLst/>
            <a:gdLst>
              <a:gd name="T0" fmla="*/ 350 w 401"/>
              <a:gd name="T1" fmla="*/ 0 h 451"/>
              <a:gd name="T2" fmla="*/ 350 w 401"/>
              <a:gd name="T3" fmla="*/ 0 h 451"/>
              <a:gd name="T4" fmla="*/ 250 w 401"/>
              <a:gd name="T5" fmla="*/ 50 h 451"/>
              <a:gd name="T6" fmla="*/ 150 w 401"/>
              <a:gd name="T7" fmla="*/ 100 h 451"/>
              <a:gd name="T8" fmla="*/ 75 w 401"/>
              <a:gd name="T9" fmla="*/ 75 h 451"/>
              <a:gd name="T10" fmla="*/ 50 w 401"/>
              <a:gd name="T11" fmla="*/ 25 h 451"/>
              <a:gd name="T12" fmla="*/ 50 w 401"/>
              <a:gd name="T13" fmla="*/ 25 h 451"/>
              <a:gd name="T14" fmla="*/ 50 w 401"/>
              <a:gd name="T15" fmla="*/ 125 h 451"/>
              <a:gd name="T16" fmla="*/ 25 w 401"/>
              <a:gd name="T17" fmla="*/ 275 h 451"/>
              <a:gd name="T18" fmla="*/ 0 w 401"/>
              <a:gd name="T19" fmla="*/ 401 h 451"/>
              <a:gd name="T20" fmla="*/ 75 w 401"/>
              <a:gd name="T21" fmla="*/ 450 h 451"/>
              <a:gd name="T22" fmla="*/ 150 w 401"/>
              <a:gd name="T23" fmla="*/ 375 h 451"/>
              <a:gd name="T24" fmla="*/ 200 w 401"/>
              <a:gd name="T25" fmla="*/ 350 h 451"/>
              <a:gd name="T26" fmla="*/ 275 w 401"/>
              <a:gd name="T27" fmla="*/ 325 h 451"/>
              <a:gd name="T28" fmla="*/ 200 w 401"/>
              <a:gd name="T29" fmla="*/ 225 h 451"/>
              <a:gd name="T30" fmla="*/ 300 w 401"/>
              <a:gd name="T31" fmla="*/ 175 h 451"/>
              <a:gd name="T32" fmla="*/ 375 w 401"/>
              <a:gd name="T33" fmla="*/ 150 h 451"/>
              <a:gd name="T34" fmla="*/ 400 w 401"/>
              <a:gd name="T35" fmla="*/ 150 h 451"/>
              <a:gd name="T36" fmla="*/ 375 w 401"/>
              <a:gd name="T37" fmla="*/ 50 h 451"/>
              <a:gd name="T38" fmla="*/ 350 w 401"/>
              <a:gd name="T39" fmla="*/ 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451">
                <a:moveTo>
                  <a:pt x="350" y="0"/>
                </a:moveTo>
                <a:lnTo>
                  <a:pt x="350" y="0"/>
                </a:lnTo>
                <a:cubicBezTo>
                  <a:pt x="300" y="25"/>
                  <a:pt x="250" y="50"/>
                  <a:pt x="250" y="50"/>
                </a:cubicBezTo>
                <a:cubicBezTo>
                  <a:pt x="225" y="75"/>
                  <a:pt x="150" y="100"/>
                  <a:pt x="150" y="100"/>
                </a:cubicBezTo>
                <a:cubicBezTo>
                  <a:pt x="75" y="75"/>
                  <a:pt x="75" y="75"/>
                  <a:pt x="75" y="75"/>
                </a:cubicBezTo>
                <a:cubicBezTo>
                  <a:pt x="50" y="25"/>
                  <a:pt x="50" y="25"/>
                  <a:pt x="50" y="25"/>
                </a:cubicBezTo>
                <a:lnTo>
                  <a:pt x="50" y="25"/>
                </a:lnTo>
                <a:cubicBezTo>
                  <a:pt x="50" y="75"/>
                  <a:pt x="50" y="100"/>
                  <a:pt x="50" y="125"/>
                </a:cubicBezTo>
                <a:cubicBezTo>
                  <a:pt x="50" y="125"/>
                  <a:pt x="50" y="250"/>
                  <a:pt x="25" y="275"/>
                </a:cubicBezTo>
                <a:cubicBezTo>
                  <a:pt x="25" y="275"/>
                  <a:pt x="0" y="350"/>
                  <a:pt x="0" y="401"/>
                </a:cubicBezTo>
                <a:cubicBezTo>
                  <a:pt x="25" y="425"/>
                  <a:pt x="50" y="450"/>
                  <a:pt x="75" y="450"/>
                </a:cubicBezTo>
                <a:cubicBezTo>
                  <a:pt x="100" y="450"/>
                  <a:pt x="150" y="401"/>
                  <a:pt x="150" y="375"/>
                </a:cubicBezTo>
                <a:cubicBezTo>
                  <a:pt x="150" y="375"/>
                  <a:pt x="175" y="350"/>
                  <a:pt x="200" y="350"/>
                </a:cubicBezTo>
                <a:cubicBezTo>
                  <a:pt x="250" y="350"/>
                  <a:pt x="250" y="325"/>
                  <a:pt x="275" y="325"/>
                </a:cubicBezTo>
                <a:cubicBezTo>
                  <a:pt x="300" y="301"/>
                  <a:pt x="225" y="250"/>
                  <a:pt x="200" y="225"/>
                </a:cubicBezTo>
                <a:cubicBezTo>
                  <a:pt x="175" y="225"/>
                  <a:pt x="225" y="175"/>
                  <a:pt x="300" y="175"/>
                </a:cubicBezTo>
                <a:cubicBezTo>
                  <a:pt x="350" y="175"/>
                  <a:pt x="350" y="150"/>
                  <a:pt x="375" y="150"/>
                </a:cubicBezTo>
                <a:cubicBezTo>
                  <a:pt x="375" y="150"/>
                  <a:pt x="375" y="150"/>
                  <a:pt x="400" y="150"/>
                </a:cubicBezTo>
                <a:cubicBezTo>
                  <a:pt x="375" y="100"/>
                  <a:pt x="375" y="75"/>
                  <a:pt x="375" y="50"/>
                </a:cubicBezTo>
                <a:cubicBezTo>
                  <a:pt x="375" y="50"/>
                  <a:pt x="350" y="25"/>
                  <a:pt x="350" y="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24" name="Freeform 50">
            <a:extLst>
              <a:ext uri="{FF2B5EF4-FFF2-40B4-BE49-F238E27FC236}">
                <a16:creationId xmlns:a16="http://schemas.microsoft.com/office/drawing/2014/main" id="{5368E525-CE29-BD4D-8959-5A3F570EE108}"/>
              </a:ext>
            </a:extLst>
          </p:cNvPr>
          <p:cNvSpPr>
            <a:spLocks noChangeArrowheads="1"/>
          </p:cNvSpPr>
          <p:nvPr/>
        </p:nvSpPr>
        <p:spPr bwMode="auto">
          <a:xfrm>
            <a:off x="7846773" y="3441323"/>
            <a:ext cx="327655" cy="143436"/>
          </a:xfrm>
          <a:custGeom>
            <a:avLst/>
            <a:gdLst>
              <a:gd name="T0" fmla="*/ 950 w 1026"/>
              <a:gd name="T1" fmla="*/ 100 h 451"/>
              <a:gd name="T2" fmla="*/ 950 w 1026"/>
              <a:gd name="T3" fmla="*/ 100 h 451"/>
              <a:gd name="T4" fmla="*/ 850 w 1026"/>
              <a:gd name="T5" fmla="*/ 75 h 451"/>
              <a:gd name="T6" fmla="*/ 625 w 1026"/>
              <a:gd name="T7" fmla="*/ 50 h 451"/>
              <a:gd name="T8" fmla="*/ 500 w 1026"/>
              <a:gd name="T9" fmla="*/ 25 h 451"/>
              <a:gd name="T10" fmla="*/ 399 w 1026"/>
              <a:gd name="T11" fmla="*/ 50 h 451"/>
              <a:gd name="T12" fmla="*/ 300 w 1026"/>
              <a:gd name="T13" fmla="*/ 75 h 451"/>
              <a:gd name="T14" fmla="*/ 174 w 1026"/>
              <a:gd name="T15" fmla="*/ 75 h 451"/>
              <a:gd name="T16" fmla="*/ 125 w 1026"/>
              <a:gd name="T17" fmla="*/ 150 h 451"/>
              <a:gd name="T18" fmla="*/ 100 w 1026"/>
              <a:gd name="T19" fmla="*/ 200 h 451"/>
              <a:gd name="T20" fmla="*/ 125 w 1026"/>
              <a:gd name="T21" fmla="*/ 225 h 451"/>
              <a:gd name="T22" fmla="*/ 200 w 1026"/>
              <a:gd name="T23" fmla="*/ 225 h 451"/>
              <a:gd name="T24" fmla="*/ 325 w 1026"/>
              <a:gd name="T25" fmla="*/ 275 h 451"/>
              <a:gd name="T26" fmla="*/ 300 w 1026"/>
              <a:gd name="T27" fmla="*/ 325 h 451"/>
              <a:gd name="T28" fmla="*/ 200 w 1026"/>
              <a:gd name="T29" fmla="*/ 350 h 451"/>
              <a:gd name="T30" fmla="*/ 74 w 1026"/>
              <a:gd name="T31" fmla="*/ 350 h 451"/>
              <a:gd name="T32" fmla="*/ 0 w 1026"/>
              <a:gd name="T33" fmla="*/ 425 h 451"/>
              <a:gd name="T34" fmla="*/ 125 w 1026"/>
              <a:gd name="T35" fmla="*/ 425 h 451"/>
              <a:gd name="T36" fmla="*/ 225 w 1026"/>
              <a:gd name="T37" fmla="*/ 425 h 451"/>
              <a:gd name="T38" fmla="*/ 300 w 1026"/>
              <a:gd name="T39" fmla="*/ 450 h 451"/>
              <a:gd name="T40" fmla="*/ 425 w 1026"/>
              <a:gd name="T41" fmla="*/ 425 h 451"/>
              <a:gd name="T42" fmla="*/ 425 w 1026"/>
              <a:gd name="T43" fmla="*/ 400 h 451"/>
              <a:gd name="T44" fmla="*/ 475 w 1026"/>
              <a:gd name="T45" fmla="*/ 375 h 451"/>
              <a:gd name="T46" fmla="*/ 525 w 1026"/>
              <a:gd name="T47" fmla="*/ 325 h 451"/>
              <a:gd name="T48" fmla="*/ 575 w 1026"/>
              <a:gd name="T49" fmla="*/ 325 h 451"/>
              <a:gd name="T50" fmla="*/ 650 w 1026"/>
              <a:gd name="T51" fmla="*/ 325 h 451"/>
              <a:gd name="T52" fmla="*/ 700 w 1026"/>
              <a:gd name="T53" fmla="*/ 300 h 451"/>
              <a:gd name="T54" fmla="*/ 775 w 1026"/>
              <a:gd name="T55" fmla="*/ 275 h 451"/>
              <a:gd name="T56" fmla="*/ 850 w 1026"/>
              <a:gd name="T57" fmla="*/ 225 h 451"/>
              <a:gd name="T58" fmla="*/ 925 w 1026"/>
              <a:gd name="T59" fmla="*/ 175 h 451"/>
              <a:gd name="T60" fmla="*/ 1025 w 1026"/>
              <a:gd name="T61" fmla="*/ 150 h 451"/>
              <a:gd name="T62" fmla="*/ 1025 w 1026"/>
              <a:gd name="T63" fmla="*/ 125 h 451"/>
              <a:gd name="T64" fmla="*/ 950 w 1026"/>
              <a:gd name="T65" fmla="*/ 1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6" h="451">
                <a:moveTo>
                  <a:pt x="950" y="100"/>
                </a:moveTo>
                <a:lnTo>
                  <a:pt x="950" y="100"/>
                </a:lnTo>
                <a:cubicBezTo>
                  <a:pt x="900" y="50"/>
                  <a:pt x="900" y="75"/>
                  <a:pt x="850" y="75"/>
                </a:cubicBezTo>
                <a:cubicBezTo>
                  <a:pt x="825" y="50"/>
                  <a:pt x="650" y="50"/>
                  <a:pt x="625" y="50"/>
                </a:cubicBezTo>
                <a:cubicBezTo>
                  <a:pt x="575" y="75"/>
                  <a:pt x="525" y="25"/>
                  <a:pt x="500" y="25"/>
                </a:cubicBezTo>
                <a:cubicBezTo>
                  <a:pt x="475" y="0"/>
                  <a:pt x="399" y="25"/>
                  <a:pt x="399" y="50"/>
                </a:cubicBezTo>
                <a:cubicBezTo>
                  <a:pt x="399" y="100"/>
                  <a:pt x="350" y="100"/>
                  <a:pt x="300" y="75"/>
                </a:cubicBezTo>
                <a:cubicBezTo>
                  <a:pt x="250" y="50"/>
                  <a:pt x="174" y="50"/>
                  <a:pt x="174" y="75"/>
                </a:cubicBezTo>
                <a:cubicBezTo>
                  <a:pt x="174" y="100"/>
                  <a:pt x="150" y="125"/>
                  <a:pt x="125" y="150"/>
                </a:cubicBezTo>
                <a:cubicBezTo>
                  <a:pt x="125" y="150"/>
                  <a:pt x="100" y="175"/>
                  <a:pt x="100" y="200"/>
                </a:cubicBezTo>
                <a:cubicBezTo>
                  <a:pt x="125" y="200"/>
                  <a:pt x="125" y="200"/>
                  <a:pt x="125" y="225"/>
                </a:cubicBezTo>
                <a:cubicBezTo>
                  <a:pt x="150" y="250"/>
                  <a:pt x="200" y="250"/>
                  <a:pt x="200" y="225"/>
                </a:cubicBezTo>
                <a:cubicBezTo>
                  <a:pt x="225" y="200"/>
                  <a:pt x="300" y="250"/>
                  <a:pt x="325" y="275"/>
                </a:cubicBezTo>
                <a:cubicBezTo>
                  <a:pt x="375" y="325"/>
                  <a:pt x="325" y="300"/>
                  <a:pt x="300" y="325"/>
                </a:cubicBezTo>
                <a:cubicBezTo>
                  <a:pt x="274" y="350"/>
                  <a:pt x="225" y="325"/>
                  <a:pt x="200" y="350"/>
                </a:cubicBezTo>
                <a:cubicBezTo>
                  <a:pt x="200" y="350"/>
                  <a:pt x="100" y="350"/>
                  <a:pt x="74" y="350"/>
                </a:cubicBezTo>
                <a:cubicBezTo>
                  <a:pt x="50" y="350"/>
                  <a:pt x="0" y="400"/>
                  <a:pt x="0" y="425"/>
                </a:cubicBezTo>
                <a:cubicBezTo>
                  <a:pt x="0" y="425"/>
                  <a:pt x="100" y="400"/>
                  <a:pt x="125" y="425"/>
                </a:cubicBezTo>
                <a:cubicBezTo>
                  <a:pt x="174" y="450"/>
                  <a:pt x="200" y="400"/>
                  <a:pt x="225" y="425"/>
                </a:cubicBezTo>
                <a:cubicBezTo>
                  <a:pt x="250" y="450"/>
                  <a:pt x="274" y="425"/>
                  <a:pt x="300" y="450"/>
                </a:cubicBezTo>
                <a:cubicBezTo>
                  <a:pt x="325" y="450"/>
                  <a:pt x="425" y="425"/>
                  <a:pt x="425" y="425"/>
                </a:cubicBezTo>
                <a:lnTo>
                  <a:pt x="425" y="400"/>
                </a:lnTo>
                <a:cubicBezTo>
                  <a:pt x="425" y="375"/>
                  <a:pt x="450" y="375"/>
                  <a:pt x="475" y="375"/>
                </a:cubicBezTo>
                <a:cubicBezTo>
                  <a:pt x="500" y="350"/>
                  <a:pt x="525" y="325"/>
                  <a:pt x="525" y="325"/>
                </a:cubicBezTo>
                <a:cubicBezTo>
                  <a:pt x="550" y="325"/>
                  <a:pt x="575" y="300"/>
                  <a:pt x="575" y="325"/>
                </a:cubicBezTo>
                <a:cubicBezTo>
                  <a:pt x="599" y="325"/>
                  <a:pt x="625" y="350"/>
                  <a:pt x="650" y="325"/>
                </a:cubicBezTo>
                <a:cubicBezTo>
                  <a:pt x="675" y="325"/>
                  <a:pt x="675" y="325"/>
                  <a:pt x="700" y="300"/>
                </a:cubicBezTo>
                <a:cubicBezTo>
                  <a:pt x="725" y="250"/>
                  <a:pt x="750" y="275"/>
                  <a:pt x="775" y="275"/>
                </a:cubicBezTo>
                <a:cubicBezTo>
                  <a:pt x="825" y="275"/>
                  <a:pt x="850" y="250"/>
                  <a:pt x="850" y="225"/>
                </a:cubicBezTo>
                <a:cubicBezTo>
                  <a:pt x="875" y="200"/>
                  <a:pt x="900" y="200"/>
                  <a:pt x="925" y="175"/>
                </a:cubicBezTo>
                <a:cubicBezTo>
                  <a:pt x="950" y="175"/>
                  <a:pt x="1000" y="150"/>
                  <a:pt x="1025" y="150"/>
                </a:cubicBezTo>
                <a:lnTo>
                  <a:pt x="1025" y="125"/>
                </a:lnTo>
                <a:cubicBezTo>
                  <a:pt x="1000" y="100"/>
                  <a:pt x="975" y="125"/>
                  <a:pt x="950" y="1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25" name="Freeform 51">
            <a:extLst>
              <a:ext uri="{FF2B5EF4-FFF2-40B4-BE49-F238E27FC236}">
                <a16:creationId xmlns:a16="http://schemas.microsoft.com/office/drawing/2014/main" id="{A205EDCF-F421-694D-B827-2165E000D708}"/>
              </a:ext>
            </a:extLst>
          </p:cNvPr>
          <p:cNvSpPr>
            <a:spLocks noChangeArrowheads="1"/>
          </p:cNvSpPr>
          <p:nvPr/>
        </p:nvSpPr>
        <p:spPr bwMode="auto">
          <a:xfrm>
            <a:off x="6945371" y="3425853"/>
            <a:ext cx="208124" cy="95624"/>
          </a:xfrm>
          <a:custGeom>
            <a:avLst/>
            <a:gdLst>
              <a:gd name="T0" fmla="*/ 275 w 651"/>
              <a:gd name="T1" fmla="*/ 225 h 301"/>
              <a:gd name="T2" fmla="*/ 275 w 651"/>
              <a:gd name="T3" fmla="*/ 225 h 301"/>
              <a:gd name="T4" fmla="*/ 325 w 651"/>
              <a:gd name="T5" fmla="*/ 275 h 301"/>
              <a:gd name="T6" fmla="*/ 350 w 651"/>
              <a:gd name="T7" fmla="*/ 300 h 301"/>
              <a:gd name="T8" fmla="*/ 425 w 651"/>
              <a:gd name="T9" fmla="*/ 275 h 301"/>
              <a:gd name="T10" fmla="*/ 526 w 651"/>
              <a:gd name="T11" fmla="*/ 275 h 301"/>
              <a:gd name="T12" fmla="*/ 500 w 651"/>
              <a:gd name="T13" fmla="*/ 250 h 301"/>
              <a:gd name="T14" fmla="*/ 575 w 651"/>
              <a:gd name="T15" fmla="*/ 275 h 301"/>
              <a:gd name="T16" fmla="*/ 650 w 651"/>
              <a:gd name="T17" fmla="*/ 275 h 301"/>
              <a:gd name="T18" fmla="*/ 625 w 651"/>
              <a:gd name="T19" fmla="*/ 250 h 301"/>
              <a:gd name="T20" fmla="*/ 625 w 651"/>
              <a:gd name="T21" fmla="*/ 200 h 301"/>
              <a:gd name="T22" fmla="*/ 575 w 651"/>
              <a:gd name="T23" fmla="*/ 175 h 301"/>
              <a:gd name="T24" fmla="*/ 550 w 651"/>
              <a:gd name="T25" fmla="*/ 125 h 301"/>
              <a:gd name="T26" fmla="*/ 526 w 651"/>
              <a:gd name="T27" fmla="*/ 100 h 301"/>
              <a:gd name="T28" fmla="*/ 425 w 651"/>
              <a:gd name="T29" fmla="*/ 125 h 301"/>
              <a:gd name="T30" fmla="*/ 350 w 651"/>
              <a:gd name="T31" fmla="*/ 100 h 301"/>
              <a:gd name="T32" fmla="*/ 300 w 651"/>
              <a:gd name="T33" fmla="*/ 50 h 301"/>
              <a:gd name="T34" fmla="*/ 150 w 651"/>
              <a:gd name="T35" fmla="*/ 50 h 301"/>
              <a:gd name="T36" fmla="*/ 50 w 651"/>
              <a:gd name="T37" fmla="*/ 0 h 301"/>
              <a:gd name="T38" fmla="*/ 0 w 651"/>
              <a:gd name="T39" fmla="*/ 25 h 301"/>
              <a:gd name="T40" fmla="*/ 150 w 651"/>
              <a:gd name="T41" fmla="*/ 100 h 301"/>
              <a:gd name="T42" fmla="*/ 200 w 651"/>
              <a:gd name="T43" fmla="*/ 200 h 301"/>
              <a:gd name="T44" fmla="*/ 175 w 651"/>
              <a:gd name="T45" fmla="*/ 225 h 301"/>
              <a:gd name="T46" fmla="*/ 275 w 651"/>
              <a:gd name="T47" fmla="*/ 22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1" h="301">
                <a:moveTo>
                  <a:pt x="275" y="225"/>
                </a:moveTo>
                <a:lnTo>
                  <a:pt x="275" y="225"/>
                </a:lnTo>
                <a:cubicBezTo>
                  <a:pt x="300" y="225"/>
                  <a:pt x="300" y="250"/>
                  <a:pt x="325" y="275"/>
                </a:cubicBezTo>
                <a:cubicBezTo>
                  <a:pt x="325" y="275"/>
                  <a:pt x="325" y="300"/>
                  <a:pt x="350" y="300"/>
                </a:cubicBezTo>
                <a:cubicBezTo>
                  <a:pt x="375" y="275"/>
                  <a:pt x="400" y="275"/>
                  <a:pt x="425" y="275"/>
                </a:cubicBezTo>
                <a:cubicBezTo>
                  <a:pt x="450" y="275"/>
                  <a:pt x="500" y="275"/>
                  <a:pt x="526" y="275"/>
                </a:cubicBezTo>
                <a:cubicBezTo>
                  <a:pt x="500" y="275"/>
                  <a:pt x="500" y="275"/>
                  <a:pt x="500" y="250"/>
                </a:cubicBezTo>
                <a:cubicBezTo>
                  <a:pt x="526" y="250"/>
                  <a:pt x="550" y="275"/>
                  <a:pt x="575" y="275"/>
                </a:cubicBezTo>
                <a:cubicBezTo>
                  <a:pt x="600" y="300"/>
                  <a:pt x="625" y="300"/>
                  <a:pt x="650" y="275"/>
                </a:cubicBezTo>
                <a:lnTo>
                  <a:pt x="625" y="250"/>
                </a:lnTo>
                <a:cubicBezTo>
                  <a:pt x="625" y="225"/>
                  <a:pt x="625" y="225"/>
                  <a:pt x="625" y="200"/>
                </a:cubicBezTo>
                <a:cubicBezTo>
                  <a:pt x="600" y="200"/>
                  <a:pt x="575" y="175"/>
                  <a:pt x="575" y="175"/>
                </a:cubicBezTo>
                <a:cubicBezTo>
                  <a:pt x="575" y="175"/>
                  <a:pt x="575" y="125"/>
                  <a:pt x="550" y="125"/>
                </a:cubicBezTo>
                <a:cubicBezTo>
                  <a:pt x="526" y="125"/>
                  <a:pt x="526" y="100"/>
                  <a:pt x="526" y="100"/>
                </a:cubicBezTo>
                <a:cubicBezTo>
                  <a:pt x="500" y="100"/>
                  <a:pt x="425" y="100"/>
                  <a:pt x="425" y="125"/>
                </a:cubicBezTo>
                <a:cubicBezTo>
                  <a:pt x="400" y="125"/>
                  <a:pt x="375" y="100"/>
                  <a:pt x="350" y="100"/>
                </a:cubicBezTo>
                <a:cubicBezTo>
                  <a:pt x="350" y="100"/>
                  <a:pt x="325" y="75"/>
                  <a:pt x="300" y="50"/>
                </a:cubicBezTo>
                <a:cubicBezTo>
                  <a:pt x="300" y="50"/>
                  <a:pt x="175" y="75"/>
                  <a:pt x="150" y="50"/>
                </a:cubicBezTo>
                <a:cubicBezTo>
                  <a:pt x="125" y="25"/>
                  <a:pt x="75" y="0"/>
                  <a:pt x="50" y="0"/>
                </a:cubicBezTo>
                <a:cubicBezTo>
                  <a:pt x="25" y="0"/>
                  <a:pt x="25" y="25"/>
                  <a:pt x="0" y="25"/>
                </a:cubicBezTo>
                <a:cubicBezTo>
                  <a:pt x="75" y="50"/>
                  <a:pt x="150" y="50"/>
                  <a:pt x="150" y="100"/>
                </a:cubicBezTo>
                <a:cubicBezTo>
                  <a:pt x="175" y="175"/>
                  <a:pt x="200" y="150"/>
                  <a:pt x="200" y="200"/>
                </a:cubicBezTo>
                <a:cubicBezTo>
                  <a:pt x="200" y="225"/>
                  <a:pt x="175" y="225"/>
                  <a:pt x="175" y="225"/>
                </a:cubicBezTo>
                <a:cubicBezTo>
                  <a:pt x="200" y="250"/>
                  <a:pt x="250" y="250"/>
                  <a:pt x="275" y="2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26" name="Freeform 52">
            <a:extLst>
              <a:ext uri="{FF2B5EF4-FFF2-40B4-BE49-F238E27FC236}">
                <a16:creationId xmlns:a16="http://schemas.microsoft.com/office/drawing/2014/main" id="{C4BF7ED7-F933-4E4D-94E0-5BAC12C10ED1}"/>
              </a:ext>
            </a:extLst>
          </p:cNvPr>
          <p:cNvSpPr>
            <a:spLocks noChangeArrowheads="1"/>
          </p:cNvSpPr>
          <p:nvPr/>
        </p:nvSpPr>
        <p:spPr bwMode="auto">
          <a:xfrm>
            <a:off x="6530531" y="3480700"/>
            <a:ext cx="566716" cy="223593"/>
          </a:xfrm>
          <a:custGeom>
            <a:avLst/>
            <a:gdLst>
              <a:gd name="T0" fmla="*/ 1725 w 1776"/>
              <a:gd name="T1" fmla="*/ 475 h 701"/>
              <a:gd name="T2" fmla="*/ 1725 w 1776"/>
              <a:gd name="T3" fmla="*/ 475 h 701"/>
              <a:gd name="T4" fmla="*/ 1725 w 1776"/>
              <a:gd name="T5" fmla="*/ 375 h 701"/>
              <a:gd name="T6" fmla="*/ 1725 w 1776"/>
              <a:gd name="T7" fmla="*/ 300 h 701"/>
              <a:gd name="T8" fmla="*/ 1750 w 1776"/>
              <a:gd name="T9" fmla="*/ 250 h 701"/>
              <a:gd name="T10" fmla="*/ 1725 w 1776"/>
              <a:gd name="T11" fmla="*/ 225 h 701"/>
              <a:gd name="T12" fmla="*/ 1650 w 1776"/>
              <a:gd name="T13" fmla="*/ 200 h 701"/>
              <a:gd name="T14" fmla="*/ 1625 w 1776"/>
              <a:gd name="T15" fmla="*/ 100 h 701"/>
              <a:gd name="T16" fmla="*/ 1575 w 1776"/>
              <a:gd name="T17" fmla="*/ 50 h 701"/>
              <a:gd name="T18" fmla="*/ 1475 w 1776"/>
              <a:gd name="T19" fmla="*/ 50 h 701"/>
              <a:gd name="T20" fmla="*/ 1300 w 1776"/>
              <a:gd name="T21" fmla="*/ 125 h 701"/>
              <a:gd name="T22" fmla="*/ 1125 w 1776"/>
              <a:gd name="T23" fmla="*/ 125 h 701"/>
              <a:gd name="T24" fmla="*/ 1025 w 1776"/>
              <a:gd name="T25" fmla="*/ 75 h 701"/>
              <a:gd name="T26" fmla="*/ 925 w 1776"/>
              <a:gd name="T27" fmla="*/ 50 h 701"/>
              <a:gd name="T28" fmla="*/ 800 w 1776"/>
              <a:gd name="T29" fmla="*/ 0 h 701"/>
              <a:gd name="T30" fmla="*/ 500 w 1776"/>
              <a:gd name="T31" fmla="*/ 100 h 701"/>
              <a:gd name="T32" fmla="*/ 300 w 1776"/>
              <a:gd name="T33" fmla="*/ 100 h 701"/>
              <a:gd name="T34" fmla="*/ 250 w 1776"/>
              <a:gd name="T35" fmla="*/ 175 h 701"/>
              <a:gd name="T36" fmla="*/ 50 w 1776"/>
              <a:gd name="T37" fmla="*/ 200 h 701"/>
              <a:gd name="T38" fmla="*/ 50 w 1776"/>
              <a:gd name="T39" fmla="*/ 275 h 701"/>
              <a:gd name="T40" fmla="*/ 75 w 1776"/>
              <a:gd name="T41" fmla="*/ 300 h 701"/>
              <a:gd name="T42" fmla="*/ 100 w 1776"/>
              <a:gd name="T43" fmla="*/ 375 h 701"/>
              <a:gd name="T44" fmla="*/ 100 w 1776"/>
              <a:gd name="T45" fmla="*/ 425 h 701"/>
              <a:gd name="T46" fmla="*/ 100 w 1776"/>
              <a:gd name="T47" fmla="*/ 475 h 701"/>
              <a:gd name="T48" fmla="*/ 150 w 1776"/>
              <a:gd name="T49" fmla="*/ 525 h 701"/>
              <a:gd name="T50" fmla="*/ 200 w 1776"/>
              <a:gd name="T51" fmla="*/ 575 h 701"/>
              <a:gd name="T52" fmla="*/ 250 w 1776"/>
              <a:gd name="T53" fmla="*/ 575 h 701"/>
              <a:gd name="T54" fmla="*/ 300 w 1776"/>
              <a:gd name="T55" fmla="*/ 650 h 701"/>
              <a:gd name="T56" fmla="*/ 424 w 1776"/>
              <a:gd name="T57" fmla="*/ 625 h 701"/>
              <a:gd name="T58" fmla="*/ 500 w 1776"/>
              <a:gd name="T59" fmla="*/ 575 h 701"/>
              <a:gd name="T60" fmla="*/ 625 w 1776"/>
              <a:gd name="T61" fmla="*/ 650 h 701"/>
              <a:gd name="T62" fmla="*/ 725 w 1776"/>
              <a:gd name="T63" fmla="*/ 650 h 701"/>
              <a:gd name="T64" fmla="*/ 825 w 1776"/>
              <a:gd name="T65" fmla="*/ 575 h 701"/>
              <a:gd name="T66" fmla="*/ 900 w 1776"/>
              <a:gd name="T67" fmla="*/ 600 h 701"/>
              <a:gd name="T68" fmla="*/ 950 w 1776"/>
              <a:gd name="T69" fmla="*/ 575 h 701"/>
              <a:gd name="T70" fmla="*/ 925 w 1776"/>
              <a:gd name="T71" fmla="*/ 650 h 701"/>
              <a:gd name="T72" fmla="*/ 925 w 1776"/>
              <a:gd name="T73" fmla="*/ 700 h 701"/>
              <a:gd name="T74" fmla="*/ 1000 w 1776"/>
              <a:gd name="T75" fmla="*/ 625 h 701"/>
              <a:gd name="T76" fmla="*/ 1025 w 1776"/>
              <a:gd name="T77" fmla="*/ 600 h 701"/>
              <a:gd name="T78" fmla="*/ 1125 w 1776"/>
              <a:gd name="T79" fmla="*/ 600 h 701"/>
              <a:gd name="T80" fmla="*/ 1175 w 1776"/>
              <a:gd name="T81" fmla="*/ 600 h 701"/>
              <a:gd name="T82" fmla="*/ 1275 w 1776"/>
              <a:gd name="T83" fmla="*/ 600 h 701"/>
              <a:gd name="T84" fmla="*/ 1400 w 1776"/>
              <a:gd name="T85" fmla="*/ 550 h 701"/>
              <a:gd name="T86" fmla="*/ 1500 w 1776"/>
              <a:gd name="T87" fmla="*/ 550 h 701"/>
              <a:gd name="T88" fmla="*/ 1550 w 1776"/>
              <a:gd name="T89" fmla="*/ 550 h 701"/>
              <a:gd name="T90" fmla="*/ 1600 w 1776"/>
              <a:gd name="T91" fmla="*/ 525 h 701"/>
              <a:gd name="T92" fmla="*/ 1675 w 1776"/>
              <a:gd name="T93" fmla="*/ 550 h 701"/>
              <a:gd name="T94" fmla="*/ 1775 w 1776"/>
              <a:gd name="T95" fmla="*/ 550 h 701"/>
              <a:gd name="T96" fmla="*/ 1725 w 1776"/>
              <a:gd name="T97" fmla="*/ 475 h 701"/>
              <a:gd name="T98" fmla="*/ 175 w 1776"/>
              <a:gd name="T99" fmla="*/ 125 h 701"/>
              <a:gd name="T100" fmla="*/ 175 w 1776"/>
              <a:gd name="T101" fmla="*/ 125 h 701"/>
              <a:gd name="T102" fmla="*/ 300 w 1776"/>
              <a:gd name="T103" fmla="*/ 100 h 701"/>
              <a:gd name="T104" fmla="*/ 224 w 1776"/>
              <a:gd name="T105" fmla="*/ 50 h 701"/>
              <a:gd name="T106" fmla="*/ 200 w 1776"/>
              <a:gd name="T107" fmla="*/ 0 h 701"/>
              <a:gd name="T108" fmla="*/ 150 w 1776"/>
              <a:gd name="T109" fmla="*/ 25 h 701"/>
              <a:gd name="T110" fmla="*/ 50 w 1776"/>
              <a:gd name="T111" fmla="*/ 25 h 701"/>
              <a:gd name="T112" fmla="*/ 75 w 1776"/>
              <a:gd name="T113" fmla="*/ 75 h 701"/>
              <a:gd name="T114" fmla="*/ 50 w 1776"/>
              <a:gd name="T115" fmla="*/ 125 h 701"/>
              <a:gd name="T116" fmla="*/ 25 w 1776"/>
              <a:gd name="T117" fmla="*/ 150 h 701"/>
              <a:gd name="T118" fmla="*/ 75 w 1776"/>
              <a:gd name="T119" fmla="*/ 175 h 701"/>
              <a:gd name="T120" fmla="*/ 175 w 1776"/>
              <a:gd name="T121" fmla="*/ 12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6" h="701">
                <a:moveTo>
                  <a:pt x="1725" y="475"/>
                </a:moveTo>
                <a:lnTo>
                  <a:pt x="1725" y="475"/>
                </a:lnTo>
                <a:cubicBezTo>
                  <a:pt x="1725" y="475"/>
                  <a:pt x="1725" y="400"/>
                  <a:pt x="1725" y="375"/>
                </a:cubicBezTo>
                <a:cubicBezTo>
                  <a:pt x="1725" y="375"/>
                  <a:pt x="1700" y="300"/>
                  <a:pt x="1725" y="300"/>
                </a:cubicBezTo>
                <a:cubicBezTo>
                  <a:pt x="1750" y="300"/>
                  <a:pt x="1725" y="250"/>
                  <a:pt x="1750" y="250"/>
                </a:cubicBezTo>
                <a:lnTo>
                  <a:pt x="1725" y="225"/>
                </a:lnTo>
                <a:cubicBezTo>
                  <a:pt x="1725" y="200"/>
                  <a:pt x="1675" y="225"/>
                  <a:pt x="1650" y="200"/>
                </a:cubicBezTo>
                <a:cubicBezTo>
                  <a:pt x="1650" y="150"/>
                  <a:pt x="1650" y="150"/>
                  <a:pt x="1625" y="100"/>
                </a:cubicBezTo>
                <a:cubicBezTo>
                  <a:pt x="1600" y="75"/>
                  <a:pt x="1600" y="50"/>
                  <a:pt x="1575" y="50"/>
                </a:cubicBezTo>
                <a:cubicBezTo>
                  <a:pt x="1550" y="75"/>
                  <a:pt x="1500" y="75"/>
                  <a:pt x="1475" y="50"/>
                </a:cubicBezTo>
                <a:cubicBezTo>
                  <a:pt x="1425" y="100"/>
                  <a:pt x="1325" y="125"/>
                  <a:pt x="1300" y="125"/>
                </a:cubicBezTo>
                <a:cubicBezTo>
                  <a:pt x="1250" y="100"/>
                  <a:pt x="1175" y="125"/>
                  <a:pt x="1125" y="125"/>
                </a:cubicBezTo>
                <a:cubicBezTo>
                  <a:pt x="1075" y="125"/>
                  <a:pt x="1050" y="75"/>
                  <a:pt x="1025" y="75"/>
                </a:cubicBezTo>
                <a:cubicBezTo>
                  <a:pt x="975" y="100"/>
                  <a:pt x="975" y="50"/>
                  <a:pt x="925" y="50"/>
                </a:cubicBezTo>
                <a:cubicBezTo>
                  <a:pt x="900" y="50"/>
                  <a:pt x="925" y="25"/>
                  <a:pt x="800" y="0"/>
                </a:cubicBezTo>
                <a:cubicBezTo>
                  <a:pt x="675" y="0"/>
                  <a:pt x="550" y="75"/>
                  <a:pt x="500" y="100"/>
                </a:cubicBezTo>
                <a:cubicBezTo>
                  <a:pt x="475" y="125"/>
                  <a:pt x="325" y="100"/>
                  <a:pt x="300" y="100"/>
                </a:cubicBezTo>
                <a:cubicBezTo>
                  <a:pt x="300" y="125"/>
                  <a:pt x="300" y="175"/>
                  <a:pt x="250" y="175"/>
                </a:cubicBezTo>
                <a:cubicBezTo>
                  <a:pt x="200" y="200"/>
                  <a:pt x="100" y="175"/>
                  <a:pt x="50" y="200"/>
                </a:cubicBezTo>
                <a:cubicBezTo>
                  <a:pt x="25" y="225"/>
                  <a:pt x="0" y="275"/>
                  <a:pt x="50" y="275"/>
                </a:cubicBezTo>
                <a:cubicBezTo>
                  <a:pt x="75" y="275"/>
                  <a:pt x="100" y="275"/>
                  <a:pt x="75" y="300"/>
                </a:cubicBezTo>
                <a:cubicBezTo>
                  <a:pt x="75" y="300"/>
                  <a:pt x="100" y="350"/>
                  <a:pt x="100" y="375"/>
                </a:cubicBezTo>
                <a:cubicBezTo>
                  <a:pt x="75" y="375"/>
                  <a:pt x="75" y="425"/>
                  <a:pt x="100" y="425"/>
                </a:cubicBezTo>
                <a:cubicBezTo>
                  <a:pt x="125" y="450"/>
                  <a:pt x="125" y="475"/>
                  <a:pt x="100" y="475"/>
                </a:cubicBezTo>
                <a:cubicBezTo>
                  <a:pt x="75" y="475"/>
                  <a:pt x="150" y="525"/>
                  <a:pt x="150" y="525"/>
                </a:cubicBezTo>
                <a:cubicBezTo>
                  <a:pt x="150" y="550"/>
                  <a:pt x="200" y="550"/>
                  <a:pt x="200" y="575"/>
                </a:cubicBezTo>
                <a:cubicBezTo>
                  <a:pt x="200" y="575"/>
                  <a:pt x="224" y="600"/>
                  <a:pt x="250" y="575"/>
                </a:cubicBezTo>
                <a:cubicBezTo>
                  <a:pt x="275" y="575"/>
                  <a:pt x="300" y="625"/>
                  <a:pt x="300" y="650"/>
                </a:cubicBezTo>
                <a:cubicBezTo>
                  <a:pt x="325" y="675"/>
                  <a:pt x="424" y="650"/>
                  <a:pt x="424" y="625"/>
                </a:cubicBezTo>
                <a:cubicBezTo>
                  <a:pt x="424" y="600"/>
                  <a:pt x="450" y="575"/>
                  <a:pt x="500" y="575"/>
                </a:cubicBezTo>
                <a:cubicBezTo>
                  <a:pt x="550" y="600"/>
                  <a:pt x="600" y="650"/>
                  <a:pt x="625" y="650"/>
                </a:cubicBezTo>
                <a:cubicBezTo>
                  <a:pt x="650" y="675"/>
                  <a:pt x="700" y="650"/>
                  <a:pt x="725" y="650"/>
                </a:cubicBezTo>
                <a:cubicBezTo>
                  <a:pt x="750" y="650"/>
                  <a:pt x="800" y="600"/>
                  <a:pt x="825" y="575"/>
                </a:cubicBezTo>
                <a:cubicBezTo>
                  <a:pt x="825" y="575"/>
                  <a:pt x="850" y="625"/>
                  <a:pt x="900" y="600"/>
                </a:cubicBezTo>
                <a:cubicBezTo>
                  <a:pt x="925" y="600"/>
                  <a:pt x="950" y="575"/>
                  <a:pt x="950" y="575"/>
                </a:cubicBezTo>
                <a:cubicBezTo>
                  <a:pt x="975" y="600"/>
                  <a:pt x="925" y="650"/>
                  <a:pt x="925" y="650"/>
                </a:cubicBezTo>
                <a:cubicBezTo>
                  <a:pt x="950" y="675"/>
                  <a:pt x="950" y="675"/>
                  <a:pt x="925" y="700"/>
                </a:cubicBezTo>
                <a:cubicBezTo>
                  <a:pt x="1000" y="675"/>
                  <a:pt x="1000" y="650"/>
                  <a:pt x="1000" y="625"/>
                </a:cubicBezTo>
                <a:cubicBezTo>
                  <a:pt x="1000" y="600"/>
                  <a:pt x="1000" y="600"/>
                  <a:pt x="1025" y="600"/>
                </a:cubicBezTo>
                <a:cubicBezTo>
                  <a:pt x="1050" y="625"/>
                  <a:pt x="1075" y="625"/>
                  <a:pt x="1125" y="600"/>
                </a:cubicBezTo>
                <a:cubicBezTo>
                  <a:pt x="1150" y="575"/>
                  <a:pt x="1150" y="575"/>
                  <a:pt x="1175" y="600"/>
                </a:cubicBezTo>
                <a:cubicBezTo>
                  <a:pt x="1200" y="600"/>
                  <a:pt x="1225" y="600"/>
                  <a:pt x="1275" y="600"/>
                </a:cubicBezTo>
                <a:cubicBezTo>
                  <a:pt x="1350" y="600"/>
                  <a:pt x="1350" y="550"/>
                  <a:pt x="1400" y="550"/>
                </a:cubicBezTo>
                <a:cubicBezTo>
                  <a:pt x="1475" y="575"/>
                  <a:pt x="1500" y="550"/>
                  <a:pt x="1500" y="550"/>
                </a:cubicBezTo>
                <a:cubicBezTo>
                  <a:pt x="1550" y="550"/>
                  <a:pt x="1550" y="550"/>
                  <a:pt x="1550" y="550"/>
                </a:cubicBezTo>
                <a:cubicBezTo>
                  <a:pt x="1550" y="550"/>
                  <a:pt x="1550" y="525"/>
                  <a:pt x="1600" y="525"/>
                </a:cubicBezTo>
                <a:cubicBezTo>
                  <a:pt x="1625" y="525"/>
                  <a:pt x="1650" y="550"/>
                  <a:pt x="1675" y="550"/>
                </a:cubicBezTo>
                <a:cubicBezTo>
                  <a:pt x="1700" y="525"/>
                  <a:pt x="1775" y="600"/>
                  <a:pt x="1775" y="550"/>
                </a:cubicBezTo>
                <a:cubicBezTo>
                  <a:pt x="1775" y="550"/>
                  <a:pt x="1750" y="475"/>
                  <a:pt x="1725" y="475"/>
                </a:cubicBezTo>
                <a:close/>
                <a:moveTo>
                  <a:pt x="175" y="125"/>
                </a:moveTo>
                <a:lnTo>
                  <a:pt x="175" y="125"/>
                </a:lnTo>
                <a:cubicBezTo>
                  <a:pt x="200" y="100"/>
                  <a:pt x="275" y="125"/>
                  <a:pt x="300" y="100"/>
                </a:cubicBezTo>
                <a:cubicBezTo>
                  <a:pt x="300" y="100"/>
                  <a:pt x="250" y="75"/>
                  <a:pt x="224" y="50"/>
                </a:cubicBezTo>
                <a:cubicBezTo>
                  <a:pt x="200" y="50"/>
                  <a:pt x="200" y="25"/>
                  <a:pt x="200" y="0"/>
                </a:cubicBezTo>
                <a:cubicBezTo>
                  <a:pt x="175" y="25"/>
                  <a:pt x="175" y="25"/>
                  <a:pt x="150" y="25"/>
                </a:cubicBezTo>
                <a:cubicBezTo>
                  <a:pt x="125" y="0"/>
                  <a:pt x="75" y="0"/>
                  <a:pt x="50" y="25"/>
                </a:cubicBezTo>
                <a:cubicBezTo>
                  <a:pt x="50" y="25"/>
                  <a:pt x="75" y="50"/>
                  <a:pt x="75" y="75"/>
                </a:cubicBezTo>
                <a:cubicBezTo>
                  <a:pt x="75" y="100"/>
                  <a:pt x="50" y="100"/>
                  <a:pt x="50" y="125"/>
                </a:cubicBezTo>
                <a:lnTo>
                  <a:pt x="25" y="150"/>
                </a:lnTo>
                <a:cubicBezTo>
                  <a:pt x="50" y="175"/>
                  <a:pt x="50" y="175"/>
                  <a:pt x="75" y="175"/>
                </a:cubicBezTo>
                <a:cubicBezTo>
                  <a:pt x="125" y="175"/>
                  <a:pt x="125" y="125"/>
                  <a:pt x="175" y="12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27" name="Freeform 53">
            <a:extLst>
              <a:ext uri="{FF2B5EF4-FFF2-40B4-BE49-F238E27FC236}">
                <a16:creationId xmlns:a16="http://schemas.microsoft.com/office/drawing/2014/main" id="{3E0C99E6-A526-2442-B492-BACCA33584B0}"/>
              </a:ext>
            </a:extLst>
          </p:cNvPr>
          <p:cNvSpPr>
            <a:spLocks noChangeArrowheads="1"/>
          </p:cNvSpPr>
          <p:nvPr/>
        </p:nvSpPr>
        <p:spPr bwMode="auto">
          <a:xfrm>
            <a:off x="8109739" y="3704291"/>
            <a:ext cx="64687" cy="64687"/>
          </a:xfrm>
          <a:custGeom>
            <a:avLst/>
            <a:gdLst>
              <a:gd name="T0" fmla="*/ 100 w 201"/>
              <a:gd name="T1" fmla="*/ 0 h 201"/>
              <a:gd name="T2" fmla="*/ 100 w 201"/>
              <a:gd name="T3" fmla="*/ 0 h 201"/>
              <a:gd name="T4" fmla="*/ 0 w 201"/>
              <a:gd name="T5" fmla="*/ 75 h 201"/>
              <a:gd name="T6" fmla="*/ 0 w 201"/>
              <a:gd name="T7" fmla="*/ 100 h 201"/>
              <a:gd name="T8" fmla="*/ 50 w 201"/>
              <a:gd name="T9" fmla="*/ 150 h 201"/>
              <a:gd name="T10" fmla="*/ 75 w 201"/>
              <a:gd name="T11" fmla="*/ 200 h 201"/>
              <a:gd name="T12" fmla="*/ 100 w 201"/>
              <a:gd name="T13" fmla="*/ 200 h 201"/>
              <a:gd name="T14" fmla="*/ 200 w 201"/>
              <a:gd name="T15" fmla="*/ 100 h 201"/>
              <a:gd name="T16" fmla="*/ 100 w 201"/>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1">
                <a:moveTo>
                  <a:pt x="100" y="0"/>
                </a:moveTo>
                <a:lnTo>
                  <a:pt x="100" y="0"/>
                </a:lnTo>
                <a:cubicBezTo>
                  <a:pt x="50" y="0"/>
                  <a:pt x="0" y="25"/>
                  <a:pt x="0" y="75"/>
                </a:cubicBezTo>
                <a:cubicBezTo>
                  <a:pt x="0" y="75"/>
                  <a:pt x="0" y="75"/>
                  <a:pt x="0" y="100"/>
                </a:cubicBezTo>
                <a:cubicBezTo>
                  <a:pt x="0" y="125"/>
                  <a:pt x="25" y="150"/>
                  <a:pt x="50" y="150"/>
                </a:cubicBezTo>
                <a:cubicBezTo>
                  <a:pt x="75" y="150"/>
                  <a:pt x="75" y="175"/>
                  <a:pt x="75" y="200"/>
                </a:cubicBezTo>
                <a:lnTo>
                  <a:pt x="100" y="200"/>
                </a:lnTo>
                <a:cubicBezTo>
                  <a:pt x="125" y="200"/>
                  <a:pt x="200" y="125"/>
                  <a:pt x="200" y="100"/>
                </a:cubicBezTo>
                <a:cubicBezTo>
                  <a:pt x="200" y="75"/>
                  <a:pt x="125" y="0"/>
                  <a:pt x="100" y="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28" name="Freeform 54">
            <a:extLst>
              <a:ext uri="{FF2B5EF4-FFF2-40B4-BE49-F238E27FC236}">
                <a16:creationId xmlns:a16="http://schemas.microsoft.com/office/drawing/2014/main" id="{B003E8D2-1590-AF46-A54F-62386D8E1B60}"/>
              </a:ext>
            </a:extLst>
          </p:cNvPr>
          <p:cNvSpPr>
            <a:spLocks noChangeArrowheads="1"/>
          </p:cNvSpPr>
          <p:nvPr/>
        </p:nvSpPr>
        <p:spPr bwMode="auto">
          <a:xfrm>
            <a:off x="9456919" y="3456793"/>
            <a:ext cx="208124" cy="191249"/>
          </a:xfrm>
          <a:custGeom>
            <a:avLst/>
            <a:gdLst>
              <a:gd name="T0" fmla="*/ 625 w 651"/>
              <a:gd name="T1" fmla="*/ 25 h 601"/>
              <a:gd name="T2" fmla="*/ 625 w 651"/>
              <a:gd name="T3" fmla="*/ 25 h 601"/>
              <a:gd name="T4" fmla="*/ 550 w 651"/>
              <a:gd name="T5" fmla="*/ 0 h 601"/>
              <a:gd name="T6" fmla="*/ 500 w 651"/>
              <a:gd name="T7" fmla="*/ 75 h 601"/>
              <a:gd name="T8" fmla="*/ 425 w 651"/>
              <a:gd name="T9" fmla="*/ 125 h 601"/>
              <a:gd name="T10" fmla="*/ 400 w 651"/>
              <a:gd name="T11" fmla="*/ 150 h 601"/>
              <a:gd name="T12" fmla="*/ 325 w 651"/>
              <a:gd name="T13" fmla="*/ 175 h 601"/>
              <a:gd name="T14" fmla="*/ 275 w 651"/>
              <a:gd name="T15" fmla="*/ 150 h 601"/>
              <a:gd name="T16" fmla="*/ 200 w 651"/>
              <a:gd name="T17" fmla="*/ 200 h 601"/>
              <a:gd name="T18" fmla="*/ 25 w 651"/>
              <a:gd name="T19" fmla="*/ 300 h 601"/>
              <a:gd name="T20" fmla="*/ 0 w 651"/>
              <a:gd name="T21" fmla="*/ 350 h 601"/>
              <a:gd name="T22" fmla="*/ 125 w 651"/>
              <a:gd name="T23" fmla="*/ 400 h 601"/>
              <a:gd name="T24" fmla="*/ 50 w 651"/>
              <a:gd name="T25" fmla="*/ 500 h 601"/>
              <a:gd name="T26" fmla="*/ 75 w 651"/>
              <a:gd name="T27" fmla="*/ 550 h 601"/>
              <a:gd name="T28" fmla="*/ 125 w 651"/>
              <a:gd name="T29" fmla="*/ 575 h 601"/>
              <a:gd name="T30" fmla="*/ 200 w 651"/>
              <a:gd name="T31" fmla="*/ 575 h 601"/>
              <a:gd name="T32" fmla="*/ 225 w 651"/>
              <a:gd name="T33" fmla="*/ 575 h 601"/>
              <a:gd name="T34" fmla="*/ 275 w 651"/>
              <a:gd name="T35" fmla="*/ 550 h 601"/>
              <a:gd name="T36" fmla="*/ 350 w 651"/>
              <a:gd name="T37" fmla="*/ 525 h 601"/>
              <a:gd name="T38" fmla="*/ 400 w 651"/>
              <a:gd name="T39" fmla="*/ 500 h 601"/>
              <a:gd name="T40" fmla="*/ 325 w 651"/>
              <a:gd name="T41" fmla="*/ 425 h 601"/>
              <a:gd name="T42" fmla="*/ 350 w 651"/>
              <a:gd name="T43" fmla="*/ 350 h 601"/>
              <a:gd name="T44" fmla="*/ 525 w 651"/>
              <a:gd name="T45" fmla="*/ 250 h 601"/>
              <a:gd name="T46" fmla="*/ 550 w 651"/>
              <a:gd name="T47" fmla="*/ 125 h 601"/>
              <a:gd name="T48" fmla="*/ 650 w 651"/>
              <a:gd name="T49" fmla="*/ 25 h 601"/>
              <a:gd name="T50" fmla="*/ 625 w 651"/>
              <a:gd name="T51" fmla="*/ 2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1" h="601">
                <a:moveTo>
                  <a:pt x="625" y="25"/>
                </a:moveTo>
                <a:lnTo>
                  <a:pt x="625" y="25"/>
                </a:lnTo>
                <a:cubicBezTo>
                  <a:pt x="600" y="25"/>
                  <a:pt x="575" y="0"/>
                  <a:pt x="550" y="0"/>
                </a:cubicBezTo>
                <a:cubicBezTo>
                  <a:pt x="525" y="0"/>
                  <a:pt x="525" y="75"/>
                  <a:pt x="500" y="75"/>
                </a:cubicBezTo>
                <a:cubicBezTo>
                  <a:pt x="450" y="75"/>
                  <a:pt x="475" y="100"/>
                  <a:pt x="425" y="125"/>
                </a:cubicBezTo>
                <a:cubicBezTo>
                  <a:pt x="375" y="125"/>
                  <a:pt x="375" y="125"/>
                  <a:pt x="400" y="150"/>
                </a:cubicBezTo>
                <a:cubicBezTo>
                  <a:pt x="400" y="175"/>
                  <a:pt x="375" y="175"/>
                  <a:pt x="325" y="175"/>
                </a:cubicBezTo>
                <a:cubicBezTo>
                  <a:pt x="300" y="175"/>
                  <a:pt x="300" y="150"/>
                  <a:pt x="275" y="150"/>
                </a:cubicBezTo>
                <a:cubicBezTo>
                  <a:pt x="250" y="150"/>
                  <a:pt x="225" y="200"/>
                  <a:pt x="200" y="200"/>
                </a:cubicBezTo>
                <a:cubicBezTo>
                  <a:pt x="200" y="225"/>
                  <a:pt x="75" y="300"/>
                  <a:pt x="25" y="300"/>
                </a:cubicBezTo>
                <a:cubicBezTo>
                  <a:pt x="25" y="325"/>
                  <a:pt x="25" y="325"/>
                  <a:pt x="0" y="350"/>
                </a:cubicBezTo>
                <a:cubicBezTo>
                  <a:pt x="50" y="350"/>
                  <a:pt x="100" y="375"/>
                  <a:pt x="125" y="400"/>
                </a:cubicBezTo>
                <a:cubicBezTo>
                  <a:pt x="150" y="425"/>
                  <a:pt x="75" y="475"/>
                  <a:pt x="50" y="500"/>
                </a:cubicBezTo>
                <a:cubicBezTo>
                  <a:pt x="25" y="525"/>
                  <a:pt x="75" y="525"/>
                  <a:pt x="75" y="550"/>
                </a:cubicBezTo>
                <a:cubicBezTo>
                  <a:pt x="75" y="575"/>
                  <a:pt x="100" y="600"/>
                  <a:pt x="125" y="575"/>
                </a:cubicBezTo>
                <a:cubicBezTo>
                  <a:pt x="125" y="575"/>
                  <a:pt x="150" y="575"/>
                  <a:pt x="200" y="575"/>
                </a:cubicBezTo>
                <a:cubicBezTo>
                  <a:pt x="200" y="575"/>
                  <a:pt x="200" y="575"/>
                  <a:pt x="225" y="575"/>
                </a:cubicBezTo>
                <a:lnTo>
                  <a:pt x="275" y="550"/>
                </a:lnTo>
                <a:cubicBezTo>
                  <a:pt x="275" y="525"/>
                  <a:pt x="325" y="525"/>
                  <a:pt x="350" y="525"/>
                </a:cubicBezTo>
                <a:cubicBezTo>
                  <a:pt x="375" y="525"/>
                  <a:pt x="400" y="525"/>
                  <a:pt x="400" y="500"/>
                </a:cubicBezTo>
                <a:cubicBezTo>
                  <a:pt x="375" y="475"/>
                  <a:pt x="325" y="425"/>
                  <a:pt x="325" y="425"/>
                </a:cubicBezTo>
                <a:cubicBezTo>
                  <a:pt x="300" y="400"/>
                  <a:pt x="300" y="350"/>
                  <a:pt x="350" y="350"/>
                </a:cubicBezTo>
                <a:cubicBezTo>
                  <a:pt x="400" y="325"/>
                  <a:pt x="475" y="250"/>
                  <a:pt x="525" y="250"/>
                </a:cubicBezTo>
                <a:cubicBezTo>
                  <a:pt x="550" y="225"/>
                  <a:pt x="525" y="175"/>
                  <a:pt x="550" y="125"/>
                </a:cubicBezTo>
                <a:cubicBezTo>
                  <a:pt x="550" y="100"/>
                  <a:pt x="600" y="75"/>
                  <a:pt x="650" y="25"/>
                </a:cubicBezTo>
                <a:lnTo>
                  <a:pt x="625" y="25"/>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29" name="Freeform 55">
            <a:extLst>
              <a:ext uri="{FF2B5EF4-FFF2-40B4-BE49-F238E27FC236}">
                <a16:creationId xmlns:a16="http://schemas.microsoft.com/office/drawing/2014/main" id="{33ACBCD2-387D-FD47-9147-DFC1122A7137}"/>
              </a:ext>
            </a:extLst>
          </p:cNvPr>
          <p:cNvSpPr>
            <a:spLocks noChangeArrowheads="1"/>
          </p:cNvSpPr>
          <p:nvPr/>
        </p:nvSpPr>
        <p:spPr bwMode="auto">
          <a:xfrm>
            <a:off x="8165988" y="3895539"/>
            <a:ext cx="232029" cy="127968"/>
          </a:xfrm>
          <a:custGeom>
            <a:avLst/>
            <a:gdLst>
              <a:gd name="T0" fmla="*/ 725 w 726"/>
              <a:gd name="T1" fmla="*/ 251 h 401"/>
              <a:gd name="T2" fmla="*/ 725 w 726"/>
              <a:gd name="T3" fmla="*/ 251 h 401"/>
              <a:gd name="T4" fmla="*/ 700 w 726"/>
              <a:gd name="T5" fmla="*/ 251 h 401"/>
              <a:gd name="T6" fmla="*/ 575 w 726"/>
              <a:gd name="T7" fmla="*/ 225 h 401"/>
              <a:gd name="T8" fmla="*/ 400 w 726"/>
              <a:gd name="T9" fmla="*/ 151 h 401"/>
              <a:gd name="T10" fmla="*/ 200 w 726"/>
              <a:gd name="T11" fmla="*/ 25 h 401"/>
              <a:gd name="T12" fmla="*/ 125 w 726"/>
              <a:gd name="T13" fmla="*/ 0 h 401"/>
              <a:gd name="T14" fmla="*/ 75 w 726"/>
              <a:gd name="T15" fmla="*/ 25 h 401"/>
              <a:gd name="T16" fmla="*/ 25 w 726"/>
              <a:gd name="T17" fmla="*/ 75 h 401"/>
              <a:gd name="T18" fmla="*/ 0 w 726"/>
              <a:gd name="T19" fmla="*/ 151 h 401"/>
              <a:gd name="T20" fmla="*/ 50 w 726"/>
              <a:gd name="T21" fmla="*/ 175 h 401"/>
              <a:gd name="T22" fmla="*/ 125 w 726"/>
              <a:gd name="T23" fmla="*/ 225 h 401"/>
              <a:gd name="T24" fmla="*/ 200 w 726"/>
              <a:gd name="T25" fmla="*/ 251 h 401"/>
              <a:gd name="T26" fmla="*/ 275 w 726"/>
              <a:gd name="T27" fmla="*/ 300 h 401"/>
              <a:gd name="T28" fmla="*/ 375 w 726"/>
              <a:gd name="T29" fmla="*/ 275 h 401"/>
              <a:gd name="T30" fmla="*/ 425 w 726"/>
              <a:gd name="T31" fmla="*/ 351 h 401"/>
              <a:gd name="T32" fmla="*/ 550 w 726"/>
              <a:gd name="T33" fmla="*/ 375 h 401"/>
              <a:gd name="T34" fmla="*/ 700 w 726"/>
              <a:gd name="T35" fmla="*/ 375 h 401"/>
              <a:gd name="T36" fmla="*/ 700 w 726"/>
              <a:gd name="T37" fmla="*/ 275 h 401"/>
              <a:gd name="T38" fmla="*/ 725 w 726"/>
              <a:gd name="T39" fmla="*/ 25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6" h="401">
                <a:moveTo>
                  <a:pt x="725" y="251"/>
                </a:moveTo>
                <a:lnTo>
                  <a:pt x="725" y="251"/>
                </a:lnTo>
                <a:cubicBezTo>
                  <a:pt x="700" y="251"/>
                  <a:pt x="700" y="251"/>
                  <a:pt x="700" y="251"/>
                </a:cubicBezTo>
                <a:cubicBezTo>
                  <a:pt x="650" y="251"/>
                  <a:pt x="600" y="225"/>
                  <a:pt x="575" y="225"/>
                </a:cubicBezTo>
                <a:cubicBezTo>
                  <a:pt x="550" y="225"/>
                  <a:pt x="425" y="200"/>
                  <a:pt x="400" y="151"/>
                </a:cubicBezTo>
                <a:cubicBezTo>
                  <a:pt x="350" y="125"/>
                  <a:pt x="225" y="51"/>
                  <a:pt x="200" y="25"/>
                </a:cubicBezTo>
                <a:cubicBezTo>
                  <a:pt x="175" y="0"/>
                  <a:pt x="125" y="0"/>
                  <a:pt x="125" y="0"/>
                </a:cubicBezTo>
                <a:cubicBezTo>
                  <a:pt x="125" y="25"/>
                  <a:pt x="100" y="25"/>
                  <a:pt x="75" y="25"/>
                </a:cubicBezTo>
                <a:cubicBezTo>
                  <a:pt x="50" y="25"/>
                  <a:pt x="25" y="51"/>
                  <a:pt x="25" y="75"/>
                </a:cubicBezTo>
                <a:cubicBezTo>
                  <a:pt x="25" y="100"/>
                  <a:pt x="0" y="125"/>
                  <a:pt x="0" y="151"/>
                </a:cubicBezTo>
                <a:cubicBezTo>
                  <a:pt x="0" y="175"/>
                  <a:pt x="50" y="175"/>
                  <a:pt x="50" y="175"/>
                </a:cubicBezTo>
                <a:cubicBezTo>
                  <a:pt x="75" y="200"/>
                  <a:pt x="125" y="200"/>
                  <a:pt x="125" y="225"/>
                </a:cubicBezTo>
                <a:cubicBezTo>
                  <a:pt x="125" y="225"/>
                  <a:pt x="175" y="251"/>
                  <a:pt x="200" y="251"/>
                </a:cubicBezTo>
                <a:cubicBezTo>
                  <a:pt x="225" y="251"/>
                  <a:pt x="275" y="300"/>
                  <a:pt x="275" y="300"/>
                </a:cubicBezTo>
                <a:cubicBezTo>
                  <a:pt x="300" y="325"/>
                  <a:pt x="350" y="275"/>
                  <a:pt x="375" y="275"/>
                </a:cubicBezTo>
                <a:cubicBezTo>
                  <a:pt x="400" y="275"/>
                  <a:pt x="425" y="325"/>
                  <a:pt x="425" y="351"/>
                </a:cubicBezTo>
                <a:cubicBezTo>
                  <a:pt x="425" y="351"/>
                  <a:pt x="525" y="375"/>
                  <a:pt x="550" y="375"/>
                </a:cubicBezTo>
                <a:cubicBezTo>
                  <a:pt x="575" y="400"/>
                  <a:pt x="675" y="400"/>
                  <a:pt x="700" y="375"/>
                </a:cubicBezTo>
                <a:cubicBezTo>
                  <a:pt x="725" y="351"/>
                  <a:pt x="700" y="300"/>
                  <a:pt x="700" y="275"/>
                </a:cubicBezTo>
                <a:lnTo>
                  <a:pt x="725" y="251"/>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30" name="Freeform 56">
            <a:extLst>
              <a:ext uri="{FF2B5EF4-FFF2-40B4-BE49-F238E27FC236}">
                <a16:creationId xmlns:a16="http://schemas.microsoft.com/office/drawing/2014/main" id="{A27B1DD9-A41B-7D43-9994-95D7760D8B25}"/>
              </a:ext>
            </a:extLst>
          </p:cNvPr>
          <p:cNvSpPr>
            <a:spLocks noChangeArrowheads="1"/>
          </p:cNvSpPr>
          <p:nvPr/>
        </p:nvSpPr>
        <p:spPr bwMode="auto">
          <a:xfrm>
            <a:off x="8500673" y="3951789"/>
            <a:ext cx="255936" cy="566715"/>
          </a:xfrm>
          <a:custGeom>
            <a:avLst/>
            <a:gdLst>
              <a:gd name="T0" fmla="*/ 651 w 801"/>
              <a:gd name="T1" fmla="*/ 1624 h 1775"/>
              <a:gd name="T2" fmla="*/ 651 w 801"/>
              <a:gd name="T3" fmla="*/ 1624 h 1775"/>
              <a:gd name="T4" fmla="*/ 625 w 801"/>
              <a:gd name="T5" fmla="*/ 1549 h 1775"/>
              <a:gd name="T6" fmla="*/ 600 w 801"/>
              <a:gd name="T7" fmla="*/ 1424 h 1775"/>
              <a:gd name="T8" fmla="*/ 551 w 801"/>
              <a:gd name="T9" fmla="*/ 1324 h 1775"/>
              <a:gd name="T10" fmla="*/ 575 w 801"/>
              <a:gd name="T11" fmla="*/ 1275 h 1775"/>
              <a:gd name="T12" fmla="*/ 575 w 801"/>
              <a:gd name="T13" fmla="*/ 1224 h 1775"/>
              <a:gd name="T14" fmla="*/ 551 w 801"/>
              <a:gd name="T15" fmla="*/ 1149 h 1775"/>
              <a:gd name="T16" fmla="*/ 475 w 801"/>
              <a:gd name="T17" fmla="*/ 1075 h 1775"/>
              <a:gd name="T18" fmla="*/ 500 w 801"/>
              <a:gd name="T19" fmla="*/ 924 h 1775"/>
              <a:gd name="T20" fmla="*/ 551 w 801"/>
              <a:gd name="T21" fmla="*/ 899 h 1775"/>
              <a:gd name="T22" fmla="*/ 625 w 801"/>
              <a:gd name="T23" fmla="*/ 875 h 1775"/>
              <a:gd name="T24" fmla="*/ 700 w 801"/>
              <a:gd name="T25" fmla="*/ 824 h 1775"/>
              <a:gd name="T26" fmla="*/ 751 w 801"/>
              <a:gd name="T27" fmla="*/ 775 h 1775"/>
              <a:gd name="T28" fmla="*/ 800 w 801"/>
              <a:gd name="T29" fmla="*/ 699 h 1775"/>
              <a:gd name="T30" fmla="*/ 800 w 801"/>
              <a:gd name="T31" fmla="*/ 699 h 1775"/>
              <a:gd name="T32" fmla="*/ 775 w 801"/>
              <a:gd name="T33" fmla="*/ 724 h 1775"/>
              <a:gd name="T34" fmla="*/ 700 w 801"/>
              <a:gd name="T35" fmla="*/ 675 h 1775"/>
              <a:gd name="T36" fmla="*/ 651 w 801"/>
              <a:gd name="T37" fmla="*/ 649 h 1775"/>
              <a:gd name="T38" fmla="*/ 651 w 801"/>
              <a:gd name="T39" fmla="*/ 599 h 1775"/>
              <a:gd name="T40" fmla="*/ 625 w 801"/>
              <a:gd name="T41" fmla="*/ 549 h 1775"/>
              <a:gd name="T42" fmla="*/ 600 w 801"/>
              <a:gd name="T43" fmla="*/ 475 h 1775"/>
              <a:gd name="T44" fmla="*/ 500 w 801"/>
              <a:gd name="T45" fmla="*/ 449 h 1775"/>
              <a:gd name="T46" fmla="*/ 500 w 801"/>
              <a:gd name="T47" fmla="*/ 424 h 1775"/>
              <a:gd name="T48" fmla="*/ 575 w 801"/>
              <a:gd name="T49" fmla="*/ 276 h 1775"/>
              <a:gd name="T50" fmla="*/ 600 w 801"/>
              <a:gd name="T51" fmla="*/ 150 h 1775"/>
              <a:gd name="T52" fmla="*/ 551 w 801"/>
              <a:gd name="T53" fmla="*/ 100 h 1775"/>
              <a:gd name="T54" fmla="*/ 525 w 801"/>
              <a:gd name="T55" fmla="*/ 50 h 1775"/>
              <a:gd name="T56" fmla="*/ 475 w 801"/>
              <a:gd name="T57" fmla="*/ 25 h 1775"/>
              <a:gd name="T58" fmla="*/ 451 w 801"/>
              <a:gd name="T59" fmla="*/ 25 h 1775"/>
              <a:gd name="T60" fmla="*/ 451 w 801"/>
              <a:gd name="T61" fmla="*/ 25 h 1775"/>
              <a:gd name="T62" fmla="*/ 425 w 801"/>
              <a:gd name="T63" fmla="*/ 76 h 1775"/>
              <a:gd name="T64" fmla="*/ 451 w 801"/>
              <a:gd name="T65" fmla="*/ 150 h 1775"/>
              <a:gd name="T66" fmla="*/ 400 w 801"/>
              <a:gd name="T67" fmla="*/ 150 h 1775"/>
              <a:gd name="T68" fmla="*/ 325 w 801"/>
              <a:gd name="T69" fmla="*/ 176 h 1775"/>
              <a:gd name="T70" fmla="*/ 251 w 801"/>
              <a:gd name="T71" fmla="*/ 250 h 1775"/>
              <a:gd name="T72" fmla="*/ 225 w 801"/>
              <a:gd name="T73" fmla="*/ 349 h 1775"/>
              <a:gd name="T74" fmla="*/ 200 w 801"/>
              <a:gd name="T75" fmla="*/ 475 h 1775"/>
              <a:gd name="T76" fmla="*/ 125 w 801"/>
              <a:gd name="T77" fmla="*/ 475 h 1775"/>
              <a:gd name="T78" fmla="*/ 100 w 801"/>
              <a:gd name="T79" fmla="*/ 575 h 1775"/>
              <a:gd name="T80" fmla="*/ 75 w 801"/>
              <a:gd name="T81" fmla="*/ 675 h 1775"/>
              <a:gd name="T82" fmla="*/ 50 w 801"/>
              <a:gd name="T83" fmla="*/ 724 h 1775"/>
              <a:gd name="T84" fmla="*/ 0 w 801"/>
              <a:gd name="T85" fmla="*/ 775 h 1775"/>
              <a:gd name="T86" fmla="*/ 100 w 801"/>
              <a:gd name="T87" fmla="*/ 849 h 1775"/>
              <a:gd name="T88" fmla="*/ 200 w 801"/>
              <a:gd name="T89" fmla="*/ 1049 h 1775"/>
              <a:gd name="T90" fmla="*/ 200 w 801"/>
              <a:gd name="T91" fmla="*/ 1200 h 1775"/>
              <a:gd name="T92" fmla="*/ 225 w 801"/>
              <a:gd name="T93" fmla="*/ 1249 h 1775"/>
              <a:gd name="T94" fmla="*/ 325 w 801"/>
              <a:gd name="T95" fmla="*/ 1249 h 1775"/>
              <a:gd name="T96" fmla="*/ 400 w 801"/>
              <a:gd name="T97" fmla="*/ 1149 h 1775"/>
              <a:gd name="T98" fmla="*/ 451 w 801"/>
              <a:gd name="T99" fmla="*/ 1175 h 1775"/>
              <a:gd name="T100" fmla="*/ 475 w 801"/>
              <a:gd name="T101" fmla="*/ 1275 h 1775"/>
              <a:gd name="T102" fmla="*/ 525 w 801"/>
              <a:gd name="T103" fmla="*/ 1500 h 1775"/>
              <a:gd name="T104" fmla="*/ 575 w 801"/>
              <a:gd name="T105" fmla="*/ 1624 h 1775"/>
              <a:gd name="T106" fmla="*/ 575 w 801"/>
              <a:gd name="T107" fmla="*/ 1749 h 1775"/>
              <a:gd name="T108" fmla="*/ 575 w 801"/>
              <a:gd name="T109" fmla="*/ 1774 h 1775"/>
              <a:gd name="T110" fmla="*/ 651 w 801"/>
              <a:gd name="T111" fmla="*/ 1624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1" h="1775">
                <a:moveTo>
                  <a:pt x="651" y="1624"/>
                </a:moveTo>
                <a:lnTo>
                  <a:pt x="651" y="1624"/>
                </a:lnTo>
                <a:cubicBezTo>
                  <a:pt x="651" y="1575"/>
                  <a:pt x="625" y="1575"/>
                  <a:pt x="625" y="1549"/>
                </a:cubicBezTo>
                <a:cubicBezTo>
                  <a:pt x="625" y="1524"/>
                  <a:pt x="625" y="1475"/>
                  <a:pt x="600" y="1424"/>
                </a:cubicBezTo>
                <a:cubicBezTo>
                  <a:pt x="551" y="1400"/>
                  <a:pt x="525" y="1349"/>
                  <a:pt x="551" y="1324"/>
                </a:cubicBezTo>
                <a:cubicBezTo>
                  <a:pt x="575" y="1324"/>
                  <a:pt x="551" y="1249"/>
                  <a:pt x="575" y="1275"/>
                </a:cubicBezTo>
                <a:cubicBezTo>
                  <a:pt x="575" y="1275"/>
                  <a:pt x="600" y="1224"/>
                  <a:pt x="575" y="1224"/>
                </a:cubicBezTo>
                <a:cubicBezTo>
                  <a:pt x="551" y="1200"/>
                  <a:pt x="575" y="1175"/>
                  <a:pt x="551" y="1149"/>
                </a:cubicBezTo>
                <a:cubicBezTo>
                  <a:pt x="525" y="1149"/>
                  <a:pt x="475" y="1100"/>
                  <a:pt x="475" y="1075"/>
                </a:cubicBezTo>
                <a:cubicBezTo>
                  <a:pt x="475" y="1049"/>
                  <a:pt x="500" y="949"/>
                  <a:pt x="500" y="924"/>
                </a:cubicBezTo>
                <a:cubicBezTo>
                  <a:pt x="500" y="899"/>
                  <a:pt x="551" y="899"/>
                  <a:pt x="551" y="899"/>
                </a:cubicBezTo>
                <a:cubicBezTo>
                  <a:pt x="575" y="899"/>
                  <a:pt x="600" y="899"/>
                  <a:pt x="625" y="875"/>
                </a:cubicBezTo>
                <a:cubicBezTo>
                  <a:pt x="651" y="849"/>
                  <a:pt x="700" y="849"/>
                  <a:pt x="700" y="824"/>
                </a:cubicBezTo>
                <a:cubicBezTo>
                  <a:pt x="725" y="799"/>
                  <a:pt x="751" y="799"/>
                  <a:pt x="751" y="775"/>
                </a:cubicBezTo>
                <a:cubicBezTo>
                  <a:pt x="751" y="749"/>
                  <a:pt x="800" y="699"/>
                  <a:pt x="800" y="699"/>
                </a:cubicBezTo>
                <a:lnTo>
                  <a:pt x="800" y="699"/>
                </a:lnTo>
                <a:cubicBezTo>
                  <a:pt x="800" y="699"/>
                  <a:pt x="800" y="699"/>
                  <a:pt x="775" y="724"/>
                </a:cubicBezTo>
                <a:cubicBezTo>
                  <a:pt x="725" y="724"/>
                  <a:pt x="700" y="699"/>
                  <a:pt x="700" y="675"/>
                </a:cubicBezTo>
                <a:cubicBezTo>
                  <a:pt x="725" y="649"/>
                  <a:pt x="675" y="649"/>
                  <a:pt x="651" y="649"/>
                </a:cubicBezTo>
                <a:cubicBezTo>
                  <a:pt x="625" y="649"/>
                  <a:pt x="651" y="624"/>
                  <a:pt x="651" y="599"/>
                </a:cubicBezTo>
                <a:cubicBezTo>
                  <a:pt x="675" y="575"/>
                  <a:pt x="651" y="549"/>
                  <a:pt x="625" y="549"/>
                </a:cubicBezTo>
                <a:cubicBezTo>
                  <a:pt x="600" y="549"/>
                  <a:pt x="575" y="499"/>
                  <a:pt x="600" y="475"/>
                </a:cubicBezTo>
                <a:cubicBezTo>
                  <a:pt x="600" y="449"/>
                  <a:pt x="525" y="449"/>
                  <a:pt x="500" y="449"/>
                </a:cubicBezTo>
                <a:cubicBezTo>
                  <a:pt x="475" y="475"/>
                  <a:pt x="500" y="424"/>
                  <a:pt x="500" y="424"/>
                </a:cubicBezTo>
                <a:cubicBezTo>
                  <a:pt x="475" y="399"/>
                  <a:pt x="525" y="325"/>
                  <a:pt x="575" y="276"/>
                </a:cubicBezTo>
                <a:cubicBezTo>
                  <a:pt x="600" y="250"/>
                  <a:pt x="600" y="200"/>
                  <a:pt x="600" y="150"/>
                </a:cubicBezTo>
                <a:cubicBezTo>
                  <a:pt x="600" y="100"/>
                  <a:pt x="575" y="100"/>
                  <a:pt x="551" y="100"/>
                </a:cubicBezTo>
                <a:cubicBezTo>
                  <a:pt x="525" y="100"/>
                  <a:pt x="525" y="76"/>
                  <a:pt x="525" y="50"/>
                </a:cubicBezTo>
                <a:cubicBezTo>
                  <a:pt x="525" y="25"/>
                  <a:pt x="500" y="0"/>
                  <a:pt x="475" y="25"/>
                </a:cubicBezTo>
                <a:lnTo>
                  <a:pt x="451" y="25"/>
                </a:lnTo>
                <a:lnTo>
                  <a:pt x="451" y="25"/>
                </a:lnTo>
                <a:cubicBezTo>
                  <a:pt x="451" y="25"/>
                  <a:pt x="451" y="76"/>
                  <a:pt x="425" y="76"/>
                </a:cubicBezTo>
                <a:cubicBezTo>
                  <a:pt x="425" y="76"/>
                  <a:pt x="425" y="100"/>
                  <a:pt x="451" y="150"/>
                </a:cubicBezTo>
                <a:cubicBezTo>
                  <a:pt x="475" y="176"/>
                  <a:pt x="400" y="150"/>
                  <a:pt x="400" y="150"/>
                </a:cubicBezTo>
                <a:cubicBezTo>
                  <a:pt x="400" y="125"/>
                  <a:pt x="351" y="150"/>
                  <a:pt x="325" y="176"/>
                </a:cubicBezTo>
                <a:cubicBezTo>
                  <a:pt x="300" y="200"/>
                  <a:pt x="251" y="200"/>
                  <a:pt x="251" y="250"/>
                </a:cubicBezTo>
                <a:cubicBezTo>
                  <a:pt x="251" y="276"/>
                  <a:pt x="225" y="325"/>
                  <a:pt x="225" y="349"/>
                </a:cubicBezTo>
                <a:cubicBezTo>
                  <a:pt x="251" y="399"/>
                  <a:pt x="200" y="449"/>
                  <a:pt x="200" y="475"/>
                </a:cubicBezTo>
                <a:cubicBezTo>
                  <a:pt x="200" y="499"/>
                  <a:pt x="125" y="475"/>
                  <a:pt x="125" y="475"/>
                </a:cubicBezTo>
                <a:cubicBezTo>
                  <a:pt x="125" y="475"/>
                  <a:pt x="125" y="549"/>
                  <a:pt x="100" y="575"/>
                </a:cubicBezTo>
                <a:cubicBezTo>
                  <a:pt x="100" y="575"/>
                  <a:pt x="100" y="675"/>
                  <a:pt x="75" y="675"/>
                </a:cubicBezTo>
                <a:cubicBezTo>
                  <a:pt x="50" y="675"/>
                  <a:pt x="50" y="724"/>
                  <a:pt x="50" y="724"/>
                </a:cubicBezTo>
                <a:cubicBezTo>
                  <a:pt x="50" y="724"/>
                  <a:pt x="25" y="749"/>
                  <a:pt x="0" y="775"/>
                </a:cubicBezTo>
                <a:cubicBezTo>
                  <a:pt x="25" y="799"/>
                  <a:pt x="50" y="849"/>
                  <a:pt x="100" y="849"/>
                </a:cubicBezTo>
                <a:cubicBezTo>
                  <a:pt x="151" y="875"/>
                  <a:pt x="175" y="1000"/>
                  <a:pt x="200" y="1049"/>
                </a:cubicBezTo>
                <a:cubicBezTo>
                  <a:pt x="225" y="1100"/>
                  <a:pt x="200" y="1175"/>
                  <a:pt x="200" y="1200"/>
                </a:cubicBezTo>
                <a:cubicBezTo>
                  <a:pt x="175" y="1224"/>
                  <a:pt x="200" y="1224"/>
                  <a:pt x="225" y="1249"/>
                </a:cubicBezTo>
                <a:cubicBezTo>
                  <a:pt x="251" y="1275"/>
                  <a:pt x="300" y="1275"/>
                  <a:pt x="325" y="1249"/>
                </a:cubicBezTo>
                <a:cubicBezTo>
                  <a:pt x="351" y="1200"/>
                  <a:pt x="400" y="1175"/>
                  <a:pt x="400" y="1149"/>
                </a:cubicBezTo>
                <a:cubicBezTo>
                  <a:pt x="400" y="1100"/>
                  <a:pt x="425" y="1149"/>
                  <a:pt x="451" y="1175"/>
                </a:cubicBezTo>
                <a:cubicBezTo>
                  <a:pt x="475" y="1200"/>
                  <a:pt x="475" y="1249"/>
                  <a:pt x="475" y="1275"/>
                </a:cubicBezTo>
                <a:cubicBezTo>
                  <a:pt x="500" y="1324"/>
                  <a:pt x="500" y="1449"/>
                  <a:pt x="525" y="1500"/>
                </a:cubicBezTo>
                <a:cubicBezTo>
                  <a:pt x="575" y="1524"/>
                  <a:pt x="575" y="1600"/>
                  <a:pt x="575" y="1624"/>
                </a:cubicBezTo>
                <a:cubicBezTo>
                  <a:pt x="551" y="1674"/>
                  <a:pt x="600" y="1724"/>
                  <a:pt x="575" y="1749"/>
                </a:cubicBezTo>
                <a:lnTo>
                  <a:pt x="575" y="1774"/>
                </a:lnTo>
                <a:cubicBezTo>
                  <a:pt x="600" y="1774"/>
                  <a:pt x="651" y="1624"/>
                  <a:pt x="651" y="1624"/>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31" name="Freeform 57">
            <a:extLst>
              <a:ext uri="{FF2B5EF4-FFF2-40B4-BE49-F238E27FC236}">
                <a16:creationId xmlns:a16="http://schemas.microsoft.com/office/drawing/2014/main" id="{3E43ED1B-D416-0D4F-BB3A-AE27A6949E07}"/>
              </a:ext>
            </a:extLst>
          </p:cNvPr>
          <p:cNvSpPr>
            <a:spLocks noChangeArrowheads="1"/>
          </p:cNvSpPr>
          <p:nvPr/>
        </p:nvSpPr>
        <p:spPr bwMode="auto">
          <a:xfrm>
            <a:off x="8412079" y="3960228"/>
            <a:ext cx="95624" cy="56249"/>
          </a:xfrm>
          <a:custGeom>
            <a:avLst/>
            <a:gdLst>
              <a:gd name="T0" fmla="*/ 275 w 301"/>
              <a:gd name="T1" fmla="*/ 75 h 176"/>
              <a:gd name="T2" fmla="*/ 275 w 301"/>
              <a:gd name="T3" fmla="*/ 75 h 176"/>
              <a:gd name="T4" fmla="*/ 175 w 301"/>
              <a:gd name="T5" fmla="*/ 25 h 176"/>
              <a:gd name="T6" fmla="*/ 100 w 301"/>
              <a:gd name="T7" fmla="*/ 25 h 176"/>
              <a:gd name="T8" fmla="*/ 25 w 301"/>
              <a:gd name="T9" fmla="*/ 75 h 176"/>
              <a:gd name="T10" fmla="*/ 0 w 301"/>
              <a:gd name="T11" fmla="*/ 125 h 176"/>
              <a:gd name="T12" fmla="*/ 25 w 301"/>
              <a:gd name="T13" fmla="*/ 151 h 176"/>
              <a:gd name="T14" fmla="*/ 100 w 301"/>
              <a:gd name="T15" fmla="*/ 151 h 176"/>
              <a:gd name="T16" fmla="*/ 175 w 301"/>
              <a:gd name="T17" fmla="*/ 175 h 176"/>
              <a:gd name="T18" fmla="*/ 275 w 301"/>
              <a:gd name="T19" fmla="*/ 151 h 176"/>
              <a:gd name="T20" fmla="*/ 275 w 301"/>
              <a:gd name="T21" fmla="*/ 7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176">
                <a:moveTo>
                  <a:pt x="275" y="75"/>
                </a:moveTo>
                <a:lnTo>
                  <a:pt x="275" y="75"/>
                </a:lnTo>
                <a:cubicBezTo>
                  <a:pt x="225" y="25"/>
                  <a:pt x="200" y="51"/>
                  <a:pt x="175" y="25"/>
                </a:cubicBezTo>
                <a:cubicBezTo>
                  <a:pt x="125" y="25"/>
                  <a:pt x="125" y="0"/>
                  <a:pt x="100" y="25"/>
                </a:cubicBezTo>
                <a:cubicBezTo>
                  <a:pt x="75" y="51"/>
                  <a:pt x="50" y="25"/>
                  <a:pt x="25" y="75"/>
                </a:cubicBezTo>
                <a:cubicBezTo>
                  <a:pt x="25" y="100"/>
                  <a:pt x="25" y="100"/>
                  <a:pt x="0" y="125"/>
                </a:cubicBezTo>
                <a:cubicBezTo>
                  <a:pt x="25" y="125"/>
                  <a:pt x="25" y="151"/>
                  <a:pt x="25" y="151"/>
                </a:cubicBezTo>
                <a:cubicBezTo>
                  <a:pt x="50" y="151"/>
                  <a:pt x="75" y="175"/>
                  <a:pt x="100" y="151"/>
                </a:cubicBezTo>
                <a:cubicBezTo>
                  <a:pt x="125" y="151"/>
                  <a:pt x="150" y="175"/>
                  <a:pt x="175" y="175"/>
                </a:cubicBezTo>
                <a:cubicBezTo>
                  <a:pt x="225" y="151"/>
                  <a:pt x="275" y="175"/>
                  <a:pt x="275" y="151"/>
                </a:cubicBezTo>
                <a:cubicBezTo>
                  <a:pt x="300" y="125"/>
                  <a:pt x="275" y="75"/>
                  <a:pt x="275"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32" name="Freeform 58">
            <a:extLst>
              <a:ext uri="{FF2B5EF4-FFF2-40B4-BE49-F238E27FC236}">
                <a16:creationId xmlns:a16="http://schemas.microsoft.com/office/drawing/2014/main" id="{B92B3E0F-0049-CC4F-A1FF-60AD9A97C874}"/>
              </a:ext>
            </a:extLst>
          </p:cNvPr>
          <p:cNvSpPr>
            <a:spLocks noChangeArrowheads="1"/>
          </p:cNvSpPr>
          <p:nvPr/>
        </p:nvSpPr>
        <p:spPr bwMode="auto">
          <a:xfrm>
            <a:off x="8787545" y="4119132"/>
            <a:ext cx="223592" cy="462653"/>
          </a:xfrm>
          <a:custGeom>
            <a:avLst/>
            <a:gdLst>
              <a:gd name="T0" fmla="*/ 525 w 701"/>
              <a:gd name="T1" fmla="*/ 175 h 1452"/>
              <a:gd name="T2" fmla="*/ 525 w 701"/>
              <a:gd name="T3" fmla="*/ 175 h 1452"/>
              <a:gd name="T4" fmla="*/ 425 w 701"/>
              <a:gd name="T5" fmla="*/ 100 h 1452"/>
              <a:gd name="T6" fmla="*/ 400 w 701"/>
              <a:gd name="T7" fmla="*/ 51 h 1452"/>
              <a:gd name="T8" fmla="*/ 325 w 701"/>
              <a:gd name="T9" fmla="*/ 25 h 1452"/>
              <a:gd name="T10" fmla="*/ 251 w 701"/>
              <a:gd name="T11" fmla="*/ 51 h 1452"/>
              <a:gd name="T12" fmla="*/ 200 w 701"/>
              <a:gd name="T13" fmla="*/ 75 h 1452"/>
              <a:gd name="T14" fmla="*/ 100 w 701"/>
              <a:gd name="T15" fmla="*/ 75 h 1452"/>
              <a:gd name="T16" fmla="*/ 51 w 701"/>
              <a:gd name="T17" fmla="*/ 75 h 1452"/>
              <a:gd name="T18" fmla="*/ 0 w 701"/>
              <a:gd name="T19" fmla="*/ 100 h 1452"/>
              <a:gd name="T20" fmla="*/ 51 w 701"/>
              <a:gd name="T21" fmla="*/ 151 h 1452"/>
              <a:gd name="T22" fmla="*/ 100 w 701"/>
              <a:gd name="T23" fmla="*/ 225 h 1452"/>
              <a:gd name="T24" fmla="*/ 176 w 701"/>
              <a:gd name="T25" fmla="*/ 275 h 1452"/>
              <a:gd name="T26" fmla="*/ 225 w 701"/>
              <a:gd name="T27" fmla="*/ 275 h 1452"/>
              <a:gd name="T28" fmla="*/ 276 w 701"/>
              <a:gd name="T29" fmla="*/ 351 h 1452"/>
              <a:gd name="T30" fmla="*/ 200 w 701"/>
              <a:gd name="T31" fmla="*/ 400 h 1452"/>
              <a:gd name="T32" fmla="*/ 300 w 701"/>
              <a:gd name="T33" fmla="*/ 476 h 1452"/>
              <a:gd name="T34" fmla="*/ 351 w 701"/>
              <a:gd name="T35" fmla="*/ 576 h 1452"/>
              <a:gd name="T36" fmla="*/ 425 w 701"/>
              <a:gd name="T37" fmla="*/ 676 h 1452"/>
              <a:gd name="T38" fmla="*/ 500 w 701"/>
              <a:gd name="T39" fmla="*/ 751 h 1452"/>
              <a:gd name="T40" fmla="*/ 525 w 701"/>
              <a:gd name="T41" fmla="*/ 825 h 1452"/>
              <a:gd name="T42" fmla="*/ 551 w 701"/>
              <a:gd name="T43" fmla="*/ 1000 h 1452"/>
              <a:gd name="T44" fmla="*/ 476 w 701"/>
              <a:gd name="T45" fmla="*/ 1100 h 1452"/>
              <a:gd name="T46" fmla="*/ 400 w 701"/>
              <a:gd name="T47" fmla="*/ 1150 h 1452"/>
              <a:gd name="T48" fmla="*/ 400 w 701"/>
              <a:gd name="T49" fmla="*/ 1225 h 1452"/>
              <a:gd name="T50" fmla="*/ 300 w 701"/>
              <a:gd name="T51" fmla="*/ 1225 h 1452"/>
              <a:gd name="T52" fmla="*/ 225 w 701"/>
              <a:gd name="T53" fmla="*/ 1276 h 1452"/>
              <a:gd name="T54" fmla="*/ 276 w 701"/>
              <a:gd name="T55" fmla="*/ 1300 h 1452"/>
              <a:gd name="T56" fmla="*/ 251 w 701"/>
              <a:gd name="T57" fmla="*/ 1400 h 1452"/>
              <a:gd name="T58" fmla="*/ 300 w 701"/>
              <a:gd name="T59" fmla="*/ 1425 h 1452"/>
              <a:gd name="T60" fmla="*/ 376 w 701"/>
              <a:gd name="T61" fmla="*/ 1376 h 1452"/>
              <a:gd name="T62" fmla="*/ 400 w 701"/>
              <a:gd name="T63" fmla="*/ 1325 h 1452"/>
              <a:gd name="T64" fmla="*/ 425 w 701"/>
              <a:gd name="T65" fmla="*/ 1276 h 1452"/>
              <a:gd name="T66" fmla="*/ 476 w 701"/>
              <a:gd name="T67" fmla="*/ 1276 h 1452"/>
              <a:gd name="T68" fmla="*/ 625 w 701"/>
              <a:gd name="T69" fmla="*/ 1200 h 1452"/>
              <a:gd name="T70" fmla="*/ 676 w 701"/>
              <a:gd name="T71" fmla="*/ 1076 h 1452"/>
              <a:gd name="T72" fmla="*/ 676 w 701"/>
              <a:gd name="T73" fmla="*/ 876 h 1452"/>
              <a:gd name="T74" fmla="*/ 576 w 701"/>
              <a:gd name="T75" fmla="*/ 725 h 1452"/>
              <a:gd name="T76" fmla="*/ 425 w 701"/>
              <a:gd name="T77" fmla="*/ 600 h 1452"/>
              <a:gd name="T78" fmla="*/ 376 w 701"/>
              <a:gd name="T79" fmla="*/ 525 h 1452"/>
              <a:gd name="T80" fmla="*/ 351 w 701"/>
              <a:gd name="T81" fmla="*/ 400 h 1452"/>
              <a:gd name="T82" fmla="*/ 425 w 701"/>
              <a:gd name="T83" fmla="*/ 300 h 1452"/>
              <a:gd name="T84" fmla="*/ 450 w 701"/>
              <a:gd name="T85" fmla="*/ 251 h 1452"/>
              <a:gd name="T86" fmla="*/ 525 w 701"/>
              <a:gd name="T87" fmla="*/ 200 h 1452"/>
              <a:gd name="T88" fmla="*/ 551 w 701"/>
              <a:gd name="T89" fmla="*/ 200 h 1452"/>
              <a:gd name="T90" fmla="*/ 525 w 701"/>
              <a:gd name="T91" fmla="*/ 175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1" h="1452">
                <a:moveTo>
                  <a:pt x="525" y="175"/>
                </a:moveTo>
                <a:lnTo>
                  <a:pt x="525" y="175"/>
                </a:lnTo>
                <a:cubicBezTo>
                  <a:pt x="500" y="175"/>
                  <a:pt x="425" y="125"/>
                  <a:pt x="425" y="100"/>
                </a:cubicBezTo>
                <a:cubicBezTo>
                  <a:pt x="425" y="100"/>
                  <a:pt x="476" y="51"/>
                  <a:pt x="400" y="51"/>
                </a:cubicBezTo>
                <a:cubicBezTo>
                  <a:pt x="351" y="51"/>
                  <a:pt x="351" y="25"/>
                  <a:pt x="325" y="25"/>
                </a:cubicBezTo>
                <a:cubicBezTo>
                  <a:pt x="325" y="0"/>
                  <a:pt x="276" y="25"/>
                  <a:pt x="251" y="51"/>
                </a:cubicBezTo>
                <a:cubicBezTo>
                  <a:pt x="251" y="100"/>
                  <a:pt x="225" y="51"/>
                  <a:pt x="200" y="75"/>
                </a:cubicBezTo>
                <a:cubicBezTo>
                  <a:pt x="151" y="100"/>
                  <a:pt x="125" y="51"/>
                  <a:pt x="100" y="75"/>
                </a:cubicBezTo>
                <a:cubicBezTo>
                  <a:pt x="100" y="100"/>
                  <a:pt x="51" y="51"/>
                  <a:pt x="51" y="75"/>
                </a:cubicBezTo>
                <a:cubicBezTo>
                  <a:pt x="25" y="100"/>
                  <a:pt x="25" y="100"/>
                  <a:pt x="0" y="100"/>
                </a:cubicBezTo>
                <a:cubicBezTo>
                  <a:pt x="25" y="125"/>
                  <a:pt x="51" y="125"/>
                  <a:pt x="51" y="151"/>
                </a:cubicBezTo>
                <a:cubicBezTo>
                  <a:pt x="51" y="175"/>
                  <a:pt x="100" y="200"/>
                  <a:pt x="100" y="225"/>
                </a:cubicBezTo>
                <a:cubicBezTo>
                  <a:pt x="100" y="251"/>
                  <a:pt x="151" y="275"/>
                  <a:pt x="176" y="275"/>
                </a:cubicBezTo>
                <a:cubicBezTo>
                  <a:pt x="200" y="251"/>
                  <a:pt x="225" y="251"/>
                  <a:pt x="225" y="275"/>
                </a:cubicBezTo>
                <a:cubicBezTo>
                  <a:pt x="251" y="325"/>
                  <a:pt x="276" y="325"/>
                  <a:pt x="276" y="351"/>
                </a:cubicBezTo>
                <a:cubicBezTo>
                  <a:pt x="276" y="375"/>
                  <a:pt x="200" y="375"/>
                  <a:pt x="200" y="400"/>
                </a:cubicBezTo>
                <a:cubicBezTo>
                  <a:pt x="176" y="425"/>
                  <a:pt x="300" y="451"/>
                  <a:pt x="300" y="476"/>
                </a:cubicBezTo>
                <a:cubicBezTo>
                  <a:pt x="300" y="500"/>
                  <a:pt x="325" y="525"/>
                  <a:pt x="351" y="576"/>
                </a:cubicBezTo>
                <a:cubicBezTo>
                  <a:pt x="351" y="600"/>
                  <a:pt x="400" y="625"/>
                  <a:pt x="425" y="676"/>
                </a:cubicBezTo>
                <a:cubicBezTo>
                  <a:pt x="425" y="700"/>
                  <a:pt x="476" y="725"/>
                  <a:pt x="500" y="751"/>
                </a:cubicBezTo>
                <a:cubicBezTo>
                  <a:pt x="525" y="751"/>
                  <a:pt x="525" y="800"/>
                  <a:pt x="525" y="825"/>
                </a:cubicBezTo>
                <a:cubicBezTo>
                  <a:pt x="500" y="876"/>
                  <a:pt x="500" y="925"/>
                  <a:pt x="551" y="1000"/>
                </a:cubicBezTo>
                <a:cubicBezTo>
                  <a:pt x="576" y="1051"/>
                  <a:pt x="500" y="1076"/>
                  <a:pt x="476" y="1100"/>
                </a:cubicBezTo>
                <a:cubicBezTo>
                  <a:pt x="450" y="1125"/>
                  <a:pt x="476" y="1176"/>
                  <a:pt x="400" y="1150"/>
                </a:cubicBezTo>
                <a:cubicBezTo>
                  <a:pt x="325" y="1125"/>
                  <a:pt x="400" y="1200"/>
                  <a:pt x="400" y="1225"/>
                </a:cubicBezTo>
                <a:cubicBezTo>
                  <a:pt x="376" y="1250"/>
                  <a:pt x="300" y="1200"/>
                  <a:pt x="300" y="1225"/>
                </a:cubicBezTo>
                <a:cubicBezTo>
                  <a:pt x="300" y="1250"/>
                  <a:pt x="251" y="1276"/>
                  <a:pt x="225" y="1276"/>
                </a:cubicBezTo>
                <a:cubicBezTo>
                  <a:pt x="251" y="1300"/>
                  <a:pt x="251" y="1300"/>
                  <a:pt x="276" y="1300"/>
                </a:cubicBezTo>
                <a:cubicBezTo>
                  <a:pt x="300" y="1325"/>
                  <a:pt x="251" y="1351"/>
                  <a:pt x="251" y="1400"/>
                </a:cubicBezTo>
                <a:cubicBezTo>
                  <a:pt x="251" y="1425"/>
                  <a:pt x="276" y="1451"/>
                  <a:pt x="300" y="1425"/>
                </a:cubicBezTo>
                <a:cubicBezTo>
                  <a:pt x="300" y="1400"/>
                  <a:pt x="351" y="1376"/>
                  <a:pt x="376" y="1376"/>
                </a:cubicBezTo>
                <a:cubicBezTo>
                  <a:pt x="400" y="1351"/>
                  <a:pt x="376" y="1325"/>
                  <a:pt x="400" y="1325"/>
                </a:cubicBezTo>
                <a:cubicBezTo>
                  <a:pt x="425" y="1325"/>
                  <a:pt x="425" y="1300"/>
                  <a:pt x="425" y="1276"/>
                </a:cubicBezTo>
                <a:cubicBezTo>
                  <a:pt x="425" y="1250"/>
                  <a:pt x="450" y="1276"/>
                  <a:pt x="476" y="1276"/>
                </a:cubicBezTo>
                <a:cubicBezTo>
                  <a:pt x="525" y="1276"/>
                  <a:pt x="576" y="1250"/>
                  <a:pt x="625" y="1200"/>
                </a:cubicBezTo>
                <a:cubicBezTo>
                  <a:pt x="651" y="1176"/>
                  <a:pt x="676" y="1176"/>
                  <a:pt x="676" y="1076"/>
                </a:cubicBezTo>
                <a:cubicBezTo>
                  <a:pt x="700" y="1000"/>
                  <a:pt x="676" y="900"/>
                  <a:pt x="676" y="876"/>
                </a:cubicBezTo>
                <a:cubicBezTo>
                  <a:pt x="676" y="851"/>
                  <a:pt x="600" y="725"/>
                  <a:pt x="576" y="725"/>
                </a:cubicBezTo>
                <a:cubicBezTo>
                  <a:pt x="551" y="725"/>
                  <a:pt x="450" y="600"/>
                  <a:pt x="425" y="600"/>
                </a:cubicBezTo>
                <a:cubicBezTo>
                  <a:pt x="400" y="576"/>
                  <a:pt x="400" y="551"/>
                  <a:pt x="376" y="525"/>
                </a:cubicBezTo>
                <a:cubicBezTo>
                  <a:pt x="351" y="500"/>
                  <a:pt x="351" y="425"/>
                  <a:pt x="351" y="400"/>
                </a:cubicBezTo>
                <a:cubicBezTo>
                  <a:pt x="376" y="351"/>
                  <a:pt x="425" y="325"/>
                  <a:pt x="425" y="300"/>
                </a:cubicBezTo>
                <a:cubicBezTo>
                  <a:pt x="425" y="275"/>
                  <a:pt x="425" y="251"/>
                  <a:pt x="450" y="251"/>
                </a:cubicBezTo>
                <a:cubicBezTo>
                  <a:pt x="500" y="251"/>
                  <a:pt x="525" y="225"/>
                  <a:pt x="525" y="200"/>
                </a:cubicBezTo>
                <a:lnTo>
                  <a:pt x="551" y="200"/>
                </a:lnTo>
                <a:cubicBezTo>
                  <a:pt x="525" y="175"/>
                  <a:pt x="525" y="175"/>
                  <a:pt x="525" y="1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33" name="Freeform 59">
            <a:extLst>
              <a:ext uri="{FF2B5EF4-FFF2-40B4-BE49-F238E27FC236}">
                <a16:creationId xmlns:a16="http://schemas.microsoft.com/office/drawing/2014/main" id="{856F235B-15AD-4343-9E17-E62AF449575C}"/>
              </a:ext>
            </a:extLst>
          </p:cNvPr>
          <p:cNvSpPr>
            <a:spLocks noChangeArrowheads="1"/>
          </p:cNvSpPr>
          <p:nvPr/>
        </p:nvSpPr>
        <p:spPr bwMode="auto">
          <a:xfrm>
            <a:off x="8787548" y="4397567"/>
            <a:ext cx="184217" cy="127968"/>
          </a:xfrm>
          <a:custGeom>
            <a:avLst/>
            <a:gdLst>
              <a:gd name="T0" fmla="*/ 300 w 577"/>
              <a:gd name="T1" fmla="*/ 349 h 401"/>
              <a:gd name="T2" fmla="*/ 300 w 577"/>
              <a:gd name="T3" fmla="*/ 349 h 401"/>
              <a:gd name="T4" fmla="*/ 400 w 577"/>
              <a:gd name="T5" fmla="*/ 349 h 401"/>
              <a:gd name="T6" fmla="*/ 400 w 577"/>
              <a:gd name="T7" fmla="*/ 274 h 401"/>
              <a:gd name="T8" fmla="*/ 476 w 577"/>
              <a:gd name="T9" fmla="*/ 224 h 401"/>
              <a:gd name="T10" fmla="*/ 551 w 577"/>
              <a:gd name="T11" fmla="*/ 124 h 401"/>
              <a:gd name="T12" fmla="*/ 525 w 577"/>
              <a:gd name="T13" fmla="*/ 0 h 401"/>
              <a:gd name="T14" fmla="*/ 450 w 577"/>
              <a:gd name="T15" fmla="*/ 0 h 401"/>
              <a:gd name="T16" fmla="*/ 376 w 577"/>
              <a:gd name="T17" fmla="*/ 24 h 401"/>
              <a:gd name="T18" fmla="*/ 351 w 577"/>
              <a:gd name="T19" fmla="*/ 49 h 401"/>
              <a:gd name="T20" fmla="*/ 300 w 577"/>
              <a:gd name="T21" fmla="*/ 24 h 401"/>
              <a:gd name="T22" fmla="*/ 176 w 577"/>
              <a:gd name="T23" fmla="*/ 24 h 401"/>
              <a:gd name="T24" fmla="*/ 51 w 577"/>
              <a:gd name="T25" fmla="*/ 75 h 401"/>
              <a:gd name="T26" fmla="*/ 51 w 577"/>
              <a:gd name="T27" fmla="*/ 175 h 401"/>
              <a:gd name="T28" fmla="*/ 51 w 577"/>
              <a:gd name="T29" fmla="*/ 224 h 401"/>
              <a:gd name="T30" fmla="*/ 51 w 577"/>
              <a:gd name="T31" fmla="*/ 249 h 401"/>
              <a:gd name="T32" fmla="*/ 76 w 577"/>
              <a:gd name="T33" fmla="*/ 324 h 401"/>
              <a:gd name="T34" fmla="*/ 151 w 577"/>
              <a:gd name="T35" fmla="*/ 324 h 401"/>
              <a:gd name="T36" fmla="*/ 151 w 577"/>
              <a:gd name="T37" fmla="*/ 374 h 401"/>
              <a:gd name="T38" fmla="*/ 225 w 577"/>
              <a:gd name="T39" fmla="*/ 400 h 401"/>
              <a:gd name="T40" fmla="*/ 225 w 577"/>
              <a:gd name="T41" fmla="*/ 400 h 401"/>
              <a:gd name="T42" fmla="*/ 300 w 577"/>
              <a:gd name="T43" fmla="*/ 34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7" h="401">
                <a:moveTo>
                  <a:pt x="300" y="349"/>
                </a:moveTo>
                <a:lnTo>
                  <a:pt x="300" y="349"/>
                </a:lnTo>
                <a:cubicBezTo>
                  <a:pt x="300" y="324"/>
                  <a:pt x="376" y="374"/>
                  <a:pt x="400" y="349"/>
                </a:cubicBezTo>
                <a:cubicBezTo>
                  <a:pt x="400" y="324"/>
                  <a:pt x="325" y="249"/>
                  <a:pt x="400" y="274"/>
                </a:cubicBezTo>
                <a:cubicBezTo>
                  <a:pt x="476" y="300"/>
                  <a:pt x="450" y="249"/>
                  <a:pt x="476" y="224"/>
                </a:cubicBezTo>
                <a:cubicBezTo>
                  <a:pt x="500" y="200"/>
                  <a:pt x="576" y="175"/>
                  <a:pt x="551" y="124"/>
                </a:cubicBezTo>
                <a:cubicBezTo>
                  <a:pt x="525" y="75"/>
                  <a:pt x="525" y="24"/>
                  <a:pt x="525" y="0"/>
                </a:cubicBezTo>
                <a:cubicBezTo>
                  <a:pt x="500" y="24"/>
                  <a:pt x="476" y="24"/>
                  <a:pt x="450" y="0"/>
                </a:cubicBezTo>
                <a:cubicBezTo>
                  <a:pt x="425" y="0"/>
                  <a:pt x="376" y="0"/>
                  <a:pt x="376" y="24"/>
                </a:cubicBezTo>
                <a:cubicBezTo>
                  <a:pt x="376" y="75"/>
                  <a:pt x="351" y="75"/>
                  <a:pt x="351" y="49"/>
                </a:cubicBezTo>
                <a:cubicBezTo>
                  <a:pt x="351" y="49"/>
                  <a:pt x="325" y="49"/>
                  <a:pt x="300" y="24"/>
                </a:cubicBezTo>
                <a:cubicBezTo>
                  <a:pt x="276" y="0"/>
                  <a:pt x="200" y="24"/>
                  <a:pt x="176" y="24"/>
                </a:cubicBezTo>
                <a:cubicBezTo>
                  <a:pt x="151" y="0"/>
                  <a:pt x="76" y="24"/>
                  <a:pt x="51" y="75"/>
                </a:cubicBezTo>
                <a:cubicBezTo>
                  <a:pt x="0" y="124"/>
                  <a:pt x="51" y="124"/>
                  <a:pt x="51" y="175"/>
                </a:cubicBezTo>
                <a:cubicBezTo>
                  <a:pt x="51" y="200"/>
                  <a:pt x="76" y="200"/>
                  <a:pt x="51" y="224"/>
                </a:cubicBezTo>
                <a:cubicBezTo>
                  <a:pt x="51" y="224"/>
                  <a:pt x="51" y="224"/>
                  <a:pt x="51" y="249"/>
                </a:cubicBezTo>
                <a:cubicBezTo>
                  <a:pt x="100" y="249"/>
                  <a:pt x="76" y="300"/>
                  <a:pt x="76" y="324"/>
                </a:cubicBezTo>
                <a:cubicBezTo>
                  <a:pt x="100" y="349"/>
                  <a:pt x="125" y="324"/>
                  <a:pt x="151" y="324"/>
                </a:cubicBezTo>
                <a:cubicBezTo>
                  <a:pt x="176" y="324"/>
                  <a:pt x="125" y="374"/>
                  <a:pt x="151" y="374"/>
                </a:cubicBezTo>
                <a:cubicBezTo>
                  <a:pt x="176" y="400"/>
                  <a:pt x="225" y="374"/>
                  <a:pt x="225" y="400"/>
                </a:cubicBezTo>
                <a:lnTo>
                  <a:pt x="225" y="400"/>
                </a:lnTo>
                <a:cubicBezTo>
                  <a:pt x="251" y="400"/>
                  <a:pt x="300" y="374"/>
                  <a:pt x="300" y="3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34" name="Freeform 60">
            <a:extLst>
              <a:ext uri="{FF2B5EF4-FFF2-40B4-BE49-F238E27FC236}">
                <a16:creationId xmlns:a16="http://schemas.microsoft.com/office/drawing/2014/main" id="{1D6F7AB9-C76B-EC4D-98DD-BD9A45EAE26E}"/>
              </a:ext>
            </a:extLst>
          </p:cNvPr>
          <p:cNvSpPr>
            <a:spLocks noChangeArrowheads="1"/>
          </p:cNvSpPr>
          <p:nvPr/>
        </p:nvSpPr>
        <p:spPr bwMode="auto">
          <a:xfrm>
            <a:off x="8731296" y="4150068"/>
            <a:ext cx="223592" cy="271405"/>
          </a:xfrm>
          <a:custGeom>
            <a:avLst/>
            <a:gdLst>
              <a:gd name="T0" fmla="*/ 475 w 701"/>
              <a:gd name="T1" fmla="*/ 376 h 852"/>
              <a:gd name="T2" fmla="*/ 475 w 701"/>
              <a:gd name="T3" fmla="*/ 376 h 852"/>
              <a:gd name="T4" fmla="*/ 375 w 701"/>
              <a:gd name="T5" fmla="*/ 300 h 852"/>
              <a:gd name="T6" fmla="*/ 451 w 701"/>
              <a:gd name="T7" fmla="*/ 251 h 852"/>
              <a:gd name="T8" fmla="*/ 400 w 701"/>
              <a:gd name="T9" fmla="*/ 175 h 852"/>
              <a:gd name="T10" fmla="*/ 351 w 701"/>
              <a:gd name="T11" fmla="*/ 175 h 852"/>
              <a:gd name="T12" fmla="*/ 275 w 701"/>
              <a:gd name="T13" fmla="*/ 125 h 852"/>
              <a:gd name="T14" fmla="*/ 226 w 701"/>
              <a:gd name="T15" fmla="*/ 51 h 852"/>
              <a:gd name="T16" fmla="*/ 175 w 701"/>
              <a:gd name="T17" fmla="*/ 0 h 852"/>
              <a:gd name="T18" fmla="*/ 150 w 701"/>
              <a:gd name="T19" fmla="*/ 0 h 852"/>
              <a:gd name="T20" fmla="*/ 126 w 701"/>
              <a:gd name="T21" fmla="*/ 51 h 852"/>
              <a:gd name="T22" fmla="*/ 126 w 701"/>
              <a:gd name="T23" fmla="*/ 125 h 852"/>
              <a:gd name="T24" fmla="*/ 75 w 701"/>
              <a:gd name="T25" fmla="*/ 75 h 852"/>
              <a:gd name="T26" fmla="*/ 26 w 701"/>
              <a:gd name="T27" fmla="*/ 151 h 852"/>
              <a:gd name="T28" fmla="*/ 0 w 701"/>
              <a:gd name="T29" fmla="*/ 175 h 852"/>
              <a:gd name="T30" fmla="*/ 26 w 701"/>
              <a:gd name="T31" fmla="*/ 200 h 852"/>
              <a:gd name="T32" fmla="*/ 26 w 701"/>
              <a:gd name="T33" fmla="*/ 275 h 852"/>
              <a:gd name="T34" fmla="*/ 100 w 701"/>
              <a:gd name="T35" fmla="*/ 300 h 852"/>
              <a:gd name="T36" fmla="*/ 75 w 701"/>
              <a:gd name="T37" fmla="*/ 400 h 852"/>
              <a:gd name="T38" fmla="*/ 50 w 701"/>
              <a:gd name="T39" fmla="*/ 476 h 852"/>
              <a:gd name="T40" fmla="*/ 150 w 701"/>
              <a:gd name="T41" fmla="*/ 451 h 852"/>
              <a:gd name="T42" fmla="*/ 226 w 701"/>
              <a:gd name="T43" fmla="*/ 425 h 852"/>
              <a:gd name="T44" fmla="*/ 275 w 701"/>
              <a:gd name="T45" fmla="*/ 425 h 852"/>
              <a:gd name="T46" fmla="*/ 351 w 701"/>
              <a:gd name="T47" fmla="*/ 425 h 852"/>
              <a:gd name="T48" fmla="*/ 426 w 701"/>
              <a:gd name="T49" fmla="*/ 476 h 852"/>
              <a:gd name="T50" fmla="*/ 451 w 701"/>
              <a:gd name="T51" fmla="*/ 600 h 852"/>
              <a:gd name="T52" fmla="*/ 500 w 701"/>
              <a:gd name="T53" fmla="*/ 700 h 852"/>
              <a:gd name="T54" fmla="*/ 500 w 701"/>
              <a:gd name="T55" fmla="*/ 800 h 852"/>
              <a:gd name="T56" fmla="*/ 526 w 701"/>
              <a:gd name="T57" fmla="*/ 825 h 852"/>
              <a:gd name="T58" fmla="*/ 551 w 701"/>
              <a:gd name="T59" fmla="*/ 800 h 852"/>
              <a:gd name="T60" fmla="*/ 625 w 701"/>
              <a:gd name="T61" fmla="*/ 776 h 852"/>
              <a:gd name="T62" fmla="*/ 700 w 701"/>
              <a:gd name="T63" fmla="*/ 776 h 852"/>
              <a:gd name="T64" fmla="*/ 700 w 701"/>
              <a:gd name="T65" fmla="*/ 725 h 852"/>
              <a:gd name="T66" fmla="*/ 675 w 701"/>
              <a:gd name="T67" fmla="*/ 651 h 852"/>
              <a:gd name="T68" fmla="*/ 600 w 701"/>
              <a:gd name="T69" fmla="*/ 576 h 852"/>
              <a:gd name="T70" fmla="*/ 526 w 701"/>
              <a:gd name="T71" fmla="*/ 476 h 852"/>
              <a:gd name="T72" fmla="*/ 475 w 701"/>
              <a:gd name="T73" fmla="*/ 376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852">
                <a:moveTo>
                  <a:pt x="475" y="376"/>
                </a:moveTo>
                <a:lnTo>
                  <a:pt x="475" y="376"/>
                </a:lnTo>
                <a:cubicBezTo>
                  <a:pt x="475" y="351"/>
                  <a:pt x="351" y="325"/>
                  <a:pt x="375" y="300"/>
                </a:cubicBezTo>
                <a:cubicBezTo>
                  <a:pt x="375" y="275"/>
                  <a:pt x="451" y="275"/>
                  <a:pt x="451" y="251"/>
                </a:cubicBezTo>
                <a:cubicBezTo>
                  <a:pt x="451" y="225"/>
                  <a:pt x="426" y="225"/>
                  <a:pt x="400" y="175"/>
                </a:cubicBezTo>
                <a:cubicBezTo>
                  <a:pt x="400" y="151"/>
                  <a:pt x="375" y="151"/>
                  <a:pt x="351" y="175"/>
                </a:cubicBezTo>
                <a:cubicBezTo>
                  <a:pt x="326" y="175"/>
                  <a:pt x="275" y="151"/>
                  <a:pt x="275" y="125"/>
                </a:cubicBezTo>
                <a:cubicBezTo>
                  <a:pt x="275" y="100"/>
                  <a:pt x="226" y="75"/>
                  <a:pt x="226" y="51"/>
                </a:cubicBezTo>
                <a:cubicBezTo>
                  <a:pt x="226" y="25"/>
                  <a:pt x="200" y="25"/>
                  <a:pt x="175" y="0"/>
                </a:cubicBezTo>
                <a:lnTo>
                  <a:pt x="150" y="0"/>
                </a:lnTo>
                <a:lnTo>
                  <a:pt x="126" y="51"/>
                </a:lnTo>
                <a:cubicBezTo>
                  <a:pt x="150" y="51"/>
                  <a:pt x="150" y="125"/>
                  <a:pt x="126" y="125"/>
                </a:cubicBezTo>
                <a:cubicBezTo>
                  <a:pt x="100" y="125"/>
                  <a:pt x="100" y="75"/>
                  <a:pt x="75" y="75"/>
                </a:cubicBezTo>
                <a:cubicBezTo>
                  <a:pt x="75" y="75"/>
                  <a:pt x="26" y="125"/>
                  <a:pt x="26" y="151"/>
                </a:cubicBezTo>
                <a:cubicBezTo>
                  <a:pt x="26" y="175"/>
                  <a:pt x="26" y="175"/>
                  <a:pt x="0" y="175"/>
                </a:cubicBezTo>
                <a:cubicBezTo>
                  <a:pt x="0" y="200"/>
                  <a:pt x="26" y="200"/>
                  <a:pt x="26" y="200"/>
                </a:cubicBezTo>
                <a:cubicBezTo>
                  <a:pt x="26" y="225"/>
                  <a:pt x="26" y="251"/>
                  <a:pt x="26" y="275"/>
                </a:cubicBezTo>
                <a:cubicBezTo>
                  <a:pt x="50" y="300"/>
                  <a:pt x="75" y="251"/>
                  <a:pt x="100" y="300"/>
                </a:cubicBezTo>
                <a:cubicBezTo>
                  <a:pt x="100" y="351"/>
                  <a:pt x="75" y="351"/>
                  <a:pt x="75" y="400"/>
                </a:cubicBezTo>
                <a:cubicBezTo>
                  <a:pt x="75" y="451"/>
                  <a:pt x="50" y="425"/>
                  <a:pt x="50" y="476"/>
                </a:cubicBezTo>
                <a:cubicBezTo>
                  <a:pt x="75" y="500"/>
                  <a:pt x="126" y="476"/>
                  <a:pt x="150" y="451"/>
                </a:cubicBezTo>
                <a:cubicBezTo>
                  <a:pt x="175" y="425"/>
                  <a:pt x="200" y="425"/>
                  <a:pt x="226" y="425"/>
                </a:cubicBezTo>
                <a:cubicBezTo>
                  <a:pt x="226" y="451"/>
                  <a:pt x="275" y="451"/>
                  <a:pt x="275" y="425"/>
                </a:cubicBezTo>
                <a:cubicBezTo>
                  <a:pt x="275" y="400"/>
                  <a:pt x="351" y="400"/>
                  <a:pt x="351" y="425"/>
                </a:cubicBezTo>
                <a:cubicBezTo>
                  <a:pt x="375" y="451"/>
                  <a:pt x="400" y="476"/>
                  <a:pt x="426" y="476"/>
                </a:cubicBezTo>
                <a:cubicBezTo>
                  <a:pt x="451" y="500"/>
                  <a:pt x="400" y="600"/>
                  <a:pt x="451" y="600"/>
                </a:cubicBezTo>
                <a:cubicBezTo>
                  <a:pt x="475" y="600"/>
                  <a:pt x="500" y="651"/>
                  <a:pt x="500" y="700"/>
                </a:cubicBezTo>
                <a:cubicBezTo>
                  <a:pt x="500" y="751"/>
                  <a:pt x="526" y="776"/>
                  <a:pt x="500" y="800"/>
                </a:cubicBezTo>
                <a:cubicBezTo>
                  <a:pt x="500" y="825"/>
                  <a:pt x="526" y="825"/>
                  <a:pt x="526" y="825"/>
                </a:cubicBezTo>
                <a:cubicBezTo>
                  <a:pt x="526" y="851"/>
                  <a:pt x="551" y="851"/>
                  <a:pt x="551" y="800"/>
                </a:cubicBezTo>
                <a:cubicBezTo>
                  <a:pt x="551" y="776"/>
                  <a:pt x="600" y="776"/>
                  <a:pt x="625" y="776"/>
                </a:cubicBezTo>
                <a:cubicBezTo>
                  <a:pt x="651" y="800"/>
                  <a:pt x="675" y="800"/>
                  <a:pt x="700" y="776"/>
                </a:cubicBezTo>
                <a:cubicBezTo>
                  <a:pt x="700" y="751"/>
                  <a:pt x="700" y="751"/>
                  <a:pt x="700" y="725"/>
                </a:cubicBezTo>
                <a:cubicBezTo>
                  <a:pt x="700" y="700"/>
                  <a:pt x="700" y="651"/>
                  <a:pt x="675" y="651"/>
                </a:cubicBezTo>
                <a:cubicBezTo>
                  <a:pt x="651" y="625"/>
                  <a:pt x="600" y="600"/>
                  <a:pt x="600" y="576"/>
                </a:cubicBezTo>
                <a:cubicBezTo>
                  <a:pt x="575" y="525"/>
                  <a:pt x="526" y="500"/>
                  <a:pt x="526" y="476"/>
                </a:cubicBezTo>
                <a:cubicBezTo>
                  <a:pt x="500" y="425"/>
                  <a:pt x="475" y="400"/>
                  <a:pt x="475" y="37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35" name="Freeform 61">
            <a:extLst>
              <a:ext uri="{FF2B5EF4-FFF2-40B4-BE49-F238E27FC236}">
                <a16:creationId xmlns:a16="http://schemas.microsoft.com/office/drawing/2014/main" id="{C01768CE-4269-5147-866B-ACEB88F56435}"/>
              </a:ext>
            </a:extLst>
          </p:cNvPr>
          <p:cNvSpPr>
            <a:spLocks noChangeArrowheads="1"/>
          </p:cNvSpPr>
          <p:nvPr/>
        </p:nvSpPr>
        <p:spPr bwMode="auto">
          <a:xfrm>
            <a:off x="8652548" y="4206319"/>
            <a:ext cx="247499" cy="462653"/>
          </a:xfrm>
          <a:custGeom>
            <a:avLst/>
            <a:gdLst>
              <a:gd name="T0" fmla="*/ 476 w 777"/>
              <a:gd name="T1" fmla="*/ 776 h 1451"/>
              <a:gd name="T2" fmla="*/ 476 w 777"/>
              <a:gd name="T3" fmla="*/ 776 h 1451"/>
              <a:gd name="T4" fmla="*/ 476 w 777"/>
              <a:gd name="T5" fmla="*/ 676 h 1451"/>
              <a:gd name="T6" fmla="*/ 601 w 777"/>
              <a:gd name="T7" fmla="*/ 625 h 1451"/>
              <a:gd name="T8" fmla="*/ 725 w 777"/>
              <a:gd name="T9" fmla="*/ 625 h 1451"/>
              <a:gd name="T10" fmla="*/ 750 w 777"/>
              <a:gd name="T11" fmla="*/ 625 h 1451"/>
              <a:gd name="T12" fmla="*/ 750 w 777"/>
              <a:gd name="T13" fmla="*/ 525 h 1451"/>
              <a:gd name="T14" fmla="*/ 701 w 777"/>
              <a:gd name="T15" fmla="*/ 425 h 1451"/>
              <a:gd name="T16" fmla="*/ 676 w 777"/>
              <a:gd name="T17" fmla="*/ 301 h 1451"/>
              <a:gd name="T18" fmla="*/ 601 w 777"/>
              <a:gd name="T19" fmla="*/ 250 h 1451"/>
              <a:gd name="T20" fmla="*/ 525 w 777"/>
              <a:gd name="T21" fmla="*/ 250 h 1451"/>
              <a:gd name="T22" fmla="*/ 476 w 777"/>
              <a:gd name="T23" fmla="*/ 250 h 1451"/>
              <a:gd name="T24" fmla="*/ 400 w 777"/>
              <a:gd name="T25" fmla="*/ 276 h 1451"/>
              <a:gd name="T26" fmla="*/ 300 w 777"/>
              <a:gd name="T27" fmla="*/ 301 h 1451"/>
              <a:gd name="T28" fmla="*/ 325 w 777"/>
              <a:gd name="T29" fmla="*/ 225 h 1451"/>
              <a:gd name="T30" fmla="*/ 350 w 777"/>
              <a:gd name="T31" fmla="*/ 125 h 1451"/>
              <a:gd name="T32" fmla="*/ 276 w 777"/>
              <a:gd name="T33" fmla="*/ 100 h 1451"/>
              <a:gd name="T34" fmla="*/ 276 w 777"/>
              <a:gd name="T35" fmla="*/ 25 h 1451"/>
              <a:gd name="T36" fmla="*/ 250 w 777"/>
              <a:gd name="T37" fmla="*/ 0 h 1451"/>
              <a:gd name="T38" fmla="*/ 225 w 777"/>
              <a:gd name="T39" fmla="*/ 25 h 1451"/>
              <a:gd name="T40" fmla="*/ 150 w 777"/>
              <a:gd name="T41" fmla="*/ 76 h 1451"/>
              <a:gd name="T42" fmla="*/ 76 w 777"/>
              <a:gd name="T43" fmla="*/ 100 h 1451"/>
              <a:gd name="T44" fmla="*/ 25 w 777"/>
              <a:gd name="T45" fmla="*/ 125 h 1451"/>
              <a:gd name="T46" fmla="*/ 0 w 777"/>
              <a:gd name="T47" fmla="*/ 276 h 1451"/>
              <a:gd name="T48" fmla="*/ 76 w 777"/>
              <a:gd name="T49" fmla="*/ 350 h 1451"/>
              <a:gd name="T50" fmla="*/ 100 w 777"/>
              <a:gd name="T51" fmla="*/ 425 h 1451"/>
              <a:gd name="T52" fmla="*/ 100 w 777"/>
              <a:gd name="T53" fmla="*/ 476 h 1451"/>
              <a:gd name="T54" fmla="*/ 76 w 777"/>
              <a:gd name="T55" fmla="*/ 525 h 1451"/>
              <a:gd name="T56" fmla="*/ 125 w 777"/>
              <a:gd name="T57" fmla="*/ 625 h 1451"/>
              <a:gd name="T58" fmla="*/ 150 w 777"/>
              <a:gd name="T59" fmla="*/ 750 h 1451"/>
              <a:gd name="T60" fmla="*/ 176 w 777"/>
              <a:gd name="T61" fmla="*/ 825 h 1451"/>
              <a:gd name="T62" fmla="*/ 100 w 777"/>
              <a:gd name="T63" fmla="*/ 975 h 1451"/>
              <a:gd name="T64" fmla="*/ 76 w 777"/>
              <a:gd name="T65" fmla="*/ 1101 h 1451"/>
              <a:gd name="T66" fmla="*/ 76 w 777"/>
              <a:gd name="T67" fmla="*/ 1201 h 1451"/>
              <a:gd name="T68" fmla="*/ 200 w 777"/>
              <a:gd name="T69" fmla="*/ 1326 h 1451"/>
              <a:gd name="T70" fmla="*/ 225 w 777"/>
              <a:gd name="T71" fmla="*/ 1350 h 1451"/>
              <a:gd name="T72" fmla="*/ 276 w 777"/>
              <a:gd name="T73" fmla="*/ 1376 h 1451"/>
              <a:gd name="T74" fmla="*/ 325 w 777"/>
              <a:gd name="T75" fmla="*/ 1426 h 1451"/>
              <a:gd name="T76" fmla="*/ 400 w 777"/>
              <a:gd name="T77" fmla="*/ 1426 h 1451"/>
              <a:gd name="T78" fmla="*/ 425 w 777"/>
              <a:gd name="T79" fmla="*/ 1401 h 1451"/>
              <a:gd name="T80" fmla="*/ 325 w 777"/>
              <a:gd name="T81" fmla="*/ 1326 h 1451"/>
              <a:gd name="T82" fmla="*/ 250 w 777"/>
              <a:gd name="T83" fmla="*/ 1225 h 1451"/>
              <a:gd name="T84" fmla="*/ 225 w 777"/>
              <a:gd name="T85" fmla="*/ 1125 h 1451"/>
              <a:gd name="T86" fmla="*/ 176 w 777"/>
              <a:gd name="T87" fmla="*/ 1101 h 1451"/>
              <a:gd name="T88" fmla="*/ 176 w 777"/>
              <a:gd name="T89" fmla="*/ 950 h 1451"/>
              <a:gd name="T90" fmla="*/ 225 w 777"/>
              <a:gd name="T91" fmla="*/ 750 h 1451"/>
              <a:gd name="T92" fmla="*/ 300 w 777"/>
              <a:gd name="T93" fmla="*/ 725 h 1451"/>
              <a:gd name="T94" fmla="*/ 376 w 777"/>
              <a:gd name="T95" fmla="*/ 776 h 1451"/>
              <a:gd name="T96" fmla="*/ 476 w 777"/>
              <a:gd name="T97" fmla="*/ 825 h 1451"/>
              <a:gd name="T98" fmla="*/ 476 w 777"/>
              <a:gd name="T99" fmla="*/ 850 h 1451"/>
              <a:gd name="T100" fmla="*/ 476 w 777"/>
              <a:gd name="T101" fmla="*/ 825 h 1451"/>
              <a:gd name="T102" fmla="*/ 476 w 777"/>
              <a:gd name="T103" fmla="*/ 776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7" h="1451">
                <a:moveTo>
                  <a:pt x="476" y="776"/>
                </a:moveTo>
                <a:lnTo>
                  <a:pt x="476" y="776"/>
                </a:lnTo>
                <a:cubicBezTo>
                  <a:pt x="476" y="725"/>
                  <a:pt x="425" y="725"/>
                  <a:pt x="476" y="676"/>
                </a:cubicBezTo>
                <a:cubicBezTo>
                  <a:pt x="501" y="625"/>
                  <a:pt x="576" y="601"/>
                  <a:pt x="601" y="625"/>
                </a:cubicBezTo>
                <a:cubicBezTo>
                  <a:pt x="625" y="625"/>
                  <a:pt x="701" y="601"/>
                  <a:pt x="725" y="625"/>
                </a:cubicBezTo>
                <a:cubicBezTo>
                  <a:pt x="725" y="625"/>
                  <a:pt x="725" y="625"/>
                  <a:pt x="750" y="625"/>
                </a:cubicBezTo>
                <a:cubicBezTo>
                  <a:pt x="776" y="601"/>
                  <a:pt x="750" y="576"/>
                  <a:pt x="750" y="525"/>
                </a:cubicBezTo>
                <a:cubicBezTo>
                  <a:pt x="750" y="476"/>
                  <a:pt x="725" y="425"/>
                  <a:pt x="701" y="425"/>
                </a:cubicBezTo>
                <a:cubicBezTo>
                  <a:pt x="650" y="425"/>
                  <a:pt x="701" y="325"/>
                  <a:pt x="676" y="301"/>
                </a:cubicBezTo>
                <a:cubicBezTo>
                  <a:pt x="650" y="301"/>
                  <a:pt x="625" y="276"/>
                  <a:pt x="601" y="250"/>
                </a:cubicBezTo>
                <a:cubicBezTo>
                  <a:pt x="601" y="225"/>
                  <a:pt x="525" y="225"/>
                  <a:pt x="525" y="250"/>
                </a:cubicBezTo>
                <a:cubicBezTo>
                  <a:pt x="525" y="276"/>
                  <a:pt x="476" y="276"/>
                  <a:pt x="476" y="250"/>
                </a:cubicBezTo>
                <a:cubicBezTo>
                  <a:pt x="450" y="250"/>
                  <a:pt x="425" y="250"/>
                  <a:pt x="400" y="276"/>
                </a:cubicBezTo>
                <a:cubicBezTo>
                  <a:pt x="376" y="301"/>
                  <a:pt x="325" y="325"/>
                  <a:pt x="300" y="301"/>
                </a:cubicBezTo>
                <a:cubicBezTo>
                  <a:pt x="300" y="250"/>
                  <a:pt x="325" y="276"/>
                  <a:pt x="325" y="225"/>
                </a:cubicBezTo>
                <a:cubicBezTo>
                  <a:pt x="325" y="176"/>
                  <a:pt x="350" y="176"/>
                  <a:pt x="350" y="125"/>
                </a:cubicBezTo>
                <a:cubicBezTo>
                  <a:pt x="325" y="76"/>
                  <a:pt x="300" y="125"/>
                  <a:pt x="276" y="100"/>
                </a:cubicBezTo>
                <a:cubicBezTo>
                  <a:pt x="276" y="76"/>
                  <a:pt x="276" y="50"/>
                  <a:pt x="276" y="25"/>
                </a:cubicBezTo>
                <a:cubicBezTo>
                  <a:pt x="276" y="25"/>
                  <a:pt x="250" y="25"/>
                  <a:pt x="250" y="0"/>
                </a:cubicBezTo>
                <a:cubicBezTo>
                  <a:pt x="250" y="25"/>
                  <a:pt x="250" y="25"/>
                  <a:pt x="225" y="25"/>
                </a:cubicBezTo>
                <a:cubicBezTo>
                  <a:pt x="225" y="50"/>
                  <a:pt x="176" y="50"/>
                  <a:pt x="150" y="76"/>
                </a:cubicBezTo>
                <a:cubicBezTo>
                  <a:pt x="125" y="100"/>
                  <a:pt x="100" y="100"/>
                  <a:pt x="76" y="100"/>
                </a:cubicBezTo>
                <a:cubicBezTo>
                  <a:pt x="76" y="100"/>
                  <a:pt x="25" y="100"/>
                  <a:pt x="25" y="125"/>
                </a:cubicBezTo>
                <a:cubicBezTo>
                  <a:pt x="25" y="150"/>
                  <a:pt x="0" y="250"/>
                  <a:pt x="0" y="276"/>
                </a:cubicBezTo>
                <a:cubicBezTo>
                  <a:pt x="0" y="301"/>
                  <a:pt x="50" y="350"/>
                  <a:pt x="76" y="350"/>
                </a:cubicBezTo>
                <a:cubicBezTo>
                  <a:pt x="100" y="376"/>
                  <a:pt x="76" y="401"/>
                  <a:pt x="100" y="425"/>
                </a:cubicBezTo>
                <a:cubicBezTo>
                  <a:pt x="125" y="425"/>
                  <a:pt x="100" y="476"/>
                  <a:pt x="100" y="476"/>
                </a:cubicBezTo>
                <a:cubicBezTo>
                  <a:pt x="76" y="450"/>
                  <a:pt x="100" y="525"/>
                  <a:pt x="76" y="525"/>
                </a:cubicBezTo>
                <a:cubicBezTo>
                  <a:pt x="50" y="550"/>
                  <a:pt x="76" y="601"/>
                  <a:pt x="125" y="625"/>
                </a:cubicBezTo>
                <a:cubicBezTo>
                  <a:pt x="150" y="676"/>
                  <a:pt x="150" y="725"/>
                  <a:pt x="150" y="750"/>
                </a:cubicBezTo>
                <a:cubicBezTo>
                  <a:pt x="150" y="776"/>
                  <a:pt x="176" y="776"/>
                  <a:pt x="176" y="825"/>
                </a:cubicBezTo>
                <a:cubicBezTo>
                  <a:pt x="176" y="825"/>
                  <a:pt x="125" y="975"/>
                  <a:pt x="100" y="975"/>
                </a:cubicBezTo>
                <a:cubicBezTo>
                  <a:pt x="100" y="1025"/>
                  <a:pt x="76" y="1076"/>
                  <a:pt x="76" y="1101"/>
                </a:cubicBezTo>
                <a:cubicBezTo>
                  <a:pt x="76" y="1150"/>
                  <a:pt x="50" y="1201"/>
                  <a:pt x="76" y="1201"/>
                </a:cubicBezTo>
                <a:cubicBezTo>
                  <a:pt x="100" y="1201"/>
                  <a:pt x="150" y="1250"/>
                  <a:pt x="200" y="1326"/>
                </a:cubicBezTo>
                <a:cubicBezTo>
                  <a:pt x="225" y="1326"/>
                  <a:pt x="225" y="1350"/>
                  <a:pt x="225" y="1350"/>
                </a:cubicBezTo>
                <a:cubicBezTo>
                  <a:pt x="250" y="1350"/>
                  <a:pt x="276" y="1350"/>
                  <a:pt x="276" y="1376"/>
                </a:cubicBezTo>
                <a:cubicBezTo>
                  <a:pt x="325" y="1376"/>
                  <a:pt x="325" y="1401"/>
                  <a:pt x="325" y="1426"/>
                </a:cubicBezTo>
                <a:cubicBezTo>
                  <a:pt x="325" y="1450"/>
                  <a:pt x="400" y="1426"/>
                  <a:pt x="400" y="1426"/>
                </a:cubicBezTo>
                <a:cubicBezTo>
                  <a:pt x="425" y="1426"/>
                  <a:pt x="400" y="1401"/>
                  <a:pt x="425" y="1401"/>
                </a:cubicBezTo>
                <a:cubicBezTo>
                  <a:pt x="425" y="1376"/>
                  <a:pt x="376" y="1326"/>
                  <a:pt x="325" y="1326"/>
                </a:cubicBezTo>
                <a:cubicBezTo>
                  <a:pt x="276" y="1326"/>
                  <a:pt x="250" y="1250"/>
                  <a:pt x="250" y="1225"/>
                </a:cubicBezTo>
                <a:cubicBezTo>
                  <a:pt x="276" y="1201"/>
                  <a:pt x="225" y="1176"/>
                  <a:pt x="225" y="1125"/>
                </a:cubicBezTo>
                <a:cubicBezTo>
                  <a:pt x="225" y="1101"/>
                  <a:pt x="200" y="1101"/>
                  <a:pt x="176" y="1101"/>
                </a:cubicBezTo>
                <a:cubicBezTo>
                  <a:pt x="125" y="1076"/>
                  <a:pt x="176" y="975"/>
                  <a:pt x="176" y="950"/>
                </a:cubicBezTo>
                <a:cubicBezTo>
                  <a:pt x="176" y="901"/>
                  <a:pt x="250" y="776"/>
                  <a:pt x="225" y="750"/>
                </a:cubicBezTo>
                <a:cubicBezTo>
                  <a:pt x="200" y="725"/>
                  <a:pt x="300" y="676"/>
                  <a:pt x="300" y="725"/>
                </a:cubicBezTo>
                <a:cubicBezTo>
                  <a:pt x="325" y="776"/>
                  <a:pt x="325" y="776"/>
                  <a:pt x="376" y="776"/>
                </a:cubicBezTo>
                <a:cubicBezTo>
                  <a:pt x="425" y="776"/>
                  <a:pt x="425" y="825"/>
                  <a:pt x="476" y="825"/>
                </a:cubicBezTo>
                <a:cubicBezTo>
                  <a:pt x="476" y="825"/>
                  <a:pt x="476" y="825"/>
                  <a:pt x="476" y="850"/>
                </a:cubicBezTo>
                <a:cubicBezTo>
                  <a:pt x="476" y="825"/>
                  <a:pt x="476" y="825"/>
                  <a:pt x="476" y="825"/>
                </a:cubicBezTo>
                <a:cubicBezTo>
                  <a:pt x="501" y="801"/>
                  <a:pt x="476" y="801"/>
                  <a:pt x="476" y="77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36" name="Freeform 62">
            <a:extLst>
              <a:ext uri="{FF2B5EF4-FFF2-40B4-BE49-F238E27FC236}">
                <a16:creationId xmlns:a16="http://schemas.microsoft.com/office/drawing/2014/main" id="{FA0AD0E5-2786-9A40-82C8-459E50DE39C7}"/>
              </a:ext>
            </a:extLst>
          </p:cNvPr>
          <p:cNvSpPr>
            <a:spLocks noChangeArrowheads="1"/>
          </p:cNvSpPr>
          <p:nvPr/>
        </p:nvSpPr>
        <p:spPr bwMode="auto">
          <a:xfrm>
            <a:off x="6187407" y="2978669"/>
            <a:ext cx="295311" cy="240467"/>
          </a:xfrm>
          <a:custGeom>
            <a:avLst/>
            <a:gdLst>
              <a:gd name="T0" fmla="*/ 26 w 927"/>
              <a:gd name="T1" fmla="*/ 151 h 752"/>
              <a:gd name="T2" fmla="*/ 26 w 927"/>
              <a:gd name="T3" fmla="*/ 151 h 752"/>
              <a:gd name="T4" fmla="*/ 26 w 927"/>
              <a:gd name="T5" fmla="*/ 251 h 752"/>
              <a:gd name="T6" fmla="*/ 26 w 927"/>
              <a:gd name="T7" fmla="*/ 300 h 752"/>
              <a:gd name="T8" fmla="*/ 50 w 927"/>
              <a:gd name="T9" fmla="*/ 351 h 752"/>
              <a:gd name="T10" fmla="*/ 75 w 927"/>
              <a:gd name="T11" fmla="*/ 400 h 752"/>
              <a:gd name="T12" fmla="*/ 101 w 927"/>
              <a:gd name="T13" fmla="*/ 476 h 752"/>
              <a:gd name="T14" fmla="*/ 101 w 927"/>
              <a:gd name="T15" fmla="*/ 501 h 752"/>
              <a:gd name="T16" fmla="*/ 150 w 927"/>
              <a:gd name="T17" fmla="*/ 551 h 752"/>
              <a:gd name="T18" fmla="*/ 201 w 927"/>
              <a:gd name="T19" fmla="*/ 576 h 752"/>
              <a:gd name="T20" fmla="*/ 251 w 927"/>
              <a:gd name="T21" fmla="*/ 601 h 752"/>
              <a:gd name="T22" fmla="*/ 301 w 927"/>
              <a:gd name="T23" fmla="*/ 601 h 752"/>
              <a:gd name="T24" fmla="*/ 326 w 927"/>
              <a:gd name="T25" fmla="*/ 625 h 752"/>
              <a:gd name="T26" fmla="*/ 401 w 927"/>
              <a:gd name="T27" fmla="*/ 651 h 752"/>
              <a:gd name="T28" fmla="*/ 451 w 927"/>
              <a:gd name="T29" fmla="*/ 701 h 752"/>
              <a:gd name="T30" fmla="*/ 501 w 927"/>
              <a:gd name="T31" fmla="*/ 701 h 752"/>
              <a:gd name="T32" fmla="*/ 575 w 927"/>
              <a:gd name="T33" fmla="*/ 701 h 752"/>
              <a:gd name="T34" fmla="*/ 651 w 927"/>
              <a:gd name="T35" fmla="*/ 701 h 752"/>
              <a:gd name="T36" fmla="*/ 726 w 927"/>
              <a:gd name="T37" fmla="*/ 725 h 752"/>
              <a:gd name="T38" fmla="*/ 775 w 927"/>
              <a:gd name="T39" fmla="*/ 751 h 752"/>
              <a:gd name="T40" fmla="*/ 775 w 927"/>
              <a:gd name="T41" fmla="*/ 676 h 752"/>
              <a:gd name="T42" fmla="*/ 875 w 927"/>
              <a:gd name="T43" fmla="*/ 601 h 752"/>
              <a:gd name="T44" fmla="*/ 901 w 927"/>
              <a:gd name="T45" fmla="*/ 551 h 752"/>
              <a:gd name="T46" fmla="*/ 875 w 927"/>
              <a:gd name="T47" fmla="*/ 476 h 752"/>
              <a:gd name="T48" fmla="*/ 875 w 927"/>
              <a:gd name="T49" fmla="*/ 376 h 752"/>
              <a:gd name="T50" fmla="*/ 826 w 927"/>
              <a:gd name="T51" fmla="*/ 326 h 752"/>
              <a:gd name="T52" fmla="*/ 901 w 927"/>
              <a:gd name="T53" fmla="*/ 300 h 752"/>
              <a:gd name="T54" fmla="*/ 875 w 927"/>
              <a:gd name="T55" fmla="*/ 200 h 752"/>
              <a:gd name="T56" fmla="*/ 875 w 927"/>
              <a:gd name="T57" fmla="*/ 126 h 752"/>
              <a:gd name="T58" fmla="*/ 801 w 927"/>
              <a:gd name="T59" fmla="*/ 76 h 752"/>
              <a:gd name="T60" fmla="*/ 801 w 927"/>
              <a:gd name="T61" fmla="*/ 76 h 752"/>
              <a:gd name="T62" fmla="*/ 551 w 927"/>
              <a:gd name="T63" fmla="*/ 76 h 752"/>
              <a:gd name="T64" fmla="*/ 501 w 927"/>
              <a:gd name="T65" fmla="*/ 51 h 752"/>
              <a:gd name="T66" fmla="*/ 451 w 927"/>
              <a:gd name="T67" fmla="*/ 76 h 752"/>
              <a:gd name="T68" fmla="*/ 401 w 927"/>
              <a:gd name="T69" fmla="*/ 26 h 752"/>
              <a:gd name="T70" fmla="*/ 201 w 927"/>
              <a:gd name="T71" fmla="*/ 76 h 752"/>
              <a:gd name="T72" fmla="*/ 50 w 927"/>
              <a:gd name="T73" fmla="*/ 126 h 752"/>
              <a:gd name="T74" fmla="*/ 26 w 927"/>
              <a:gd name="T75" fmla="*/ 151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7" h="752">
                <a:moveTo>
                  <a:pt x="26" y="151"/>
                </a:moveTo>
                <a:lnTo>
                  <a:pt x="26" y="151"/>
                </a:lnTo>
                <a:cubicBezTo>
                  <a:pt x="26" y="176"/>
                  <a:pt x="50" y="226"/>
                  <a:pt x="26" y="251"/>
                </a:cubicBezTo>
                <a:cubicBezTo>
                  <a:pt x="0" y="276"/>
                  <a:pt x="26" y="300"/>
                  <a:pt x="26" y="300"/>
                </a:cubicBezTo>
                <a:cubicBezTo>
                  <a:pt x="50" y="300"/>
                  <a:pt x="50" y="326"/>
                  <a:pt x="50" y="351"/>
                </a:cubicBezTo>
                <a:cubicBezTo>
                  <a:pt x="50" y="351"/>
                  <a:pt x="75" y="351"/>
                  <a:pt x="75" y="400"/>
                </a:cubicBezTo>
                <a:cubicBezTo>
                  <a:pt x="75" y="426"/>
                  <a:pt x="75" y="451"/>
                  <a:pt x="101" y="476"/>
                </a:cubicBezTo>
                <a:lnTo>
                  <a:pt x="101" y="501"/>
                </a:lnTo>
                <a:cubicBezTo>
                  <a:pt x="101" y="526"/>
                  <a:pt x="126" y="526"/>
                  <a:pt x="150" y="551"/>
                </a:cubicBezTo>
                <a:cubicBezTo>
                  <a:pt x="201" y="551"/>
                  <a:pt x="201" y="576"/>
                  <a:pt x="201" y="576"/>
                </a:cubicBezTo>
                <a:cubicBezTo>
                  <a:pt x="201" y="601"/>
                  <a:pt x="251" y="625"/>
                  <a:pt x="251" y="601"/>
                </a:cubicBezTo>
                <a:cubicBezTo>
                  <a:pt x="275" y="576"/>
                  <a:pt x="301" y="601"/>
                  <a:pt x="301" y="601"/>
                </a:cubicBezTo>
                <a:cubicBezTo>
                  <a:pt x="326" y="601"/>
                  <a:pt x="326" y="625"/>
                  <a:pt x="326" y="625"/>
                </a:cubicBezTo>
                <a:cubicBezTo>
                  <a:pt x="351" y="651"/>
                  <a:pt x="375" y="625"/>
                  <a:pt x="401" y="651"/>
                </a:cubicBezTo>
                <a:cubicBezTo>
                  <a:pt x="426" y="651"/>
                  <a:pt x="426" y="701"/>
                  <a:pt x="451" y="701"/>
                </a:cubicBezTo>
                <a:cubicBezTo>
                  <a:pt x="451" y="725"/>
                  <a:pt x="475" y="676"/>
                  <a:pt x="501" y="701"/>
                </a:cubicBezTo>
                <a:cubicBezTo>
                  <a:pt x="501" y="701"/>
                  <a:pt x="551" y="725"/>
                  <a:pt x="575" y="701"/>
                </a:cubicBezTo>
                <a:cubicBezTo>
                  <a:pt x="601" y="701"/>
                  <a:pt x="626" y="725"/>
                  <a:pt x="651" y="701"/>
                </a:cubicBezTo>
                <a:cubicBezTo>
                  <a:pt x="675" y="701"/>
                  <a:pt x="726" y="725"/>
                  <a:pt x="726" y="725"/>
                </a:cubicBezTo>
                <a:cubicBezTo>
                  <a:pt x="726" y="725"/>
                  <a:pt x="751" y="751"/>
                  <a:pt x="775" y="751"/>
                </a:cubicBezTo>
                <a:cubicBezTo>
                  <a:pt x="801" y="725"/>
                  <a:pt x="775" y="701"/>
                  <a:pt x="775" y="676"/>
                </a:cubicBezTo>
                <a:cubicBezTo>
                  <a:pt x="775" y="676"/>
                  <a:pt x="851" y="601"/>
                  <a:pt x="875" y="601"/>
                </a:cubicBezTo>
                <a:cubicBezTo>
                  <a:pt x="875" y="576"/>
                  <a:pt x="901" y="576"/>
                  <a:pt x="901" y="551"/>
                </a:cubicBezTo>
                <a:cubicBezTo>
                  <a:pt x="926" y="551"/>
                  <a:pt x="875" y="476"/>
                  <a:pt x="875" y="476"/>
                </a:cubicBezTo>
                <a:cubicBezTo>
                  <a:pt x="875" y="451"/>
                  <a:pt x="851" y="400"/>
                  <a:pt x="875" y="376"/>
                </a:cubicBezTo>
                <a:cubicBezTo>
                  <a:pt x="875" y="376"/>
                  <a:pt x="826" y="351"/>
                  <a:pt x="826" y="326"/>
                </a:cubicBezTo>
                <a:cubicBezTo>
                  <a:pt x="826" y="326"/>
                  <a:pt x="875" y="300"/>
                  <a:pt x="901" y="300"/>
                </a:cubicBezTo>
                <a:cubicBezTo>
                  <a:pt x="901" y="276"/>
                  <a:pt x="901" y="226"/>
                  <a:pt x="875" y="200"/>
                </a:cubicBezTo>
                <a:cubicBezTo>
                  <a:pt x="875" y="200"/>
                  <a:pt x="851" y="176"/>
                  <a:pt x="875" y="126"/>
                </a:cubicBezTo>
                <a:cubicBezTo>
                  <a:pt x="875" y="100"/>
                  <a:pt x="801" y="76"/>
                  <a:pt x="801" y="76"/>
                </a:cubicBezTo>
                <a:lnTo>
                  <a:pt x="801" y="76"/>
                </a:lnTo>
                <a:cubicBezTo>
                  <a:pt x="726" y="100"/>
                  <a:pt x="551" y="76"/>
                  <a:pt x="551" y="76"/>
                </a:cubicBezTo>
                <a:cubicBezTo>
                  <a:pt x="551" y="76"/>
                  <a:pt x="526" y="51"/>
                  <a:pt x="501" y="51"/>
                </a:cubicBezTo>
                <a:cubicBezTo>
                  <a:pt x="501" y="76"/>
                  <a:pt x="475" y="76"/>
                  <a:pt x="451" y="76"/>
                </a:cubicBezTo>
                <a:cubicBezTo>
                  <a:pt x="401" y="76"/>
                  <a:pt x="401" y="51"/>
                  <a:pt x="401" y="26"/>
                </a:cubicBezTo>
                <a:cubicBezTo>
                  <a:pt x="401" y="0"/>
                  <a:pt x="251" y="26"/>
                  <a:pt x="201" y="76"/>
                </a:cubicBezTo>
                <a:cubicBezTo>
                  <a:pt x="150" y="126"/>
                  <a:pt x="50" y="100"/>
                  <a:pt x="50" y="126"/>
                </a:cubicBezTo>
                <a:cubicBezTo>
                  <a:pt x="50" y="151"/>
                  <a:pt x="50" y="151"/>
                  <a:pt x="26" y="151"/>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37" name="Freeform 63">
            <a:extLst>
              <a:ext uri="{FF2B5EF4-FFF2-40B4-BE49-F238E27FC236}">
                <a16:creationId xmlns:a16="http://schemas.microsoft.com/office/drawing/2014/main" id="{5F857813-7F12-484D-86D9-CE051426772E}"/>
              </a:ext>
            </a:extLst>
          </p:cNvPr>
          <p:cNvSpPr>
            <a:spLocks noChangeArrowheads="1"/>
          </p:cNvSpPr>
          <p:nvPr/>
        </p:nvSpPr>
        <p:spPr bwMode="auto">
          <a:xfrm>
            <a:off x="6235220" y="3361168"/>
            <a:ext cx="104061" cy="104061"/>
          </a:xfrm>
          <a:custGeom>
            <a:avLst/>
            <a:gdLst>
              <a:gd name="T0" fmla="*/ 251 w 326"/>
              <a:gd name="T1" fmla="*/ 300 h 326"/>
              <a:gd name="T2" fmla="*/ 251 w 326"/>
              <a:gd name="T3" fmla="*/ 300 h 326"/>
              <a:gd name="T4" fmla="*/ 325 w 326"/>
              <a:gd name="T5" fmla="*/ 200 h 326"/>
              <a:gd name="T6" fmla="*/ 325 w 326"/>
              <a:gd name="T7" fmla="*/ 75 h 326"/>
              <a:gd name="T8" fmla="*/ 251 w 326"/>
              <a:gd name="T9" fmla="*/ 25 h 326"/>
              <a:gd name="T10" fmla="*/ 101 w 326"/>
              <a:gd name="T11" fmla="*/ 25 h 326"/>
              <a:gd name="T12" fmla="*/ 51 w 326"/>
              <a:gd name="T13" fmla="*/ 25 h 326"/>
              <a:gd name="T14" fmla="*/ 0 w 326"/>
              <a:gd name="T15" fmla="*/ 50 h 326"/>
              <a:gd name="T16" fmla="*/ 51 w 326"/>
              <a:gd name="T17" fmla="*/ 125 h 326"/>
              <a:gd name="T18" fmla="*/ 125 w 326"/>
              <a:gd name="T19" fmla="*/ 200 h 326"/>
              <a:gd name="T20" fmla="*/ 201 w 326"/>
              <a:gd name="T21" fmla="*/ 300 h 326"/>
              <a:gd name="T22" fmla="*/ 251 w 326"/>
              <a:gd name="T23" fmla="*/ 325 h 326"/>
              <a:gd name="T24" fmla="*/ 251 w 326"/>
              <a:gd name="T25" fmla="*/ 30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326">
                <a:moveTo>
                  <a:pt x="251" y="300"/>
                </a:moveTo>
                <a:lnTo>
                  <a:pt x="251" y="300"/>
                </a:lnTo>
                <a:cubicBezTo>
                  <a:pt x="251" y="275"/>
                  <a:pt x="301" y="200"/>
                  <a:pt x="325" y="200"/>
                </a:cubicBezTo>
                <a:cubicBezTo>
                  <a:pt x="325" y="200"/>
                  <a:pt x="325" y="125"/>
                  <a:pt x="325" y="75"/>
                </a:cubicBezTo>
                <a:cubicBezTo>
                  <a:pt x="276" y="50"/>
                  <a:pt x="251" y="25"/>
                  <a:pt x="251" y="25"/>
                </a:cubicBezTo>
                <a:cubicBezTo>
                  <a:pt x="251" y="25"/>
                  <a:pt x="125" y="25"/>
                  <a:pt x="101" y="25"/>
                </a:cubicBezTo>
                <a:cubicBezTo>
                  <a:pt x="76" y="0"/>
                  <a:pt x="51" y="50"/>
                  <a:pt x="51" y="25"/>
                </a:cubicBezTo>
                <a:cubicBezTo>
                  <a:pt x="25" y="0"/>
                  <a:pt x="0" y="25"/>
                  <a:pt x="0" y="50"/>
                </a:cubicBezTo>
                <a:cubicBezTo>
                  <a:pt x="0" y="75"/>
                  <a:pt x="51" y="75"/>
                  <a:pt x="51" y="125"/>
                </a:cubicBezTo>
                <a:cubicBezTo>
                  <a:pt x="51" y="150"/>
                  <a:pt x="125" y="200"/>
                  <a:pt x="125" y="200"/>
                </a:cubicBezTo>
                <a:cubicBezTo>
                  <a:pt x="125" y="225"/>
                  <a:pt x="176" y="250"/>
                  <a:pt x="201" y="300"/>
                </a:cubicBezTo>
                <a:cubicBezTo>
                  <a:pt x="201" y="300"/>
                  <a:pt x="225" y="325"/>
                  <a:pt x="251" y="325"/>
                </a:cubicBezTo>
                <a:lnTo>
                  <a:pt x="251" y="300"/>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38" name="Freeform 64">
            <a:extLst>
              <a:ext uri="{FF2B5EF4-FFF2-40B4-BE49-F238E27FC236}">
                <a16:creationId xmlns:a16="http://schemas.microsoft.com/office/drawing/2014/main" id="{52DABBB4-0350-3940-A186-64387B0CFD3E}"/>
              </a:ext>
            </a:extLst>
          </p:cNvPr>
          <p:cNvSpPr>
            <a:spLocks noChangeArrowheads="1"/>
          </p:cNvSpPr>
          <p:nvPr/>
        </p:nvSpPr>
        <p:spPr bwMode="auto">
          <a:xfrm>
            <a:off x="6180375" y="3313355"/>
            <a:ext cx="160312" cy="143436"/>
          </a:xfrm>
          <a:custGeom>
            <a:avLst/>
            <a:gdLst>
              <a:gd name="T0" fmla="*/ 300 w 501"/>
              <a:gd name="T1" fmla="*/ 350 h 451"/>
              <a:gd name="T2" fmla="*/ 300 w 501"/>
              <a:gd name="T3" fmla="*/ 350 h 451"/>
              <a:gd name="T4" fmla="*/ 226 w 501"/>
              <a:gd name="T5" fmla="*/ 275 h 451"/>
              <a:gd name="T6" fmla="*/ 175 w 501"/>
              <a:gd name="T7" fmla="*/ 200 h 451"/>
              <a:gd name="T8" fmla="*/ 226 w 501"/>
              <a:gd name="T9" fmla="*/ 175 h 451"/>
              <a:gd name="T10" fmla="*/ 276 w 501"/>
              <a:gd name="T11" fmla="*/ 175 h 451"/>
              <a:gd name="T12" fmla="*/ 426 w 501"/>
              <a:gd name="T13" fmla="*/ 175 h 451"/>
              <a:gd name="T14" fmla="*/ 500 w 501"/>
              <a:gd name="T15" fmla="*/ 225 h 451"/>
              <a:gd name="T16" fmla="*/ 500 w 501"/>
              <a:gd name="T17" fmla="*/ 200 h 451"/>
              <a:gd name="T18" fmla="*/ 476 w 501"/>
              <a:gd name="T19" fmla="*/ 125 h 451"/>
              <a:gd name="T20" fmla="*/ 451 w 501"/>
              <a:gd name="T21" fmla="*/ 75 h 451"/>
              <a:gd name="T22" fmla="*/ 426 w 501"/>
              <a:gd name="T23" fmla="*/ 75 h 451"/>
              <a:gd name="T24" fmla="*/ 326 w 501"/>
              <a:gd name="T25" fmla="*/ 75 h 451"/>
              <a:gd name="T26" fmla="*/ 251 w 501"/>
              <a:gd name="T27" fmla="*/ 0 h 451"/>
              <a:gd name="T28" fmla="*/ 175 w 501"/>
              <a:gd name="T29" fmla="*/ 50 h 451"/>
              <a:gd name="T30" fmla="*/ 151 w 501"/>
              <a:gd name="T31" fmla="*/ 100 h 451"/>
              <a:gd name="T32" fmla="*/ 126 w 501"/>
              <a:gd name="T33" fmla="*/ 125 h 451"/>
              <a:gd name="T34" fmla="*/ 75 w 501"/>
              <a:gd name="T35" fmla="*/ 125 h 451"/>
              <a:gd name="T36" fmla="*/ 0 w 501"/>
              <a:gd name="T37" fmla="*/ 150 h 451"/>
              <a:gd name="T38" fmla="*/ 25 w 501"/>
              <a:gd name="T39" fmla="*/ 175 h 451"/>
              <a:gd name="T40" fmla="*/ 100 w 501"/>
              <a:gd name="T41" fmla="*/ 225 h 451"/>
              <a:gd name="T42" fmla="*/ 175 w 501"/>
              <a:gd name="T43" fmla="*/ 350 h 451"/>
              <a:gd name="T44" fmla="*/ 251 w 501"/>
              <a:gd name="T45" fmla="*/ 375 h 451"/>
              <a:gd name="T46" fmla="*/ 326 w 501"/>
              <a:gd name="T47" fmla="*/ 425 h 451"/>
              <a:gd name="T48" fmla="*/ 376 w 501"/>
              <a:gd name="T49" fmla="*/ 450 h 451"/>
              <a:gd name="T50" fmla="*/ 300 w 501"/>
              <a:gd name="T51" fmla="*/ 35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1" h="451">
                <a:moveTo>
                  <a:pt x="300" y="350"/>
                </a:moveTo>
                <a:lnTo>
                  <a:pt x="300" y="350"/>
                </a:lnTo>
                <a:cubicBezTo>
                  <a:pt x="300" y="350"/>
                  <a:pt x="226" y="300"/>
                  <a:pt x="226" y="275"/>
                </a:cubicBezTo>
                <a:cubicBezTo>
                  <a:pt x="226" y="225"/>
                  <a:pt x="175" y="225"/>
                  <a:pt x="175" y="200"/>
                </a:cubicBezTo>
                <a:cubicBezTo>
                  <a:pt x="175" y="175"/>
                  <a:pt x="200" y="150"/>
                  <a:pt x="226" y="175"/>
                </a:cubicBezTo>
                <a:cubicBezTo>
                  <a:pt x="226" y="200"/>
                  <a:pt x="251" y="150"/>
                  <a:pt x="276" y="175"/>
                </a:cubicBezTo>
                <a:cubicBezTo>
                  <a:pt x="300" y="175"/>
                  <a:pt x="426" y="175"/>
                  <a:pt x="426" y="175"/>
                </a:cubicBezTo>
                <a:cubicBezTo>
                  <a:pt x="426" y="175"/>
                  <a:pt x="451" y="200"/>
                  <a:pt x="500" y="225"/>
                </a:cubicBezTo>
                <a:cubicBezTo>
                  <a:pt x="500" y="200"/>
                  <a:pt x="500" y="200"/>
                  <a:pt x="500" y="200"/>
                </a:cubicBezTo>
                <a:cubicBezTo>
                  <a:pt x="500" y="175"/>
                  <a:pt x="500" y="150"/>
                  <a:pt x="476" y="125"/>
                </a:cubicBezTo>
                <a:cubicBezTo>
                  <a:pt x="451" y="125"/>
                  <a:pt x="451" y="100"/>
                  <a:pt x="451" y="75"/>
                </a:cubicBezTo>
                <a:cubicBezTo>
                  <a:pt x="426" y="75"/>
                  <a:pt x="426" y="75"/>
                  <a:pt x="426" y="75"/>
                </a:cubicBezTo>
                <a:cubicBezTo>
                  <a:pt x="400" y="100"/>
                  <a:pt x="326" y="100"/>
                  <a:pt x="326" y="75"/>
                </a:cubicBezTo>
                <a:cubicBezTo>
                  <a:pt x="300" y="50"/>
                  <a:pt x="251" y="25"/>
                  <a:pt x="251" y="0"/>
                </a:cubicBezTo>
                <a:cubicBezTo>
                  <a:pt x="226" y="25"/>
                  <a:pt x="200" y="50"/>
                  <a:pt x="175" y="50"/>
                </a:cubicBezTo>
                <a:cubicBezTo>
                  <a:pt x="175" y="50"/>
                  <a:pt x="175" y="100"/>
                  <a:pt x="151" y="100"/>
                </a:cubicBezTo>
                <a:lnTo>
                  <a:pt x="126" y="125"/>
                </a:lnTo>
                <a:cubicBezTo>
                  <a:pt x="126" y="150"/>
                  <a:pt x="75" y="125"/>
                  <a:pt x="75" y="125"/>
                </a:cubicBezTo>
                <a:cubicBezTo>
                  <a:pt x="51" y="125"/>
                  <a:pt x="25" y="150"/>
                  <a:pt x="0" y="150"/>
                </a:cubicBezTo>
                <a:cubicBezTo>
                  <a:pt x="0" y="150"/>
                  <a:pt x="0" y="175"/>
                  <a:pt x="25" y="175"/>
                </a:cubicBezTo>
                <a:cubicBezTo>
                  <a:pt x="51" y="175"/>
                  <a:pt x="100" y="175"/>
                  <a:pt x="100" y="225"/>
                </a:cubicBezTo>
                <a:cubicBezTo>
                  <a:pt x="100" y="250"/>
                  <a:pt x="151" y="325"/>
                  <a:pt x="175" y="350"/>
                </a:cubicBezTo>
                <a:cubicBezTo>
                  <a:pt x="200" y="375"/>
                  <a:pt x="251" y="375"/>
                  <a:pt x="251" y="375"/>
                </a:cubicBezTo>
                <a:cubicBezTo>
                  <a:pt x="251" y="400"/>
                  <a:pt x="300" y="425"/>
                  <a:pt x="326" y="425"/>
                </a:cubicBezTo>
                <a:cubicBezTo>
                  <a:pt x="351" y="425"/>
                  <a:pt x="351" y="425"/>
                  <a:pt x="376" y="450"/>
                </a:cubicBezTo>
                <a:cubicBezTo>
                  <a:pt x="351" y="400"/>
                  <a:pt x="300" y="375"/>
                  <a:pt x="300" y="3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39" name="Freeform 65">
            <a:extLst>
              <a:ext uri="{FF2B5EF4-FFF2-40B4-BE49-F238E27FC236}">
                <a16:creationId xmlns:a16="http://schemas.microsoft.com/office/drawing/2014/main" id="{8DBB9B07-45A2-D644-9982-04DF9F71009E}"/>
              </a:ext>
            </a:extLst>
          </p:cNvPr>
          <p:cNvSpPr>
            <a:spLocks noChangeArrowheads="1"/>
          </p:cNvSpPr>
          <p:nvPr/>
        </p:nvSpPr>
        <p:spPr bwMode="auto">
          <a:xfrm>
            <a:off x="6332252" y="3465228"/>
            <a:ext cx="56249" cy="104061"/>
          </a:xfrm>
          <a:custGeom>
            <a:avLst/>
            <a:gdLst>
              <a:gd name="T0" fmla="*/ 124 w 176"/>
              <a:gd name="T1" fmla="*/ 275 h 326"/>
              <a:gd name="T2" fmla="*/ 124 w 176"/>
              <a:gd name="T3" fmla="*/ 275 h 326"/>
              <a:gd name="T4" fmla="*/ 150 w 176"/>
              <a:gd name="T5" fmla="*/ 250 h 326"/>
              <a:gd name="T6" fmla="*/ 175 w 176"/>
              <a:gd name="T7" fmla="*/ 200 h 326"/>
              <a:gd name="T8" fmla="*/ 175 w 176"/>
              <a:gd name="T9" fmla="*/ 200 h 326"/>
              <a:gd name="T10" fmla="*/ 124 w 176"/>
              <a:gd name="T11" fmla="*/ 125 h 326"/>
              <a:gd name="T12" fmla="*/ 150 w 176"/>
              <a:gd name="T13" fmla="*/ 25 h 326"/>
              <a:gd name="T14" fmla="*/ 50 w 176"/>
              <a:gd name="T15" fmla="*/ 0 h 326"/>
              <a:gd name="T16" fmla="*/ 24 w 176"/>
              <a:gd name="T17" fmla="*/ 50 h 326"/>
              <a:gd name="T18" fmla="*/ 50 w 176"/>
              <a:gd name="T19" fmla="*/ 125 h 326"/>
              <a:gd name="T20" fmla="*/ 24 w 176"/>
              <a:gd name="T21" fmla="*/ 250 h 326"/>
              <a:gd name="T22" fmla="*/ 100 w 176"/>
              <a:gd name="T23" fmla="*/ 325 h 326"/>
              <a:gd name="T24" fmla="*/ 124 w 176"/>
              <a:gd name="T25" fmla="*/ 27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326">
                <a:moveTo>
                  <a:pt x="124" y="275"/>
                </a:moveTo>
                <a:lnTo>
                  <a:pt x="124" y="275"/>
                </a:lnTo>
                <a:cubicBezTo>
                  <a:pt x="150" y="275"/>
                  <a:pt x="124" y="275"/>
                  <a:pt x="150" y="250"/>
                </a:cubicBezTo>
                <a:cubicBezTo>
                  <a:pt x="175" y="225"/>
                  <a:pt x="175" y="200"/>
                  <a:pt x="175" y="200"/>
                </a:cubicBezTo>
                <a:lnTo>
                  <a:pt x="175" y="200"/>
                </a:lnTo>
                <a:cubicBezTo>
                  <a:pt x="150" y="175"/>
                  <a:pt x="124" y="150"/>
                  <a:pt x="124" y="125"/>
                </a:cubicBezTo>
                <a:cubicBezTo>
                  <a:pt x="124" y="100"/>
                  <a:pt x="124" y="75"/>
                  <a:pt x="150" y="25"/>
                </a:cubicBezTo>
                <a:cubicBezTo>
                  <a:pt x="124" y="25"/>
                  <a:pt x="75" y="0"/>
                  <a:pt x="50" y="0"/>
                </a:cubicBezTo>
                <a:cubicBezTo>
                  <a:pt x="50" y="0"/>
                  <a:pt x="24" y="25"/>
                  <a:pt x="24" y="50"/>
                </a:cubicBezTo>
                <a:cubicBezTo>
                  <a:pt x="50" y="75"/>
                  <a:pt x="75" y="100"/>
                  <a:pt x="50" y="125"/>
                </a:cubicBezTo>
                <a:cubicBezTo>
                  <a:pt x="24" y="150"/>
                  <a:pt x="0" y="225"/>
                  <a:pt x="24" y="250"/>
                </a:cubicBezTo>
                <a:cubicBezTo>
                  <a:pt x="75" y="275"/>
                  <a:pt x="75" y="325"/>
                  <a:pt x="100" y="325"/>
                </a:cubicBezTo>
                <a:cubicBezTo>
                  <a:pt x="100" y="300"/>
                  <a:pt x="100" y="275"/>
                  <a:pt x="124" y="2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41" name="Freeform 67">
            <a:extLst>
              <a:ext uri="{FF2B5EF4-FFF2-40B4-BE49-F238E27FC236}">
                <a16:creationId xmlns:a16="http://schemas.microsoft.com/office/drawing/2014/main" id="{6F02DAA7-77C9-594F-B99B-54EFA3BD7FC2}"/>
              </a:ext>
            </a:extLst>
          </p:cNvPr>
          <p:cNvSpPr>
            <a:spLocks noChangeArrowheads="1"/>
          </p:cNvSpPr>
          <p:nvPr/>
        </p:nvSpPr>
        <p:spPr bwMode="auto">
          <a:xfrm>
            <a:off x="6252096" y="3234605"/>
            <a:ext cx="191249" cy="112499"/>
          </a:xfrm>
          <a:custGeom>
            <a:avLst/>
            <a:gdLst>
              <a:gd name="T0" fmla="*/ 574 w 601"/>
              <a:gd name="T1" fmla="*/ 50 h 351"/>
              <a:gd name="T2" fmla="*/ 574 w 601"/>
              <a:gd name="T3" fmla="*/ 50 h 351"/>
              <a:gd name="T4" fmla="*/ 550 w 601"/>
              <a:gd name="T5" fmla="*/ 50 h 351"/>
              <a:gd name="T6" fmla="*/ 500 w 601"/>
              <a:gd name="T7" fmla="*/ 25 h 351"/>
              <a:gd name="T8" fmla="*/ 425 w 601"/>
              <a:gd name="T9" fmla="*/ 0 h 351"/>
              <a:gd name="T10" fmla="*/ 325 w 601"/>
              <a:gd name="T11" fmla="*/ 50 h 351"/>
              <a:gd name="T12" fmla="*/ 225 w 601"/>
              <a:gd name="T13" fmla="*/ 75 h 351"/>
              <a:gd name="T14" fmla="*/ 100 w 601"/>
              <a:gd name="T15" fmla="*/ 75 h 351"/>
              <a:gd name="T16" fmla="*/ 100 w 601"/>
              <a:gd name="T17" fmla="*/ 75 h 351"/>
              <a:gd name="T18" fmla="*/ 74 w 601"/>
              <a:gd name="T19" fmla="*/ 100 h 351"/>
              <a:gd name="T20" fmla="*/ 25 w 601"/>
              <a:gd name="T21" fmla="*/ 125 h 351"/>
              <a:gd name="T22" fmla="*/ 25 w 601"/>
              <a:gd name="T23" fmla="*/ 150 h 351"/>
              <a:gd name="T24" fmla="*/ 0 w 601"/>
              <a:gd name="T25" fmla="*/ 200 h 351"/>
              <a:gd name="T26" fmla="*/ 0 w 601"/>
              <a:gd name="T27" fmla="*/ 225 h 351"/>
              <a:gd name="T28" fmla="*/ 25 w 601"/>
              <a:gd name="T29" fmla="*/ 250 h 351"/>
              <a:gd name="T30" fmla="*/ 25 w 601"/>
              <a:gd name="T31" fmla="*/ 250 h 351"/>
              <a:gd name="T32" fmla="*/ 100 w 601"/>
              <a:gd name="T33" fmla="*/ 325 h 351"/>
              <a:gd name="T34" fmla="*/ 200 w 601"/>
              <a:gd name="T35" fmla="*/ 325 h 351"/>
              <a:gd name="T36" fmla="*/ 325 w 601"/>
              <a:gd name="T37" fmla="*/ 300 h 351"/>
              <a:gd name="T38" fmla="*/ 350 w 601"/>
              <a:gd name="T39" fmla="*/ 300 h 351"/>
              <a:gd name="T40" fmla="*/ 374 w 601"/>
              <a:gd name="T41" fmla="*/ 325 h 351"/>
              <a:gd name="T42" fmla="*/ 450 w 601"/>
              <a:gd name="T43" fmla="*/ 275 h 351"/>
              <a:gd name="T44" fmla="*/ 525 w 601"/>
              <a:gd name="T45" fmla="*/ 125 h 351"/>
              <a:gd name="T46" fmla="*/ 600 w 601"/>
              <a:gd name="T47" fmla="*/ 100 h 351"/>
              <a:gd name="T48" fmla="*/ 574 w 601"/>
              <a:gd name="T49" fmla="*/ 5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1" h="351">
                <a:moveTo>
                  <a:pt x="574" y="50"/>
                </a:moveTo>
                <a:lnTo>
                  <a:pt x="574" y="50"/>
                </a:lnTo>
                <a:cubicBezTo>
                  <a:pt x="574" y="50"/>
                  <a:pt x="574" y="50"/>
                  <a:pt x="550" y="50"/>
                </a:cubicBezTo>
                <a:cubicBezTo>
                  <a:pt x="525" y="50"/>
                  <a:pt x="500" y="25"/>
                  <a:pt x="500" y="25"/>
                </a:cubicBezTo>
                <a:cubicBezTo>
                  <a:pt x="474" y="0"/>
                  <a:pt x="425" y="0"/>
                  <a:pt x="425" y="0"/>
                </a:cubicBezTo>
                <a:cubicBezTo>
                  <a:pt x="400" y="0"/>
                  <a:pt x="350" y="50"/>
                  <a:pt x="325" y="50"/>
                </a:cubicBezTo>
                <a:cubicBezTo>
                  <a:pt x="300" y="50"/>
                  <a:pt x="225" y="75"/>
                  <a:pt x="225" y="75"/>
                </a:cubicBezTo>
                <a:cubicBezTo>
                  <a:pt x="225" y="100"/>
                  <a:pt x="125" y="100"/>
                  <a:pt x="100" y="75"/>
                </a:cubicBezTo>
                <a:lnTo>
                  <a:pt x="100" y="75"/>
                </a:lnTo>
                <a:cubicBezTo>
                  <a:pt x="74" y="75"/>
                  <a:pt x="74" y="75"/>
                  <a:pt x="74" y="100"/>
                </a:cubicBezTo>
                <a:cubicBezTo>
                  <a:pt x="74" y="125"/>
                  <a:pt x="50" y="125"/>
                  <a:pt x="25" y="125"/>
                </a:cubicBezTo>
                <a:lnTo>
                  <a:pt x="25" y="150"/>
                </a:lnTo>
                <a:cubicBezTo>
                  <a:pt x="25" y="175"/>
                  <a:pt x="25" y="200"/>
                  <a:pt x="0" y="200"/>
                </a:cubicBezTo>
                <a:cubicBezTo>
                  <a:pt x="0" y="200"/>
                  <a:pt x="0" y="200"/>
                  <a:pt x="0" y="225"/>
                </a:cubicBezTo>
                <a:lnTo>
                  <a:pt x="25" y="250"/>
                </a:lnTo>
                <a:lnTo>
                  <a:pt x="25" y="250"/>
                </a:lnTo>
                <a:cubicBezTo>
                  <a:pt x="25" y="275"/>
                  <a:pt x="74" y="300"/>
                  <a:pt x="100" y="325"/>
                </a:cubicBezTo>
                <a:cubicBezTo>
                  <a:pt x="100" y="350"/>
                  <a:pt x="174" y="350"/>
                  <a:pt x="200" y="325"/>
                </a:cubicBezTo>
                <a:cubicBezTo>
                  <a:pt x="225" y="325"/>
                  <a:pt x="325" y="300"/>
                  <a:pt x="325" y="300"/>
                </a:cubicBezTo>
                <a:lnTo>
                  <a:pt x="350" y="300"/>
                </a:lnTo>
                <a:cubicBezTo>
                  <a:pt x="350" y="300"/>
                  <a:pt x="374" y="300"/>
                  <a:pt x="374" y="325"/>
                </a:cubicBezTo>
                <a:cubicBezTo>
                  <a:pt x="400" y="300"/>
                  <a:pt x="425" y="300"/>
                  <a:pt x="450" y="275"/>
                </a:cubicBezTo>
                <a:cubicBezTo>
                  <a:pt x="474" y="250"/>
                  <a:pt x="525" y="150"/>
                  <a:pt x="525" y="125"/>
                </a:cubicBezTo>
                <a:cubicBezTo>
                  <a:pt x="550" y="125"/>
                  <a:pt x="574" y="100"/>
                  <a:pt x="600" y="100"/>
                </a:cubicBezTo>
                <a:cubicBezTo>
                  <a:pt x="600" y="75"/>
                  <a:pt x="600" y="75"/>
                  <a:pt x="574" y="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42" name="Freeform 68">
            <a:extLst>
              <a:ext uri="{FF2B5EF4-FFF2-40B4-BE49-F238E27FC236}">
                <a16:creationId xmlns:a16="http://schemas.microsoft.com/office/drawing/2014/main" id="{250A6D47-E15A-314E-8919-96E27FCFE2C1}"/>
              </a:ext>
            </a:extLst>
          </p:cNvPr>
          <p:cNvSpPr>
            <a:spLocks noChangeArrowheads="1"/>
          </p:cNvSpPr>
          <p:nvPr/>
        </p:nvSpPr>
        <p:spPr bwMode="auto">
          <a:xfrm>
            <a:off x="6132565" y="3138981"/>
            <a:ext cx="191249" cy="95624"/>
          </a:xfrm>
          <a:custGeom>
            <a:avLst/>
            <a:gdLst>
              <a:gd name="T0" fmla="*/ 575 w 601"/>
              <a:gd name="T1" fmla="*/ 150 h 301"/>
              <a:gd name="T2" fmla="*/ 575 w 601"/>
              <a:gd name="T3" fmla="*/ 150 h 301"/>
              <a:gd name="T4" fmla="*/ 500 w 601"/>
              <a:gd name="T5" fmla="*/ 124 h 301"/>
              <a:gd name="T6" fmla="*/ 475 w 601"/>
              <a:gd name="T7" fmla="*/ 100 h 301"/>
              <a:gd name="T8" fmla="*/ 425 w 601"/>
              <a:gd name="T9" fmla="*/ 100 h 301"/>
              <a:gd name="T10" fmla="*/ 375 w 601"/>
              <a:gd name="T11" fmla="*/ 75 h 301"/>
              <a:gd name="T12" fmla="*/ 324 w 601"/>
              <a:gd name="T13" fmla="*/ 50 h 301"/>
              <a:gd name="T14" fmla="*/ 275 w 601"/>
              <a:gd name="T15" fmla="*/ 0 h 301"/>
              <a:gd name="T16" fmla="*/ 249 w 601"/>
              <a:gd name="T17" fmla="*/ 25 h 301"/>
              <a:gd name="T18" fmla="*/ 200 w 601"/>
              <a:gd name="T19" fmla="*/ 25 h 301"/>
              <a:gd name="T20" fmla="*/ 124 w 601"/>
              <a:gd name="T21" fmla="*/ 50 h 301"/>
              <a:gd name="T22" fmla="*/ 24 w 601"/>
              <a:gd name="T23" fmla="*/ 100 h 301"/>
              <a:gd name="T24" fmla="*/ 49 w 601"/>
              <a:gd name="T25" fmla="*/ 150 h 301"/>
              <a:gd name="T26" fmla="*/ 75 w 601"/>
              <a:gd name="T27" fmla="*/ 224 h 301"/>
              <a:gd name="T28" fmla="*/ 174 w 601"/>
              <a:gd name="T29" fmla="*/ 300 h 301"/>
              <a:gd name="T30" fmla="*/ 174 w 601"/>
              <a:gd name="T31" fmla="*/ 300 h 301"/>
              <a:gd name="T32" fmla="*/ 249 w 601"/>
              <a:gd name="T33" fmla="*/ 300 h 301"/>
              <a:gd name="T34" fmla="*/ 275 w 601"/>
              <a:gd name="T35" fmla="*/ 250 h 301"/>
              <a:gd name="T36" fmla="*/ 349 w 601"/>
              <a:gd name="T37" fmla="*/ 275 h 301"/>
              <a:gd name="T38" fmla="*/ 425 w 601"/>
              <a:gd name="T39" fmla="*/ 300 h 301"/>
              <a:gd name="T40" fmla="*/ 425 w 601"/>
              <a:gd name="T41" fmla="*/ 300 h 301"/>
              <a:gd name="T42" fmla="*/ 449 w 601"/>
              <a:gd name="T43" fmla="*/ 275 h 301"/>
              <a:gd name="T44" fmla="*/ 549 w 601"/>
              <a:gd name="T45" fmla="*/ 224 h 301"/>
              <a:gd name="T46" fmla="*/ 600 w 601"/>
              <a:gd name="T47" fmla="*/ 200 h 301"/>
              <a:gd name="T48" fmla="*/ 575 w 601"/>
              <a:gd name="T49" fmla="*/ 15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1" h="301">
                <a:moveTo>
                  <a:pt x="575" y="150"/>
                </a:moveTo>
                <a:lnTo>
                  <a:pt x="575" y="150"/>
                </a:lnTo>
                <a:cubicBezTo>
                  <a:pt x="549" y="124"/>
                  <a:pt x="525" y="150"/>
                  <a:pt x="500" y="124"/>
                </a:cubicBezTo>
                <a:cubicBezTo>
                  <a:pt x="500" y="124"/>
                  <a:pt x="500" y="100"/>
                  <a:pt x="475" y="100"/>
                </a:cubicBezTo>
                <a:cubicBezTo>
                  <a:pt x="475" y="100"/>
                  <a:pt x="449" y="75"/>
                  <a:pt x="425" y="100"/>
                </a:cubicBezTo>
                <a:cubicBezTo>
                  <a:pt x="425" y="124"/>
                  <a:pt x="375" y="100"/>
                  <a:pt x="375" y="75"/>
                </a:cubicBezTo>
                <a:cubicBezTo>
                  <a:pt x="375" y="75"/>
                  <a:pt x="375" y="50"/>
                  <a:pt x="324" y="50"/>
                </a:cubicBezTo>
                <a:cubicBezTo>
                  <a:pt x="300" y="25"/>
                  <a:pt x="275" y="25"/>
                  <a:pt x="275" y="0"/>
                </a:cubicBezTo>
                <a:cubicBezTo>
                  <a:pt x="275" y="25"/>
                  <a:pt x="275" y="25"/>
                  <a:pt x="249" y="25"/>
                </a:cubicBezTo>
                <a:cubicBezTo>
                  <a:pt x="249" y="25"/>
                  <a:pt x="224" y="0"/>
                  <a:pt x="200" y="25"/>
                </a:cubicBezTo>
                <a:cubicBezTo>
                  <a:pt x="200" y="25"/>
                  <a:pt x="149" y="25"/>
                  <a:pt x="124" y="50"/>
                </a:cubicBezTo>
                <a:cubicBezTo>
                  <a:pt x="100" y="75"/>
                  <a:pt x="75" y="100"/>
                  <a:pt x="24" y="100"/>
                </a:cubicBezTo>
                <a:cubicBezTo>
                  <a:pt x="0" y="100"/>
                  <a:pt x="24" y="124"/>
                  <a:pt x="49" y="150"/>
                </a:cubicBezTo>
                <a:cubicBezTo>
                  <a:pt x="49" y="175"/>
                  <a:pt x="49" y="200"/>
                  <a:pt x="75" y="224"/>
                </a:cubicBezTo>
                <a:cubicBezTo>
                  <a:pt x="100" y="250"/>
                  <a:pt x="174" y="275"/>
                  <a:pt x="174" y="300"/>
                </a:cubicBezTo>
                <a:lnTo>
                  <a:pt x="174" y="300"/>
                </a:lnTo>
                <a:cubicBezTo>
                  <a:pt x="200" y="300"/>
                  <a:pt x="249" y="300"/>
                  <a:pt x="249" y="300"/>
                </a:cubicBezTo>
                <a:cubicBezTo>
                  <a:pt x="249" y="275"/>
                  <a:pt x="275" y="250"/>
                  <a:pt x="275" y="250"/>
                </a:cubicBezTo>
                <a:cubicBezTo>
                  <a:pt x="275" y="250"/>
                  <a:pt x="324" y="250"/>
                  <a:pt x="349" y="275"/>
                </a:cubicBezTo>
                <a:cubicBezTo>
                  <a:pt x="375" y="300"/>
                  <a:pt x="425" y="300"/>
                  <a:pt x="425" y="300"/>
                </a:cubicBezTo>
                <a:lnTo>
                  <a:pt x="425" y="300"/>
                </a:lnTo>
                <a:cubicBezTo>
                  <a:pt x="449" y="300"/>
                  <a:pt x="449" y="275"/>
                  <a:pt x="449" y="275"/>
                </a:cubicBezTo>
                <a:cubicBezTo>
                  <a:pt x="475" y="275"/>
                  <a:pt x="525" y="275"/>
                  <a:pt x="549" y="224"/>
                </a:cubicBezTo>
                <a:cubicBezTo>
                  <a:pt x="549" y="224"/>
                  <a:pt x="575" y="200"/>
                  <a:pt x="600" y="200"/>
                </a:cubicBezTo>
                <a:cubicBezTo>
                  <a:pt x="600" y="175"/>
                  <a:pt x="575" y="150"/>
                  <a:pt x="575" y="1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43" name="Freeform 69">
            <a:extLst>
              <a:ext uri="{FF2B5EF4-FFF2-40B4-BE49-F238E27FC236}">
                <a16:creationId xmlns:a16="http://schemas.microsoft.com/office/drawing/2014/main" id="{EB6F597A-7D83-334F-9DD0-7CEAB07A33CF}"/>
              </a:ext>
            </a:extLst>
          </p:cNvPr>
          <p:cNvSpPr>
            <a:spLocks noChangeArrowheads="1"/>
          </p:cNvSpPr>
          <p:nvPr/>
        </p:nvSpPr>
        <p:spPr bwMode="auto">
          <a:xfrm>
            <a:off x="6267565" y="3193826"/>
            <a:ext cx="167343" cy="71719"/>
          </a:xfrm>
          <a:custGeom>
            <a:avLst/>
            <a:gdLst>
              <a:gd name="T0" fmla="*/ 400 w 525"/>
              <a:gd name="T1" fmla="*/ 25 h 226"/>
              <a:gd name="T2" fmla="*/ 400 w 525"/>
              <a:gd name="T3" fmla="*/ 25 h 226"/>
              <a:gd name="T4" fmla="*/ 324 w 525"/>
              <a:gd name="T5" fmla="*/ 25 h 226"/>
              <a:gd name="T6" fmla="*/ 250 w 525"/>
              <a:gd name="T7" fmla="*/ 25 h 226"/>
              <a:gd name="T8" fmla="*/ 200 w 525"/>
              <a:gd name="T9" fmla="*/ 25 h 226"/>
              <a:gd name="T10" fmla="*/ 175 w 525"/>
              <a:gd name="T11" fmla="*/ 25 h 226"/>
              <a:gd name="T12" fmla="*/ 124 w 525"/>
              <a:gd name="T13" fmla="*/ 49 h 226"/>
              <a:gd name="T14" fmla="*/ 24 w 525"/>
              <a:gd name="T15" fmla="*/ 100 h 226"/>
              <a:gd name="T16" fmla="*/ 0 w 525"/>
              <a:gd name="T17" fmla="*/ 125 h 226"/>
              <a:gd name="T18" fmla="*/ 50 w 525"/>
              <a:gd name="T19" fmla="*/ 200 h 226"/>
              <a:gd name="T20" fmla="*/ 175 w 525"/>
              <a:gd name="T21" fmla="*/ 200 h 226"/>
              <a:gd name="T22" fmla="*/ 275 w 525"/>
              <a:gd name="T23" fmla="*/ 175 h 226"/>
              <a:gd name="T24" fmla="*/ 375 w 525"/>
              <a:gd name="T25" fmla="*/ 125 h 226"/>
              <a:gd name="T26" fmla="*/ 450 w 525"/>
              <a:gd name="T27" fmla="*/ 150 h 226"/>
              <a:gd name="T28" fmla="*/ 500 w 525"/>
              <a:gd name="T29" fmla="*/ 175 h 226"/>
              <a:gd name="T30" fmla="*/ 500 w 525"/>
              <a:gd name="T31" fmla="*/ 150 h 226"/>
              <a:gd name="T32" fmla="*/ 524 w 525"/>
              <a:gd name="T33" fmla="*/ 75 h 226"/>
              <a:gd name="T34" fmla="*/ 524 w 525"/>
              <a:gd name="T35" fmla="*/ 75 h 226"/>
              <a:gd name="T36" fmla="*/ 475 w 525"/>
              <a:gd name="T37" fmla="*/ 49 h 226"/>
              <a:gd name="T38" fmla="*/ 400 w 525"/>
              <a:gd name="T39" fmla="*/ 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5" h="226">
                <a:moveTo>
                  <a:pt x="400" y="25"/>
                </a:moveTo>
                <a:lnTo>
                  <a:pt x="400" y="25"/>
                </a:lnTo>
                <a:cubicBezTo>
                  <a:pt x="375" y="49"/>
                  <a:pt x="350" y="25"/>
                  <a:pt x="324" y="25"/>
                </a:cubicBezTo>
                <a:cubicBezTo>
                  <a:pt x="300" y="49"/>
                  <a:pt x="250" y="25"/>
                  <a:pt x="250" y="25"/>
                </a:cubicBezTo>
                <a:cubicBezTo>
                  <a:pt x="224" y="0"/>
                  <a:pt x="200" y="49"/>
                  <a:pt x="200" y="25"/>
                </a:cubicBezTo>
                <a:cubicBezTo>
                  <a:pt x="175" y="25"/>
                  <a:pt x="175" y="25"/>
                  <a:pt x="175" y="25"/>
                </a:cubicBezTo>
                <a:cubicBezTo>
                  <a:pt x="150" y="25"/>
                  <a:pt x="124" y="49"/>
                  <a:pt x="124" y="49"/>
                </a:cubicBezTo>
                <a:cubicBezTo>
                  <a:pt x="100" y="100"/>
                  <a:pt x="50" y="100"/>
                  <a:pt x="24" y="100"/>
                </a:cubicBezTo>
                <a:cubicBezTo>
                  <a:pt x="24" y="100"/>
                  <a:pt x="24" y="125"/>
                  <a:pt x="0" y="125"/>
                </a:cubicBezTo>
                <a:cubicBezTo>
                  <a:pt x="24" y="150"/>
                  <a:pt x="24" y="200"/>
                  <a:pt x="50" y="200"/>
                </a:cubicBezTo>
                <a:cubicBezTo>
                  <a:pt x="75" y="225"/>
                  <a:pt x="175" y="225"/>
                  <a:pt x="175" y="200"/>
                </a:cubicBezTo>
                <a:cubicBezTo>
                  <a:pt x="175" y="200"/>
                  <a:pt x="250" y="175"/>
                  <a:pt x="275" y="175"/>
                </a:cubicBezTo>
                <a:cubicBezTo>
                  <a:pt x="300" y="175"/>
                  <a:pt x="350" y="125"/>
                  <a:pt x="375" y="125"/>
                </a:cubicBezTo>
                <a:cubicBezTo>
                  <a:pt x="375" y="125"/>
                  <a:pt x="424" y="125"/>
                  <a:pt x="450" y="150"/>
                </a:cubicBezTo>
                <a:cubicBezTo>
                  <a:pt x="450" y="150"/>
                  <a:pt x="475" y="175"/>
                  <a:pt x="500" y="175"/>
                </a:cubicBezTo>
                <a:cubicBezTo>
                  <a:pt x="500" y="150"/>
                  <a:pt x="500" y="150"/>
                  <a:pt x="500" y="150"/>
                </a:cubicBezTo>
                <a:cubicBezTo>
                  <a:pt x="500" y="125"/>
                  <a:pt x="524" y="75"/>
                  <a:pt x="524" y="75"/>
                </a:cubicBezTo>
                <a:lnTo>
                  <a:pt x="524" y="75"/>
                </a:lnTo>
                <a:cubicBezTo>
                  <a:pt x="500" y="75"/>
                  <a:pt x="475" y="49"/>
                  <a:pt x="475" y="49"/>
                </a:cubicBezTo>
                <a:cubicBezTo>
                  <a:pt x="475" y="49"/>
                  <a:pt x="424" y="25"/>
                  <a:pt x="400"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44" name="Freeform 70">
            <a:extLst>
              <a:ext uri="{FF2B5EF4-FFF2-40B4-BE49-F238E27FC236}">
                <a16:creationId xmlns:a16="http://schemas.microsoft.com/office/drawing/2014/main" id="{BF4CCE61-612C-9B4F-988D-2201DF9DA868}"/>
              </a:ext>
            </a:extLst>
          </p:cNvPr>
          <p:cNvSpPr>
            <a:spLocks noChangeArrowheads="1"/>
          </p:cNvSpPr>
          <p:nvPr/>
        </p:nvSpPr>
        <p:spPr bwMode="auto">
          <a:xfrm>
            <a:off x="5478661" y="3480697"/>
            <a:ext cx="112499" cy="184219"/>
          </a:xfrm>
          <a:custGeom>
            <a:avLst/>
            <a:gdLst>
              <a:gd name="T0" fmla="*/ 250 w 351"/>
              <a:gd name="T1" fmla="*/ 475 h 576"/>
              <a:gd name="T2" fmla="*/ 250 w 351"/>
              <a:gd name="T3" fmla="*/ 475 h 576"/>
              <a:gd name="T4" fmla="*/ 225 w 351"/>
              <a:gd name="T5" fmla="*/ 425 h 576"/>
              <a:gd name="T6" fmla="*/ 250 w 351"/>
              <a:gd name="T7" fmla="*/ 375 h 576"/>
              <a:gd name="T8" fmla="*/ 225 w 351"/>
              <a:gd name="T9" fmla="*/ 325 h 576"/>
              <a:gd name="T10" fmla="*/ 250 w 351"/>
              <a:gd name="T11" fmla="*/ 275 h 576"/>
              <a:gd name="T12" fmla="*/ 250 w 351"/>
              <a:gd name="T13" fmla="*/ 225 h 576"/>
              <a:gd name="T14" fmla="*/ 250 w 351"/>
              <a:gd name="T15" fmla="*/ 125 h 576"/>
              <a:gd name="T16" fmla="*/ 325 w 351"/>
              <a:gd name="T17" fmla="*/ 75 h 576"/>
              <a:gd name="T18" fmla="*/ 300 w 351"/>
              <a:gd name="T19" fmla="*/ 50 h 576"/>
              <a:gd name="T20" fmla="*/ 225 w 351"/>
              <a:gd name="T21" fmla="*/ 25 h 576"/>
              <a:gd name="T22" fmla="*/ 200 w 351"/>
              <a:gd name="T23" fmla="*/ 25 h 576"/>
              <a:gd name="T24" fmla="*/ 150 w 351"/>
              <a:gd name="T25" fmla="*/ 25 h 576"/>
              <a:gd name="T26" fmla="*/ 100 w 351"/>
              <a:gd name="T27" fmla="*/ 0 h 576"/>
              <a:gd name="T28" fmla="*/ 75 w 351"/>
              <a:gd name="T29" fmla="*/ 25 h 576"/>
              <a:gd name="T30" fmla="*/ 75 w 351"/>
              <a:gd name="T31" fmla="*/ 75 h 576"/>
              <a:gd name="T32" fmla="*/ 25 w 351"/>
              <a:gd name="T33" fmla="*/ 300 h 576"/>
              <a:gd name="T34" fmla="*/ 50 w 351"/>
              <a:gd name="T35" fmla="*/ 400 h 576"/>
              <a:gd name="T36" fmla="*/ 75 w 351"/>
              <a:gd name="T37" fmla="*/ 550 h 576"/>
              <a:gd name="T38" fmla="*/ 150 w 351"/>
              <a:gd name="T39" fmla="*/ 575 h 576"/>
              <a:gd name="T40" fmla="*/ 225 w 351"/>
              <a:gd name="T41" fmla="*/ 550 h 576"/>
              <a:gd name="T42" fmla="*/ 200 w 351"/>
              <a:gd name="T43" fmla="*/ 525 h 576"/>
              <a:gd name="T44" fmla="*/ 250 w 351"/>
              <a:gd name="T45" fmla="*/ 47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1" h="576">
                <a:moveTo>
                  <a:pt x="250" y="475"/>
                </a:moveTo>
                <a:lnTo>
                  <a:pt x="250" y="475"/>
                </a:lnTo>
                <a:cubicBezTo>
                  <a:pt x="275" y="450"/>
                  <a:pt x="225" y="425"/>
                  <a:pt x="225" y="425"/>
                </a:cubicBezTo>
                <a:cubicBezTo>
                  <a:pt x="225" y="400"/>
                  <a:pt x="225" y="375"/>
                  <a:pt x="250" y="375"/>
                </a:cubicBezTo>
                <a:cubicBezTo>
                  <a:pt x="275" y="375"/>
                  <a:pt x="250" y="350"/>
                  <a:pt x="225" y="325"/>
                </a:cubicBezTo>
                <a:cubicBezTo>
                  <a:pt x="200" y="300"/>
                  <a:pt x="225" y="275"/>
                  <a:pt x="250" y="275"/>
                </a:cubicBezTo>
                <a:cubicBezTo>
                  <a:pt x="275" y="275"/>
                  <a:pt x="225" y="250"/>
                  <a:pt x="250" y="225"/>
                </a:cubicBezTo>
                <a:cubicBezTo>
                  <a:pt x="275" y="200"/>
                  <a:pt x="250" y="150"/>
                  <a:pt x="250" y="125"/>
                </a:cubicBezTo>
                <a:cubicBezTo>
                  <a:pt x="250" y="100"/>
                  <a:pt x="275" y="100"/>
                  <a:pt x="325" y="75"/>
                </a:cubicBezTo>
                <a:cubicBezTo>
                  <a:pt x="350" y="50"/>
                  <a:pt x="300" y="50"/>
                  <a:pt x="300" y="50"/>
                </a:cubicBezTo>
                <a:cubicBezTo>
                  <a:pt x="300" y="25"/>
                  <a:pt x="250" y="0"/>
                  <a:pt x="225" y="25"/>
                </a:cubicBezTo>
                <a:cubicBezTo>
                  <a:pt x="200" y="50"/>
                  <a:pt x="225" y="25"/>
                  <a:pt x="200" y="25"/>
                </a:cubicBezTo>
                <a:cubicBezTo>
                  <a:pt x="175" y="25"/>
                  <a:pt x="150" y="25"/>
                  <a:pt x="150" y="25"/>
                </a:cubicBezTo>
                <a:cubicBezTo>
                  <a:pt x="150" y="0"/>
                  <a:pt x="125" y="0"/>
                  <a:pt x="100" y="0"/>
                </a:cubicBezTo>
                <a:cubicBezTo>
                  <a:pt x="100" y="25"/>
                  <a:pt x="100" y="25"/>
                  <a:pt x="75" y="25"/>
                </a:cubicBezTo>
                <a:cubicBezTo>
                  <a:pt x="75" y="50"/>
                  <a:pt x="75" y="75"/>
                  <a:pt x="75" y="75"/>
                </a:cubicBezTo>
                <a:cubicBezTo>
                  <a:pt x="100" y="125"/>
                  <a:pt x="50" y="275"/>
                  <a:pt x="25" y="300"/>
                </a:cubicBezTo>
                <a:cubicBezTo>
                  <a:pt x="0" y="350"/>
                  <a:pt x="25" y="375"/>
                  <a:pt x="50" y="400"/>
                </a:cubicBezTo>
                <a:cubicBezTo>
                  <a:pt x="100" y="425"/>
                  <a:pt x="75" y="525"/>
                  <a:pt x="75" y="550"/>
                </a:cubicBezTo>
                <a:cubicBezTo>
                  <a:pt x="75" y="575"/>
                  <a:pt x="100" y="575"/>
                  <a:pt x="150" y="575"/>
                </a:cubicBezTo>
                <a:cubicBezTo>
                  <a:pt x="175" y="575"/>
                  <a:pt x="200" y="550"/>
                  <a:pt x="225" y="550"/>
                </a:cubicBezTo>
                <a:cubicBezTo>
                  <a:pt x="200" y="550"/>
                  <a:pt x="200" y="525"/>
                  <a:pt x="200" y="525"/>
                </a:cubicBezTo>
                <a:cubicBezTo>
                  <a:pt x="200" y="500"/>
                  <a:pt x="200" y="475"/>
                  <a:pt x="250" y="4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45" name="Freeform 71">
            <a:extLst>
              <a:ext uri="{FF2B5EF4-FFF2-40B4-BE49-F238E27FC236}">
                <a16:creationId xmlns:a16="http://schemas.microsoft.com/office/drawing/2014/main" id="{53680B74-F41D-544A-B29E-7C9C4AA0DEF8}"/>
              </a:ext>
            </a:extLst>
          </p:cNvPr>
          <p:cNvSpPr>
            <a:spLocks noChangeArrowheads="1"/>
          </p:cNvSpPr>
          <p:nvPr/>
        </p:nvSpPr>
        <p:spPr bwMode="auto">
          <a:xfrm>
            <a:off x="5861157" y="3041951"/>
            <a:ext cx="127968" cy="104061"/>
          </a:xfrm>
          <a:custGeom>
            <a:avLst/>
            <a:gdLst>
              <a:gd name="T0" fmla="*/ 126 w 401"/>
              <a:gd name="T1" fmla="*/ 251 h 327"/>
              <a:gd name="T2" fmla="*/ 126 w 401"/>
              <a:gd name="T3" fmla="*/ 251 h 327"/>
              <a:gd name="T4" fmla="*/ 200 w 401"/>
              <a:gd name="T5" fmla="*/ 276 h 327"/>
              <a:gd name="T6" fmla="*/ 275 w 401"/>
              <a:gd name="T7" fmla="*/ 326 h 327"/>
              <a:gd name="T8" fmla="*/ 275 w 401"/>
              <a:gd name="T9" fmla="*/ 326 h 327"/>
              <a:gd name="T10" fmla="*/ 300 w 401"/>
              <a:gd name="T11" fmla="*/ 276 h 327"/>
              <a:gd name="T12" fmla="*/ 300 w 401"/>
              <a:gd name="T13" fmla="*/ 226 h 327"/>
              <a:gd name="T14" fmla="*/ 351 w 401"/>
              <a:gd name="T15" fmla="*/ 200 h 327"/>
              <a:gd name="T16" fmla="*/ 375 w 401"/>
              <a:gd name="T17" fmla="*/ 176 h 327"/>
              <a:gd name="T18" fmla="*/ 351 w 401"/>
              <a:gd name="T19" fmla="*/ 126 h 327"/>
              <a:gd name="T20" fmla="*/ 400 w 401"/>
              <a:gd name="T21" fmla="*/ 76 h 327"/>
              <a:gd name="T22" fmla="*/ 400 w 401"/>
              <a:gd name="T23" fmla="*/ 0 h 327"/>
              <a:gd name="T24" fmla="*/ 375 w 401"/>
              <a:gd name="T25" fmla="*/ 26 h 327"/>
              <a:gd name="T26" fmla="*/ 275 w 401"/>
              <a:gd name="T27" fmla="*/ 26 h 327"/>
              <a:gd name="T28" fmla="*/ 226 w 401"/>
              <a:gd name="T29" fmla="*/ 76 h 327"/>
              <a:gd name="T30" fmla="*/ 200 w 401"/>
              <a:gd name="T31" fmla="*/ 76 h 327"/>
              <a:gd name="T32" fmla="*/ 150 w 401"/>
              <a:gd name="T33" fmla="*/ 100 h 327"/>
              <a:gd name="T34" fmla="*/ 100 w 401"/>
              <a:gd name="T35" fmla="*/ 176 h 327"/>
              <a:gd name="T36" fmla="*/ 26 w 401"/>
              <a:gd name="T37" fmla="*/ 276 h 327"/>
              <a:gd name="T38" fmla="*/ 0 w 401"/>
              <a:gd name="T39" fmla="*/ 276 h 327"/>
              <a:gd name="T40" fmla="*/ 50 w 401"/>
              <a:gd name="T41" fmla="*/ 301 h 327"/>
              <a:gd name="T42" fmla="*/ 126 w 401"/>
              <a:gd name="T43" fmla="*/ 2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1" h="327">
                <a:moveTo>
                  <a:pt x="126" y="251"/>
                </a:moveTo>
                <a:lnTo>
                  <a:pt x="126" y="251"/>
                </a:lnTo>
                <a:cubicBezTo>
                  <a:pt x="150" y="251"/>
                  <a:pt x="175" y="251"/>
                  <a:pt x="200" y="276"/>
                </a:cubicBezTo>
                <a:cubicBezTo>
                  <a:pt x="226" y="276"/>
                  <a:pt x="250" y="301"/>
                  <a:pt x="275" y="326"/>
                </a:cubicBezTo>
                <a:lnTo>
                  <a:pt x="275" y="326"/>
                </a:lnTo>
                <a:cubicBezTo>
                  <a:pt x="300" y="326"/>
                  <a:pt x="300" y="276"/>
                  <a:pt x="300" y="276"/>
                </a:cubicBezTo>
                <a:cubicBezTo>
                  <a:pt x="300" y="251"/>
                  <a:pt x="300" y="226"/>
                  <a:pt x="300" y="226"/>
                </a:cubicBezTo>
                <a:cubicBezTo>
                  <a:pt x="326" y="226"/>
                  <a:pt x="351" y="226"/>
                  <a:pt x="351" y="200"/>
                </a:cubicBezTo>
                <a:cubicBezTo>
                  <a:pt x="351" y="176"/>
                  <a:pt x="375" y="176"/>
                  <a:pt x="375" y="176"/>
                </a:cubicBezTo>
                <a:cubicBezTo>
                  <a:pt x="375" y="151"/>
                  <a:pt x="351" y="126"/>
                  <a:pt x="351" y="126"/>
                </a:cubicBezTo>
                <a:cubicBezTo>
                  <a:pt x="351" y="100"/>
                  <a:pt x="375" y="100"/>
                  <a:pt x="400" y="76"/>
                </a:cubicBezTo>
                <a:cubicBezTo>
                  <a:pt x="400" y="51"/>
                  <a:pt x="400" y="26"/>
                  <a:pt x="400" y="0"/>
                </a:cubicBezTo>
                <a:cubicBezTo>
                  <a:pt x="375" y="26"/>
                  <a:pt x="375" y="26"/>
                  <a:pt x="375" y="26"/>
                </a:cubicBezTo>
                <a:cubicBezTo>
                  <a:pt x="351" y="0"/>
                  <a:pt x="326" y="0"/>
                  <a:pt x="275" y="26"/>
                </a:cubicBezTo>
                <a:cubicBezTo>
                  <a:pt x="226" y="26"/>
                  <a:pt x="226" y="76"/>
                  <a:pt x="226" y="76"/>
                </a:cubicBezTo>
                <a:cubicBezTo>
                  <a:pt x="250" y="100"/>
                  <a:pt x="200" y="100"/>
                  <a:pt x="200" y="76"/>
                </a:cubicBezTo>
                <a:cubicBezTo>
                  <a:pt x="175" y="76"/>
                  <a:pt x="150" y="76"/>
                  <a:pt x="150" y="100"/>
                </a:cubicBezTo>
                <a:cubicBezTo>
                  <a:pt x="150" y="126"/>
                  <a:pt x="100" y="151"/>
                  <a:pt x="100" y="176"/>
                </a:cubicBezTo>
                <a:cubicBezTo>
                  <a:pt x="100" y="226"/>
                  <a:pt x="50" y="251"/>
                  <a:pt x="26" y="276"/>
                </a:cubicBezTo>
                <a:cubicBezTo>
                  <a:pt x="26" y="276"/>
                  <a:pt x="26" y="276"/>
                  <a:pt x="0" y="276"/>
                </a:cubicBezTo>
                <a:cubicBezTo>
                  <a:pt x="26" y="276"/>
                  <a:pt x="50" y="301"/>
                  <a:pt x="50" y="301"/>
                </a:cubicBezTo>
                <a:cubicBezTo>
                  <a:pt x="75" y="301"/>
                  <a:pt x="126" y="276"/>
                  <a:pt x="126" y="251"/>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46" name="Freeform 72">
            <a:extLst>
              <a:ext uri="{FF2B5EF4-FFF2-40B4-BE49-F238E27FC236}">
                <a16:creationId xmlns:a16="http://schemas.microsoft.com/office/drawing/2014/main" id="{99ED00A4-4D33-044C-B4BA-8536026E70AC}"/>
              </a:ext>
            </a:extLst>
          </p:cNvPr>
          <p:cNvSpPr>
            <a:spLocks noChangeArrowheads="1"/>
          </p:cNvSpPr>
          <p:nvPr/>
        </p:nvSpPr>
        <p:spPr bwMode="auto">
          <a:xfrm>
            <a:off x="5941317" y="3178358"/>
            <a:ext cx="23905" cy="23905"/>
          </a:xfrm>
          <a:custGeom>
            <a:avLst/>
            <a:gdLst>
              <a:gd name="T0" fmla="*/ 50 w 77"/>
              <a:gd name="T1" fmla="*/ 0 h 77"/>
              <a:gd name="T2" fmla="*/ 50 w 77"/>
              <a:gd name="T3" fmla="*/ 0 h 77"/>
              <a:gd name="T4" fmla="*/ 0 w 77"/>
              <a:gd name="T5" fmla="*/ 76 h 77"/>
              <a:gd name="T6" fmla="*/ 76 w 77"/>
              <a:gd name="T7" fmla="*/ 76 h 77"/>
              <a:gd name="T8" fmla="*/ 50 w 77"/>
              <a:gd name="T9" fmla="*/ 0 h 77"/>
            </a:gdLst>
            <a:ahLst/>
            <a:cxnLst>
              <a:cxn ang="0">
                <a:pos x="T0" y="T1"/>
              </a:cxn>
              <a:cxn ang="0">
                <a:pos x="T2" y="T3"/>
              </a:cxn>
              <a:cxn ang="0">
                <a:pos x="T4" y="T5"/>
              </a:cxn>
              <a:cxn ang="0">
                <a:pos x="T6" y="T7"/>
              </a:cxn>
              <a:cxn ang="0">
                <a:pos x="T8" y="T9"/>
              </a:cxn>
            </a:cxnLst>
            <a:rect l="0" t="0" r="r" b="b"/>
            <a:pathLst>
              <a:path w="77" h="77">
                <a:moveTo>
                  <a:pt x="50" y="0"/>
                </a:moveTo>
                <a:lnTo>
                  <a:pt x="50" y="0"/>
                </a:lnTo>
                <a:cubicBezTo>
                  <a:pt x="25" y="0"/>
                  <a:pt x="0" y="26"/>
                  <a:pt x="0" y="76"/>
                </a:cubicBezTo>
                <a:cubicBezTo>
                  <a:pt x="25" y="76"/>
                  <a:pt x="50" y="76"/>
                  <a:pt x="76" y="76"/>
                </a:cubicBezTo>
                <a:cubicBezTo>
                  <a:pt x="76" y="26"/>
                  <a:pt x="50" y="26"/>
                  <a:pt x="50" y="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47" name="Freeform 73">
            <a:extLst>
              <a:ext uri="{FF2B5EF4-FFF2-40B4-BE49-F238E27FC236}">
                <a16:creationId xmlns:a16="http://schemas.microsoft.com/office/drawing/2014/main" id="{5EAF0931-4D35-4847-89C2-42F4C7DD62EB}"/>
              </a:ext>
            </a:extLst>
          </p:cNvPr>
          <p:cNvSpPr>
            <a:spLocks noChangeArrowheads="1"/>
          </p:cNvSpPr>
          <p:nvPr/>
        </p:nvSpPr>
        <p:spPr bwMode="auto">
          <a:xfrm>
            <a:off x="5845689" y="3122105"/>
            <a:ext cx="119531" cy="80155"/>
          </a:xfrm>
          <a:custGeom>
            <a:avLst/>
            <a:gdLst>
              <a:gd name="T0" fmla="*/ 0 w 377"/>
              <a:gd name="T1" fmla="*/ 75 h 251"/>
              <a:gd name="T2" fmla="*/ 0 w 377"/>
              <a:gd name="T3" fmla="*/ 75 h 251"/>
              <a:gd name="T4" fmla="*/ 50 w 377"/>
              <a:gd name="T5" fmla="*/ 100 h 251"/>
              <a:gd name="T6" fmla="*/ 100 w 377"/>
              <a:gd name="T7" fmla="*/ 125 h 251"/>
              <a:gd name="T8" fmla="*/ 150 w 377"/>
              <a:gd name="T9" fmla="*/ 174 h 251"/>
              <a:gd name="T10" fmla="*/ 176 w 377"/>
              <a:gd name="T11" fmla="*/ 200 h 251"/>
              <a:gd name="T12" fmla="*/ 225 w 377"/>
              <a:gd name="T13" fmla="*/ 174 h 251"/>
              <a:gd name="T14" fmla="*/ 250 w 377"/>
              <a:gd name="T15" fmla="*/ 225 h 251"/>
              <a:gd name="T16" fmla="*/ 300 w 377"/>
              <a:gd name="T17" fmla="*/ 250 h 251"/>
              <a:gd name="T18" fmla="*/ 300 w 377"/>
              <a:gd name="T19" fmla="*/ 250 h 251"/>
              <a:gd name="T20" fmla="*/ 350 w 377"/>
              <a:gd name="T21" fmla="*/ 174 h 251"/>
              <a:gd name="T22" fmla="*/ 350 w 377"/>
              <a:gd name="T23" fmla="*/ 150 h 251"/>
              <a:gd name="T24" fmla="*/ 325 w 377"/>
              <a:gd name="T25" fmla="*/ 100 h 251"/>
              <a:gd name="T26" fmla="*/ 325 w 377"/>
              <a:gd name="T27" fmla="*/ 75 h 251"/>
              <a:gd name="T28" fmla="*/ 325 w 377"/>
              <a:gd name="T29" fmla="*/ 75 h 251"/>
              <a:gd name="T30" fmla="*/ 250 w 377"/>
              <a:gd name="T31" fmla="*/ 25 h 251"/>
              <a:gd name="T32" fmla="*/ 176 w 377"/>
              <a:gd name="T33" fmla="*/ 0 h 251"/>
              <a:gd name="T34" fmla="*/ 100 w 377"/>
              <a:gd name="T35" fmla="*/ 50 h 251"/>
              <a:gd name="T36" fmla="*/ 50 w 377"/>
              <a:gd name="T37" fmla="*/ 25 h 251"/>
              <a:gd name="T38" fmla="*/ 0 w 377"/>
              <a:gd name="T39" fmla="*/ 50 h 251"/>
              <a:gd name="T40" fmla="*/ 0 w 377"/>
              <a:gd name="T41" fmla="*/ 7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251">
                <a:moveTo>
                  <a:pt x="0" y="75"/>
                </a:moveTo>
                <a:lnTo>
                  <a:pt x="0" y="75"/>
                </a:lnTo>
                <a:cubicBezTo>
                  <a:pt x="25" y="75"/>
                  <a:pt x="25" y="125"/>
                  <a:pt x="50" y="100"/>
                </a:cubicBezTo>
                <a:cubicBezTo>
                  <a:pt x="50" y="100"/>
                  <a:pt x="76" y="125"/>
                  <a:pt x="100" y="125"/>
                </a:cubicBezTo>
                <a:cubicBezTo>
                  <a:pt x="100" y="150"/>
                  <a:pt x="150" y="150"/>
                  <a:pt x="150" y="174"/>
                </a:cubicBezTo>
                <a:cubicBezTo>
                  <a:pt x="150" y="174"/>
                  <a:pt x="150" y="200"/>
                  <a:pt x="176" y="200"/>
                </a:cubicBezTo>
                <a:cubicBezTo>
                  <a:pt x="200" y="200"/>
                  <a:pt x="225" y="174"/>
                  <a:pt x="225" y="174"/>
                </a:cubicBezTo>
                <a:cubicBezTo>
                  <a:pt x="225" y="200"/>
                  <a:pt x="225" y="225"/>
                  <a:pt x="250" y="225"/>
                </a:cubicBezTo>
                <a:cubicBezTo>
                  <a:pt x="276" y="225"/>
                  <a:pt x="276" y="250"/>
                  <a:pt x="300" y="250"/>
                </a:cubicBezTo>
                <a:lnTo>
                  <a:pt x="300" y="250"/>
                </a:lnTo>
                <a:cubicBezTo>
                  <a:pt x="300" y="200"/>
                  <a:pt x="325" y="174"/>
                  <a:pt x="350" y="174"/>
                </a:cubicBezTo>
                <a:lnTo>
                  <a:pt x="350" y="150"/>
                </a:lnTo>
                <a:cubicBezTo>
                  <a:pt x="376" y="125"/>
                  <a:pt x="325" y="100"/>
                  <a:pt x="325" y="100"/>
                </a:cubicBezTo>
                <a:cubicBezTo>
                  <a:pt x="325" y="75"/>
                  <a:pt x="325" y="75"/>
                  <a:pt x="325" y="75"/>
                </a:cubicBezTo>
                <a:lnTo>
                  <a:pt x="325" y="75"/>
                </a:lnTo>
                <a:cubicBezTo>
                  <a:pt x="300" y="50"/>
                  <a:pt x="276" y="25"/>
                  <a:pt x="250" y="25"/>
                </a:cubicBezTo>
                <a:cubicBezTo>
                  <a:pt x="225" y="0"/>
                  <a:pt x="200" y="0"/>
                  <a:pt x="176" y="0"/>
                </a:cubicBezTo>
                <a:cubicBezTo>
                  <a:pt x="176" y="25"/>
                  <a:pt x="125" y="50"/>
                  <a:pt x="100" y="50"/>
                </a:cubicBezTo>
                <a:cubicBezTo>
                  <a:pt x="100" y="50"/>
                  <a:pt x="76" y="25"/>
                  <a:pt x="50" y="25"/>
                </a:cubicBezTo>
                <a:cubicBezTo>
                  <a:pt x="50" y="50"/>
                  <a:pt x="25" y="50"/>
                  <a:pt x="0" y="50"/>
                </a:cubicBezTo>
                <a:cubicBezTo>
                  <a:pt x="0" y="50"/>
                  <a:pt x="0" y="50"/>
                  <a:pt x="0"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48" name="Freeform 74">
            <a:extLst>
              <a:ext uri="{FF2B5EF4-FFF2-40B4-BE49-F238E27FC236}">
                <a16:creationId xmlns:a16="http://schemas.microsoft.com/office/drawing/2014/main" id="{D9B8FE34-5571-E845-A24E-343841CAADB8}"/>
              </a:ext>
            </a:extLst>
          </p:cNvPr>
          <p:cNvSpPr>
            <a:spLocks noChangeArrowheads="1"/>
          </p:cNvSpPr>
          <p:nvPr/>
        </p:nvSpPr>
        <p:spPr bwMode="auto">
          <a:xfrm>
            <a:off x="6371626" y="3241637"/>
            <a:ext cx="271404" cy="184219"/>
          </a:xfrm>
          <a:custGeom>
            <a:avLst/>
            <a:gdLst>
              <a:gd name="T0" fmla="*/ 776 w 852"/>
              <a:gd name="T1" fmla="*/ 375 h 576"/>
              <a:gd name="T2" fmla="*/ 776 w 852"/>
              <a:gd name="T3" fmla="*/ 375 h 576"/>
              <a:gd name="T4" fmla="*/ 725 w 852"/>
              <a:gd name="T5" fmla="*/ 350 h 576"/>
              <a:gd name="T6" fmla="*/ 725 w 852"/>
              <a:gd name="T7" fmla="*/ 350 h 576"/>
              <a:gd name="T8" fmla="*/ 725 w 852"/>
              <a:gd name="T9" fmla="*/ 250 h 576"/>
              <a:gd name="T10" fmla="*/ 651 w 852"/>
              <a:gd name="T11" fmla="*/ 125 h 576"/>
              <a:gd name="T12" fmla="*/ 601 w 852"/>
              <a:gd name="T13" fmla="*/ 0 h 576"/>
              <a:gd name="T14" fmla="*/ 551 w 852"/>
              <a:gd name="T15" fmla="*/ 25 h 576"/>
              <a:gd name="T16" fmla="*/ 501 w 852"/>
              <a:gd name="T17" fmla="*/ 50 h 576"/>
              <a:gd name="T18" fmla="*/ 451 w 852"/>
              <a:gd name="T19" fmla="*/ 75 h 576"/>
              <a:gd name="T20" fmla="*/ 400 w 852"/>
              <a:gd name="T21" fmla="*/ 75 h 576"/>
              <a:gd name="T22" fmla="*/ 351 w 852"/>
              <a:gd name="T23" fmla="*/ 50 h 576"/>
              <a:gd name="T24" fmla="*/ 251 w 852"/>
              <a:gd name="T25" fmla="*/ 50 h 576"/>
              <a:gd name="T26" fmla="*/ 226 w 852"/>
              <a:gd name="T27" fmla="*/ 50 h 576"/>
              <a:gd name="T28" fmla="*/ 226 w 852"/>
              <a:gd name="T29" fmla="*/ 75 h 576"/>
              <a:gd name="T30" fmla="*/ 151 w 852"/>
              <a:gd name="T31" fmla="*/ 100 h 576"/>
              <a:gd name="T32" fmla="*/ 76 w 852"/>
              <a:gd name="T33" fmla="*/ 250 h 576"/>
              <a:gd name="T34" fmla="*/ 0 w 852"/>
              <a:gd name="T35" fmla="*/ 300 h 576"/>
              <a:gd name="T36" fmla="*/ 51 w 852"/>
              <a:gd name="T37" fmla="*/ 350 h 576"/>
              <a:gd name="T38" fmla="*/ 76 w 852"/>
              <a:gd name="T39" fmla="*/ 375 h 576"/>
              <a:gd name="T40" fmla="*/ 76 w 852"/>
              <a:gd name="T41" fmla="*/ 450 h 576"/>
              <a:gd name="T42" fmla="*/ 200 w 852"/>
              <a:gd name="T43" fmla="*/ 475 h 576"/>
              <a:gd name="T44" fmla="*/ 200 w 852"/>
              <a:gd name="T45" fmla="*/ 500 h 576"/>
              <a:gd name="T46" fmla="*/ 251 w 852"/>
              <a:gd name="T47" fmla="*/ 550 h 576"/>
              <a:gd name="T48" fmla="*/ 351 w 852"/>
              <a:gd name="T49" fmla="*/ 550 h 576"/>
              <a:gd name="T50" fmla="*/ 451 w 852"/>
              <a:gd name="T51" fmla="*/ 550 h 576"/>
              <a:gd name="T52" fmla="*/ 526 w 852"/>
              <a:gd name="T53" fmla="*/ 525 h 576"/>
              <a:gd name="T54" fmla="*/ 626 w 852"/>
              <a:gd name="T55" fmla="*/ 525 h 576"/>
              <a:gd name="T56" fmla="*/ 701 w 852"/>
              <a:gd name="T57" fmla="*/ 525 h 576"/>
              <a:gd name="T58" fmla="*/ 751 w 852"/>
              <a:gd name="T59" fmla="*/ 550 h 576"/>
              <a:gd name="T60" fmla="*/ 751 w 852"/>
              <a:gd name="T61" fmla="*/ 525 h 576"/>
              <a:gd name="T62" fmla="*/ 801 w 852"/>
              <a:gd name="T63" fmla="*/ 425 h 576"/>
              <a:gd name="T64" fmla="*/ 851 w 852"/>
              <a:gd name="T65" fmla="*/ 375 h 576"/>
              <a:gd name="T66" fmla="*/ 851 w 852"/>
              <a:gd name="T67" fmla="*/ 375 h 576"/>
              <a:gd name="T68" fmla="*/ 826 w 852"/>
              <a:gd name="T69" fmla="*/ 350 h 576"/>
              <a:gd name="T70" fmla="*/ 776 w 852"/>
              <a:gd name="T71" fmla="*/ 37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2" h="576">
                <a:moveTo>
                  <a:pt x="776" y="375"/>
                </a:moveTo>
                <a:lnTo>
                  <a:pt x="776" y="375"/>
                </a:lnTo>
                <a:cubicBezTo>
                  <a:pt x="751" y="375"/>
                  <a:pt x="725" y="375"/>
                  <a:pt x="725" y="350"/>
                </a:cubicBezTo>
                <a:lnTo>
                  <a:pt x="725" y="350"/>
                </a:lnTo>
                <a:cubicBezTo>
                  <a:pt x="701" y="325"/>
                  <a:pt x="701" y="275"/>
                  <a:pt x="725" y="250"/>
                </a:cubicBezTo>
                <a:cubicBezTo>
                  <a:pt x="751" y="225"/>
                  <a:pt x="676" y="150"/>
                  <a:pt x="651" y="125"/>
                </a:cubicBezTo>
                <a:cubicBezTo>
                  <a:pt x="651" y="100"/>
                  <a:pt x="626" y="50"/>
                  <a:pt x="601" y="0"/>
                </a:cubicBezTo>
                <a:cubicBezTo>
                  <a:pt x="576" y="25"/>
                  <a:pt x="551" y="25"/>
                  <a:pt x="551" y="25"/>
                </a:cubicBezTo>
                <a:cubicBezTo>
                  <a:pt x="551" y="50"/>
                  <a:pt x="526" y="50"/>
                  <a:pt x="501" y="50"/>
                </a:cubicBezTo>
                <a:cubicBezTo>
                  <a:pt x="476" y="50"/>
                  <a:pt x="476" y="50"/>
                  <a:pt x="451" y="75"/>
                </a:cubicBezTo>
                <a:cubicBezTo>
                  <a:pt x="426" y="75"/>
                  <a:pt x="426" y="75"/>
                  <a:pt x="400" y="75"/>
                </a:cubicBezTo>
                <a:cubicBezTo>
                  <a:pt x="400" y="75"/>
                  <a:pt x="376" y="50"/>
                  <a:pt x="351" y="50"/>
                </a:cubicBezTo>
                <a:cubicBezTo>
                  <a:pt x="326" y="50"/>
                  <a:pt x="276" y="50"/>
                  <a:pt x="251" y="50"/>
                </a:cubicBezTo>
                <a:lnTo>
                  <a:pt x="226" y="50"/>
                </a:lnTo>
                <a:cubicBezTo>
                  <a:pt x="226" y="50"/>
                  <a:pt x="226" y="50"/>
                  <a:pt x="226" y="75"/>
                </a:cubicBezTo>
                <a:cubicBezTo>
                  <a:pt x="200" y="75"/>
                  <a:pt x="176" y="100"/>
                  <a:pt x="151" y="100"/>
                </a:cubicBezTo>
                <a:cubicBezTo>
                  <a:pt x="151" y="125"/>
                  <a:pt x="100" y="225"/>
                  <a:pt x="76" y="250"/>
                </a:cubicBezTo>
                <a:cubicBezTo>
                  <a:pt x="26" y="275"/>
                  <a:pt x="0" y="275"/>
                  <a:pt x="0" y="300"/>
                </a:cubicBezTo>
                <a:cubicBezTo>
                  <a:pt x="0" y="300"/>
                  <a:pt x="51" y="325"/>
                  <a:pt x="51" y="350"/>
                </a:cubicBezTo>
                <a:cubicBezTo>
                  <a:pt x="51" y="375"/>
                  <a:pt x="51" y="375"/>
                  <a:pt x="76" y="375"/>
                </a:cubicBezTo>
                <a:cubicBezTo>
                  <a:pt x="100" y="375"/>
                  <a:pt x="76" y="425"/>
                  <a:pt x="76" y="450"/>
                </a:cubicBezTo>
                <a:cubicBezTo>
                  <a:pt x="100" y="450"/>
                  <a:pt x="200" y="450"/>
                  <a:pt x="200" y="475"/>
                </a:cubicBezTo>
                <a:lnTo>
                  <a:pt x="200" y="500"/>
                </a:lnTo>
                <a:cubicBezTo>
                  <a:pt x="226" y="525"/>
                  <a:pt x="251" y="550"/>
                  <a:pt x="251" y="550"/>
                </a:cubicBezTo>
                <a:cubicBezTo>
                  <a:pt x="251" y="550"/>
                  <a:pt x="326" y="550"/>
                  <a:pt x="351" y="550"/>
                </a:cubicBezTo>
                <a:cubicBezTo>
                  <a:pt x="351" y="550"/>
                  <a:pt x="426" y="550"/>
                  <a:pt x="451" y="550"/>
                </a:cubicBezTo>
                <a:cubicBezTo>
                  <a:pt x="476" y="575"/>
                  <a:pt x="501" y="550"/>
                  <a:pt x="526" y="525"/>
                </a:cubicBezTo>
                <a:cubicBezTo>
                  <a:pt x="526" y="525"/>
                  <a:pt x="601" y="500"/>
                  <a:pt x="626" y="525"/>
                </a:cubicBezTo>
                <a:cubicBezTo>
                  <a:pt x="651" y="525"/>
                  <a:pt x="701" y="525"/>
                  <a:pt x="701" y="525"/>
                </a:cubicBezTo>
                <a:cubicBezTo>
                  <a:pt x="701" y="550"/>
                  <a:pt x="725" y="550"/>
                  <a:pt x="751" y="550"/>
                </a:cubicBezTo>
                <a:lnTo>
                  <a:pt x="751" y="525"/>
                </a:lnTo>
                <a:cubicBezTo>
                  <a:pt x="751" y="475"/>
                  <a:pt x="776" y="450"/>
                  <a:pt x="801" y="425"/>
                </a:cubicBezTo>
                <a:cubicBezTo>
                  <a:pt x="826" y="425"/>
                  <a:pt x="851" y="425"/>
                  <a:pt x="851" y="375"/>
                </a:cubicBezTo>
                <a:lnTo>
                  <a:pt x="851" y="375"/>
                </a:lnTo>
                <a:lnTo>
                  <a:pt x="826" y="350"/>
                </a:lnTo>
                <a:cubicBezTo>
                  <a:pt x="801" y="350"/>
                  <a:pt x="776" y="375"/>
                  <a:pt x="776" y="3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49" name="Freeform 75">
            <a:extLst>
              <a:ext uri="{FF2B5EF4-FFF2-40B4-BE49-F238E27FC236}">
                <a16:creationId xmlns:a16="http://schemas.microsoft.com/office/drawing/2014/main" id="{FF1B8D8F-2D25-3940-A2A0-F9D63C571E88}"/>
              </a:ext>
            </a:extLst>
          </p:cNvPr>
          <p:cNvSpPr>
            <a:spLocks noChangeArrowheads="1"/>
          </p:cNvSpPr>
          <p:nvPr/>
        </p:nvSpPr>
        <p:spPr bwMode="auto">
          <a:xfrm>
            <a:off x="6562876" y="3241637"/>
            <a:ext cx="88593" cy="112499"/>
          </a:xfrm>
          <a:custGeom>
            <a:avLst/>
            <a:gdLst>
              <a:gd name="T0" fmla="*/ 200 w 276"/>
              <a:gd name="T1" fmla="*/ 75 h 351"/>
              <a:gd name="T2" fmla="*/ 200 w 276"/>
              <a:gd name="T3" fmla="*/ 75 h 351"/>
              <a:gd name="T4" fmla="*/ 150 w 276"/>
              <a:gd name="T5" fmla="*/ 25 h 351"/>
              <a:gd name="T6" fmla="*/ 75 w 276"/>
              <a:gd name="T7" fmla="*/ 0 h 351"/>
              <a:gd name="T8" fmla="*/ 0 w 276"/>
              <a:gd name="T9" fmla="*/ 0 h 351"/>
              <a:gd name="T10" fmla="*/ 50 w 276"/>
              <a:gd name="T11" fmla="*/ 125 h 351"/>
              <a:gd name="T12" fmla="*/ 124 w 276"/>
              <a:gd name="T13" fmla="*/ 250 h 351"/>
              <a:gd name="T14" fmla="*/ 124 w 276"/>
              <a:gd name="T15" fmla="*/ 350 h 351"/>
              <a:gd name="T16" fmla="*/ 175 w 276"/>
              <a:gd name="T17" fmla="*/ 275 h 351"/>
              <a:gd name="T18" fmla="*/ 225 w 276"/>
              <a:gd name="T19" fmla="*/ 225 h 351"/>
              <a:gd name="T20" fmla="*/ 275 w 276"/>
              <a:gd name="T21" fmla="*/ 250 h 351"/>
              <a:gd name="T22" fmla="*/ 275 w 276"/>
              <a:gd name="T23" fmla="*/ 175 h 351"/>
              <a:gd name="T24" fmla="*/ 200 w 276"/>
              <a:gd name="T25" fmla="*/ 7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351">
                <a:moveTo>
                  <a:pt x="200" y="75"/>
                </a:moveTo>
                <a:lnTo>
                  <a:pt x="200" y="75"/>
                </a:lnTo>
                <a:cubicBezTo>
                  <a:pt x="200" y="50"/>
                  <a:pt x="150" y="25"/>
                  <a:pt x="150" y="25"/>
                </a:cubicBezTo>
                <a:cubicBezTo>
                  <a:pt x="124" y="25"/>
                  <a:pt x="75" y="0"/>
                  <a:pt x="75" y="0"/>
                </a:cubicBezTo>
                <a:cubicBezTo>
                  <a:pt x="50" y="0"/>
                  <a:pt x="25" y="0"/>
                  <a:pt x="0" y="0"/>
                </a:cubicBezTo>
                <a:cubicBezTo>
                  <a:pt x="25" y="50"/>
                  <a:pt x="50" y="100"/>
                  <a:pt x="50" y="125"/>
                </a:cubicBezTo>
                <a:cubicBezTo>
                  <a:pt x="75" y="150"/>
                  <a:pt x="150" y="225"/>
                  <a:pt x="124" y="250"/>
                </a:cubicBezTo>
                <a:cubicBezTo>
                  <a:pt x="100" y="275"/>
                  <a:pt x="100" y="325"/>
                  <a:pt x="124" y="350"/>
                </a:cubicBezTo>
                <a:cubicBezTo>
                  <a:pt x="150" y="350"/>
                  <a:pt x="175" y="275"/>
                  <a:pt x="175" y="275"/>
                </a:cubicBezTo>
                <a:cubicBezTo>
                  <a:pt x="175" y="250"/>
                  <a:pt x="200" y="225"/>
                  <a:pt x="225" y="225"/>
                </a:cubicBezTo>
                <a:cubicBezTo>
                  <a:pt x="250" y="250"/>
                  <a:pt x="275" y="250"/>
                  <a:pt x="275" y="250"/>
                </a:cubicBezTo>
                <a:cubicBezTo>
                  <a:pt x="275" y="225"/>
                  <a:pt x="275" y="200"/>
                  <a:pt x="275" y="175"/>
                </a:cubicBezTo>
                <a:cubicBezTo>
                  <a:pt x="250" y="175"/>
                  <a:pt x="225" y="125"/>
                  <a:pt x="200"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50" name="Freeform 76">
            <a:extLst>
              <a:ext uri="{FF2B5EF4-FFF2-40B4-BE49-F238E27FC236}">
                <a16:creationId xmlns:a16="http://schemas.microsoft.com/office/drawing/2014/main" id="{77100DC0-3A9A-2F43-B056-F764FC95DD24}"/>
              </a:ext>
            </a:extLst>
          </p:cNvPr>
          <p:cNvSpPr>
            <a:spLocks noChangeArrowheads="1"/>
          </p:cNvSpPr>
          <p:nvPr/>
        </p:nvSpPr>
        <p:spPr bwMode="auto">
          <a:xfrm>
            <a:off x="6427876" y="3401948"/>
            <a:ext cx="184217" cy="104061"/>
          </a:xfrm>
          <a:custGeom>
            <a:avLst/>
            <a:gdLst>
              <a:gd name="T0" fmla="*/ 450 w 576"/>
              <a:gd name="T1" fmla="*/ 25 h 326"/>
              <a:gd name="T2" fmla="*/ 450 w 576"/>
              <a:gd name="T3" fmla="*/ 25 h 326"/>
              <a:gd name="T4" fmla="*/ 350 w 576"/>
              <a:gd name="T5" fmla="*/ 25 h 326"/>
              <a:gd name="T6" fmla="*/ 275 w 576"/>
              <a:gd name="T7" fmla="*/ 50 h 326"/>
              <a:gd name="T8" fmla="*/ 175 w 576"/>
              <a:gd name="T9" fmla="*/ 50 h 326"/>
              <a:gd name="T10" fmla="*/ 75 w 576"/>
              <a:gd name="T11" fmla="*/ 50 h 326"/>
              <a:gd name="T12" fmla="*/ 24 w 576"/>
              <a:gd name="T13" fmla="*/ 0 h 326"/>
              <a:gd name="T14" fmla="*/ 0 w 576"/>
              <a:gd name="T15" fmla="*/ 25 h 326"/>
              <a:gd name="T16" fmla="*/ 0 w 576"/>
              <a:gd name="T17" fmla="*/ 75 h 326"/>
              <a:gd name="T18" fmla="*/ 50 w 576"/>
              <a:gd name="T19" fmla="*/ 150 h 326"/>
              <a:gd name="T20" fmla="*/ 0 w 576"/>
              <a:gd name="T21" fmla="*/ 175 h 326"/>
              <a:gd name="T22" fmla="*/ 0 w 576"/>
              <a:gd name="T23" fmla="*/ 225 h 326"/>
              <a:gd name="T24" fmla="*/ 50 w 576"/>
              <a:gd name="T25" fmla="*/ 300 h 326"/>
              <a:gd name="T26" fmla="*/ 75 w 576"/>
              <a:gd name="T27" fmla="*/ 325 h 326"/>
              <a:gd name="T28" fmla="*/ 200 w 576"/>
              <a:gd name="T29" fmla="*/ 325 h 326"/>
              <a:gd name="T30" fmla="*/ 300 w 576"/>
              <a:gd name="T31" fmla="*/ 325 h 326"/>
              <a:gd name="T32" fmla="*/ 350 w 576"/>
              <a:gd name="T33" fmla="*/ 300 h 326"/>
              <a:gd name="T34" fmla="*/ 375 w 576"/>
              <a:gd name="T35" fmla="*/ 300 h 326"/>
              <a:gd name="T36" fmla="*/ 375 w 576"/>
              <a:gd name="T37" fmla="*/ 275 h 326"/>
              <a:gd name="T38" fmla="*/ 475 w 576"/>
              <a:gd name="T39" fmla="*/ 275 h 326"/>
              <a:gd name="T40" fmla="*/ 525 w 576"/>
              <a:gd name="T41" fmla="*/ 250 h 326"/>
              <a:gd name="T42" fmla="*/ 500 w 576"/>
              <a:gd name="T43" fmla="*/ 225 h 326"/>
              <a:gd name="T44" fmla="*/ 500 w 576"/>
              <a:gd name="T45" fmla="*/ 175 h 326"/>
              <a:gd name="T46" fmla="*/ 575 w 576"/>
              <a:gd name="T47" fmla="*/ 75 h 326"/>
              <a:gd name="T48" fmla="*/ 575 w 576"/>
              <a:gd name="T49" fmla="*/ 50 h 326"/>
              <a:gd name="T50" fmla="*/ 525 w 576"/>
              <a:gd name="T51" fmla="*/ 25 h 326"/>
              <a:gd name="T52" fmla="*/ 450 w 576"/>
              <a:gd name="T53" fmla="*/ 2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326">
                <a:moveTo>
                  <a:pt x="450" y="25"/>
                </a:moveTo>
                <a:lnTo>
                  <a:pt x="450" y="25"/>
                </a:lnTo>
                <a:cubicBezTo>
                  <a:pt x="425" y="0"/>
                  <a:pt x="350" y="25"/>
                  <a:pt x="350" y="25"/>
                </a:cubicBezTo>
                <a:cubicBezTo>
                  <a:pt x="325" y="50"/>
                  <a:pt x="300" y="75"/>
                  <a:pt x="275" y="50"/>
                </a:cubicBezTo>
                <a:cubicBezTo>
                  <a:pt x="250" y="50"/>
                  <a:pt x="175" y="50"/>
                  <a:pt x="175" y="50"/>
                </a:cubicBezTo>
                <a:cubicBezTo>
                  <a:pt x="150" y="50"/>
                  <a:pt x="75" y="50"/>
                  <a:pt x="75" y="50"/>
                </a:cubicBezTo>
                <a:cubicBezTo>
                  <a:pt x="75" y="50"/>
                  <a:pt x="50" y="25"/>
                  <a:pt x="24" y="0"/>
                </a:cubicBezTo>
                <a:cubicBezTo>
                  <a:pt x="24" y="25"/>
                  <a:pt x="24" y="25"/>
                  <a:pt x="0" y="25"/>
                </a:cubicBezTo>
                <a:lnTo>
                  <a:pt x="0" y="75"/>
                </a:lnTo>
                <a:cubicBezTo>
                  <a:pt x="24" y="100"/>
                  <a:pt x="50" y="150"/>
                  <a:pt x="50" y="150"/>
                </a:cubicBezTo>
                <a:cubicBezTo>
                  <a:pt x="24" y="150"/>
                  <a:pt x="0" y="175"/>
                  <a:pt x="0" y="175"/>
                </a:cubicBezTo>
                <a:cubicBezTo>
                  <a:pt x="0" y="200"/>
                  <a:pt x="0" y="225"/>
                  <a:pt x="0" y="225"/>
                </a:cubicBezTo>
                <a:cubicBezTo>
                  <a:pt x="24" y="225"/>
                  <a:pt x="50" y="275"/>
                  <a:pt x="50" y="300"/>
                </a:cubicBezTo>
                <a:cubicBezTo>
                  <a:pt x="75" y="300"/>
                  <a:pt x="75" y="300"/>
                  <a:pt x="75" y="325"/>
                </a:cubicBezTo>
                <a:cubicBezTo>
                  <a:pt x="124" y="300"/>
                  <a:pt x="200" y="300"/>
                  <a:pt x="200" y="325"/>
                </a:cubicBezTo>
                <a:cubicBezTo>
                  <a:pt x="224" y="325"/>
                  <a:pt x="300" y="325"/>
                  <a:pt x="300" y="325"/>
                </a:cubicBezTo>
                <a:cubicBezTo>
                  <a:pt x="325" y="325"/>
                  <a:pt x="350" y="325"/>
                  <a:pt x="350" y="300"/>
                </a:cubicBezTo>
                <a:lnTo>
                  <a:pt x="375" y="300"/>
                </a:lnTo>
                <a:cubicBezTo>
                  <a:pt x="375" y="275"/>
                  <a:pt x="375" y="275"/>
                  <a:pt x="375" y="275"/>
                </a:cubicBezTo>
                <a:cubicBezTo>
                  <a:pt x="400" y="250"/>
                  <a:pt x="450" y="250"/>
                  <a:pt x="475" y="275"/>
                </a:cubicBezTo>
                <a:cubicBezTo>
                  <a:pt x="500" y="275"/>
                  <a:pt x="500" y="275"/>
                  <a:pt x="525" y="250"/>
                </a:cubicBezTo>
                <a:cubicBezTo>
                  <a:pt x="525" y="250"/>
                  <a:pt x="525" y="225"/>
                  <a:pt x="500" y="225"/>
                </a:cubicBezTo>
                <a:cubicBezTo>
                  <a:pt x="500" y="225"/>
                  <a:pt x="475" y="175"/>
                  <a:pt x="500" y="175"/>
                </a:cubicBezTo>
                <a:cubicBezTo>
                  <a:pt x="500" y="150"/>
                  <a:pt x="525" y="100"/>
                  <a:pt x="575" y="75"/>
                </a:cubicBezTo>
                <a:cubicBezTo>
                  <a:pt x="575" y="75"/>
                  <a:pt x="575" y="75"/>
                  <a:pt x="575" y="50"/>
                </a:cubicBezTo>
                <a:cubicBezTo>
                  <a:pt x="549" y="50"/>
                  <a:pt x="525" y="50"/>
                  <a:pt x="525" y="25"/>
                </a:cubicBezTo>
                <a:cubicBezTo>
                  <a:pt x="525" y="25"/>
                  <a:pt x="475" y="25"/>
                  <a:pt x="450"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51" name="Freeform 77">
            <a:extLst>
              <a:ext uri="{FF2B5EF4-FFF2-40B4-BE49-F238E27FC236}">
                <a16:creationId xmlns:a16="http://schemas.microsoft.com/office/drawing/2014/main" id="{453086CF-FF0D-3E43-8008-B88C76DDAB71}"/>
              </a:ext>
            </a:extLst>
          </p:cNvPr>
          <p:cNvSpPr>
            <a:spLocks noChangeArrowheads="1"/>
          </p:cNvSpPr>
          <p:nvPr/>
        </p:nvSpPr>
        <p:spPr bwMode="auto">
          <a:xfrm>
            <a:off x="6371625" y="3465230"/>
            <a:ext cx="80155" cy="64687"/>
          </a:xfrm>
          <a:custGeom>
            <a:avLst/>
            <a:gdLst>
              <a:gd name="T0" fmla="*/ 51 w 252"/>
              <a:gd name="T1" fmla="*/ 200 h 201"/>
              <a:gd name="T2" fmla="*/ 51 w 252"/>
              <a:gd name="T3" fmla="*/ 200 h 201"/>
              <a:gd name="T4" fmla="*/ 51 w 252"/>
              <a:gd name="T5" fmla="*/ 200 h 201"/>
              <a:gd name="T6" fmla="*/ 76 w 252"/>
              <a:gd name="T7" fmla="*/ 200 h 201"/>
              <a:gd name="T8" fmla="*/ 76 w 252"/>
              <a:gd name="T9" fmla="*/ 200 h 201"/>
              <a:gd name="T10" fmla="*/ 76 w 252"/>
              <a:gd name="T11" fmla="*/ 200 h 201"/>
              <a:gd name="T12" fmla="*/ 76 w 252"/>
              <a:gd name="T13" fmla="*/ 200 h 201"/>
              <a:gd name="T14" fmla="*/ 100 w 252"/>
              <a:gd name="T15" fmla="*/ 200 h 201"/>
              <a:gd name="T16" fmla="*/ 100 w 252"/>
              <a:gd name="T17" fmla="*/ 200 h 201"/>
              <a:gd name="T18" fmla="*/ 100 w 252"/>
              <a:gd name="T19" fmla="*/ 175 h 201"/>
              <a:gd name="T20" fmla="*/ 126 w 252"/>
              <a:gd name="T21" fmla="*/ 175 h 201"/>
              <a:gd name="T22" fmla="*/ 126 w 252"/>
              <a:gd name="T23" fmla="*/ 175 h 201"/>
              <a:gd name="T24" fmla="*/ 176 w 252"/>
              <a:gd name="T25" fmla="*/ 150 h 201"/>
              <a:gd name="T26" fmla="*/ 251 w 252"/>
              <a:gd name="T27" fmla="*/ 125 h 201"/>
              <a:gd name="T28" fmla="*/ 251 w 252"/>
              <a:gd name="T29" fmla="*/ 125 h 201"/>
              <a:gd name="T30" fmla="*/ 226 w 252"/>
              <a:gd name="T31" fmla="*/ 100 h 201"/>
              <a:gd name="T32" fmla="*/ 176 w 252"/>
              <a:gd name="T33" fmla="*/ 25 h 201"/>
              <a:gd name="T34" fmla="*/ 176 w 252"/>
              <a:gd name="T35" fmla="*/ 25 h 201"/>
              <a:gd name="T36" fmla="*/ 176 w 252"/>
              <a:gd name="T37" fmla="*/ 25 h 201"/>
              <a:gd name="T38" fmla="*/ 176 w 252"/>
              <a:gd name="T39" fmla="*/ 0 h 201"/>
              <a:gd name="T40" fmla="*/ 26 w 252"/>
              <a:gd name="T41" fmla="*/ 50 h 201"/>
              <a:gd name="T42" fmla="*/ 26 w 252"/>
              <a:gd name="T43" fmla="*/ 25 h 201"/>
              <a:gd name="T44" fmla="*/ 0 w 252"/>
              <a:gd name="T45" fmla="*/ 125 h 201"/>
              <a:gd name="T46" fmla="*/ 51 w 252"/>
              <a:gd name="T47" fmla="*/ 2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2" h="201">
                <a:moveTo>
                  <a:pt x="51" y="200"/>
                </a:moveTo>
                <a:lnTo>
                  <a:pt x="51" y="200"/>
                </a:lnTo>
                <a:lnTo>
                  <a:pt x="51" y="200"/>
                </a:lnTo>
                <a:cubicBezTo>
                  <a:pt x="51" y="200"/>
                  <a:pt x="51" y="200"/>
                  <a:pt x="76" y="200"/>
                </a:cubicBezTo>
                <a:lnTo>
                  <a:pt x="76" y="200"/>
                </a:lnTo>
                <a:lnTo>
                  <a:pt x="76" y="200"/>
                </a:lnTo>
                <a:lnTo>
                  <a:pt x="76" y="200"/>
                </a:lnTo>
                <a:lnTo>
                  <a:pt x="100" y="200"/>
                </a:lnTo>
                <a:lnTo>
                  <a:pt x="100" y="200"/>
                </a:lnTo>
                <a:cubicBezTo>
                  <a:pt x="100" y="200"/>
                  <a:pt x="100" y="200"/>
                  <a:pt x="100" y="175"/>
                </a:cubicBezTo>
                <a:cubicBezTo>
                  <a:pt x="100" y="175"/>
                  <a:pt x="100" y="175"/>
                  <a:pt x="126" y="175"/>
                </a:cubicBezTo>
                <a:lnTo>
                  <a:pt x="126" y="175"/>
                </a:lnTo>
                <a:cubicBezTo>
                  <a:pt x="151" y="175"/>
                  <a:pt x="151" y="150"/>
                  <a:pt x="176" y="150"/>
                </a:cubicBezTo>
                <a:cubicBezTo>
                  <a:pt x="176" y="175"/>
                  <a:pt x="251" y="125"/>
                  <a:pt x="251" y="125"/>
                </a:cubicBezTo>
                <a:lnTo>
                  <a:pt x="251" y="125"/>
                </a:lnTo>
                <a:cubicBezTo>
                  <a:pt x="251" y="100"/>
                  <a:pt x="251" y="100"/>
                  <a:pt x="226" y="100"/>
                </a:cubicBezTo>
                <a:cubicBezTo>
                  <a:pt x="226" y="75"/>
                  <a:pt x="200" y="25"/>
                  <a:pt x="176" y="25"/>
                </a:cubicBezTo>
                <a:lnTo>
                  <a:pt x="176" y="25"/>
                </a:lnTo>
                <a:lnTo>
                  <a:pt x="176" y="25"/>
                </a:lnTo>
                <a:cubicBezTo>
                  <a:pt x="176" y="25"/>
                  <a:pt x="176" y="25"/>
                  <a:pt x="176" y="0"/>
                </a:cubicBezTo>
                <a:cubicBezTo>
                  <a:pt x="126" y="25"/>
                  <a:pt x="26" y="50"/>
                  <a:pt x="26" y="50"/>
                </a:cubicBezTo>
                <a:cubicBezTo>
                  <a:pt x="26" y="50"/>
                  <a:pt x="26" y="50"/>
                  <a:pt x="26" y="25"/>
                </a:cubicBezTo>
                <a:cubicBezTo>
                  <a:pt x="0" y="75"/>
                  <a:pt x="0" y="100"/>
                  <a:pt x="0" y="125"/>
                </a:cubicBezTo>
                <a:cubicBezTo>
                  <a:pt x="0" y="150"/>
                  <a:pt x="26" y="175"/>
                  <a:pt x="51" y="2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52" name="Freeform 78">
            <a:extLst>
              <a:ext uri="{FF2B5EF4-FFF2-40B4-BE49-F238E27FC236}">
                <a16:creationId xmlns:a16="http://schemas.microsoft.com/office/drawing/2014/main" id="{EADFB044-FC1D-A04C-83AF-8E1570A96ECA}"/>
              </a:ext>
            </a:extLst>
          </p:cNvPr>
          <p:cNvSpPr>
            <a:spLocks noChangeArrowheads="1"/>
          </p:cNvSpPr>
          <p:nvPr/>
        </p:nvSpPr>
        <p:spPr bwMode="auto">
          <a:xfrm>
            <a:off x="6427875" y="3082732"/>
            <a:ext cx="534372" cy="310779"/>
          </a:xfrm>
          <a:custGeom>
            <a:avLst/>
            <a:gdLst>
              <a:gd name="T0" fmla="*/ 1475 w 1676"/>
              <a:gd name="T1" fmla="*/ 625 h 976"/>
              <a:gd name="T2" fmla="*/ 1625 w 1676"/>
              <a:gd name="T3" fmla="*/ 575 h 976"/>
              <a:gd name="T4" fmla="*/ 1625 w 1676"/>
              <a:gd name="T5" fmla="*/ 475 h 976"/>
              <a:gd name="T6" fmla="*/ 1625 w 1676"/>
              <a:gd name="T7" fmla="*/ 425 h 976"/>
              <a:gd name="T8" fmla="*/ 1600 w 1676"/>
              <a:gd name="T9" fmla="*/ 350 h 976"/>
              <a:gd name="T10" fmla="*/ 1450 w 1676"/>
              <a:gd name="T11" fmla="*/ 325 h 976"/>
              <a:gd name="T12" fmla="*/ 1350 w 1676"/>
              <a:gd name="T13" fmla="*/ 275 h 976"/>
              <a:gd name="T14" fmla="*/ 1275 w 1676"/>
              <a:gd name="T15" fmla="*/ 250 h 976"/>
              <a:gd name="T16" fmla="*/ 1200 w 1676"/>
              <a:gd name="T17" fmla="*/ 175 h 976"/>
              <a:gd name="T18" fmla="*/ 1100 w 1676"/>
              <a:gd name="T19" fmla="*/ 100 h 976"/>
              <a:gd name="T20" fmla="*/ 1000 w 1676"/>
              <a:gd name="T21" fmla="*/ 25 h 976"/>
              <a:gd name="T22" fmla="*/ 900 w 1676"/>
              <a:gd name="T23" fmla="*/ 50 h 976"/>
              <a:gd name="T24" fmla="*/ 825 w 1676"/>
              <a:gd name="T25" fmla="*/ 50 h 976"/>
              <a:gd name="T26" fmla="*/ 749 w 1676"/>
              <a:gd name="T27" fmla="*/ 125 h 976"/>
              <a:gd name="T28" fmla="*/ 600 w 1676"/>
              <a:gd name="T29" fmla="*/ 100 h 976"/>
              <a:gd name="T30" fmla="*/ 475 w 1676"/>
              <a:gd name="T31" fmla="*/ 100 h 976"/>
              <a:gd name="T32" fmla="*/ 224 w 1676"/>
              <a:gd name="T33" fmla="*/ 74 h 976"/>
              <a:gd name="T34" fmla="*/ 124 w 1676"/>
              <a:gd name="T35" fmla="*/ 100 h 976"/>
              <a:gd name="T36" fmla="*/ 150 w 1676"/>
              <a:gd name="T37" fmla="*/ 225 h 976"/>
              <a:gd name="T38" fmla="*/ 24 w 1676"/>
              <a:gd name="T39" fmla="*/ 350 h 976"/>
              <a:gd name="T40" fmla="*/ 0 w 1676"/>
              <a:gd name="T41" fmla="*/ 500 h 976"/>
              <a:gd name="T42" fmla="*/ 50 w 1676"/>
              <a:gd name="T43" fmla="*/ 550 h 976"/>
              <a:gd name="T44" fmla="*/ 175 w 1676"/>
              <a:gd name="T45" fmla="*/ 550 h 976"/>
              <a:gd name="T46" fmla="*/ 275 w 1676"/>
              <a:gd name="T47" fmla="*/ 575 h 976"/>
              <a:gd name="T48" fmla="*/ 375 w 1676"/>
              <a:gd name="T49" fmla="*/ 525 h 976"/>
              <a:gd name="T50" fmla="*/ 575 w 1676"/>
              <a:gd name="T51" fmla="*/ 525 h 976"/>
              <a:gd name="T52" fmla="*/ 700 w 1676"/>
              <a:gd name="T53" fmla="*/ 675 h 976"/>
              <a:gd name="T54" fmla="*/ 650 w 1676"/>
              <a:gd name="T55" fmla="*/ 725 h 976"/>
              <a:gd name="T56" fmla="*/ 549 w 1676"/>
              <a:gd name="T57" fmla="*/ 850 h 976"/>
              <a:gd name="T58" fmla="*/ 650 w 1676"/>
              <a:gd name="T59" fmla="*/ 850 h 976"/>
              <a:gd name="T60" fmla="*/ 725 w 1676"/>
              <a:gd name="T61" fmla="*/ 800 h 976"/>
              <a:gd name="T62" fmla="*/ 900 w 1676"/>
              <a:gd name="T63" fmla="*/ 700 h 976"/>
              <a:gd name="T64" fmla="*/ 1075 w 1676"/>
              <a:gd name="T65" fmla="*/ 775 h 976"/>
              <a:gd name="T66" fmla="*/ 1050 w 1676"/>
              <a:gd name="T67" fmla="*/ 900 h 976"/>
              <a:gd name="T68" fmla="*/ 1125 w 1676"/>
              <a:gd name="T69" fmla="*/ 950 h 976"/>
              <a:gd name="T70" fmla="*/ 1325 w 1676"/>
              <a:gd name="T71" fmla="*/ 900 h 976"/>
              <a:gd name="T72" fmla="*/ 1175 w 1676"/>
              <a:gd name="T73" fmla="*/ 800 h 976"/>
              <a:gd name="T74" fmla="*/ 1400 w 1676"/>
              <a:gd name="T75" fmla="*/ 675 h 976"/>
              <a:gd name="T76" fmla="*/ 1475 w 1676"/>
              <a:gd name="T77" fmla="*/ 625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6" h="976">
                <a:moveTo>
                  <a:pt x="1475" y="625"/>
                </a:moveTo>
                <a:lnTo>
                  <a:pt x="1475" y="625"/>
                </a:lnTo>
                <a:cubicBezTo>
                  <a:pt x="1500" y="625"/>
                  <a:pt x="1550" y="575"/>
                  <a:pt x="1550" y="575"/>
                </a:cubicBezTo>
                <a:cubicBezTo>
                  <a:pt x="1575" y="575"/>
                  <a:pt x="1625" y="575"/>
                  <a:pt x="1625" y="575"/>
                </a:cubicBezTo>
                <a:cubicBezTo>
                  <a:pt x="1625" y="550"/>
                  <a:pt x="1650" y="525"/>
                  <a:pt x="1650" y="500"/>
                </a:cubicBezTo>
                <a:lnTo>
                  <a:pt x="1625" y="475"/>
                </a:lnTo>
                <a:cubicBezTo>
                  <a:pt x="1625" y="475"/>
                  <a:pt x="1650" y="475"/>
                  <a:pt x="1650" y="450"/>
                </a:cubicBezTo>
                <a:lnTo>
                  <a:pt x="1625" y="425"/>
                </a:lnTo>
                <a:cubicBezTo>
                  <a:pt x="1625" y="425"/>
                  <a:pt x="1675" y="399"/>
                  <a:pt x="1675" y="375"/>
                </a:cubicBezTo>
                <a:cubicBezTo>
                  <a:pt x="1650" y="375"/>
                  <a:pt x="1625" y="375"/>
                  <a:pt x="1600" y="350"/>
                </a:cubicBezTo>
                <a:cubicBezTo>
                  <a:pt x="1575" y="350"/>
                  <a:pt x="1550" y="350"/>
                  <a:pt x="1525" y="325"/>
                </a:cubicBezTo>
                <a:cubicBezTo>
                  <a:pt x="1500" y="325"/>
                  <a:pt x="1450" y="325"/>
                  <a:pt x="1450" y="325"/>
                </a:cubicBezTo>
                <a:cubicBezTo>
                  <a:pt x="1450" y="299"/>
                  <a:pt x="1425" y="275"/>
                  <a:pt x="1400" y="275"/>
                </a:cubicBezTo>
                <a:cubicBezTo>
                  <a:pt x="1400" y="250"/>
                  <a:pt x="1375" y="275"/>
                  <a:pt x="1350" y="275"/>
                </a:cubicBezTo>
                <a:cubicBezTo>
                  <a:pt x="1350" y="275"/>
                  <a:pt x="1325" y="299"/>
                  <a:pt x="1300" y="275"/>
                </a:cubicBezTo>
                <a:lnTo>
                  <a:pt x="1275" y="250"/>
                </a:lnTo>
                <a:cubicBezTo>
                  <a:pt x="1250" y="275"/>
                  <a:pt x="1225" y="250"/>
                  <a:pt x="1225" y="250"/>
                </a:cubicBezTo>
                <a:cubicBezTo>
                  <a:pt x="1225" y="225"/>
                  <a:pt x="1200" y="175"/>
                  <a:pt x="1200" y="175"/>
                </a:cubicBezTo>
                <a:cubicBezTo>
                  <a:pt x="1175" y="150"/>
                  <a:pt x="1125" y="175"/>
                  <a:pt x="1125" y="150"/>
                </a:cubicBezTo>
                <a:cubicBezTo>
                  <a:pt x="1100" y="125"/>
                  <a:pt x="1100" y="100"/>
                  <a:pt x="1100" y="100"/>
                </a:cubicBezTo>
                <a:cubicBezTo>
                  <a:pt x="1100" y="74"/>
                  <a:pt x="1100" y="50"/>
                  <a:pt x="1075" y="25"/>
                </a:cubicBezTo>
                <a:cubicBezTo>
                  <a:pt x="1075" y="0"/>
                  <a:pt x="1025" y="0"/>
                  <a:pt x="1000" y="25"/>
                </a:cubicBezTo>
                <a:cubicBezTo>
                  <a:pt x="1000" y="25"/>
                  <a:pt x="950" y="0"/>
                  <a:pt x="950" y="25"/>
                </a:cubicBezTo>
                <a:cubicBezTo>
                  <a:pt x="925" y="25"/>
                  <a:pt x="925" y="50"/>
                  <a:pt x="900" y="50"/>
                </a:cubicBezTo>
                <a:cubicBezTo>
                  <a:pt x="900" y="50"/>
                  <a:pt x="875" y="50"/>
                  <a:pt x="875" y="25"/>
                </a:cubicBezTo>
                <a:cubicBezTo>
                  <a:pt x="850" y="50"/>
                  <a:pt x="825" y="50"/>
                  <a:pt x="825" y="50"/>
                </a:cubicBezTo>
                <a:lnTo>
                  <a:pt x="749" y="100"/>
                </a:lnTo>
                <a:cubicBezTo>
                  <a:pt x="749" y="125"/>
                  <a:pt x="749" y="150"/>
                  <a:pt x="749" y="125"/>
                </a:cubicBezTo>
                <a:cubicBezTo>
                  <a:pt x="725" y="125"/>
                  <a:pt x="675" y="125"/>
                  <a:pt x="650" y="125"/>
                </a:cubicBezTo>
                <a:cubicBezTo>
                  <a:pt x="650" y="150"/>
                  <a:pt x="625" y="100"/>
                  <a:pt x="600" y="100"/>
                </a:cubicBezTo>
                <a:cubicBezTo>
                  <a:pt x="575" y="125"/>
                  <a:pt x="549" y="100"/>
                  <a:pt x="525" y="100"/>
                </a:cubicBezTo>
                <a:cubicBezTo>
                  <a:pt x="525" y="125"/>
                  <a:pt x="500" y="100"/>
                  <a:pt x="475" y="100"/>
                </a:cubicBezTo>
                <a:cubicBezTo>
                  <a:pt x="450" y="74"/>
                  <a:pt x="400" y="100"/>
                  <a:pt x="375" y="74"/>
                </a:cubicBezTo>
                <a:cubicBezTo>
                  <a:pt x="375" y="74"/>
                  <a:pt x="250" y="74"/>
                  <a:pt x="224" y="74"/>
                </a:cubicBezTo>
                <a:cubicBezTo>
                  <a:pt x="200" y="74"/>
                  <a:pt x="175" y="74"/>
                  <a:pt x="175" y="100"/>
                </a:cubicBezTo>
                <a:cubicBezTo>
                  <a:pt x="150" y="125"/>
                  <a:pt x="124" y="100"/>
                  <a:pt x="124" y="100"/>
                </a:cubicBezTo>
                <a:cubicBezTo>
                  <a:pt x="124" y="125"/>
                  <a:pt x="124" y="125"/>
                  <a:pt x="124" y="150"/>
                </a:cubicBezTo>
                <a:cubicBezTo>
                  <a:pt x="124" y="150"/>
                  <a:pt x="175" y="225"/>
                  <a:pt x="150" y="225"/>
                </a:cubicBezTo>
                <a:cubicBezTo>
                  <a:pt x="150" y="250"/>
                  <a:pt x="124" y="250"/>
                  <a:pt x="124" y="275"/>
                </a:cubicBezTo>
                <a:cubicBezTo>
                  <a:pt x="100" y="275"/>
                  <a:pt x="24" y="350"/>
                  <a:pt x="24" y="350"/>
                </a:cubicBezTo>
                <a:cubicBezTo>
                  <a:pt x="24" y="375"/>
                  <a:pt x="50" y="425"/>
                  <a:pt x="24" y="425"/>
                </a:cubicBezTo>
                <a:cubicBezTo>
                  <a:pt x="24" y="425"/>
                  <a:pt x="0" y="475"/>
                  <a:pt x="0" y="500"/>
                </a:cubicBezTo>
                <a:lnTo>
                  <a:pt x="24" y="525"/>
                </a:lnTo>
                <a:cubicBezTo>
                  <a:pt x="50" y="550"/>
                  <a:pt x="50" y="550"/>
                  <a:pt x="50" y="550"/>
                </a:cubicBezTo>
                <a:lnTo>
                  <a:pt x="75" y="550"/>
                </a:lnTo>
                <a:cubicBezTo>
                  <a:pt x="100" y="550"/>
                  <a:pt x="150" y="550"/>
                  <a:pt x="175" y="550"/>
                </a:cubicBezTo>
                <a:cubicBezTo>
                  <a:pt x="200" y="550"/>
                  <a:pt x="224" y="575"/>
                  <a:pt x="224" y="575"/>
                </a:cubicBezTo>
                <a:cubicBezTo>
                  <a:pt x="250" y="575"/>
                  <a:pt x="250" y="575"/>
                  <a:pt x="275" y="575"/>
                </a:cubicBezTo>
                <a:cubicBezTo>
                  <a:pt x="300" y="550"/>
                  <a:pt x="300" y="550"/>
                  <a:pt x="325" y="550"/>
                </a:cubicBezTo>
                <a:cubicBezTo>
                  <a:pt x="350" y="550"/>
                  <a:pt x="375" y="550"/>
                  <a:pt x="375" y="525"/>
                </a:cubicBezTo>
                <a:cubicBezTo>
                  <a:pt x="375" y="525"/>
                  <a:pt x="475" y="500"/>
                  <a:pt x="500" y="500"/>
                </a:cubicBezTo>
                <a:cubicBezTo>
                  <a:pt x="500" y="500"/>
                  <a:pt x="549" y="525"/>
                  <a:pt x="575" y="525"/>
                </a:cubicBezTo>
                <a:cubicBezTo>
                  <a:pt x="575" y="525"/>
                  <a:pt x="625" y="550"/>
                  <a:pt x="625" y="575"/>
                </a:cubicBezTo>
                <a:cubicBezTo>
                  <a:pt x="650" y="625"/>
                  <a:pt x="675" y="675"/>
                  <a:pt x="700" y="675"/>
                </a:cubicBezTo>
                <a:cubicBezTo>
                  <a:pt x="700" y="700"/>
                  <a:pt x="700" y="725"/>
                  <a:pt x="700" y="750"/>
                </a:cubicBezTo>
                <a:cubicBezTo>
                  <a:pt x="700" y="750"/>
                  <a:pt x="675" y="750"/>
                  <a:pt x="650" y="725"/>
                </a:cubicBezTo>
                <a:cubicBezTo>
                  <a:pt x="625" y="725"/>
                  <a:pt x="600" y="750"/>
                  <a:pt x="600" y="775"/>
                </a:cubicBezTo>
                <a:cubicBezTo>
                  <a:pt x="600" y="800"/>
                  <a:pt x="575" y="850"/>
                  <a:pt x="549" y="850"/>
                </a:cubicBezTo>
                <a:cubicBezTo>
                  <a:pt x="549" y="875"/>
                  <a:pt x="575" y="875"/>
                  <a:pt x="600" y="875"/>
                </a:cubicBezTo>
                <a:cubicBezTo>
                  <a:pt x="600" y="875"/>
                  <a:pt x="625" y="850"/>
                  <a:pt x="650" y="850"/>
                </a:cubicBezTo>
                <a:lnTo>
                  <a:pt x="675" y="875"/>
                </a:lnTo>
                <a:cubicBezTo>
                  <a:pt x="675" y="825"/>
                  <a:pt x="675" y="850"/>
                  <a:pt x="725" y="800"/>
                </a:cubicBezTo>
                <a:cubicBezTo>
                  <a:pt x="775" y="775"/>
                  <a:pt x="775" y="725"/>
                  <a:pt x="800" y="725"/>
                </a:cubicBezTo>
                <a:cubicBezTo>
                  <a:pt x="850" y="700"/>
                  <a:pt x="850" y="700"/>
                  <a:pt x="900" y="700"/>
                </a:cubicBezTo>
                <a:cubicBezTo>
                  <a:pt x="950" y="700"/>
                  <a:pt x="875" y="750"/>
                  <a:pt x="925" y="750"/>
                </a:cubicBezTo>
                <a:cubicBezTo>
                  <a:pt x="950" y="775"/>
                  <a:pt x="1075" y="750"/>
                  <a:pt x="1075" y="775"/>
                </a:cubicBezTo>
                <a:cubicBezTo>
                  <a:pt x="1075" y="800"/>
                  <a:pt x="950" y="850"/>
                  <a:pt x="950" y="850"/>
                </a:cubicBezTo>
                <a:cubicBezTo>
                  <a:pt x="950" y="875"/>
                  <a:pt x="1025" y="875"/>
                  <a:pt x="1050" y="900"/>
                </a:cubicBezTo>
                <a:cubicBezTo>
                  <a:pt x="1075" y="900"/>
                  <a:pt x="1025" y="950"/>
                  <a:pt x="1050" y="975"/>
                </a:cubicBezTo>
                <a:cubicBezTo>
                  <a:pt x="1050" y="975"/>
                  <a:pt x="1100" y="975"/>
                  <a:pt x="1125" y="950"/>
                </a:cubicBezTo>
                <a:cubicBezTo>
                  <a:pt x="1150" y="925"/>
                  <a:pt x="1175" y="925"/>
                  <a:pt x="1200" y="900"/>
                </a:cubicBezTo>
                <a:cubicBezTo>
                  <a:pt x="1250" y="875"/>
                  <a:pt x="1325" y="900"/>
                  <a:pt x="1325" y="900"/>
                </a:cubicBezTo>
                <a:cubicBezTo>
                  <a:pt x="1350" y="875"/>
                  <a:pt x="1325" y="875"/>
                  <a:pt x="1250" y="875"/>
                </a:cubicBezTo>
                <a:cubicBezTo>
                  <a:pt x="1175" y="875"/>
                  <a:pt x="1175" y="800"/>
                  <a:pt x="1175" y="800"/>
                </a:cubicBezTo>
                <a:cubicBezTo>
                  <a:pt x="1175" y="775"/>
                  <a:pt x="1250" y="725"/>
                  <a:pt x="1275" y="725"/>
                </a:cubicBezTo>
                <a:cubicBezTo>
                  <a:pt x="1325" y="725"/>
                  <a:pt x="1350" y="700"/>
                  <a:pt x="1400" y="675"/>
                </a:cubicBezTo>
                <a:cubicBezTo>
                  <a:pt x="1425" y="675"/>
                  <a:pt x="1450" y="675"/>
                  <a:pt x="1475" y="650"/>
                </a:cubicBezTo>
                <a:lnTo>
                  <a:pt x="1475" y="625"/>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53" name="Freeform 79">
            <a:extLst>
              <a:ext uri="{FF2B5EF4-FFF2-40B4-BE49-F238E27FC236}">
                <a16:creationId xmlns:a16="http://schemas.microsoft.com/office/drawing/2014/main" id="{2D1EE95C-FF0E-8A45-A5AE-A5ABB47D164A}"/>
              </a:ext>
            </a:extLst>
          </p:cNvPr>
          <p:cNvSpPr>
            <a:spLocks noChangeArrowheads="1"/>
          </p:cNvSpPr>
          <p:nvPr/>
        </p:nvSpPr>
        <p:spPr bwMode="auto">
          <a:xfrm>
            <a:off x="6451781" y="2923827"/>
            <a:ext cx="286873" cy="208124"/>
          </a:xfrm>
          <a:custGeom>
            <a:avLst/>
            <a:gdLst>
              <a:gd name="T0" fmla="*/ 825 w 901"/>
              <a:gd name="T1" fmla="*/ 325 h 651"/>
              <a:gd name="T2" fmla="*/ 825 w 901"/>
              <a:gd name="T3" fmla="*/ 325 h 651"/>
              <a:gd name="T4" fmla="*/ 775 w 901"/>
              <a:gd name="T5" fmla="*/ 274 h 651"/>
              <a:gd name="T6" fmla="*/ 750 w 901"/>
              <a:gd name="T7" fmla="*/ 225 h 651"/>
              <a:gd name="T8" fmla="*/ 725 w 901"/>
              <a:gd name="T9" fmla="*/ 150 h 651"/>
              <a:gd name="T10" fmla="*/ 725 w 901"/>
              <a:gd name="T11" fmla="*/ 74 h 651"/>
              <a:gd name="T12" fmla="*/ 625 w 901"/>
              <a:gd name="T13" fmla="*/ 50 h 651"/>
              <a:gd name="T14" fmla="*/ 575 w 901"/>
              <a:gd name="T15" fmla="*/ 50 h 651"/>
              <a:gd name="T16" fmla="*/ 525 w 901"/>
              <a:gd name="T17" fmla="*/ 25 h 651"/>
              <a:gd name="T18" fmla="*/ 474 w 901"/>
              <a:gd name="T19" fmla="*/ 25 h 651"/>
              <a:gd name="T20" fmla="*/ 474 w 901"/>
              <a:gd name="T21" fmla="*/ 0 h 651"/>
              <a:gd name="T22" fmla="*/ 450 w 901"/>
              <a:gd name="T23" fmla="*/ 25 h 651"/>
              <a:gd name="T24" fmla="*/ 425 w 901"/>
              <a:gd name="T25" fmla="*/ 50 h 651"/>
              <a:gd name="T26" fmla="*/ 350 w 901"/>
              <a:gd name="T27" fmla="*/ 74 h 651"/>
              <a:gd name="T28" fmla="*/ 325 w 901"/>
              <a:gd name="T29" fmla="*/ 125 h 651"/>
              <a:gd name="T30" fmla="*/ 325 w 901"/>
              <a:gd name="T31" fmla="*/ 150 h 651"/>
              <a:gd name="T32" fmla="*/ 275 w 901"/>
              <a:gd name="T33" fmla="*/ 174 h 651"/>
              <a:gd name="T34" fmla="*/ 225 w 901"/>
              <a:gd name="T35" fmla="*/ 225 h 651"/>
              <a:gd name="T36" fmla="*/ 225 w 901"/>
              <a:gd name="T37" fmla="*/ 274 h 651"/>
              <a:gd name="T38" fmla="*/ 149 w 901"/>
              <a:gd name="T39" fmla="*/ 274 h 651"/>
              <a:gd name="T40" fmla="*/ 125 w 901"/>
              <a:gd name="T41" fmla="*/ 300 h 651"/>
              <a:gd name="T42" fmla="*/ 49 w 901"/>
              <a:gd name="T43" fmla="*/ 300 h 651"/>
              <a:gd name="T44" fmla="*/ 49 w 901"/>
              <a:gd name="T45" fmla="*/ 300 h 651"/>
              <a:gd name="T46" fmla="*/ 49 w 901"/>
              <a:gd name="T47" fmla="*/ 374 h 651"/>
              <a:gd name="T48" fmla="*/ 75 w 901"/>
              <a:gd name="T49" fmla="*/ 474 h 651"/>
              <a:gd name="T50" fmla="*/ 0 w 901"/>
              <a:gd name="T51" fmla="*/ 500 h 651"/>
              <a:gd name="T52" fmla="*/ 49 w 901"/>
              <a:gd name="T53" fmla="*/ 550 h 651"/>
              <a:gd name="T54" fmla="*/ 49 w 901"/>
              <a:gd name="T55" fmla="*/ 600 h 651"/>
              <a:gd name="T56" fmla="*/ 100 w 901"/>
              <a:gd name="T57" fmla="*/ 600 h 651"/>
              <a:gd name="T58" fmla="*/ 149 w 901"/>
              <a:gd name="T59" fmla="*/ 574 h 651"/>
              <a:gd name="T60" fmla="*/ 300 w 901"/>
              <a:gd name="T61" fmla="*/ 574 h 651"/>
              <a:gd name="T62" fmla="*/ 400 w 901"/>
              <a:gd name="T63" fmla="*/ 600 h 651"/>
              <a:gd name="T64" fmla="*/ 450 w 901"/>
              <a:gd name="T65" fmla="*/ 600 h 651"/>
              <a:gd name="T66" fmla="*/ 525 w 901"/>
              <a:gd name="T67" fmla="*/ 600 h 651"/>
              <a:gd name="T68" fmla="*/ 575 w 901"/>
              <a:gd name="T69" fmla="*/ 625 h 651"/>
              <a:gd name="T70" fmla="*/ 674 w 901"/>
              <a:gd name="T71" fmla="*/ 625 h 651"/>
              <a:gd name="T72" fmla="*/ 674 w 901"/>
              <a:gd name="T73" fmla="*/ 600 h 651"/>
              <a:gd name="T74" fmla="*/ 750 w 901"/>
              <a:gd name="T75" fmla="*/ 550 h 651"/>
              <a:gd name="T76" fmla="*/ 800 w 901"/>
              <a:gd name="T77" fmla="*/ 525 h 651"/>
              <a:gd name="T78" fmla="*/ 800 w 901"/>
              <a:gd name="T79" fmla="*/ 500 h 651"/>
              <a:gd name="T80" fmla="*/ 775 w 901"/>
              <a:gd name="T81" fmla="*/ 400 h 651"/>
              <a:gd name="T82" fmla="*/ 850 w 901"/>
              <a:gd name="T83" fmla="*/ 425 h 651"/>
              <a:gd name="T84" fmla="*/ 900 w 901"/>
              <a:gd name="T85" fmla="*/ 374 h 651"/>
              <a:gd name="T86" fmla="*/ 825 w 901"/>
              <a:gd name="T87" fmla="*/ 325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1" h="651">
                <a:moveTo>
                  <a:pt x="825" y="325"/>
                </a:moveTo>
                <a:lnTo>
                  <a:pt x="825" y="325"/>
                </a:lnTo>
                <a:cubicBezTo>
                  <a:pt x="825" y="325"/>
                  <a:pt x="800" y="274"/>
                  <a:pt x="775" y="274"/>
                </a:cubicBezTo>
                <a:cubicBezTo>
                  <a:pt x="750" y="250"/>
                  <a:pt x="750" y="225"/>
                  <a:pt x="750" y="225"/>
                </a:cubicBezTo>
                <a:cubicBezTo>
                  <a:pt x="725" y="200"/>
                  <a:pt x="725" y="174"/>
                  <a:pt x="725" y="150"/>
                </a:cubicBezTo>
                <a:cubicBezTo>
                  <a:pt x="725" y="125"/>
                  <a:pt x="725" y="100"/>
                  <a:pt x="725" y="74"/>
                </a:cubicBezTo>
                <a:cubicBezTo>
                  <a:pt x="700" y="74"/>
                  <a:pt x="650" y="50"/>
                  <a:pt x="625" y="50"/>
                </a:cubicBezTo>
                <a:cubicBezTo>
                  <a:pt x="600" y="74"/>
                  <a:pt x="600" y="74"/>
                  <a:pt x="575" y="50"/>
                </a:cubicBezTo>
                <a:cubicBezTo>
                  <a:pt x="575" y="50"/>
                  <a:pt x="550" y="25"/>
                  <a:pt x="525" y="25"/>
                </a:cubicBezTo>
                <a:cubicBezTo>
                  <a:pt x="500" y="50"/>
                  <a:pt x="500" y="25"/>
                  <a:pt x="474" y="25"/>
                </a:cubicBezTo>
                <a:cubicBezTo>
                  <a:pt x="474" y="25"/>
                  <a:pt x="474" y="25"/>
                  <a:pt x="474" y="0"/>
                </a:cubicBezTo>
                <a:cubicBezTo>
                  <a:pt x="474" y="25"/>
                  <a:pt x="450" y="25"/>
                  <a:pt x="450" y="25"/>
                </a:cubicBezTo>
                <a:cubicBezTo>
                  <a:pt x="425" y="25"/>
                  <a:pt x="425" y="50"/>
                  <a:pt x="425" y="50"/>
                </a:cubicBezTo>
                <a:cubicBezTo>
                  <a:pt x="400" y="50"/>
                  <a:pt x="375" y="50"/>
                  <a:pt x="350" y="74"/>
                </a:cubicBezTo>
                <a:cubicBezTo>
                  <a:pt x="325" y="74"/>
                  <a:pt x="325" y="100"/>
                  <a:pt x="325" y="125"/>
                </a:cubicBezTo>
                <a:lnTo>
                  <a:pt x="325" y="150"/>
                </a:lnTo>
                <a:cubicBezTo>
                  <a:pt x="300" y="150"/>
                  <a:pt x="300" y="174"/>
                  <a:pt x="275" y="174"/>
                </a:cubicBezTo>
                <a:cubicBezTo>
                  <a:pt x="275" y="174"/>
                  <a:pt x="250" y="200"/>
                  <a:pt x="225" y="225"/>
                </a:cubicBezTo>
                <a:lnTo>
                  <a:pt x="225" y="274"/>
                </a:lnTo>
                <a:cubicBezTo>
                  <a:pt x="200" y="274"/>
                  <a:pt x="175" y="274"/>
                  <a:pt x="149" y="274"/>
                </a:cubicBezTo>
                <a:cubicBezTo>
                  <a:pt x="149" y="300"/>
                  <a:pt x="125" y="325"/>
                  <a:pt x="125" y="300"/>
                </a:cubicBezTo>
                <a:cubicBezTo>
                  <a:pt x="100" y="300"/>
                  <a:pt x="75" y="300"/>
                  <a:pt x="49" y="300"/>
                </a:cubicBezTo>
                <a:lnTo>
                  <a:pt x="49" y="300"/>
                </a:lnTo>
                <a:cubicBezTo>
                  <a:pt x="25" y="350"/>
                  <a:pt x="49" y="374"/>
                  <a:pt x="49" y="374"/>
                </a:cubicBezTo>
                <a:cubicBezTo>
                  <a:pt x="75" y="400"/>
                  <a:pt x="75" y="450"/>
                  <a:pt x="75" y="474"/>
                </a:cubicBezTo>
                <a:cubicBezTo>
                  <a:pt x="49" y="474"/>
                  <a:pt x="0" y="500"/>
                  <a:pt x="0" y="500"/>
                </a:cubicBezTo>
                <a:cubicBezTo>
                  <a:pt x="0" y="525"/>
                  <a:pt x="49" y="550"/>
                  <a:pt x="49" y="550"/>
                </a:cubicBezTo>
                <a:cubicBezTo>
                  <a:pt x="25" y="574"/>
                  <a:pt x="25" y="600"/>
                  <a:pt x="49" y="600"/>
                </a:cubicBezTo>
                <a:cubicBezTo>
                  <a:pt x="49" y="600"/>
                  <a:pt x="75" y="625"/>
                  <a:pt x="100" y="600"/>
                </a:cubicBezTo>
                <a:cubicBezTo>
                  <a:pt x="100" y="574"/>
                  <a:pt x="125" y="574"/>
                  <a:pt x="149" y="574"/>
                </a:cubicBezTo>
                <a:cubicBezTo>
                  <a:pt x="175" y="574"/>
                  <a:pt x="300" y="574"/>
                  <a:pt x="300" y="574"/>
                </a:cubicBezTo>
                <a:cubicBezTo>
                  <a:pt x="325" y="600"/>
                  <a:pt x="375" y="574"/>
                  <a:pt x="400" y="600"/>
                </a:cubicBezTo>
                <a:cubicBezTo>
                  <a:pt x="425" y="600"/>
                  <a:pt x="450" y="625"/>
                  <a:pt x="450" y="600"/>
                </a:cubicBezTo>
                <a:cubicBezTo>
                  <a:pt x="474" y="600"/>
                  <a:pt x="500" y="625"/>
                  <a:pt x="525" y="600"/>
                </a:cubicBezTo>
                <a:cubicBezTo>
                  <a:pt x="550" y="600"/>
                  <a:pt x="575" y="650"/>
                  <a:pt x="575" y="625"/>
                </a:cubicBezTo>
                <a:cubicBezTo>
                  <a:pt x="600" y="625"/>
                  <a:pt x="650" y="625"/>
                  <a:pt x="674" y="625"/>
                </a:cubicBezTo>
                <a:cubicBezTo>
                  <a:pt x="674" y="650"/>
                  <a:pt x="674" y="625"/>
                  <a:pt x="674" y="600"/>
                </a:cubicBezTo>
                <a:lnTo>
                  <a:pt x="750" y="550"/>
                </a:lnTo>
                <a:cubicBezTo>
                  <a:pt x="750" y="550"/>
                  <a:pt x="775" y="550"/>
                  <a:pt x="800" y="525"/>
                </a:cubicBezTo>
                <a:lnTo>
                  <a:pt x="800" y="500"/>
                </a:lnTo>
                <a:cubicBezTo>
                  <a:pt x="775" y="450"/>
                  <a:pt x="750" y="425"/>
                  <a:pt x="775" y="400"/>
                </a:cubicBezTo>
                <a:cubicBezTo>
                  <a:pt x="775" y="400"/>
                  <a:pt x="825" y="425"/>
                  <a:pt x="850" y="425"/>
                </a:cubicBezTo>
                <a:cubicBezTo>
                  <a:pt x="850" y="400"/>
                  <a:pt x="900" y="400"/>
                  <a:pt x="900" y="374"/>
                </a:cubicBezTo>
                <a:cubicBezTo>
                  <a:pt x="875" y="350"/>
                  <a:pt x="850" y="325"/>
                  <a:pt x="825" y="3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54" name="Freeform 80">
            <a:extLst>
              <a:ext uri="{FF2B5EF4-FFF2-40B4-BE49-F238E27FC236}">
                <a16:creationId xmlns:a16="http://schemas.microsoft.com/office/drawing/2014/main" id="{47385D98-FB09-794B-A5C7-46B2DAC5DB35}"/>
              </a:ext>
            </a:extLst>
          </p:cNvPr>
          <p:cNvSpPr>
            <a:spLocks noChangeArrowheads="1"/>
          </p:cNvSpPr>
          <p:nvPr/>
        </p:nvSpPr>
        <p:spPr bwMode="auto">
          <a:xfrm>
            <a:off x="6380061" y="2843672"/>
            <a:ext cx="223592" cy="104061"/>
          </a:xfrm>
          <a:custGeom>
            <a:avLst/>
            <a:gdLst>
              <a:gd name="T0" fmla="*/ 250 w 700"/>
              <a:gd name="T1" fmla="*/ 224 h 325"/>
              <a:gd name="T2" fmla="*/ 250 w 700"/>
              <a:gd name="T3" fmla="*/ 224 h 325"/>
              <a:gd name="T4" fmla="*/ 374 w 700"/>
              <a:gd name="T5" fmla="*/ 224 h 325"/>
              <a:gd name="T6" fmla="*/ 425 w 700"/>
              <a:gd name="T7" fmla="*/ 250 h 325"/>
              <a:gd name="T8" fmla="*/ 500 w 700"/>
              <a:gd name="T9" fmla="*/ 300 h 325"/>
              <a:gd name="T10" fmla="*/ 550 w 700"/>
              <a:gd name="T11" fmla="*/ 324 h 325"/>
              <a:gd name="T12" fmla="*/ 575 w 700"/>
              <a:gd name="T13" fmla="*/ 324 h 325"/>
              <a:gd name="T14" fmla="*/ 650 w 700"/>
              <a:gd name="T15" fmla="*/ 300 h 325"/>
              <a:gd name="T16" fmla="*/ 675 w 700"/>
              <a:gd name="T17" fmla="*/ 275 h 325"/>
              <a:gd name="T18" fmla="*/ 699 w 700"/>
              <a:gd name="T19" fmla="*/ 250 h 325"/>
              <a:gd name="T20" fmla="*/ 675 w 700"/>
              <a:gd name="T21" fmla="*/ 200 h 325"/>
              <a:gd name="T22" fmla="*/ 650 w 700"/>
              <a:gd name="T23" fmla="*/ 150 h 325"/>
              <a:gd name="T24" fmla="*/ 650 w 700"/>
              <a:gd name="T25" fmla="*/ 100 h 325"/>
              <a:gd name="T26" fmla="*/ 625 w 700"/>
              <a:gd name="T27" fmla="*/ 75 h 325"/>
              <a:gd name="T28" fmla="*/ 550 w 700"/>
              <a:gd name="T29" fmla="*/ 75 h 325"/>
              <a:gd name="T30" fmla="*/ 450 w 700"/>
              <a:gd name="T31" fmla="*/ 24 h 325"/>
              <a:gd name="T32" fmla="*/ 350 w 700"/>
              <a:gd name="T33" fmla="*/ 24 h 325"/>
              <a:gd name="T34" fmla="*/ 325 w 700"/>
              <a:gd name="T35" fmla="*/ 100 h 325"/>
              <a:gd name="T36" fmla="*/ 250 w 700"/>
              <a:gd name="T37" fmla="*/ 150 h 325"/>
              <a:gd name="T38" fmla="*/ 174 w 700"/>
              <a:gd name="T39" fmla="*/ 50 h 325"/>
              <a:gd name="T40" fmla="*/ 74 w 700"/>
              <a:gd name="T41" fmla="*/ 100 h 325"/>
              <a:gd name="T42" fmla="*/ 50 w 700"/>
              <a:gd name="T43" fmla="*/ 175 h 325"/>
              <a:gd name="T44" fmla="*/ 25 w 700"/>
              <a:gd name="T45" fmla="*/ 250 h 325"/>
              <a:gd name="T46" fmla="*/ 25 w 700"/>
              <a:gd name="T47" fmla="*/ 250 h 325"/>
              <a:gd name="T48" fmla="*/ 100 w 700"/>
              <a:gd name="T49" fmla="*/ 224 h 325"/>
              <a:gd name="T50" fmla="*/ 250 w 700"/>
              <a:gd name="T51" fmla="*/ 22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0" h="325">
                <a:moveTo>
                  <a:pt x="250" y="224"/>
                </a:moveTo>
                <a:lnTo>
                  <a:pt x="250" y="224"/>
                </a:lnTo>
                <a:cubicBezTo>
                  <a:pt x="274" y="224"/>
                  <a:pt x="325" y="250"/>
                  <a:pt x="374" y="224"/>
                </a:cubicBezTo>
                <a:cubicBezTo>
                  <a:pt x="400" y="224"/>
                  <a:pt x="400" y="275"/>
                  <a:pt x="425" y="250"/>
                </a:cubicBezTo>
                <a:cubicBezTo>
                  <a:pt x="450" y="250"/>
                  <a:pt x="475" y="275"/>
                  <a:pt x="500" y="300"/>
                </a:cubicBezTo>
                <a:cubicBezTo>
                  <a:pt x="525" y="324"/>
                  <a:pt x="550" y="324"/>
                  <a:pt x="550" y="324"/>
                </a:cubicBezTo>
                <a:lnTo>
                  <a:pt x="575" y="324"/>
                </a:lnTo>
                <a:cubicBezTo>
                  <a:pt x="600" y="300"/>
                  <a:pt x="625" y="300"/>
                  <a:pt x="650" y="300"/>
                </a:cubicBezTo>
                <a:cubicBezTo>
                  <a:pt x="650" y="300"/>
                  <a:pt x="650" y="275"/>
                  <a:pt x="675" y="275"/>
                </a:cubicBezTo>
                <a:cubicBezTo>
                  <a:pt x="675" y="275"/>
                  <a:pt x="699" y="275"/>
                  <a:pt x="699" y="250"/>
                </a:cubicBezTo>
                <a:cubicBezTo>
                  <a:pt x="699" y="250"/>
                  <a:pt x="699" y="224"/>
                  <a:pt x="675" y="200"/>
                </a:cubicBezTo>
                <a:cubicBezTo>
                  <a:pt x="675" y="200"/>
                  <a:pt x="650" y="175"/>
                  <a:pt x="650" y="150"/>
                </a:cubicBezTo>
                <a:cubicBezTo>
                  <a:pt x="650" y="124"/>
                  <a:pt x="650" y="124"/>
                  <a:pt x="650" y="100"/>
                </a:cubicBezTo>
                <a:lnTo>
                  <a:pt x="625" y="75"/>
                </a:lnTo>
                <a:cubicBezTo>
                  <a:pt x="600" y="75"/>
                  <a:pt x="550" y="75"/>
                  <a:pt x="550" y="75"/>
                </a:cubicBezTo>
                <a:cubicBezTo>
                  <a:pt x="525" y="75"/>
                  <a:pt x="450" y="24"/>
                  <a:pt x="450" y="24"/>
                </a:cubicBezTo>
                <a:cubicBezTo>
                  <a:pt x="450" y="0"/>
                  <a:pt x="400" y="0"/>
                  <a:pt x="350" y="24"/>
                </a:cubicBezTo>
                <a:cubicBezTo>
                  <a:pt x="325" y="50"/>
                  <a:pt x="325" y="75"/>
                  <a:pt x="325" y="100"/>
                </a:cubicBezTo>
                <a:cubicBezTo>
                  <a:pt x="325" y="150"/>
                  <a:pt x="274" y="150"/>
                  <a:pt x="250" y="150"/>
                </a:cubicBezTo>
                <a:cubicBezTo>
                  <a:pt x="225" y="150"/>
                  <a:pt x="200" y="75"/>
                  <a:pt x="174" y="50"/>
                </a:cubicBezTo>
                <a:cubicBezTo>
                  <a:pt x="150" y="24"/>
                  <a:pt x="125" y="75"/>
                  <a:pt x="74" y="100"/>
                </a:cubicBezTo>
                <a:cubicBezTo>
                  <a:pt x="50" y="100"/>
                  <a:pt x="74" y="150"/>
                  <a:pt x="50" y="175"/>
                </a:cubicBezTo>
                <a:cubicBezTo>
                  <a:pt x="25" y="175"/>
                  <a:pt x="0" y="200"/>
                  <a:pt x="25" y="250"/>
                </a:cubicBezTo>
                <a:lnTo>
                  <a:pt x="25" y="250"/>
                </a:lnTo>
                <a:cubicBezTo>
                  <a:pt x="74" y="250"/>
                  <a:pt x="100" y="250"/>
                  <a:pt x="100" y="224"/>
                </a:cubicBezTo>
                <a:cubicBezTo>
                  <a:pt x="150" y="224"/>
                  <a:pt x="225" y="224"/>
                  <a:pt x="250" y="224"/>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55" name="Freeform 81">
            <a:extLst>
              <a:ext uri="{FF2B5EF4-FFF2-40B4-BE49-F238E27FC236}">
                <a16:creationId xmlns:a16="http://schemas.microsoft.com/office/drawing/2014/main" id="{E6C88B81-1DCB-B143-92D0-09E9BAA10A29}"/>
              </a:ext>
            </a:extLst>
          </p:cNvPr>
          <p:cNvSpPr>
            <a:spLocks noChangeArrowheads="1"/>
          </p:cNvSpPr>
          <p:nvPr/>
        </p:nvSpPr>
        <p:spPr bwMode="auto">
          <a:xfrm>
            <a:off x="6380063" y="2915389"/>
            <a:ext cx="175780" cy="112499"/>
          </a:xfrm>
          <a:custGeom>
            <a:avLst/>
            <a:gdLst>
              <a:gd name="T0" fmla="*/ 100 w 551"/>
              <a:gd name="T1" fmla="*/ 176 h 352"/>
              <a:gd name="T2" fmla="*/ 100 w 551"/>
              <a:gd name="T3" fmla="*/ 176 h 352"/>
              <a:gd name="T4" fmla="*/ 150 w 551"/>
              <a:gd name="T5" fmla="*/ 176 h 352"/>
              <a:gd name="T6" fmla="*/ 200 w 551"/>
              <a:gd name="T7" fmla="*/ 226 h 352"/>
              <a:gd name="T8" fmla="*/ 200 w 551"/>
              <a:gd name="T9" fmla="*/ 276 h 352"/>
              <a:gd name="T10" fmla="*/ 274 w 551"/>
              <a:gd name="T11" fmla="*/ 326 h 352"/>
              <a:gd name="T12" fmla="*/ 350 w 551"/>
              <a:gd name="T13" fmla="*/ 326 h 352"/>
              <a:gd name="T14" fmla="*/ 374 w 551"/>
              <a:gd name="T15" fmla="*/ 300 h 352"/>
              <a:gd name="T16" fmla="*/ 450 w 551"/>
              <a:gd name="T17" fmla="*/ 300 h 352"/>
              <a:gd name="T18" fmla="*/ 450 w 551"/>
              <a:gd name="T19" fmla="*/ 251 h 352"/>
              <a:gd name="T20" fmla="*/ 500 w 551"/>
              <a:gd name="T21" fmla="*/ 200 h 352"/>
              <a:gd name="T22" fmla="*/ 550 w 551"/>
              <a:gd name="T23" fmla="*/ 176 h 352"/>
              <a:gd name="T24" fmla="*/ 550 w 551"/>
              <a:gd name="T25" fmla="*/ 151 h 352"/>
              <a:gd name="T26" fmla="*/ 550 w 551"/>
              <a:gd name="T27" fmla="*/ 100 h 352"/>
              <a:gd name="T28" fmla="*/ 500 w 551"/>
              <a:gd name="T29" fmla="*/ 76 h 352"/>
              <a:gd name="T30" fmla="*/ 425 w 551"/>
              <a:gd name="T31" fmla="*/ 26 h 352"/>
              <a:gd name="T32" fmla="*/ 374 w 551"/>
              <a:gd name="T33" fmla="*/ 0 h 352"/>
              <a:gd name="T34" fmla="*/ 250 w 551"/>
              <a:gd name="T35" fmla="*/ 0 h 352"/>
              <a:gd name="T36" fmla="*/ 100 w 551"/>
              <a:gd name="T37" fmla="*/ 0 h 352"/>
              <a:gd name="T38" fmla="*/ 25 w 551"/>
              <a:gd name="T39" fmla="*/ 26 h 352"/>
              <a:gd name="T40" fmla="*/ 25 w 551"/>
              <a:gd name="T41" fmla="*/ 126 h 352"/>
              <a:gd name="T42" fmla="*/ 25 w 551"/>
              <a:gd name="T43" fmla="*/ 151 h 352"/>
              <a:gd name="T44" fmla="*/ 100 w 551"/>
              <a:gd name="T45"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1" h="352">
                <a:moveTo>
                  <a:pt x="100" y="176"/>
                </a:moveTo>
                <a:lnTo>
                  <a:pt x="100" y="176"/>
                </a:lnTo>
                <a:cubicBezTo>
                  <a:pt x="100" y="176"/>
                  <a:pt x="125" y="200"/>
                  <a:pt x="150" y="176"/>
                </a:cubicBezTo>
                <a:cubicBezTo>
                  <a:pt x="150" y="176"/>
                  <a:pt x="200" y="200"/>
                  <a:pt x="200" y="226"/>
                </a:cubicBezTo>
                <a:cubicBezTo>
                  <a:pt x="200" y="226"/>
                  <a:pt x="174" y="276"/>
                  <a:pt x="200" y="276"/>
                </a:cubicBezTo>
                <a:cubicBezTo>
                  <a:pt x="200" y="276"/>
                  <a:pt x="274" y="300"/>
                  <a:pt x="274" y="326"/>
                </a:cubicBezTo>
                <a:cubicBezTo>
                  <a:pt x="300" y="326"/>
                  <a:pt x="325" y="326"/>
                  <a:pt x="350" y="326"/>
                </a:cubicBezTo>
                <a:cubicBezTo>
                  <a:pt x="350" y="351"/>
                  <a:pt x="374" y="326"/>
                  <a:pt x="374" y="300"/>
                </a:cubicBezTo>
                <a:cubicBezTo>
                  <a:pt x="400" y="300"/>
                  <a:pt x="425" y="300"/>
                  <a:pt x="450" y="300"/>
                </a:cubicBezTo>
                <a:lnTo>
                  <a:pt x="450" y="251"/>
                </a:lnTo>
                <a:cubicBezTo>
                  <a:pt x="475" y="226"/>
                  <a:pt x="500" y="200"/>
                  <a:pt x="500" y="200"/>
                </a:cubicBezTo>
                <a:cubicBezTo>
                  <a:pt x="525" y="200"/>
                  <a:pt x="525" y="176"/>
                  <a:pt x="550" y="176"/>
                </a:cubicBezTo>
                <a:lnTo>
                  <a:pt x="550" y="151"/>
                </a:lnTo>
                <a:cubicBezTo>
                  <a:pt x="550" y="126"/>
                  <a:pt x="550" y="126"/>
                  <a:pt x="550" y="100"/>
                </a:cubicBezTo>
                <a:cubicBezTo>
                  <a:pt x="550" y="100"/>
                  <a:pt x="525" y="100"/>
                  <a:pt x="500" y="76"/>
                </a:cubicBezTo>
                <a:cubicBezTo>
                  <a:pt x="475" y="51"/>
                  <a:pt x="450" y="26"/>
                  <a:pt x="425" y="26"/>
                </a:cubicBezTo>
                <a:cubicBezTo>
                  <a:pt x="400" y="51"/>
                  <a:pt x="400" y="0"/>
                  <a:pt x="374" y="0"/>
                </a:cubicBezTo>
                <a:cubicBezTo>
                  <a:pt x="325" y="26"/>
                  <a:pt x="274" y="0"/>
                  <a:pt x="250" y="0"/>
                </a:cubicBezTo>
                <a:cubicBezTo>
                  <a:pt x="225" y="0"/>
                  <a:pt x="150" y="0"/>
                  <a:pt x="100" y="0"/>
                </a:cubicBezTo>
                <a:cubicBezTo>
                  <a:pt x="100" y="26"/>
                  <a:pt x="74" y="26"/>
                  <a:pt x="25" y="26"/>
                </a:cubicBezTo>
                <a:cubicBezTo>
                  <a:pt x="50" y="76"/>
                  <a:pt x="50" y="100"/>
                  <a:pt x="25" y="126"/>
                </a:cubicBezTo>
                <a:cubicBezTo>
                  <a:pt x="0" y="151"/>
                  <a:pt x="25" y="151"/>
                  <a:pt x="25" y="151"/>
                </a:cubicBezTo>
                <a:cubicBezTo>
                  <a:pt x="50" y="151"/>
                  <a:pt x="74" y="151"/>
                  <a:pt x="100" y="17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56" name="Freeform 82">
            <a:extLst>
              <a:ext uri="{FF2B5EF4-FFF2-40B4-BE49-F238E27FC236}">
                <a16:creationId xmlns:a16="http://schemas.microsoft.com/office/drawing/2014/main" id="{C2DD8312-8CF9-254B-8B58-AAA15BB52FDB}"/>
              </a:ext>
            </a:extLst>
          </p:cNvPr>
          <p:cNvSpPr>
            <a:spLocks noChangeArrowheads="1"/>
          </p:cNvSpPr>
          <p:nvPr/>
        </p:nvSpPr>
        <p:spPr bwMode="auto">
          <a:xfrm>
            <a:off x="5956784" y="3273980"/>
            <a:ext cx="136405" cy="71717"/>
          </a:xfrm>
          <a:custGeom>
            <a:avLst/>
            <a:gdLst>
              <a:gd name="T0" fmla="*/ 375 w 427"/>
              <a:gd name="T1" fmla="*/ 100 h 226"/>
              <a:gd name="T2" fmla="*/ 375 w 427"/>
              <a:gd name="T3" fmla="*/ 100 h 226"/>
              <a:gd name="T4" fmla="*/ 326 w 427"/>
              <a:gd name="T5" fmla="*/ 75 h 226"/>
              <a:gd name="T6" fmla="*/ 326 w 427"/>
              <a:gd name="T7" fmla="*/ 25 h 226"/>
              <a:gd name="T8" fmla="*/ 275 w 427"/>
              <a:gd name="T9" fmla="*/ 0 h 226"/>
              <a:gd name="T10" fmla="*/ 200 w 427"/>
              <a:gd name="T11" fmla="*/ 0 h 226"/>
              <a:gd name="T12" fmla="*/ 126 w 427"/>
              <a:gd name="T13" fmla="*/ 0 h 226"/>
              <a:gd name="T14" fmla="*/ 126 w 427"/>
              <a:gd name="T15" fmla="*/ 25 h 226"/>
              <a:gd name="T16" fmla="*/ 75 w 427"/>
              <a:gd name="T17" fmla="*/ 50 h 226"/>
              <a:gd name="T18" fmla="*/ 0 w 427"/>
              <a:gd name="T19" fmla="*/ 125 h 226"/>
              <a:gd name="T20" fmla="*/ 26 w 427"/>
              <a:gd name="T21" fmla="*/ 175 h 226"/>
              <a:gd name="T22" fmla="*/ 51 w 427"/>
              <a:gd name="T23" fmla="*/ 175 h 226"/>
              <a:gd name="T24" fmla="*/ 75 w 427"/>
              <a:gd name="T25" fmla="*/ 225 h 226"/>
              <a:gd name="T26" fmla="*/ 75 w 427"/>
              <a:gd name="T27" fmla="*/ 225 h 226"/>
              <a:gd name="T28" fmla="*/ 151 w 427"/>
              <a:gd name="T29" fmla="*/ 225 h 226"/>
              <a:gd name="T30" fmla="*/ 200 w 427"/>
              <a:gd name="T31" fmla="*/ 150 h 226"/>
              <a:gd name="T32" fmla="*/ 251 w 427"/>
              <a:gd name="T33" fmla="*/ 200 h 226"/>
              <a:gd name="T34" fmla="*/ 275 w 427"/>
              <a:gd name="T35" fmla="*/ 175 h 226"/>
              <a:gd name="T36" fmla="*/ 326 w 427"/>
              <a:gd name="T37" fmla="*/ 150 h 226"/>
              <a:gd name="T38" fmla="*/ 351 w 427"/>
              <a:gd name="T39" fmla="*/ 150 h 226"/>
              <a:gd name="T40" fmla="*/ 375 w 427"/>
              <a:gd name="T41" fmla="*/ 125 h 226"/>
              <a:gd name="T42" fmla="*/ 400 w 427"/>
              <a:gd name="T43" fmla="*/ 125 h 226"/>
              <a:gd name="T44" fmla="*/ 426 w 427"/>
              <a:gd name="T45" fmla="*/ 100 h 226"/>
              <a:gd name="T46" fmla="*/ 375 w 427"/>
              <a:gd name="T47" fmla="*/ 10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7" h="226">
                <a:moveTo>
                  <a:pt x="375" y="100"/>
                </a:moveTo>
                <a:lnTo>
                  <a:pt x="375" y="100"/>
                </a:lnTo>
                <a:cubicBezTo>
                  <a:pt x="351" y="100"/>
                  <a:pt x="326" y="75"/>
                  <a:pt x="326" y="75"/>
                </a:cubicBezTo>
                <a:cubicBezTo>
                  <a:pt x="326" y="50"/>
                  <a:pt x="326" y="50"/>
                  <a:pt x="326" y="25"/>
                </a:cubicBezTo>
                <a:cubicBezTo>
                  <a:pt x="300" y="25"/>
                  <a:pt x="275" y="0"/>
                  <a:pt x="275" y="0"/>
                </a:cubicBezTo>
                <a:cubicBezTo>
                  <a:pt x="251" y="0"/>
                  <a:pt x="226" y="0"/>
                  <a:pt x="200" y="0"/>
                </a:cubicBezTo>
                <a:cubicBezTo>
                  <a:pt x="200" y="0"/>
                  <a:pt x="151" y="0"/>
                  <a:pt x="126" y="0"/>
                </a:cubicBezTo>
                <a:cubicBezTo>
                  <a:pt x="126" y="25"/>
                  <a:pt x="126" y="25"/>
                  <a:pt x="126" y="25"/>
                </a:cubicBezTo>
                <a:cubicBezTo>
                  <a:pt x="100" y="25"/>
                  <a:pt x="75" y="50"/>
                  <a:pt x="75" y="50"/>
                </a:cubicBezTo>
                <a:cubicBezTo>
                  <a:pt x="51" y="75"/>
                  <a:pt x="26" y="100"/>
                  <a:pt x="0" y="125"/>
                </a:cubicBezTo>
                <a:cubicBezTo>
                  <a:pt x="0" y="175"/>
                  <a:pt x="0" y="200"/>
                  <a:pt x="26" y="175"/>
                </a:cubicBezTo>
                <a:cubicBezTo>
                  <a:pt x="26" y="150"/>
                  <a:pt x="51" y="150"/>
                  <a:pt x="51" y="175"/>
                </a:cubicBezTo>
                <a:cubicBezTo>
                  <a:pt x="51" y="200"/>
                  <a:pt x="75" y="200"/>
                  <a:pt x="75" y="225"/>
                </a:cubicBezTo>
                <a:lnTo>
                  <a:pt x="75" y="225"/>
                </a:lnTo>
                <a:cubicBezTo>
                  <a:pt x="100" y="225"/>
                  <a:pt x="151" y="225"/>
                  <a:pt x="151" y="225"/>
                </a:cubicBezTo>
                <a:cubicBezTo>
                  <a:pt x="175" y="225"/>
                  <a:pt x="200" y="150"/>
                  <a:pt x="200" y="150"/>
                </a:cubicBezTo>
                <a:cubicBezTo>
                  <a:pt x="200" y="150"/>
                  <a:pt x="226" y="200"/>
                  <a:pt x="251" y="200"/>
                </a:cubicBezTo>
                <a:cubicBezTo>
                  <a:pt x="275" y="225"/>
                  <a:pt x="275" y="200"/>
                  <a:pt x="275" y="175"/>
                </a:cubicBezTo>
                <a:cubicBezTo>
                  <a:pt x="275" y="150"/>
                  <a:pt x="300" y="150"/>
                  <a:pt x="326" y="150"/>
                </a:cubicBezTo>
                <a:cubicBezTo>
                  <a:pt x="326" y="150"/>
                  <a:pt x="351" y="175"/>
                  <a:pt x="351" y="150"/>
                </a:cubicBezTo>
                <a:cubicBezTo>
                  <a:pt x="351" y="125"/>
                  <a:pt x="375" y="125"/>
                  <a:pt x="375" y="125"/>
                </a:cubicBezTo>
                <a:cubicBezTo>
                  <a:pt x="400" y="125"/>
                  <a:pt x="400" y="125"/>
                  <a:pt x="400" y="125"/>
                </a:cubicBezTo>
                <a:cubicBezTo>
                  <a:pt x="426" y="100"/>
                  <a:pt x="426" y="100"/>
                  <a:pt x="426" y="100"/>
                </a:cubicBezTo>
                <a:cubicBezTo>
                  <a:pt x="400" y="100"/>
                  <a:pt x="375" y="75"/>
                  <a:pt x="375" y="1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58" name="Freeform 84">
            <a:extLst>
              <a:ext uri="{FF2B5EF4-FFF2-40B4-BE49-F238E27FC236}">
                <a16:creationId xmlns:a16="http://schemas.microsoft.com/office/drawing/2014/main" id="{2F5CACE7-4ED6-3149-905D-C984CE09E544}"/>
              </a:ext>
            </a:extLst>
          </p:cNvPr>
          <p:cNvSpPr>
            <a:spLocks noChangeArrowheads="1"/>
          </p:cNvSpPr>
          <p:nvPr/>
        </p:nvSpPr>
        <p:spPr bwMode="auto">
          <a:xfrm>
            <a:off x="6387094" y="2261487"/>
            <a:ext cx="319217" cy="502028"/>
          </a:xfrm>
          <a:custGeom>
            <a:avLst/>
            <a:gdLst>
              <a:gd name="T0" fmla="*/ 850 w 1001"/>
              <a:gd name="T1" fmla="*/ 1301 h 1576"/>
              <a:gd name="T2" fmla="*/ 850 w 1001"/>
              <a:gd name="T3" fmla="*/ 1301 h 1576"/>
              <a:gd name="T4" fmla="*/ 975 w 1001"/>
              <a:gd name="T5" fmla="*/ 1176 h 1576"/>
              <a:gd name="T6" fmla="*/ 950 w 1001"/>
              <a:gd name="T7" fmla="*/ 1101 h 1576"/>
              <a:gd name="T8" fmla="*/ 850 w 1001"/>
              <a:gd name="T9" fmla="*/ 1001 h 1576"/>
              <a:gd name="T10" fmla="*/ 900 w 1001"/>
              <a:gd name="T11" fmla="*/ 950 h 1576"/>
              <a:gd name="T12" fmla="*/ 850 w 1001"/>
              <a:gd name="T13" fmla="*/ 901 h 1576"/>
              <a:gd name="T14" fmla="*/ 850 w 1001"/>
              <a:gd name="T15" fmla="*/ 850 h 1576"/>
              <a:gd name="T16" fmla="*/ 825 w 1001"/>
              <a:gd name="T17" fmla="*/ 825 h 1576"/>
              <a:gd name="T18" fmla="*/ 825 w 1001"/>
              <a:gd name="T19" fmla="*/ 801 h 1576"/>
              <a:gd name="T20" fmla="*/ 825 w 1001"/>
              <a:gd name="T21" fmla="*/ 725 h 1576"/>
              <a:gd name="T22" fmla="*/ 850 w 1001"/>
              <a:gd name="T23" fmla="*/ 676 h 1576"/>
              <a:gd name="T24" fmla="*/ 775 w 1001"/>
              <a:gd name="T25" fmla="*/ 525 h 1576"/>
              <a:gd name="T26" fmla="*/ 800 w 1001"/>
              <a:gd name="T27" fmla="*/ 476 h 1576"/>
              <a:gd name="T28" fmla="*/ 850 w 1001"/>
              <a:gd name="T29" fmla="*/ 401 h 1576"/>
              <a:gd name="T30" fmla="*/ 775 w 1001"/>
              <a:gd name="T31" fmla="*/ 350 h 1576"/>
              <a:gd name="T32" fmla="*/ 725 w 1001"/>
              <a:gd name="T33" fmla="*/ 301 h 1576"/>
              <a:gd name="T34" fmla="*/ 700 w 1001"/>
              <a:gd name="T35" fmla="*/ 250 h 1576"/>
              <a:gd name="T36" fmla="*/ 725 w 1001"/>
              <a:gd name="T37" fmla="*/ 200 h 1576"/>
              <a:gd name="T38" fmla="*/ 750 w 1001"/>
              <a:gd name="T39" fmla="*/ 175 h 1576"/>
              <a:gd name="T40" fmla="*/ 775 w 1001"/>
              <a:gd name="T41" fmla="*/ 150 h 1576"/>
              <a:gd name="T42" fmla="*/ 775 w 1001"/>
              <a:gd name="T43" fmla="*/ 76 h 1576"/>
              <a:gd name="T44" fmla="*/ 674 w 1001"/>
              <a:gd name="T45" fmla="*/ 25 h 1576"/>
              <a:gd name="T46" fmla="*/ 600 w 1001"/>
              <a:gd name="T47" fmla="*/ 25 h 1576"/>
              <a:gd name="T48" fmla="*/ 525 w 1001"/>
              <a:gd name="T49" fmla="*/ 50 h 1576"/>
              <a:gd name="T50" fmla="*/ 450 w 1001"/>
              <a:gd name="T51" fmla="*/ 100 h 1576"/>
              <a:gd name="T52" fmla="*/ 450 w 1001"/>
              <a:gd name="T53" fmla="*/ 175 h 1576"/>
              <a:gd name="T54" fmla="*/ 400 w 1001"/>
              <a:gd name="T55" fmla="*/ 250 h 1576"/>
              <a:gd name="T56" fmla="*/ 349 w 1001"/>
              <a:gd name="T57" fmla="*/ 225 h 1576"/>
              <a:gd name="T58" fmla="*/ 275 w 1001"/>
              <a:gd name="T59" fmla="*/ 225 h 1576"/>
              <a:gd name="T60" fmla="*/ 175 w 1001"/>
              <a:gd name="T61" fmla="*/ 225 h 1576"/>
              <a:gd name="T62" fmla="*/ 75 w 1001"/>
              <a:gd name="T63" fmla="*/ 150 h 1576"/>
              <a:gd name="T64" fmla="*/ 0 w 1001"/>
              <a:gd name="T65" fmla="*/ 175 h 1576"/>
              <a:gd name="T66" fmla="*/ 100 w 1001"/>
              <a:gd name="T67" fmla="*/ 250 h 1576"/>
              <a:gd name="T68" fmla="*/ 249 w 1001"/>
              <a:gd name="T69" fmla="*/ 350 h 1576"/>
              <a:gd name="T70" fmla="*/ 249 w 1001"/>
              <a:gd name="T71" fmla="*/ 425 h 1576"/>
              <a:gd name="T72" fmla="*/ 275 w 1001"/>
              <a:gd name="T73" fmla="*/ 525 h 1576"/>
              <a:gd name="T74" fmla="*/ 275 w 1001"/>
              <a:gd name="T75" fmla="*/ 601 h 1576"/>
              <a:gd name="T76" fmla="*/ 275 w 1001"/>
              <a:gd name="T77" fmla="*/ 650 h 1576"/>
              <a:gd name="T78" fmla="*/ 300 w 1001"/>
              <a:gd name="T79" fmla="*/ 701 h 1576"/>
              <a:gd name="T80" fmla="*/ 375 w 1001"/>
              <a:gd name="T81" fmla="*/ 725 h 1576"/>
              <a:gd name="T82" fmla="*/ 400 w 1001"/>
              <a:gd name="T83" fmla="*/ 801 h 1576"/>
              <a:gd name="T84" fmla="*/ 400 w 1001"/>
              <a:gd name="T85" fmla="*/ 825 h 1576"/>
              <a:gd name="T86" fmla="*/ 325 w 1001"/>
              <a:gd name="T87" fmla="*/ 876 h 1576"/>
              <a:gd name="T88" fmla="*/ 249 w 1001"/>
              <a:gd name="T89" fmla="*/ 976 h 1576"/>
              <a:gd name="T90" fmla="*/ 175 w 1001"/>
              <a:gd name="T91" fmla="*/ 1001 h 1576"/>
              <a:gd name="T92" fmla="*/ 125 w 1001"/>
              <a:gd name="T93" fmla="*/ 1050 h 1576"/>
              <a:gd name="T94" fmla="*/ 75 w 1001"/>
              <a:gd name="T95" fmla="*/ 1101 h 1576"/>
              <a:gd name="T96" fmla="*/ 25 w 1001"/>
              <a:gd name="T97" fmla="*/ 1150 h 1576"/>
              <a:gd name="T98" fmla="*/ 25 w 1001"/>
              <a:gd name="T99" fmla="*/ 1201 h 1576"/>
              <a:gd name="T100" fmla="*/ 49 w 1001"/>
              <a:gd name="T101" fmla="*/ 1276 h 1576"/>
              <a:gd name="T102" fmla="*/ 49 w 1001"/>
              <a:gd name="T103" fmla="*/ 1376 h 1576"/>
              <a:gd name="T104" fmla="*/ 25 w 1001"/>
              <a:gd name="T105" fmla="*/ 1476 h 1576"/>
              <a:gd name="T106" fmla="*/ 125 w 1001"/>
              <a:gd name="T107" fmla="*/ 1501 h 1576"/>
              <a:gd name="T108" fmla="*/ 175 w 1001"/>
              <a:gd name="T109" fmla="*/ 1550 h 1576"/>
              <a:gd name="T110" fmla="*/ 275 w 1001"/>
              <a:gd name="T111" fmla="*/ 1550 h 1576"/>
              <a:gd name="T112" fmla="*/ 575 w 1001"/>
              <a:gd name="T113" fmla="*/ 1501 h 1576"/>
              <a:gd name="T114" fmla="*/ 650 w 1001"/>
              <a:gd name="T115" fmla="*/ 1476 h 1576"/>
              <a:gd name="T116" fmla="*/ 700 w 1001"/>
              <a:gd name="T117" fmla="*/ 1425 h 1576"/>
              <a:gd name="T118" fmla="*/ 850 w 1001"/>
              <a:gd name="T119" fmla="*/ 1301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1" h="1576">
                <a:moveTo>
                  <a:pt x="850" y="1301"/>
                </a:moveTo>
                <a:lnTo>
                  <a:pt x="850" y="1301"/>
                </a:lnTo>
                <a:cubicBezTo>
                  <a:pt x="874" y="1250"/>
                  <a:pt x="975" y="1225"/>
                  <a:pt x="975" y="1176"/>
                </a:cubicBezTo>
                <a:cubicBezTo>
                  <a:pt x="1000" y="1150"/>
                  <a:pt x="1000" y="1150"/>
                  <a:pt x="950" y="1101"/>
                </a:cubicBezTo>
                <a:cubicBezTo>
                  <a:pt x="925" y="1050"/>
                  <a:pt x="850" y="1025"/>
                  <a:pt x="850" y="1001"/>
                </a:cubicBezTo>
                <a:cubicBezTo>
                  <a:pt x="825" y="1001"/>
                  <a:pt x="900" y="976"/>
                  <a:pt x="900" y="950"/>
                </a:cubicBezTo>
                <a:cubicBezTo>
                  <a:pt x="900" y="925"/>
                  <a:pt x="850" y="925"/>
                  <a:pt x="850" y="901"/>
                </a:cubicBezTo>
                <a:cubicBezTo>
                  <a:pt x="825" y="876"/>
                  <a:pt x="874" y="876"/>
                  <a:pt x="850" y="850"/>
                </a:cubicBezTo>
                <a:cubicBezTo>
                  <a:pt x="850" y="850"/>
                  <a:pt x="825" y="850"/>
                  <a:pt x="825" y="825"/>
                </a:cubicBezTo>
                <a:cubicBezTo>
                  <a:pt x="800" y="825"/>
                  <a:pt x="850" y="825"/>
                  <a:pt x="825" y="801"/>
                </a:cubicBezTo>
                <a:cubicBezTo>
                  <a:pt x="825" y="776"/>
                  <a:pt x="800" y="750"/>
                  <a:pt x="825" y="725"/>
                </a:cubicBezTo>
                <a:cubicBezTo>
                  <a:pt x="850" y="701"/>
                  <a:pt x="874" y="725"/>
                  <a:pt x="850" y="676"/>
                </a:cubicBezTo>
                <a:cubicBezTo>
                  <a:pt x="825" y="625"/>
                  <a:pt x="775" y="550"/>
                  <a:pt x="775" y="525"/>
                </a:cubicBezTo>
                <a:cubicBezTo>
                  <a:pt x="750" y="525"/>
                  <a:pt x="775" y="501"/>
                  <a:pt x="800" y="476"/>
                </a:cubicBezTo>
                <a:cubicBezTo>
                  <a:pt x="800" y="476"/>
                  <a:pt x="850" y="425"/>
                  <a:pt x="850" y="401"/>
                </a:cubicBezTo>
                <a:cubicBezTo>
                  <a:pt x="850" y="401"/>
                  <a:pt x="800" y="350"/>
                  <a:pt x="775" y="350"/>
                </a:cubicBezTo>
                <a:cubicBezTo>
                  <a:pt x="775" y="325"/>
                  <a:pt x="750" y="325"/>
                  <a:pt x="725" y="301"/>
                </a:cubicBezTo>
                <a:cubicBezTo>
                  <a:pt x="700" y="275"/>
                  <a:pt x="700" y="275"/>
                  <a:pt x="700" y="250"/>
                </a:cubicBezTo>
                <a:cubicBezTo>
                  <a:pt x="725" y="225"/>
                  <a:pt x="725" y="225"/>
                  <a:pt x="725" y="200"/>
                </a:cubicBezTo>
                <a:cubicBezTo>
                  <a:pt x="725" y="175"/>
                  <a:pt x="750" y="200"/>
                  <a:pt x="750" y="175"/>
                </a:cubicBezTo>
                <a:cubicBezTo>
                  <a:pt x="775" y="150"/>
                  <a:pt x="775" y="150"/>
                  <a:pt x="775" y="150"/>
                </a:cubicBezTo>
                <a:cubicBezTo>
                  <a:pt x="775" y="125"/>
                  <a:pt x="775" y="100"/>
                  <a:pt x="775" y="76"/>
                </a:cubicBezTo>
                <a:cubicBezTo>
                  <a:pt x="775" y="50"/>
                  <a:pt x="700" y="50"/>
                  <a:pt x="674" y="25"/>
                </a:cubicBezTo>
                <a:cubicBezTo>
                  <a:pt x="674" y="0"/>
                  <a:pt x="625" y="0"/>
                  <a:pt x="600" y="25"/>
                </a:cubicBezTo>
                <a:cubicBezTo>
                  <a:pt x="600" y="50"/>
                  <a:pt x="525" y="25"/>
                  <a:pt x="525" y="50"/>
                </a:cubicBezTo>
                <a:cubicBezTo>
                  <a:pt x="525" y="76"/>
                  <a:pt x="450" y="76"/>
                  <a:pt x="450" y="100"/>
                </a:cubicBezTo>
                <a:cubicBezTo>
                  <a:pt x="450" y="125"/>
                  <a:pt x="475" y="200"/>
                  <a:pt x="450" y="175"/>
                </a:cubicBezTo>
                <a:cubicBezTo>
                  <a:pt x="400" y="175"/>
                  <a:pt x="425" y="200"/>
                  <a:pt x="400" y="250"/>
                </a:cubicBezTo>
                <a:cubicBezTo>
                  <a:pt x="375" y="275"/>
                  <a:pt x="375" y="225"/>
                  <a:pt x="349" y="225"/>
                </a:cubicBezTo>
                <a:cubicBezTo>
                  <a:pt x="325" y="225"/>
                  <a:pt x="275" y="200"/>
                  <a:pt x="275" y="225"/>
                </a:cubicBezTo>
                <a:cubicBezTo>
                  <a:pt x="249" y="250"/>
                  <a:pt x="225" y="225"/>
                  <a:pt x="175" y="225"/>
                </a:cubicBezTo>
                <a:cubicBezTo>
                  <a:pt x="125" y="200"/>
                  <a:pt x="100" y="150"/>
                  <a:pt x="75" y="150"/>
                </a:cubicBezTo>
                <a:cubicBezTo>
                  <a:pt x="49" y="150"/>
                  <a:pt x="25" y="150"/>
                  <a:pt x="0" y="175"/>
                </a:cubicBezTo>
                <a:cubicBezTo>
                  <a:pt x="49" y="200"/>
                  <a:pt x="75" y="250"/>
                  <a:pt x="100" y="250"/>
                </a:cubicBezTo>
                <a:cubicBezTo>
                  <a:pt x="149" y="275"/>
                  <a:pt x="249" y="301"/>
                  <a:pt x="249" y="350"/>
                </a:cubicBezTo>
                <a:cubicBezTo>
                  <a:pt x="249" y="376"/>
                  <a:pt x="225" y="425"/>
                  <a:pt x="249" y="425"/>
                </a:cubicBezTo>
                <a:cubicBezTo>
                  <a:pt x="275" y="450"/>
                  <a:pt x="249" y="501"/>
                  <a:pt x="275" y="525"/>
                </a:cubicBezTo>
                <a:cubicBezTo>
                  <a:pt x="300" y="525"/>
                  <a:pt x="275" y="601"/>
                  <a:pt x="275" y="601"/>
                </a:cubicBezTo>
                <a:cubicBezTo>
                  <a:pt x="249" y="601"/>
                  <a:pt x="275" y="625"/>
                  <a:pt x="275" y="650"/>
                </a:cubicBezTo>
                <a:cubicBezTo>
                  <a:pt x="300" y="650"/>
                  <a:pt x="300" y="676"/>
                  <a:pt x="300" y="701"/>
                </a:cubicBezTo>
                <a:cubicBezTo>
                  <a:pt x="325" y="701"/>
                  <a:pt x="349" y="701"/>
                  <a:pt x="375" y="725"/>
                </a:cubicBezTo>
                <a:cubicBezTo>
                  <a:pt x="400" y="750"/>
                  <a:pt x="400" y="776"/>
                  <a:pt x="400" y="801"/>
                </a:cubicBezTo>
                <a:cubicBezTo>
                  <a:pt x="400" y="825"/>
                  <a:pt x="400" y="850"/>
                  <a:pt x="400" y="825"/>
                </a:cubicBezTo>
                <a:cubicBezTo>
                  <a:pt x="375" y="825"/>
                  <a:pt x="349" y="825"/>
                  <a:pt x="325" y="876"/>
                </a:cubicBezTo>
                <a:cubicBezTo>
                  <a:pt x="325" y="901"/>
                  <a:pt x="275" y="950"/>
                  <a:pt x="249" y="976"/>
                </a:cubicBezTo>
                <a:cubicBezTo>
                  <a:pt x="200" y="976"/>
                  <a:pt x="200" y="1001"/>
                  <a:pt x="175" y="1001"/>
                </a:cubicBezTo>
                <a:cubicBezTo>
                  <a:pt x="149" y="1025"/>
                  <a:pt x="125" y="1025"/>
                  <a:pt x="125" y="1050"/>
                </a:cubicBezTo>
                <a:cubicBezTo>
                  <a:pt x="125" y="1101"/>
                  <a:pt x="100" y="1101"/>
                  <a:pt x="75" y="1101"/>
                </a:cubicBezTo>
                <a:cubicBezTo>
                  <a:pt x="49" y="1101"/>
                  <a:pt x="49" y="1150"/>
                  <a:pt x="25" y="1150"/>
                </a:cubicBezTo>
                <a:cubicBezTo>
                  <a:pt x="0" y="1176"/>
                  <a:pt x="0" y="1176"/>
                  <a:pt x="25" y="1201"/>
                </a:cubicBezTo>
                <a:cubicBezTo>
                  <a:pt x="49" y="1225"/>
                  <a:pt x="25" y="1250"/>
                  <a:pt x="49" y="1276"/>
                </a:cubicBezTo>
                <a:cubicBezTo>
                  <a:pt x="49" y="1301"/>
                  <a:pt x="75" y="1325"/>
                  <a:pt x="49" y="1376"/>
                </a:cubicBezTo>
                <a:cubicBezTo>
                  <a:pt x="25" y="1425"/>
                  <a:pt x="25" y="1476"/>
                  <a:pt x="25" y="1476"/>
                </a:cubicBezTo>
                <a:cubicBezTo>
                  <a:pt x="49" y="1476"/>
                  <a:pt x="100" y="1501"/>
                  <a:pt x="125" y="1501"/>
                </a:cubicBezTo>
                <a:cubicBezTo>
                  <a:pt x="149" y="1501"/>
                  <a:pt x="149" y="1550"/>
                  <a:pt x="175" y="1550"/>
                </a:cubicBezTo>
                <a:cubicBezTo>
                  <a:pt x="200" y="1526"/>
                  <a:pt x="200" y="1575"/>
                  <a:pt x="275" y="1550"/>
                </a:cubicBezTo>
                <a:cubicBezTo>
                  <a:pt x="349" y="1550"/>
                  <a:pt x="500" y="1501"/>
                  <a:pt x="575" y="1501"/>
                </a:cubicBezTo>
                <a:cubicBezTo>
                  <a:pt x="600" y="1501"/>
                  <a:pt x="625" y="1501"/>
                  <a:pt x="650" y="1476"/>
                </a:cubicBezTo>
                <a:cubicBezTo>
                  <a:pt x="674" y="1476"/>
                  <a:pt x="674" y="1450"/>
                  <a:pt x="700" y="1425"/>
                </a:cubicBezTo>
                <a:cubicBezTo>
                  <a:pt x="750" y="1401"/>
                  <a:pt x="825" y="1350"/>
                  <a:pt x="850" y="1301"/>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59" name="Freeform 85">
            <a:extLst>
              <a:ext uri="{FF2B5EF4-FFF2-40B4-BE49-F238E27FC236}">
                <a16:creationId xmlns:a16="http://schemas.microsoft.com/office/drawing/2014/main" id="{8E30DEB1-36F5-8C45-9CAC-9383A0734B1E}"/>
              </a:ext>
            </a:extLst>
          </p:cNvPr>
          <p:cNvSpPr>
            <a:spLocks noChangeArrowheads="1"/>
          </p:cNvSpPr>
          <p:nvPr/>
        </p:nvSpPr>
        <p:spPr bwMode="auto">
          <a:xfrm>
            <a:off x="6793498" y="3832259"/>
            <a:ext cx="629996" cy="502028"/>
          </a:xfrm>
          <a:custGeom>
            <a:avLst/>
            <a:gdLst>
              <a:gd name="T0" fmla="*/ 1175 w 1976"/>
              <a:gd name="T1" fmla="*/ 325 h 1576"/>
              <a:gd name="T2" fmla="*/ 1175 w 1976"/>
              <a:gd name="T3" fmla="*/ 325 h 1576"/>
              <a:gd name="T4" fmla="*/ 1001 w 1976"/>
              <a:gd name="T5" fmla="*/ 300 h 1576"/>
              <a:gd name="T6" fmla="*/ 900 w 1976"/>
              <a:gd name="T7" fmla="*/ 275 h 1576"/>
              <a:gd name="T8" fmla="*/ 675 w 1976"/>
              <a:gd name="T9" fmla="*/ 100 h 1576"/>
              <a:gd name="T10" fmla="*/ 475 w 1976"/>
              <a:gd name="T11" fmla="*/ 0 h 1576"/>
              <a:gd name="T12" fmla="*/ 400 w 1976"/>
              <a:gd name="T13" fmla="*/ 0 h 1576"/>
              <a:gd name="T14" fmla="*/ 325 w 1976"/>
              <a:gd name="T15" fmla="*/ 25 h 1576"/>
              <a:gd name="T16" fmla="*/ 225 w 1976"/>
              <a:gd name="T17" fmla="*/ 75 h 1576"/>
              <a:gd name="T18" fmla="*/ 300 w 1976"/>
              <a:gd name="T19" fmla="*/ 175 h 1576"/>
              <a:gd name="T20" fmla="*/ 225 w 1976"/>
              <a:gd name="T21" fmla="*/ 200 h 1576"/>
              <a:gd name="T22" fmla="*/ 175 w 1976"/>
              <a:gd name="T23" fmla="*/ 225 h 1576"/>
              <a:gd name="T24" fmla="*/ 100 w 1976"/>
              <a:gd name="T25" fmla="*/ 300 h 1576"/>
              <a:gd name="T26" fmla="*/ 0 w 1976"/>
              <a:gd name="T27" fmla="*/ 251 h 1576"/>
              <a:gd name="T28" fmla="*/ 0 w 1976"/>
              <a:gd name="T29" fmla="*/ 275 h 1576"/>
              <a:gd name="T30" fmla="*/ 0 w 1976"/>
              <a:gd name="T31" fmla="*/ 300 h 1576"/>
              <a:gd name="T32" fmla="*/ 0 w 1976"/>
              <a:gd name="T33" fmla="*/ 400 h 1576"/>
              <a:gd name="T34" fmla="*/ 75 w 1976"/>
              <a:gd name="T35" fmla="*/ 500 h 1576"/>
              <a:gd name="T36" fmla="*/ 225 w 1976"/>
              <a:gd name="T37" fmla="*/ 724 h 1576"/>
              <a:gd name="T38" fmla="*/ 300 w 1976"/>
              <a:gd name="T39" fmla="*/ 824 h 1576"/>
              <a:gd name="T40" fmla="*/ 375 w 1976"/>
              <a:gd name="T41" fmla="*/ 924 h 1576"/>
              <a:gd name="T42" fmla="*/ 400 w 1976"/>
              <a:gd name="T43" fmla="*/ 1024 h 1576"/>
              <a:gd name="T44" fmla="*/ 475 w 1976"/>
              <a:gd name="T45" fmla="*/ 1174 h 1576"/>
              <a:gd name="T46" fmla="*/ 600 w 1976"/>
              <a:gd name="T47" fmla="*/ 1299 h 1576"/>
              <a:gd name="T48" fmla="*/ 675 w 1976"/>
              <a:gd name="T49" fmla="*/ 1450 h 1576"/>
              <a:gd name="T50" fmla="*/ 700 w 1976"/>
              <a:gd name="T51" fmla="*/ 1524 h 1576"/>
              <a:gd name="T52" fmla="*/ 725 w 1976"/>
              <a:gd name="T53" fmla="*/ 1575 h 1576"/>
              <a:gd name="T54" fmla="*/ 775 w 1976"/>
              <a:gd name="T55" fmla="*/ 1550 h 1576"/>
              <a:gd name="T56" fmla="*/ 775 w 1976"/>
              <a:gd name="T57" fmla="*/ 1499 h 1576"/>
              <a:gd name="T58" fmla="*/ 825 w 1976"/>
              <a:gd name="T59" fmla="*/ 1475 h 1576"/>
              <a:gd name="T60" fmla="*/ 900 w 1976"/>
              <a:gd name="T61" fmla="*/ 1475 h 1576"/>
              <a:gd name="T62" fmla="*/ 1001 w 1976"/>
              <a:gd name="T63" fmla="*/ 1499 h 1576"/>
              <a:gd name="T64" fmla="*/ 1125 w 1976"/>
              <a:gd name="T65" fmla="*/ 1499 h 1576"/>
              <a:gd name="T66" fmla="*/ 1201 w 1976"/>
              <a:gd name="T67" fmla="*/ 1499 h 1576"/>
              <a:gd name="T68" fmla="*/ 1350 w 1976"/>
              <a:gd name="T69" fmla="*/ 1350 h 1576"/>
              <a:gd name="T70" fmla="*/ 1525 w 1976"/>
              <a:gd name="T71" fmla="*/ 1350 h 1576"/>
              <a:gd name="T72" fmla="*/ 1901 w 1976"/>
              <a:gd name="T73" fmla="*/ 1224 h 1576"/>
              <a:gd name="T74" fmla="*/ 1975 w 1976"/>
              <a:gd name="T75" fmla="*/ 1024 h 1576"/>
              <a:gd name="T76" fmla="*/ 1926 w 1976"/>
              <a:gd name="T77" fmla="*/ 974 h 1576"/>
              <a:gd name="T78" fmla="*/ 1701 w 1976"/>
              <a:gd name="T79" fmla="*/ 924 h 1576"/>
              <a:gd name="T80" fmla="*/ 1625 w 1976"/>
              <a:gd name="T81" fmla="*/ 824 h 1576"/>
              <a:gd name="T82" fmla="*/ 1575 w 1976"/>
              <a:gd name="T83" fmla="*/ 774 h 1576"/>
              <a:gd name="T84" fmla="*/ 1501 w 1976"/>
              <a:gd name="T85" fmla="*/ 724 h 1576"/>
              <a:gd name="T86" fmla="*/ 1450 w 1976"/>
              <a:gd name="T87" fmla="*/ 625 h 1576"/>
              <a:gd name="T88" fmla="*/ 1401 w 1976"/>
              <a:gd name="T89" fmla="*/ 525 h 1576"/>
              <a:gd name="T90" fmla="*/ 1301 w 1976"/>
              <a:gd name="T91" fmla="*/ 400 h 1576"/>
              <a:gd name="T92" fmla="*/ 1301 w 1976"/>
              <a:gd name="T93" fmla="*/ 375 h 1576"/>
              <a:gd name="T94" fmla="*/ 1225 w 1976"/>
              <a:gd name="T95" fmla="*/ 375 h 1576"/>
              <a:gd name="T96" fmla="*/ 1175 w 1976"/>
              <a:gd name="T97" fmla="*/ 325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1576">
                <a:moveTo>
                  <a:pt x="1175" y="325"/>
                </a:moveTo>
                <a:lnTo>
                  <a:pt x="1175" y="325"/>
                </a:lnTo>
                <a:cubicBezTo>
                  <a:pt x="1175" y="325"/>
                  <a:pt x="1025" y="300"/>
                  <a:pt x="1001" y="300"/>
                </a:cubicBezTo>
                <a:cubicBezTo>
                  <a:pt x="1001" y="300"/>
                  <a:pt x="925" y="300"/>
                  <a:pt x="900" y="275"/>
                </a:cubicBezTo>
                <a:cubicBezTo>
                  <a:pt x="875" y="251"/>
                  <a:pt x="700" y="125"/>
                  <a:pt x="675" y="100"/>
                </a:cubicBezTo>
                <a:cubicBezTo>
                  <a:pt x="650" y="75"/>
                  <a:pt x="525" y="0"/>
                  <a:pt x="475" y="0"/>
                </a:cubicBezTo>
                <a:cubicBezTo>
                  <a:pt x="450" y="0"/>
                  <a:pt x="450" y="0"/>
                  <a:pt x="400" y="0"/>
                </a:cubicBezTo>
                <a:cubicBezTo>
                  <a:pt x="375" y="0"/>
                  <a:pt x="375" y="25"/>
                  <a:pt x="325" y="25"/>
                </a:cubicBezTo>
                <a:cubicBezTo>
                  <a:pt x="250" y="25"/>
                  <a:pt x="200" y="75"/>
                  <a:pt x="225" y="75"/>
                </a:cubicBezTo>
                <a:cubicBezTo>
                  <a:pt x="250" y="100"/>
                  <a:pt x="325" y="151"/>
                  <a:pt x="300" y="175"/>
                </a:cubicBezTo>
                <a:cubicBezTo>
                  <a:pt x="275" y="175"/>
                  <a:pt x="275" y="200"/>
                  <a:pt x="225" y="200"/>
                </a:cubicBezTo>
                <a:cubicBezTo>
                  <a:pt x="200" y="200"/>
                  <a:pt x="175" y="225"/>
                  <a:pt x="175" y="225"/>
                </a:cubicBezTo>
                <a:cubicBezTo>
                  <a:pt x="175" y="251"/>
                  <a:pt x="125" y="300"/>
                  <a:pt x="100" y="300"/>
                </a:cubicBezTo>
                <a:cubicBezTo>
                  <a:pt x="75" y="300"/>
                  <a:pt x="50" y="275"/>
                  <a:pt x="0" y="251"/>
                </a:cubicBezTo>
                <a:cubicBezTo>
                  <a:pt x="0" y="275"/>
                  <a:pt x="0" y="275"/>
                  <a:pt x="0" y="275"/>
                </a:cubicBezTo>
                <a:cubicBezTo>
                  <a:pt x="0" y="300"/>
                  <a:pt x="0" y="300"/>
                  <a:pt x="0" y="300"/>
                </a:cubicBezTo>
                <a:cubicBezTo>
                  <a:pt x="0" y="325"/>
                  <a:pt x="0" y="400"/>
                  <a:pt x="0" y="400"/>
                </a:cubicBezTo>
                <a:cubicBezTo>
                  <a:pt x="25" y="425"/>
                  <a:pt x="50" y="451"/>
                  <a:pt x="75" y="500"/>
                </a:cubicBezTo>
                <a:cubicBezTo>
                  <a:pt x="125" y="551"/>
                  <a:pt x="225" y="675"/>
                  <a:pt x="225" y="724"/>
                </a:cubicBezTo>
                <a:cubicBezTo>
                  <a:pt x="225" y="749"/>
                  <a:pt x="250" y="774"/>
                  <a:pt x="300" y="824"/>
                </a:cubicBezTo>
                <a:cubicBezTo>
                  <a:pt x="350" y="850"/>
                  <a:pt x="350" y="899"/>
                  <a:pt x="375" y="924"/>
                </a:cubicBezTo>
                <a:cubicBezTo>
                  <a:pt x="400" y="950"/>
                  <a:pt x="400" y="974"/>
                  <a:pt x="400" y="1024"/>
                </a:cubicBezTo>
                <a:cubicBezTo>
                  <a:pt x="400" y="1074"/>
                  <a:pt x="425" y="1150"/>
                  <a:pt x="475" y="1174"/>
                </a:cubicBezTo>
                <a:cubicBezTo>
                  <a:pt x="525" y="1224"/>
                  <a:pt x="575" y="1250"/>
                  <a:pt x="600" y="1299"/>
                </a:cubicBezTo>
                <a:cubicBezTo>
                  <a:pt x="600" y="1375"/>
                  <a:pt x="650" y="1424"/>
                  <a:pt x="675" y="1450"/>
                </a:cubicBezTo>
                <a:cubicBezTo>
                  <a:pt x="700" y="1475"/>
                  <a:pt x="700" y="1499"/>
                  <a:pt x="700" y="1524"/>
                </a:cubicBezTo>
                <a:cubicBezTo>
                  <a:pt x="725" y="1524"/>
                  <a:pt x="725" y="1550"/>
                  <a:pt x="725" y="1575"/>
                </a:cubicBezTo>
                <a:cubicBezTo>
                  <a:pt x="750" y="1575"/>
                  <a:pt x="775" y="1550"/>
                  <a:pt x="775" y="1550"/>
                </a:cubicBezTo>
                <a:cubicBezTo>
                  <a:pt x="775" y="1550"/>
                  <a:pt x="775" y="1524"/>
                  <a:pt x="775" y="1499"/>
                </a:cubicBezTo>
                <a:cubicBezTo>
                  <a:pt x="775" y="1499"/>
                  <a:pt x="800" y="1475"/>
                  <a:pt x="825" y="1475"/>
                </a:cubicBezTo>
                <a:cubicBezTo>
                  <a:pt x="825" y="1475"/>
                  <a:pt x="850" y="1475"/>
                  <a:pt x="900" y="1475"/>
                </a:cubicBezTo>
                <a:cubicBezTo>
                  <a:pt x="925" y="1475"/>
                  <a:pt x="1001" y="1475"/>
                  <a:pt x="1001" y="1499"/>
                </a:cubicBezTo>
                <a:cubicBezTo>
                  <a:pt x="1001" y="1499"/>
                  <a:pt x="1100" y="1499"/>
                  <a:pt x="1125" y="1499"/>
                </a:cubicBezTo>
                <a:cubicBezTo>
                  <a:pt x="1150" y="1524"/>
                  <a:pt x="1175" y="1524"/>
                  <a:pt x="1201" y="1499"/>
                </a:cubicBezTo>
                <a:cubicBezTo>
                  <a:pt x="1225" y="1450"/>
                  <a:pt x="1325" y="1375"/>
                  <a:pt x="1350" y="1350"/>
                </a:cubicBezTo>
                <a:cubicBezTo>
                  <a:pt x="1350" y="1350"/>
                  <a:pt x="1475" y="1350"/>
                  <a:pt x="1525" y="1350"/>
                </a:cubicBezTo>
                <a:cubicBezTo>
                  <a:pt x="1575" y="1350"/>
                  <a:pt x="1901" y="1250"/>
                  <a:pt x="1901" y="1224"/>
                </a:cubicBezTo>
                <a:cubicBezTo>
                  <a:pt x="1926" y="1224"/>
                  <a:pt x="1975" y="1050"/>
                  <a:pt x="1975" y="1024"/>
                </a:cubicBezTo>
                <a:cubicBezTo>
                  <a:pt x="1975" y="999"/>
                  <a:pt x="1950" y="950"/>
                  <a:pt x="1926" y="974"/>
                </a:cubicBezTo>
                <a:cubicBezTo>
                  <a:pt x="1901" y="974"/>
                  <a:pt x="1701" y="950"/>
                  <a:pt x="1701" y="924"/>
                </a:cubicBezTo>
                <a:cubicBezTo>
                  <a:pt x="1675" y="924"/>
                  <a:pt x="1625" y="899"/>
                  <a:pt x="1625" y="824"/>
                </a:cubicBezTo>
                <a:cubicBezTo>
                  <a:pt x="1601" y="824"/>
                  <a:pt x="1575" y="799"/>
                  <a:pt x="1575" y="774"/>
                </a:cubicBezTo>
                <a:cubicBezTo>
                  <a:pt x="1550" y="774"/>
                  <a:pt x="1525" y="774"/>
                  <a:pt x="1501" y="724"/>
                </a:cubicBezTo>
                <a:cubicBezTo>
                  <a:pt x="1475" y="700"/>
                  <a:pt x="1425" y="651"/>
                  <a:pt x="1450" y="625"/>
                </a:cubicBezTo>
                <a:cubicBezTo>
                  <a:pt x="1475" y="600"/>
                  <a:pt x="1450" y="551"/>
                  <a:pt x="1401" y="525"/>
                </a:cubicBezTo>
                <a:cubicBezTo>
                  <a:pt x="1375" y="500"/>
                  <a:pt x="1325" y="451"/>
                  <a:pt x="1301" y="400"/>
                </a:cubicBezTo>
                <a:lnTo>
                  <a:pt x="1301" y="375"/>
                </a:lnTo>
                <a:cubicBezTo>
                  <a:pt x="1225" y="375"/>
                  <a:pt x="1225" y="375"/>
                  <a:pt x="1225" y="375"/>
                </a:cubicBezTo>
                <a:lnTo>
                  <a:pt x="1175" y="325"/>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60" name="Freeform 86">
            <a:extLst>
              <a:ext uri="{FF2B5EF4-FFF2-40B4-BE49-F238E27FC236}">
                <a16:creationId xmlns:a16="http://schemas.microsoft.com/office/drawing/2014/main" id="{61912BB4-BA62-E941-AB0B-DD6B0B5F80B9}"/>
              </a:ext>
            </a:extLst>
          </p:cNvPr>
          <p:cNvSpPr>
            <a:spLocks noChangeArrowheads="1"/>
          </p:cNvSpPr>
          <p:nvPr/>
        </p:nvSpPr>
        <p:spPr bwMode="auto">
          <a:xfrm>
            <a:off x="7312400" y="4062880"/>
            <a:ext cx="239061" cy="264373"/>
          </a:xfrm>
          <a:custGeom>
            <a:avLst/>
            <a:gdLst>
              <a:gd name="T0" fmla="*/ 376 w 751"/>
              <a:gd name="T1" fmla="*/ 25 h 827"/>
              <a:gd name="T2" fmla="*/ 376 w 751"/>
              <a:gd name="T3" fmla="*/ 25 h 827"/>
              <a:gd name="T4" fmla="*/ 376 w 751"/>
              <a:gd name="T5" fmla="*/ 75 h 827"/>
              <a:gd name="T6" fmla="*/ 301 w 751"/>
              <a:gd name="T7" fmla="*/ 150 h 827"/>
              <a:gd name="T8" fmla="*/ 276 w 751"/>
              <a:gd name="T9" fmla="*/ 250 h 827"/>
              <a:gd name="T10" fmla="*/ 301 w 751"/>
              <a:gd name="T11" fmla="*/ 250 h 827"/>
              <a:gd name="T12" fmla="*/ 350 w 751"/>
              <a:gd name="T13" fmla="*/ 300 h 827"/>
              <a:gd name="T14" fmla="*/ 276 w 751"/>
              <a:gd name="T15" fmla="*/ 500 h 827"/>
              <a:gd name="T16" fmla="*/ 0 w 751"/>
              <a:gd name="T17" fmla="*/ 600 h 827"/>
              <a:gd name="T18" fmla="*/ 100 w 751"/>
              <a:gd name="T19" fmla="*/ 826 h 827"/>
              <a:gd name="T20" fmla="*/ 125 w 751"/>
              <a:gd name="T21" fmla="*/ 826 h 827"/>
              <a:gd name="T22" fmla="*/ 276 w 751"/>
              <a:gd name="T23" fmla="*/ 800 h 827"/>
              <a:gd name="T24" fmla="*/ 325 w 751"/>
              <a:gd name="T25" fmla="*/ 726 h 827"/>
              <a:gd name="T26" fmla="*/ 425 w 751"/>
              <a:gd name="T27" fmla="*/ 700 h 827"/>
              <a:gd name="T28" fmla="*/ 476 w 751"/>
              <a:gd name="T29" fmla="*/ 626 h 827"/>
              <a:gd name="T30" fmla="*/ 550 w 751"/>
              <a:gd name="T31" fmla="*/ 600 h 827"/>
              <a:gd name="T32" fmla="*/ 576 w 751"/>
              <a:gd name="T33" fmla="*/ 475 h 827"/>
              <a:gd name="T34" fmla="*/ 650 w 751"/>
              <a:gd name="T35" fmla="*/ 426 h 827"/>
              <a:gd name="T36" fmla="*/ 725 w 751"/>
              <a:gd name="T37" fmla="*/ 300 h 827"/>
              <a:gd name="T38" fmla="*/ 725 w 751"/>
              <a:gd name="T39" fmla="*/ 250 h 827"/>
              <a:gd name="T40" fmla="*/ 650 w 751"/>
              <a:gd name="T41" fmla="*/ 150 h 827"/>
              <a:gd name="T42" fmla="*/ 501 w 751"/>
              <a:gd name="T43" fmla="*/ 100 h 827"/>
              <a:gd name="T44" fmla="*/ 450 w 751"/>
              <a:gd name="T45" fmla="*/ 0 h 827"/>
              <a:gd name="T46" fmla="*/ 401 w 751"/>
              <a:gd name="T47" fmla="*/ 25 h 827"/>
              <a:gd name="T48" fmla="*/ 376 w 751"/>
              <a:gd name="T49" fmla="*/ 2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1" h="827">
                <a:moveTo>
                  <a:pt x="376" y="25"/>
                </a:moveTo>
                <a:lnTo>
                  <a:pt x="376" y="25"/>
                </a:lnTo>
                <a:cubicBezTo>
                  <a:pt x="376" y="75"/>
                  <a:pt x="376" y="75"/>
                  <a:pt x="376" y="75"/>
                </a:cubicBezTo>
                <a:cubicBezTo>
                  <a:pt x="301" y="150"/>
                  <a:pt x="301" y="150"/>
                  <a:pt x="301" y="150"/>
                </a:cubicBezTo>
                <a:cubicBezTo>
                  <a:pt x="276" y="250"/>
                  <a:pt x="276" y="250"/>
                  <a:pt x="276" y="250"/>
                </a:cubicBezTo>
                <a:cubicBezTo>
                  <a:pt x="301" y="250"/>
                  <a:pt x="301" y="250"/>
                  <a:pt x="301" y="250"/>
                </a:cubicBezTo>
                <a:cubicBezTo>
                  <a:pt x="325" y="226"/>
                  <a:pt x="350" y="275"/>
                  <a:pt x="350" y="300"/>
                </a:cubicBezTo>
                <a:cubicBezTo>
                  <a:pt x="350" y="326"/>
                  <a:pt x="301" y="500"/>
                  <a:pt x="276" y="500"/>
                </a:cubicBezTo>
                <a:cubicBezTo>
                  <a:pt x="276" y="500"/>
                  <a:pt x="100" y="575"/>
                  <a:pt x="0" y="600"/>
                </a:cubicBezTo>
                <a:cubicBezTo>
                  <a:pt x="25" y="651"/>
                  <a:pt x="76" y="751"/>
                  <a:pt x="100" y="826"/>
                </a:cubicBezTo>
                <a:cubicBezTo>
                  <a:pt x="125" y="826"/>
                  <a:pt x="125" y="826"/>
                  <a:pt x="125" y="826"/>
                </a:cubicBezTo>
                <a:cubicBezTo>
                  <a:pt x="176" y="800"/>
                  <a:pt x="250" y="800"/>
                  <a:pt x="276" y="800"/>
                </a:cubicBezTo>
                <a:cubicBezTo>
                  <a:pt x="325" y="800"/>
                  <a:pt x="301" y="751"/>
                  <a:pt x="325" y="726"/>
                </a:cubicBezTo>
                <a:cubicBezTo>
                  <a:pt x="350" y="700"/>
                  <a:pt x="401" y="726"/>
                  <a:pt x="425" y="700"/>
                </a:cubicBezTo>
                <a:cubicBezTo>
                  <a:pt x="450" y="700"/>
                  <a:pt x="450" y="626"/>
                  <a:pt x="476" y="626"/>
                </a:cubicBezTo>
                <a:cubicBezTo>
                  <a:pt x="525" y="600"/>
                  <a:pt x="550" y="626"/>
                  <a:pt x="550" y="600"/>
                </a:cubicBezTo>
                <a:cubicBezTo>
                  <a:pt x="550" y="575"/>
                  <a:pt x="550" y="475"/>
                  <a:pt x="576" y="475"/>
                </a:cubicBezTo>
                <a:cubicBezTo>
                  <a:pt x="601" y="450"/>
                  <a:pt x="650" y="426"/>
                  <a:pt x="650" y="426"/>
                </a:cubicBezTo>
                <a:cubicBezTo>
                  <a:pt x="650" y="400"/>
                  <a:pt x="725" y="326"/>
                  <a:pt x="725" y="300"/>
                </a:cubicBezTo>
                <a:cubicBezTo>
                  <a:pt x="750" y="275"/>
                  <a:pt x="750" y="250"/>
                  <a:pt x="725" y="250"/>
                </a:cubicBezTo>
                <a:cubicBezTo>
                  <a:pt x="701" y="250"/>
                  <a:pt x="650" y="175"/>
                  <a:pt x="650" y="150"/>
                </a:cubicBezTo>
                <a:cubicBezTo>
                  <a:pt x="625" y="126"/>
                  <a:pt x="550" y="150"/>
                  <a:pt x="501" y="100"/>
                </a:cubicBezTo>
                <a:cubicBezTo>
                  <a:pt x="476" y="75"/>
                  <a:pt x="450" y="25"/>
                  <a:pt x="450" y="0"/>
                </a:cubicBezTo>
                <a:cubicBezTo>
                  <a:pt x="401" y="25"/>
                  <a:pt x="401" y="25"/>
                  <a:pt x="401" y="25"/>
                </a:cubicBezTo>
                <a:lnTo>
                  <a:pt x="376" y="25"/>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61" name="Freeform 87">
            <a:extLst>
              <a:ext uri="{FF2B5EF4-FFF2-40B4-BE49-F238E27FC236}">
                <a16:creationId xmlns:a16="http://schemas.microsoft.com/office/drawing/2014/main" id="{8498921D-BEB9-4A4A-B008-6E17CC2999C1}"/>
              </a:ext>
            </a:extLst>
          </p:cNvPr>
          <p:cNvSpPr>
            <a:spLocks noChangeArrowheads="1"/>
          </p:cNvSpPr>
          <p:nvPr/>
        </p:nvSpPr>
        <p:spPr bwMode="auto">
          <a:xfrm>
            <a:off x="7273024" y="4031946"/>
            <a:ext cx="32344" cy="47812"/>
          </a:xfrm>
          <a:custGeom>
            <a:avLst/>
            <a:gdLst>
              <a:gd name="T0" fmla="*/ 74 w 101"/>
              <a:gd name="T1" fmla="*/ 149 h 150"/>
              <a:gd name="T2" fmla="*/ 74 w 101"/>
              <a:gd name="T3" fmla="*/ 149 h 150"/>
              <a:gd name="T4" fmla="*/ 74 w 101"/>
              <a:gd name="T5" fmla="*/ 124 h 150"/>
              <a:gd name="T6" fmla="*/ 74 w 101"/>
              <a:gd name="T7" fmla="*/ 0 h 150"/>
              <a:gd name="T8" fmla="*/ 0 w 101"/>
              <a:gd name="T9" fmla="*/ 99 h 150"/>
              <a:gd name="T10" fmla="*/ 0 w 101"/>
              <a:gd name="T11" fmla="*/ 99 h 150"/>
              <a:gd name="T12" fmla="*/ 74 w 101"/>
              <a:gd name="T13" fmla="*/ 149 h 150"/>
            </a:gdLst>
            <a:ahLst/>
            <a:cxnLst>
              <a:cxn ang="0">
                <a:pos x="T0" y="T1"/>
              </a:cxn>
              <a:cxn ang="0">
                <a:pos x="T2" y="T3"/>
              </a:cxn>
              <a:cxn ang="0">
                <a:pos x="T4" y="T5"/>
              </a:cxn>
              <a:cxn ang="0">
                <a:pos x="T6" y="T7"/>
              </a:cxn>
              <a:cxn ang="0">
                <a:pos x="T8" y="T9"/>
              </a:cxn>
              <a:cxn ang="0">
                <a:pos x="T10" y="T11"/>
              </a:cxn>
              <a:cxn ang="0">
                <a:pos x="T12" y="T13"/>
              </a:cxn>
            </a:cxnLst>
            <a:rect l="0" t="0" r="r" b="b"/>
            <a:pathLst>
              <a:path w="101" h="150">
                <a:moveTo>
                  <a:pt x="74" y="149"/>
                </a:moveTo>
                <a:lnTo>
                  <a:pt x="74" y="149"/>
                </a:lnTo>
                <a:lnTo>
                  <a:pt x="74" y="124"/>
                </a:lnTo>
                <a:cubicBezTo>
                  <a:pt x="100" y="99"/>
                  <a:pt x="100" y="26"/>
                  <a:pt x="74" y="0"/>
                </a:cubicBezTo>
                <a:cubicBezTo>
                  <a:pt x="24" y="0"/>
                  <a:pt x="0" y="75"/>
                  <a:pt x="0" y="99"/>
                </a:cubicBezTo>
                <a:lnTo>
                  <a:pt x="0" y="99"/>
                </a:lnTo>
                <a:cubicBezTo>
                  <a:pt x="24" y="149"/>
                  <a:pt x="49" y="149"/>
                  <a:pt x="74" y="1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62" name="Freeform 88">
            <a:extLst>
              <a:ext uri="{FF2B5EF4-FFF2-40B4-BE49-F238E27FC236}">
                <a16:creationId xmlns:a16="http://schemas.microsoft.com/office/drawing/2014/main" id="{2F69D68B-927C-1841-B942-D851EF635A08}"/>
              </a:ext>
            </a:extLst>
          </p:cNvPr>
          <p:cNvSpPr>
            <a:spLocks noChangeArrowheads="1"/>
          </p:cNvSpPr>
          <p:nvPr/>
        </p:nvSpPr>
        <p:spPr bwMode="auto">
          <a:xfrm>
            <a:off x="7312399" y="4023505"/>
            <a:ext cx="143436" cy="119531"/>
          </a:xfrm>
          <a:custGeom>
            <a:avLst/>
            <a:gdLst>
              <a:gd name="T0" fmla="*/ 76 w 451"/>
              <a:gd name="T1" fmla="*/ 324 h 375"/>
              <a:gd name="T2" fmla="*/ 76 w 451"/>
              <a:gd name="T3" fmla="*/ 324 h 375"/>
              <a:gd name="T4" fmla="*/ 276 w 451"/>
              <a:gd name="T5" fmla="*/ 374 h 375"/>
              <a:gd name="T6" fmla="*/ 301 w 451"/>
              <a:gd name="T7" fmla="*/ 274 h 375"/>
              <a:gd name="T8" fmla="*/ 376 w 451"/>
              <a:gd name="T9" fmla="*/ 199 h 375"/>
              <a:gd name="T10" fmla="*/ 376 w 451"/>
              <a:gd name="T11" fmla="*/ 149 h 375"/>
              <a:gd name="T12" fmla="*/ 401 w 451"/>
              <a:gd name="T13" fmla="*/ 149 h 375"/>
              <a:gd name="T14" fmla="*/ 450 w 451"/>
              <a:gd name="T15" fmla="*/ 124 h 375"/>
              <a:gd name="T16" fmla="*/ 425 w 451"/>
              <a:gd name="T17" fmla="*/ 0 h 375"/>
              <a:gd name="T18" fmla="*/ 301 w 451"/>
              <a:gd name="T19" fmla="*/ 124 h 375"/>
              <a:gd name="T20" fmla="*/ 125 w 451"/>
              <a:gd name="T21" fmla="*/ 224 h 375"/>
              <a:gd name="T22" fmla="*/ 0 w 451"/>
              <a:gd name="T23" fmla="*/ 250 h 375"/>
              <a:gd name="T24" fmla="*/ 0 w 451"/>
              <a:gd name="T25" fmla="*/ 224 h 375"/>
              <a:gd name="T26" fmla="*/ 76 w 451"/>
              <a:gd name="T27" fmla="*/ 32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1" h="375">
                <a:moveTo>
                  <a:pt x="76" y="324"/>
                </a:moveTo>
                <a:lnTo>
                  <a:pt x="76" y="324"/>
                </a:lnTo>
                <a:cubicBezTo>
                  <a:pt x="76" y="350"/>
                  <a:pt x="225" y="350"/>
                  <a:pt x="276" y="374"/>
                </a:cubicBezTo>
                <a:cubicBezTo>
                  <a:pt x="301" y="274"/>
                  <a:pt x="301" y="274"/>
                  <a:pt x="301" y="274"/>
                </a:cubicBezTo>
                <a:cubicBezTo>
                  <a:pt x="376" y="199"/>
                  <a:pt x="376" y="199"/>
                  <a:pt x="376" y="199"/>
                </a:cubicBezTo>
                <a:cubicBezTo>
                  <a:pt x="376" y="149"/>
                  <a:pt x="376" y="149"/>
                  <a:pt x="376" y="149"/>
                </a:cubicBezTo>
                <a:cubicBezTo>
                  <a:pt x="401" y="149"/>
                  <a:pt x="401" y="149"/>
                  <a:pt x="401" y="149"/>
                </a:cubicBezTo>
                <a:cubicBezTo>
                  <a:pt x="450" y="124"/>
                  <a:pt x="450" y="124"/>
                  <a:pt x="450" y="124"/>
                </a:cubicBezTo>
                <a:cubicBezTo>
                  <a:pt x="425" y="51"/>
                  <a:pt x="425" y="0"/>
                  <a:pt x="425" y="0"/>
                </a:cubicBezTo>
                <a:cubicBezTo>
                  <a:pt x="401" y="0"/>
                  <a:pt x="325" y="75"/>
                  <a:pt x="301" y="124"/>
                </a:cubicBezTo>
                <a:cubicBezTo>
                  <a:pt x="276" y="174"/>
                  <a:pt x="200" y="224"/>
                  <a:pt x="125" y="224"/>
                </a:cubicBezTo>
                <a:cubicBezTo>
                  <a:pt x="50" y="199"/>
                  <a:pt x="25" y="224"/>
                  <a:pt x="0" y="250"/>
                </a:cubicBezTo>
                <a:cubicBezTo>
                  <a:pt x="0" y="250"/>
                  <a:pt x="0" y="250"/>
                  <a:pt x="0" y="224"/>
                </a:cubicBezTo>
                <a:cubicBezTo>
                  <a:pt x="0" y="299"/>
                  <a:pt x="50" y="324"/>
                  <a:pt x="76" y="324"/>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63" name="Freeform 89">
            <a:extLst>
              <a:ext uri="{FF2B5EF4-FFF2-40B4-BE49-F238E27FC236}">
                <a16:creationId xmlns:a16="http://schemas.microsoft.com/office/drawing/2014/main" id="{A99BD30C-E1A2-9545-B2A1-22B79EF5648C}"/>
              </a:ext>
            </a:extLst>
          </p:cNvPr>
          <p:cNvSpPr>
            <a:spLocks noChangeArrowheads="1"/>
          </p:cNvSpPr>
          <p:nvPr/>
        </p:nvSpPr>
        <p:spPr bwMode="auto">
          <a:xfrm>
            <a:off x="8724265" y="4636628"/>
            <a:ext cx="582184" cy="184219"/>
          </a:xfrm>
          <a:custGeom>
            <a:avLst/>
            <a:gdLst>
              <a:gd name="T0" fmla="*/ 325 w 1826"/>
              <a:gd name="T1" fmla="*/ 200 h 577"/>
              <a:gd name="T2" fmla="*/ 325 w 1826"/>
              <a:gd name="T3" fmla="*/ 200 h 577"/>
              <a:gd name="T4" fmla="*/ 276 w 1826"/>
              <a:gd name="T5" fmla="*/ 100 h 577"/>
              <a:gd name="T6" fmla="*/ 225 w 1826"/>
              <a:gd name="T7" fmla="*/ 51 h 577"/>
              <a:gd name="T8" fmla="*/ 200 w 1826"/>
              <a:gd name="T9" fmla="*/ 51 h 577"/>
              <a:gd name="T10" fmla="*/ 175 w 1826"/>
              <a:gd name="T11" fmla="*/ 76 h 577"/>
              <a:gd name="T12" fmla="*/ 100 w 1826"/>
              <a:gd name="T13" fmla="*/ 76 h 577"/>
              <a:gd name="T14" fmla="*/ 51 w 1826"/>
              <a:gd name="T15" fmla="*/ 26 h 577"/>
              <a:gd name="T16" fmla="*/ 0 w 1826"/>
              <a:gd name="T17" fmla="*/ 0 h 577"/>
              <a:gd name="T18" fmla="*/ 25 w 1826"/>
              <a:gd name="T19" fmla="*/ 151 h 577"/>
              <a:gd name="T20" fmla="*/ 125 w 1826"/>
              <a:gd name="T21" fmla="*/ 326 h 577"/>
              <a:gd name="T22" fmla="*/ 225 w 1826"/>
              <a:gd name="T23" fmla="*/ 426 h 577"/>
              <a:gd name="T24" fmla="*/ 400 w 1826"/>
              <a:gd name="T25" fmla="*/ 526 h 577"/>
              <a:gd name="T26" fmla="*/ 325 w 1826"/>
              <a:gd name="T27" fmla="*/ 376 h 577"/>
              <a:gd name="T28" fmla="*/ 325 w 1826"/>
              <a:gd name="T29" fmla="*/ 200 h 577"/>
              <a:gd name="T30" fmla="*/ 1751 w 1826"/>
              <a:gd name="T31" fmla="*/ 100 h 577"/>
              <a:gd name="T32" fmla="*/ 1751 w 1826"/>
              <a:gd name="T33" fmla="*/ 100 h 577"/>
              <a:gd name="T34" fmla="*/ 1676 w 1826"/>
              <a:gd name="T35" fmla="*/ 76 h 577"/>
              <a:gd name="T36" fmla="*/ 1576 w 1826"/>
              <a:gd name="T37" fmla="*/ 0 h 577"/>
              <a:gd name="T38" fmla="*/ 1501 w 1826"/>
              <a:gd name="T39" fmla="*/ 100 h 577"/>
              <a:gd name="T40" fmla="*/ 1451 w 1826"/>
              <a:gd name="T41" fmla="*/ 151 h 577"/>
              <a:gd name="T42" fmla="*/ 1451 w 1826"/>
              <a:gd name="T43" fmla="*/ 176 h 577"/>
              <a:gd name="T44" fmla="*/ 1451 w 1826"/>
              <a:gd name="T45" fmla="*/ 251 h 577"/>
              <a:gd name="T46" fmla="*/ 1376 w 1826"/>
              <a:gd name="T47" fmla="*/ 251 h 577"/>
              <a:gd name="T48" fmla="*/ 1325 w 1826"/>
              <a:gd name="T49" fmla="*/ 200 h 577"/>
              <a:gd name="T50" fmla="*/ 1325 w 1826"/>
              <a:gd name="T51" fmla="*/ 200 h 577"/>
              <a:gd name="T52" fmla="*/ 1251 w 1826"/>
              <a:gd name="T53" fmla="*/ 326 h 577"/>
              <a:gd name="T54" fmla="*/ 1100 w 1826"/>
              <a:gd name="T55" fmla="*/ 376 h 577"/>
              <a:gd name="T56" fmla="*/ 1051 w 1826"/>
              <a:gd name="T57" fmla="*/ 476 h 577"/>
              <a:gd name="T58" fmla="*/ 900 w 1826"/>
              <a:gd name="T59" fmla="*/ 451 h 577"/>
              <a:gd name="T60" fmla="*/ 925 w 1826"/>
              <a:gd name="T61" fmla="*/ 500 h 577"/>
              <a:gd name="T62" fmla="*/ 1025 w 1826"/>
              <a:gd name="T63" fmla="*/ 551 h 577"/>
              <a:gd name="T64" fmla="*/ 1125 w 1826"/>
              <a:gd name="T65" fmla="*/ 551 h 577"/>
              <a:gd name="T66" fmla="*/ 1225 w 1826"/>
              <a:gd name="T67" fmla="*/ 500 h 577"/>
              <a:gd name="T68" fmla="*/ 1325 w 1826"/>
              <a:gd name="T69" fmla="*/ 526 h 577"/>
              <a:gd name="T70" fmla="*/ 1401 w 1826"/>
              <a:gd name="T71" fmla="*/ 451 h 577"/>
              <a:gd name="T72" fmla="*/ 1425 w 1826"/>
              <a:gd name="T73" fmla="*/ 376 h 577"/>
              <a:gd name="T74" fmla="*/ 1476 w 1826"/>
              <a:gd name="T75" fmla="*/ 300 h 577"/>
              <a:gd name="T76" fmla="*/ 1625 w 1826"/>
              <a:gd name="T77" fmla="*/ 226 h 577"/>
              <a:gd name="T78" fmla="*/ 1676 w 1826"/>
              <a:gd name="T79" fmla="*/ 251 h 577"/>
              <a:gd name="T80" fmla="*/ 1725 w 1826"/>
              <a:gd name="T81" fmla="*/ 176 h 577"/>
              <a:gd name="T82" fmla="*/ 1825 w 1826"/>
              <a:gd name="T83" fmla="*/ 151 h 577"/>
              <a:gd name="T84" fmla="*/ 1751 w 1826"/>
              <a:gd name="T85" fmla="*/ 10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26" h="577">
                <a:moveTo>
                  <a:pt x="325" y="200"/>
                </a:moveTo>
                <a:lnTo>
                  <a:pt x="325" y="200"/>
                </a:lnTo>
                <a:cubicBezTo>
                  <a:pt x="325" y="151"/>
                  <a:pt x="276" y="151"/>
                  <a:pt x="276" y="100"/>
                </a:cubicBezTo>
                <a:cubicBezTo>
                  <a:pt x="251" y="51"/>
                  <a:pt x="225" y="76"/>
                  <a:pt x="225" y="51"/>
                </a:cubicBezTo>
                <a:cubicBezTo>
                  <a:pt x="225" y="51"/>
                  <a:pt x="225" y="51"/>
                  <a:pt x="200" y="51"/>
                </a:cubicBezTo>
                <a:cubicBezTo>
                  <a:pt x="175" y="51"/>
                  <a:pt x="200" y="76"/>
                  <a:pt x="175" y="76"/>
                </a:cubicBezTo>
                <a:cubicBezTo>
                  <a:pt x="175" y="76"/>
                  <a:pt x="100" y="100"/>
                  <a:pt x="100" y="76"/>
                </a:cubicBezTo>
                <a:cubicBezTo>
                  <a:pt x="100" y="51"/>
                  <a:pt x="100" y="26"/>
                  <a:pt x="51" y="26"/>
                </a:cubicBezTo>
                <a:cubicBezTo>
                  <a:pt x="51" y="0"/>
                  <a:pt x="25" y="0"/>
                  <a:pt x="0" y="0"/>
                </a:cubicBezTo>
                <a:cubicBezTo>
                  <a:pt x="25" y="51"/>
                  <a:pt x="25" y="126"/>
                  <a:pt x="25" y="151"/>
                </a:cubicBezTo>
                <a:cubicBezTo>
                  <a:pt x="25" y="200"/>
                  <a:pt x="125" y="300"/>
                  <a:pt x="125" y="326"/>
                </a:cubicBezTo>
                <a:cubicBezTo>
                  <a:pt x="151" y="376"/>
                  <a:pt x="175" y="376"/>
                  <a:pt x="225" y="426"/>
                </a:cubicBezTo>
                <a:cubicBezTo>
                  <a:pt x="276" y="451"/>
                  <a:pt x="376" y="526"/>
                  <a:pt x="400" y="526"/>
                </a:cubicBezTo>
                <a:cubicBezTo>
                  <a:pt x="425" y="500"/>
                  <a:pt x="376" y="426"/>
                  <a:pt x="325" y="376"/>
                </a:cubicBezTo>
                <a:cubicBezTo>
                  <a:pt x="300" y="351"/>
                  <a:pt x="325" y="276"/>
                  <a:pt x="325" y="200"/>
                </a:cubicBezTo>
                <a:close/>
                <a:moveTo>
                  <a:pt x="1751" y="100"/>
                </a:moveTo>
                <a:lnTo>
                  <a:pt x="1751" y="100"/>
                </a:lnTo>
                <a:cubicBezTo>
                  <a:pt x="1725" y="100"/>
                  <a:pt x="1676" y="100"/>
                  <a:pt x="1676" y="76"/>
                </a:cubicBezTo>
                <a:cubicBezTo>
                  <a:pt x="1676" y="51"/>
                  <a:pt x="1625" y="0"/>
                  <a:pt x="1576" y="0"/>
                </a:cubicBezTo>
                <a:cubicBezTo>
                  <a:pt x="1551" y="0"/>
                  <a:pt x="1525" y="76"/>
                  <a:pt x="1501" y="100"/>
                </a:cubicBezTo>
                <a:cubicBezTo>
                  <a:pt x="1501" y="126"/>
                  <a:pt x="1451" y="126"/>
                  <a:pt x="1451" y="151"/>
                </a:cubicBezTo>
                <a:cubicBezTo>
                  <a:pt x="1476" y="176"/>
                  <a:pt x="1451" y="176"/>
                  <a:pt x="1451" y="176"/>
                </a:cubicBezTo>
                <a:cubicBezTo>
                  <a:pt x="1451" y="226"/>
                  <a:pt x="1451" y="251"/>
                  <a:pt x="1451" y="251"/>
                </a:cubicBezTo>
                <a:cubicBezTo>
                  <a:pt x="1425" y="226"/>
                  <a:pt x="1425" y="251"/>
                  <a:pt x="1376" y="251"/>
                </a:cubicBezTo>
                <a:cubicBezTo>
                  <a:pt x="1376" y="251"/>
                  <a:pt x="1351" y="226"/>
                  <a:pt x="1325" y="200"/>
                </a:cubicBezTo>
                <a:lnTo>
                  <a:pt x="1325" y="200"/>
                </a:lnTo>
                <a:cubicBezTo>
                  <a:pt x="1301" y="200"/>
                  <a:pt x="1251" y="276"/>
                  <a:pt x="1251" y="326"/>
                </a:cubicBezTo>
                <a:cubicBezTo>
                  <a:pt x="1225" y="376"/>
                  <a:pt x="1176" y="351"/>
                  <a:pt x="1100" y="376"/>
                </a:cubicBezTo>
                <a:cubicBezTo>
                  <a:pt x="1025" y="376"/>
                  <a:pt x="1076" y="451"/>
                  <a:pt x="1051" y="476"/>
                </a:cubicBezTo>
                <a:cubicBezTo>
                  <a:pt x="1025" y="526"/>
                  <a:pt x="951" y="451"/>
                  <a:pt x="900" y="451"/>
                </a:cubicBezTo>
                <a:cubicBezTo>
                  <a:pt x="925" y="476"/>
                  <a:pt x="925" y="500"/>
                  <a:pt x="925" y="500"/>
                </a:cubicBezTo>
                <a:cubicBezTo>
                  <a:pt x="951" y="500"/>
                  <a:pt x="1000" y="576"/>
                  <a:pt x="1025" y="551"/>
                </a:cubicBezTo>
                <a:cubicBezTo>
                  <a:pt x="1025" y="526"/>
                  <a:pt x="1100" y="551"/>
                  <a:pt x="1125" y="551"/>
                </a:cubicBezTo>
                <a:cubicBezTo>
                  <a:pt x="1176" y="526"/>
                  <a:pt x="1176" y="500"/>
                  <a:pt x="1225" y="500"/>
                </a:cubicBezTo>
                <a:cubicBezTo>
                  <a:pt x="1276" y="500"/>
                  <a:pt x="1276" y="551"/>
                  <a:pt x="1325" y="526"/>
                </a:cubicBezTo>
                <a:cubicBezTo>
                  <a:pt x="1376" y="500"/>
                  <a:pt x="1401" y="500"/>
                  <a:pt x="1401" y="451"/>
                </a:cubicBezTo>
                <a:cubicBezTo>
                  <a:pt x="1401" y="400"/>
                  <a:pt x="1425" y="400"/>
                  <a:pt x="1425" y="376"/>
                </a:cubicBezTo>
                <a:cubicBezTo>
                  <a:pt x="1425" y="326"/>
                  <a:pt x="1501" y="351"/>
                  <a:pt x="1476" y="300"/>
                </a:cubicBezTo>
                <a:cubicBezTo>
                  <a:pt x="1476" y="226"/>
                  <a:pt x="1576" y="226"/>
                  <a:pt x="1625" y="226"/>
                </a:cubicBezTo>
                <a:cubicBezTo>
                  <a:pt x="1651" y="226"/>
                  <a:pt x="1651" y="226"/>
                  <a:pt x="1676" y="251"/>
                </a:cubicBezTo>
                <a:cubicBezTo>
                  <a:pt x="1701" y="226"/>
                  <a:pt x="1751" y="200"/>
                  <a:pt x="1725" y="176"/>
                </a:cubicBezTo>
                <a:cubicBezTo>
                  <a:pt x="1701" y="176"/>
                  <a:pt x="1801" y="176"/>
                  <a:pt x="1825" y="151"/>
                </a:cubicBezTo>
                <a:cubicBezTo>
                  <a:pt x="1825" y="126"/>
                  <a:pt x="1776" y="100"/>
                  <a:pt x="1751" y="100"/>
                </a:cubicBezTo>
                <a:close/>
              </a:path>
            </a:pathLst>
          </a:custGeom>
          <a:solidFill>
            <a:schemeClr val="accent4"/>
          </a:solidFill>
          <a:ln w="317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endParaRPr lang="en-US">
              <a:solidFill>
                <a:srgbClr val="13171F"/>
              </a:solidFill>
              <a:latin typeface="Microsoft Sans Serif"/>
            </a:endParaRPr>
          </a:p>
        </p:txBody>
      </p:sp>
      <p:sp>
        <p:nvSpPr>
          <p:cNvPr id="164" name="Freeform 90">
            <a:extLst>
              <a:ext uri="{FF2B5EF4-FFF2-40B4-BE49-F238E27FC236}">
                <a16:creationId xmlns:a16="http://schemas.microsoft.com/office/drawing/2014/main" id="{4B6CC40A-E658-1E4A-AF06-FBCBC5240C62}"/>
              </a:ext>
            </a:extLst>
          </p:cNvPr>
          <p:cNvSpPr>
            <a:spLocks noChangeArrowheads="1"/>
          </p:cNvSpPr>
          <p:nvPr/>
        </p:nvSpPr>
        <p:spPr bwMode="auto">
          <a:xfrm>
            <a:off x="9146139" y="4692877"/>
            <a:ext cx="40781" cy="23907"/>
          </a:xfrm>
          <a:custGeom>
            <a:avLst/>
            <a:gdLst>
              <a:gd name="T0" fmla="*/ 51 w 127"/>
              <a:gd name="T1" fmla="*/ 75 h 76"/>
              <a:gd name="T2" fmla="*/ 51 w 127"/>
              <a:gd name="T3" fmla="*/ 75 h 76"/>
              <a:gd name="T4" fmla="*/ 126 w 127"/>
              <a:gd name="T5" fmla="*/ 75 h 76"/>
              <a:gd name="T6" fmla="*/ 126 w 127"/>
              <a:gd name="T7" fmla="*/ 0 h 76"/>
              <a:gd name="T8" fmla="*/ 76 w 127"/>
              <a:gd name="T9" fmla="*/ 24 h 76"/>
              <a:gd name="T10" fmla="*/ 0 w 127"/>
              <a:gd name="T11" fmla="*/ 24 h 76"/>
              <a:gd name="T12" fmla="*/ 51 w 127"/>
              <a:gd name="T13" fmla="*/ 75 h 76"/>
            </a:gdLst>
            <a:ahLst/>
            <a:cxnLst>
              <a:cxn ang="0">
                <a:pos x="T0" y="T1"/>
              </a:cxn>
              <a:cxn ang="0">
                <a:pos x="T2" y="T3"/>
              </a:cxn>
              <a:cxn ang="0">
                <a:pos x="T4" y="T5"/>
              </a:cxn>
              <a:cxn ang="0">
                <a:pos x="T6" y="T7"/>
              </a:cxn>
              <a:cxn ang="0">
                <a:pos x="T8" y="T9"/>
              </a:cxn>
              <a:cxn ang="0">
                <a:pos x="T10" y="T11"/>
              </a:cxn>
              <a:cxn ang="0">
                <a:pos x="T12" y="T13"/>
              </a:cxn>
            </a:cxnLst>
            <a:rect l="0" t="0" r="r" b="b"/>
            <a:pathLst>
              <a:path w="127" h="76">
                <a:moveTo>
                  <a:pt x="51" y="75"/>
                </a:moveTo>
                <a:lnTo>
                  <a:pt x="51" y="75"/>
                </a:lnTo>
                <a:cubicBezTo>
                  <a:pt x="100" y="75"/>
                  <a:pt x="100" y="50"/>
                  <a:pt x="126" y="75"/>
                </a:cubicBezTo>
                <a:cubicBezTo>
                  <a:pt x="126" y="75"/>
                  <a:pt x="126" y="50"/>
                  <a:pt x="126" y="0"/>
                </a:cubicBezTo>
                <a:cubicBezTo>
                  <a:pt x="100" y="24"/>
                  <a:pt x="76" y="24"/>
                  <a:pt x="76" y="24"/>
                </a:cubicBezTo>
                <a:cubicBezTo>
                  <a:pt x="76" y="50"/>
                  <a:pt x="26" y="24"/>
                  <a:pt x="0" y="24"/>
                </a:cubicBezTo>
                <a:cubicBezTo>
                  <a:pt x="26" y="50"/>
                  <a:pt x="51" y="75"/>
                  <a:pt x="51"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65" name="Freeform 91">
            <a:extLst>
              <a:ext uri="{FF2B5EF4-FFF2-40B4-BE49-F238E27FC236}">
                <a16:creationId xmlns:a16="http://schemas.microsoft.com/office/drawing/2014/main" id="{4341D1B4-5589-8347-B681-975EB278C164}"/>
              </a:ext>
            </a:extLst>
          </p:cNvPr>
          <p:cNvSpPr>
            <a:spLocks noChangeArrowheads="1"/>
          </p:cNvSpPr>
          <p:nvPr/>
        </p:nvSpPr>
        <p:spPr bwMode="auto">
          <a:xfrm>
            <a:off x="6913029" y="3649448"/>
            <a:ext cx="295311" cy="286873"/>
          </a:xfrm>
          <a:custGeom>
            <a:avLst/>
            <a:gdLst>
              <a:gd name="T0" fmla="*/ 775 w 927"/>
              <a:gd name="T1" fmla="*/ 800 h 901"/>
              <a:gd name="T2" fmla="*/ 775 w 927"/>
              <a:gd name="T3" fmla="*/ 800 h 901"/>
              <a:gd name="T4" fmla="*/ 826 w 927"/>
              <a:gd name="T5" fmla="*/ 775 h 901"/>
              <a:gd name="T6" fmla="*/ 900 w 927"/>
              <a:gd name="T7" fmla="*/ 800 h 901"/>
              <a:gd name="T8" fmla="*/ 926 w 927"/>
              <a:gd name="T9" fmla="*/ 775 h 901"/>
              <a:gd name="T10" fmla="*/ 875 w 927"/>
              <a:gd name="T11" fmla="*/ 726 h 901"/>
              <a:gd name="T12" fmla="*/ 850 w 927"/>
              <a:gd name="T13" fmla="*/ 650 h 901"/>
              <a:gd name="T14" fmla="*/ 850 w 927"/>
              <a:gd name="T15" fmla="*/ 575 h 901"/>
              <a:gd name="T16" fmla="*/ 800 w 927"/>
              <a:gd name="T17" fmla="*/ 525 h 901"/>
              <a:gd name="T18" fmla="*/ 700 w 927"/>
              <a:gd name="T19" fmla="*/ 450 h 901"/>
              <a:gd name="T20" fmla="*/ 650 w 927"/>
              <a:gd name="T21" fmla="*/ 400 h 901"/>
              <a:gd name="T22" fmla="*/ 650 w 927"/>
              <a:gd name="T23" fmla="*/ 325 h 901"/>
              <a:gd name="T24" fmla="*/ 675 w 927"/>
              <a:gd name="T25" fmla="*/ 250 h 901"/>
              <a:gd name="T26" fmla="*/ 700 w 927"/>
              <a:gd name="T27" fmla="*/ 200 h 901"/>
              <a:gd name="T28" fmla="*/ 650 w 927"/>
              <a:gd name="T29" fmla="*/ 150 h 901"/>
              <a:gd name="T30" fmla="*/ 600 w 927"/>
              <a:gd name="T31" fmla="*/ 100 h 901"/>
              <a:gd name="T32" fmla="*/ 575 w 927"/>
              <a:gd name="T33" fmla="*/ 25 h 901"/>
              <a:gd name="T34" fmla="*/ 475 w 927"/>
              <a:gd name="T35" fmla="*/ 25 h 901"/>
              <a:gd name="T36" fmla="*/ 400 w 927"/>
              <a:gd name="T37" fmla="*/ 0 h 901"/>
              <a:gd name="T38" fmla="*/ 350 w 927"/>
              <a:gd name="T39" fmla="*/ 25 h 901"/>
              <a:gd name="T40" fmla="*/ 350 w 927"/>
              <a:gd name="T41" fmla="*/ 25 h 901"/>
              <a:gd name="T42" fmla="*/ 300 w 927"/>
              <a:gd name="T43" fmla="*/ 75 h 901"/>
              <a:gd name="T44" fmla="*/ 225 w 927"/>
              <a:gd name="T45" fmla="*/ 125 h 901"/>
              <a:gd name="T46" fmla="*/ 250 w 927"/>
              <a:gd name="T47" fmla="*/ 200 h 901"/>
              <a:gd name="T48" fmla="*/ 225 w 927"/>
              <a:gd name="T49" fmla="*/ 275 h 901"/>
              <a:gd name="T50" fmla="*/ 200 w 927"/>
              <a:gd name="T51" fmla="*/ 325 h 901"/>
              <a:gd name="T52" fmla="*/ 0 w 927"/>
              <a:gd name="T53" fmla="*/ 425 h 901"/>
              <a:gd name="T54" fmla="*/ 25 w 927"/>
              <a:gd name="T55" fmla="*/ 475 h 901"/>
              <a:gd name="T56" fmla="*/ 50 w 927"/>
              <a:gd name="T57" fmla="*/ 575 h 901"/>
              <a:gd name="T58" fmla="*/ 100 w 927"/>
              <a:gd name="T59" fmla="*/ 575 h 901"/>
              <a:gd name="T60" fmla="*/ 300 w 927"/>
              <a:gd name="T61" fmla="*/ 675 h 901"/>
              <a:gd name="T62" fmla="*/ 525 w 927"/>
              <a:gd name="T63" fmla="*/ 850 h 901"/>
              <a:gd name="T64" fmla="*/ 626 w 927"/>
              <a:gd name="T65" fmla="*/ 875 h 901"/>
              <a:gd name="T66" fmla="*/ 750 w 927"/>
              <a:gd name="T67" fmla="*/ 900 h 901"/>
              <a:gd name="T68" fmla="*/ 775 w 927"/>
              <a:gd name="T69" fmla="*/ 80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7" h="901">
                <a:moveTo>
                  <a:pt x="775" y="800"/>
                </a:moveTo>
                <a:lnTo>
                  <a:pt x="775" y="800"/>
                </a:lnTo>
                <a:cubicBezTo>
                  <a:pt x="800" y="800"/>
                  <a:pt x="800" y="775"/>
                  <a:pt x="826" y="775"/>
                </a:cubicBezTo>
                <a:cubicBezTo>
                  <a:pt x="850" y="775"/>
                  <a:pt x="875" y="775"/>
                  <a:pt x="900" y="800"/>
                </a:cubicBezTo>
                <a:cubicBezTo>
                  <a:pt x="900" y="800"/>
                  <a:pt x="926" y="800"/>
                  <a:pt x="926" y="775"/>
                </a:cubicBezTo>
                <a:cubicBezTo>
                  <a:pt x="900" y="750"/>
                  <a:pt x="875" y="726"/>
                  <a:pt x="875" y="726"/>
                </a:cubicBezTo>
                <a:cubicBezTo>
                  <a:pt x="875" y="675"/>
                  <a:pt x="850" y="675"/>
                  <a:pt x="850" y="650"/>
                </a:cubicBezTo>
                <a:cubicBezTo>
                  <a:pt x="850" y="625"/>
                  <a:pt x="875" y="600"/>
                  <a:pt x="850" y="575"/>
                </a:cubicBezTo>
                <a:cubicBezTo>
                  <a:pt x="826" y="575"/>
                  <a:pt x="826" y="525"/>
                  <a:pt x="800" y="525"/>
                </a:cubicBezTo>
                <a:cubicBezTo>
                  <a:pt x="775" y="525"/>
                  <a:pt x="700" y="475"/>
                  <a:pt x="700" y="450"/>
                </a:cubicBezTo>
                <a:cubicBezTo>
                  <a:pt x="700" y="425"/>
                  <a:pt x="675" y="425"/>
                  <a:pt x="650" y="400"/>
                </a:cubicBezTo>
                <a:cubicBezTo>
                  <a:pt x="650" y="400"/>
                  <a:pt x="626" y="325"/>
                  <a:pt x="650" y="325"/>
                </a:cubicBezTo>
                <a:cubicBezTo>
                  <a:pt x="675" y="325"/>
                  <a:pt x="650" y="250"/>
                  <a:pt x="675" y="250"/>
                </a:cubicBezTo>
                <a:cubicBezTo>
                  <a:pt x="700" y="250"/>
                  <a:pt x="675" y="225"/>
                  <a:pt x="700" y="200"/>
                </a:cubicBezTo>
                <a:cubicBezTo>
                  <a:pt x="700" y="175"/>
                  <a:pt x="675" y="150"/>
                  <a:pt x="650" y="150"/>
                </a:cubicBezTo>
                <a:cubicBezTo>
                  <a:pt x="650" y="150"/>
                  <a:pt x="600" y="125"/>
                  <a:pt x="600" y="100"/>
                </a:cubicBezTo>
                <a:cubicBezTo>
                  <a:pt x="600" y="75"/>
                  <a:pt x="575" y="50"/>
                  <a:pt x="575" y="25"/>
                </a:cubicBezTo>
                <a:cubicBezTo>
                  <a:pt x="575" y="75"/>
                  <a:pt x="500" y="0"/>
                  <a:pt x="475" y="25"/>
                </a:cubicBezTo>
                <a:cubicBezTo>
                  <a:pt x="450" y="25"/>
                  <a:pt x="425" y="0"/>
                  <a:pt x="400" y="0"/>
                </a:cubicBezTo>
                <a:cubicBezTo>
                  <a:pt x="350" y="0"/>
                  <a:pt x="350" y="25"/>
                  <a:pt x="350" y="25"/>
                </a:cubicBezTo>
                <a:lnTo>
                  <a:pt x="350" y="25"/>
                </a:lnTo>
                <a:cubicBezTo>
                  <a:pt x="300" y="75"/>
                  <a:pt x="300" y="75"/>
                  <a:pt x="300" y="75"/>
                </a:cubicBezTo>
                <a:cubicBezTo>
                  <a:pt x="300" y="75"/>
                  <a:pt x="250" y="75"/>
                  <a:pt x="225" y="125"/>
                </a:cubicBezTo>
                <a:cubicBezTo>
                  <a:pt x="225" y="150"/>
                  <a:pt x="250" y="175"/>
                  <a:pt x="250" y="200"/>
                </a:cubicBezTo>
                <a:cubicBezTo>
                  <a:pt x="225" y="225"/>
                  <a:pt x="225" y="250"/>
                  <a:pt x="225" y="275"/>
                </a:cubicBezTo>
                <a:cubicBezTo>
                  <a:pt x="250" y="275"/>
                  <a:pt x="200" y="325"/>
                  <a:pt x="200" y="325"/>
                </a:cubicBezTo>
                <a:cubicBezTo>
                  <a:pt x="200" y="325"/>
                  <a:pt x="100" y="375"/>
                  <a:pt x="0" y="425"/>
                </a:cubicBezTo>
                <a:cubicBezTo>
                  <a:pt x="0" y="450"/>
                  <a:pt x="25" y="475"/>
                  <a:pt x="25" y="475"/>
                </a:cubicBezTo>
                <a:cubicBezTo>
                  <a:pt x="25" y="500"/>
                  <a:pt x="25" y="525"/>
                  <a:pt x="50" y="575"/>
                </a:cubicBezTo>
                <a:cubicBezTo>
                  <a:pt x="75" y="575"/>
                  <a:pt x="75" y="575"/>
                  <a:pt x="100" y="575"/>
                </a:cubicBezTo>
                <a:cubicBezTo>
                  <a:pt x="150" y="575"/>
                  <a:pt x="275" y="650"/>
                  <a:pt x="300" y="675"/>
                </a:cubicBezTo>
                <a:cubicBezTo>
                  <a:pt x="325" y="700"/>
                  <a:pt x="500" y="826"/>
                  <a:pt x="525" y="850"/>
                </a:cubicBezTo>
                <a:cubicBezTo>
                  <a:pt x="550" y="875"/>
                  <a:pt x="626" y="875"/>
                  <a:pt x="626" y="875"/>
                </a:cubicBezTo>
                <a:cubicBezTo>
                  <a:pt x="650" y="875"/>
                  <a:pt x="700" y="875"/>
                  <a:pt x="750" y="900"/>
                </a:cubicBezTo>
                <a:cubicBezTo>
                  <a:pt x="750" y="850"/>
                  <a:pt x="775" y="826"/>
                  <a:pt x="775" y="8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66" name="Freeform 92">
            <a:extLst>
              <a:ext uri="{FF2B5EF4-FFF2-40B4-BE49-F238E27FC236}">
                <a16:creationId xmlns:a16="http://schemas.microsoft.com/office/drawing/2014/main" id="{A36A34C8-02AC-9F4A-860E-0E960B6176B9}"/>
              </a:ext>
            </a:extLst>
          </p:cNvPr>
          <p:cNvSpPr>
            <a:spLocks noChangeArrowheads="1"/>
          </p:cNvSpPr>
          <p:nvPr/>
        </p:nvSpPr>
        <p:spPr bwMode="auto">
          <a:xfrm>
            <a:off x="7152089" y="3895541"/>
            <a:ext cx="56249" cy="56249"/>
          </a:xfrm>
          <a:custGeom>
            <a:avLst/>
            <a:gdLst>
              <a:gd name="T0" fmla="*/ 50 w 177"/>
              <a:gd name="T1" fmla="*/ 125 h 176"/>
              <a:gd name="T2" fmla="*/ 50 w 177"/>
              <a:gd name="T3" fmla="*/ 125 h 176"/>
              <a:gd name="T4" fmla="*/ 100 w 177"/>
              <a:gd name="T5" fmla="*/ 175 h 176"/>
              <a:gd name="T6" fmla="*/ 176 w 177"/>
              <a:gd name="T7" fmla="*/ 175 h 176"/>
              <a:gd name="T8" fmla="*/ 125 w 177"/>
              <a:gd name="T9" fmla="*/ 51 h 176"/>
              <a:gd name="T10" fmla="*/ 150 w 177"/>
              <a:gd name="T11" fmla="*/ 25 h 176"/>
              <a:gd name="T12" fmla="*/ 76 w 177"/>
              <a:gd name="T13" fmla="*/ 0 h 176"/>
              <a:gd name="T14" fmla="*/ 25 w 177"/>
              <a:gd name="T15" fmla="*/ 25 h 176"/>
              <a:gd name="T16" fmla="*/ 0 w 177"/>
              <a:gd name="T17" fmla="*/ 125 h 176"/>
              <a:gd name="T18" fmla="*/ 50 w 177"/>
              <a:gd name="T19" fmla="*/ 1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6">
                <a:moveTo>
                  <a:pt x="50" y="125"/>
                </a:moveTo>
                <a:lnTo>
                  <a:pt x="50" y="125"/>
                </a:lnTo>
                <a:cubicBezTo>
                  <a:pt x="100" y="175"/>
                  <a:pt x="100" y="175"/>
                  <a:pt x="100" y="175"/>
                </a:cubicBezTo>
                <a:cubicBezTo>
                  <a:pt x="176" y="175"/>
                  <a:pt x="176" y="175"/>
                  <a:pt x="176" y="175"/>
                </a:cubicBezTo>
                <a:cubicBezTo>
                  <a:pt x="150" y="125"/>
                  <a:pt x="125" y="75"/>
                  <a:pt x="125" y="51"/>
                </a:cubicBezTo>
                <a:cubicBezTo>
                  <a:pt x="125" y="51"/>
                  <a:pt x="125" y="51"/>
                  <a:pt x="150" y="25"/>
                </a:cubicBezTo>
                <a:cubicBezTo>
                  <a:pt x="125" y="0"/>
                  <a:pt x="100" y="0"/>
                  <a:pt x="76" y="0"/>
                </a:cubicBezTo>
                <a:cubicBezTo>
                  <a:pt x="50" y="0"/>
                  <a:pt x="50" y="25"/>
                  <a:pt x="25" y="25"/>
                </a:cubicBezTo>
                <a:cubicBezTo>
                  <a:pt x="25" y="51"/>
                  <a:pt x="0" y="75"/>
                  <a:pt x="0" y="125"/>
                </a:cubicBezTo>
                <a:cubicBezTo>
                  <a:pt x="25" y="125"/>
                  <a:pt x="50" y="125"/>
                  <a:pt x="50" y="1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67" name="Freeform 93">
            <a:extLst>
              <a:ext uri="{FF2B5EF4-FFF2-40B4-BE49-F238E27FC236}">
                <a16:creationId xmlns:a16="http://schemas.microsoft.com/office/drawing/2014/main" id="{3CECC533-CCBE-664E-B8AA-5DD748264C31}"/>
              </a:ext>
            </a:extLst>
          </p:cNvPr>
          <p:cNvSpPr>
            <a:spLocks noChangeArrowheads="1"/>
          </p:cNvSpPr>
          <p:nvPr/>
        </p:nvSpPr>
        <p:spPr bwMode="auto">
          <a:xfrm>
            <a:off x="5622097" y="3138983"/>
            <a:ext cx="438747" cy="367028"/>
          </a:xfrm>
          <a:custGeom>
            <a:avLst/>
            <a:gdLst>
              <a:gd name="T0" fmla="*/ 1201 w 1377"/>
              <a:gd name="T1" fmla="*/ 275 h 1151"/>
              <a:gd name="T2" fmla="*/ 1101 w 1377"/>
              <a:gd name="T3" fmla="*/ 224 h 1151"/>
              <a:gd name="T4" fmla="*/ 950 w 1377"/>
              <a:gd name="T5" fmla="*/ 175 h 1151"/>
              <a:gd name="T6" fmla="*/ 876 w 1377"/>
              <a:gd name="T7" fmla="*/ 150 h 1151"/>
              <a:gd name="T8" fmla="*/ 800 w 1377"/>
              <a:gd name="T9" fmla="*/ 75 h 1151"/>
              <a:gd name="T10" fmla="*/ 700 w 1377"/>
              <a:gd name="T11" fmla="*/ 25 h 1151"/>
              <a:gd name="T12" fmla="*/ 676 w 1377"/>
              <a:gd name="T13" fmla="*/ 0 h 1151"/>
              <a:gd name="T14" fmla="*/ 525 w 1377"/>
              <a:gd name="T15" fmla="*/ 150 h 1151"/>
              <a:gd name="T16" fmla="*/ 350 w 1377"/>
              <a:gd name="T17" fmla="*/ 175 h 1151"/>
              <a:gd name="T18" fmla="*/ 300 w 1377"/>
              <a:gd name="T19" fmla="*/ 325 h 1151"/>
              <a:gd name="T20" fmla="*/ 176 w 1377"/>
              <a:gd name="T21" fmla="*/ 275 h 1151"/>
              <a:gd name="T22" fmla="*/ 25 w 1377"/>
              <a:gd name="T23" fmla="*/ 350 h 1151"/>
              <a:gd name="T24" fmla="*/ 150 w 1377"/>
              <a:gd name="T25" fmla="*/ 450 h 1151"/>
              <a:gd name="T26" fmla="*/ 275 w 1377"/>
              <a:gd name="T27" fmla="*/ 500 h 1151"/>
              <a:gd name="T28" fmla="*/ 350 w 1377"/>
              <a:gd name="T29" fmla="*/ 650 h 1151"/>
              <a:gd name="T30" fmla="*/ 300 w 1377"/>
              <a:gd name="T31" fmla="*/ 950 h 1151"/>
              <a:gd name="T32" fmla="*/ 350 w 1377"/>
              <a:gd name="T33" fmla="*/ 975 h 1151"/>
              <a:gd name="T34" fmla="*/ 525 w 1377"/>
              <a:gd name="T35" fmla="*/ 1000 h 1151"/>
              <a:gd name="T36" fmla="*/ 676 w 1377"/>
              <a:gd name="T37" fmla="*/ 1050 h 1151"/>
              <a:gd name="T38" fmla="*/ 776 w 1377"/>
              <a:gd name="T39" fmla="*/ 1025 h 1151"/>
              <a:gd name="T40" fmla="*/ 1025 w 1377"/>
              <a:gd name="T41" fmla="*/ 975 h 1151"/>
              <a:gd name="T42" fmla="*/ 1176 w 1377"/>
              <a:gd name="T43" fmla="*/ 900 h 1151"/>
              <a:gd name="T44" fmla="*/ 1150 w 1377"/>
              <a:gd name="T45" fmla="*/ 850 h 1151"/>
              <a:gd name="T46" fmla="*/ 1101 w 1377"/>
              <a:gd name="T47" fmla="*/ 750 h 1151"/>
              <a:gd name="T48" fmla="*/ 1125 w 1377"/>
              <a:gd name="T49" fmla="*/ 700 h 1151"/>
              <a:gd name="T50" fmla="*/ 1101 w 1377"/>
              <a:gd name="T51" fmla="*/ 600 h 1151"/>
              <a:gd name="T52" fmla="*/ 1050 w 1377"/>
              <a:gd name="T53" fmla="*/ 550 h 1151"/>
              <a:gd name="T54" fmla="*/ 1176 w 1377"/>
              <a:gd name="T55" fmla="*/ 450 h 1151"/>
              <a:gd name="T56" fmla="*/ 1225 w 1377"/>
              <a:gd name="T57" fmla="*/ 300 h 1151"/>
              <a:gd name="T58" fmla="*/ 1350 w 1377"/>
              <a:gd name="T59" fmla="*/ 975 h 1151"/>
              <a:gd name="T60" fmla="*/ 1301 w 1377"/>
              <a:gd name="T61" fmla="*/ 1025 h 1151"/>
              <a:gd name="T62" fmla="*/ 1350 w 1377"/>
              <a:gd name="T63" fmla="*/ 97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7" h="1151">
                <a:moveTo>
                  <a:pt x="1201" y="275"/>
                </a:moveTo>
                <a:lnTo>
                  <a:pt x="1201" y="275"/>
                </a:lnTo>
                <a:cubicBezTo>
                  <a:pt x="1201" y="275"/>
                  <a:pt x="1176" y="250"/>
                  <a:pt x="1150" y="250"/>
                </a:cubicBezTo>
                <a:cubicBezTo>
                  <a:pt x="1125" y="250"/>
                  <a:pt x="1101" y="250"/>
                  <a:pt x="1101" y="224"/>
                </a:cubicBezTo>
                <a:cubicBezTo>
                  <a:pt x="1076" y="200"/>
                  <a:pt x="1025" y="200"/>
                  <a:pt x="1000" y="200"/>
                </a:cubicBezTo>
                <a:cubicBezTo>
                  <a:pt x="976" y="200"/>
                  <a:pt x="976" y="175"/>
                  <a:pt x="950" y="175"/>
                </a:cubicBezTo>
                <a:cubicBezTo>
                  <a:pt x="925" y="175"/>
                  <a:pt x="925" y="150"/>
                  <a:pt x="925" y="124"/>
                </a:cubicBezTo>
                <a:cubicBezTo>
                  <a:pt x="925" y="124"/>
                  <a:pt x="900" y="150"/>
                  <a:pt x="876" y="150"/>
                </a:cubicBezTo>
                <a:cubicBezTo>
                  <a:pt x="850" y="150"/>
                  <a:pt x="850" y="124"/>
                  <a:pt x="850" y="124"/>
                </a:cubicBezTo>
                <a:cubicBezTo>
                  <a:pt x="850" y="100"/>
                  <a:pt x="800" y="100"/>
                  <a:pt x="800" y="75"/>
                </a:cubicBezTo>
                <a:cubicBezTo>
                  <a:pt x="776" y="75"/>
                  <a:pt x="750" y="50"/>
                  <a:pt x="750" y="50"/>
                </a:cubicBezTo>
                <a:cubicBezTo>
                  <a:pt x="725" y="75"/>
                  <a:pt x="725" y="25"/>
                  <a:pt x="700" y="25"/>
                </a:cubicBezTo>
                <a:cubicBezTo>
                  <a:pt x="700" y="0"/>
                  <a:pt x="700" y="0"/>
                  <a:pt x="700" y="0"/>
                </a:cubicBezTo>
                <a:lnTo>
                  <a:pt x="676" y="0"/>
                </a:lnTo>
                <a:cubicBezTo>
                  <a:pt x="650" y="0"/>
                  <a:pt x="625" y="25"/>
                  <a:pt x="625" y="100"/>
                </a:cubicBezTo>
                <a:cubicBezTo>
                  <a:pt x="625" y="150"/>
                  <a:pt x="576" y="150"/>
                  <a:pt x="525" y="150"/>
                </a:cubicBezTo>
                <a:cubicBezTo>
                  <a:pt x="475" y="150"/>
                  <a:pt x="475" y="200"/>
                  <a:pt x="475" y="224"/>
                </a:cubicBezTo>
                <a:cubicBezTo>
                  <a:pt x="450" y="250"/>
                  <a:pt x="350" y="200"/>
                  <a:pt x="350" y="175"/>
                </a:cubicBezTo>
                <a:cubicBezTo>
                  <a:pt x="325" y="150"/>
                  <a:pt x="250" y="175"/>
                  <a:pt x="300" y="224"/>
                </a:cubicBezTo>
                <a:cubicBezTo>
                  <a:pt x="325" y="250"/>
                  <a:pt x="325" y="300"/>
                  <a:pt x="300" y="325"/>
                </a:cubicBezTo>
                <a:cubicBezTo>
                  <a:pt x="275" y="325"/>
                  <a:pt x="250" y="300"/>
                  <a:pt x="225" y="325"/>
                </a:cubicBezTo>
                <a:cubicBezTo>
                  <a:pt x="200" y="325"/>
                  <a:pt x="200" y="300"/>
                  <a:pt x="176" y="275"/>
                </a:cubicBezTo>
                <a:cubicBezTo>
                  <a:pt x="125" y="275"/>
                  <a:pt x="125" y="300"/>
                  <a:pt x="75" y="300"/>
                </a:cubicBezTo>
                <a:cubicBezTo>
                  <a:pt x="25" y="300"/>
                  <a:pt x="0" y="325"/>
                  <a:pt x="25" y="350"/>
                </a:cubicBezTo>
                <a:cubicBezTo>
                  <a:pt x="25" y="350"/>
                  <a:pt x="0" y="375"/>
                  <a:pt x="25" y="400"/>
                </a:cubicBezTo>
                <a:cubicBezTo>
                  <a:pt x="50" y="425"/>
                  <a:pt x="100" y="425"/>
                  <a:pt x="150" y="450"/>
                </a:cubicBezTo>
                <a:cubicBezTo>
                  <a:pt x="200" y="475"/>
                  <a:pt x="200" y="450"/>
                  <a:pt x="225" y="450"/>
                </a:cubicBezTo>
                <a:cubicBezTo>
                  <a:pt x="250" y="475"/>
                  <a:pt x="250" y="475"/>
                  <a:pt x="275" y="500"/>
                </a:cubicBezTo>
                <a:cubicBezTo>
                  <a:pt x="275" y="525"/>
                  <a:pt x="300" y="575"/>
                  <a:pt x="325" y="575"/>
                </a:cubicBezTo>
                <a:cubicBezTo>
                  <a:pt x="376" y="600"/>
                  <a:pt x="350" y="625"/>
                  <a:pt x="350" y="650"/>
                </a:cubicBezTo>
                <a:cubicBezTo>
                  <a:pt x="376" y="675"/>
                  <a:pt x="350" y="725"/>
                  <a:pt x="350" y="775"/>
                </a:cubicBezTo>
                <a:cubicBezTo>
                  <a:pt x="350" y="800"/>
                  <a:pt x="325" y="925"/>
                  <a:pt x="300" y="950"/>
                </a:cubicBezTo>
                <a:lnTo>
                  <a:pt x="300" y="950"/>
                </a:lnTo>
                <a:cubicBezTo>
                  <a:pt x="325" y="950"/>
                  <a:pt x="350" y="950"/>
                  <a:pt x="350" y="975"/>
                </a:cubicBezTo>
                <a:cubicBezTo>
                  <a:pt x="376" y="975"/>
                  <a:pt x="425" y="1000"/>
                  <a:pt x="450" y="1000"/>
                </a:cubicBezTo>
                <a:cubicBezTo>
                  <a:pt x="475" y="1025"/>
                  <a:pt x="525" y="1025"/>
                  <a:pt x="525" y="1000"/>
                </a:cubicBezTo>
                <a:cubicBezTo>
                  <a:pt x="525" y="975"/>
                  <a:pt x="550" y="1000"/>
                  <a:pt x="550" y="1025"/>
                </a:cubicBezTo>
                <a:cubicBezTo>
                  <a:pt x="576" y="1025"/>
                  <a:pt x="650" y="1025"/>
                  <a:pt x="676" y="1050"/>
                </a:cubicBezTo>
                <a:cubicBezTo>
                  <a:pt x="700" y="1050"/>
                  <a:pt x="725" y="1050"/>
                  <a:pt x="776" y="1050"/>
                </a:cubicBezTo>
                <a:cubicBezTo>
                  <a:pt x="776" y="1025"/>
                  <a:pt x="776" y="1025"/>
                  <a:pt x="776" y="1025"/>
                </a:cubicBezTo>
                <a:cubicBezTo>
                  <a:pt x="750" y="975"/>
                  <a:pt x="800" y="925"/>
                  <a:pt x="850" y="925"/>
                </a:cubicBezTo>
                <a:cubicBezTo>
                  <a:pt x="876" y="925"/>
                  <a:pt x="976" y="950"/>
                  <a:pt x="1025" y="975"/>
                </a:cubicBezTo>
                <a:cubicBezTo>
                  <a:pt x="1050" y="975"/>
                  <a:pt x="1076" y="975"/>
                  <a:pt x="1125" y="925"/>
                </a:cubicBezTo>
                <a:cubicBezTo>
                  <a:pt x="1150" y="900"/>
                  <a:pt x="1176" y="900"/>
                  <a:pt x="1176" y="900"/>
                </a:cubicBezTo>
                <a:cubicBezTo>
                  <a:pt x="1176" y="875"/>
                  <a:pt x="1176" y="875"/>
                  <a:pt x="1201" y="850"/>
                </a:cubicBezTo>
                <a:cubicBezTo>
                  <a:pt x="1201" y="850"/>
                  <a:pt x="1176" y="850"/>
                  <a:pt x="1150" y="850"/>
                </a:cubicBezTo>
                <a:cubicBezTo>
                  <a:pt x="1125" y="850"/>
                  <a:pt x="1101" y="825"/>
                  <a:pt x="1125" y="800"/>
                </a:cubicBezTo>
                <a:cubicBezTo>
                  <a:pt x="1150" y="775"/>
                  <a:pt x="1125" y="775"/>
                  <a:pt x="1101" y="750"/>
                </a:cubicBezTo>
                <a:cubicBezTo>
                  <a:pt x="1076" y="725"/>
                  <a:pt x="1101" y="725"/>
                  <a:pt x="1125" y="725"/>
                </a:cubicBezTo>
                <a:cubicBezTo>
                  <a:pt x="1125" y="725"/>
                  <a:pt x="1150" y="700"/>
                  <a:pt x="1125" y="700"/>
                </a:cubicBezTo>
                <a:cubicBezTo>
                  <a:pt x="1125" y="675"/>
                  <a:pt x="1125" y="675"/>
                  <a:pt x="1125" y="650"/>
                </a:cubicBezTo>
                <a:cubicBezTo>
                  <a:pt x="1125" y="625"/>
                  <a:pt x="1101" y="625"/>
                  <a:pt x="1101" y="600"/>
                </a:cubicBezTo>
                <a:cubicBezTo>
                  <a:pt x="1101" y="575"/>
                  <a:pt x="1076" y="575"/>
                  <a:pt x="1076" y="600"/>
                </a:cubicBezTo>
                <a:cubicBezTo>
                  <a:pt x="1050" y="625"/>
                  <a:pt x="1050" y="600"/>
                  <a:pt x="1050" y="550"/>
                </a:cubicBezTo>
                <a:cubicBezTo>
                  <a:pt x="1076" y="525"/>
                  <a:pt x="1101" y="500"/>
                  <a:pt x="1125" y="475"/>
                </a:cubicBezTo>
                <a:cubicBezTo>
                  <a:pt x="1125" y="475"/>
                  <a:pt x="1150" y="450"/>
                  <a:pt x="1176" y="450"/>
                </a:cubicBezTo>
                <a:cubicBezTo>
                  <a:pt x="1176" y="450"/>
                  <a:pt x="1176" y="400"/>
                  <a:pt x="1176" y="375"/>
                </a:cubicBezTo>
                <a:cubicBezTo>
                  <a:pt x="1201" y="350"/>
                  <a:pt x="1201" y="325"/>
                  <a:pt x="1225" y="300"/>
                </a:cubicBezTo>
                <a:cubicBezTo>
                  <a:pt x="1250" y="275"/>
                  <a:pt x="1225" y="275"/>
                  <a:pt x="1201" y="275"/>
                </a:cubicBezTo>
                <a:close/>
                <a:moveTo>
                  <a:pt x="1350" y="975"/>
                </a:moveTo>
                <a:lnTo>
                  <a:pt x="1350" y="975"/>
                </a:lnTo>
                <a:cubicBezTo>
                  <a:pt x="1325" y="975"/>
                  <a:pt x="1325" y="1000"/>
                  <a:pt x="1301" y="1025"/>
                </a:cubicBezTo>
                <a:cubicBezTo>
                  <a:pt x="1250" y="1050"/>
                  <a:pt x="1301" y="1150"/>
                  <a:pt x="1325" y="1150"/>
                </a:cubicBezTo>
                <a:cubicBezTo>
                  <a:pt x="1376" y="1150"/>
                  <a:pt x="1376" y="975"/>
                  <a:pt x="1350" y="97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68" name="Freeform 94">
            <a:extLst>
              <a:ext uri="{FF2B5EF4-FFF2-40B4-BE49-F238E27FC236}">
                <a16:creationId xmlns:a16="http://schemas.microsoft.com/office/drawing/2014/main" id="{06C93974-ED9C-CC4F-8566-9B10C3C9007D}"/>
              </a:ext>
            </a:extLst>
          </p:cNvPr>
          <p:cNvSpPr>
            <a:spLocks noChangeArrowheads="1"/>
          </p:cNvSpPr>
          <p:nvPr/>
        </p:nvSpPr>
        <p:spPr bwMode="auto">
          <a:xfrm>
            <a:off x="3045866" y="4397569"/>
            <a:ext cx="71719" cy="39375"/>
          </a:xfrm>
          <a:custGeom>
            <a:avLst/>
            <a:gdLst>
              <a:gd name="T0" fmla="*/ 225 w 226"/>
              <a:gd name="T1" fmla="*/ 49 h 125"/>
              <a:gd name="T2" fmla="*/ 225 w 226"/>
              <a:gd name="T3" fmla="*/ 49 h 125"/>
              <a:gd name="T4" fmla="*/ 125 w 226"/>
              <a:gd name="T5" fmla="*/ 24 h 125"/>
              <a:gd name="T6" fmla="*/ 75 w 226"/>
              <a:gd name="T7" fmla="*/ 0 h 125"/>
              <a:gd name="T8" fmla="*/ 75 w 226"/>
              <a:gd name="T9" fmla="*/ 0 h 125"/>
              <a:gd name="T10" fmla="*/ 0 w 226"/>
              <a:gd name="T11" fmla="*/ 49 h 125"/>
              <a:gd name="T12" fmla="*/ 175 w 226"/>
              <a:gd name="T13" fmla="*/ 124 h 125"/>
              <a:gd name="T14" fmla="*/ 225 w 226"/>
              <a:gd name="T15" fmla="*/ 100 h 125"/>
              <a:gd name="T16" fmla="*/ 225 w 226"/>
              <a:gd name="T17" fmla="*/ 4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125">
                <a:moveTo>
                  <a:pt x="225" y="49"/>
                </a:moveTo>
                <a:lnTo>
                  <a:pt x="225" y="49"/>
                </a:lnTo>
                <a:cubicBezTo>
                  <a:pt x="200" y="24"/>
                  <a:pt x="151" y="49"/>
                  <a:pt x="125" y="24"/>
                </a:cubicBezTo>
                <a:cubicBezTo>
                  <a:pt x="100" y="0"/>
                  <a:pt x="75" y="0"/>
                  <a:pt x="75" y="0"/>
                </a:cubicBezTo>
                <a:lnTo>
                  <a:pt x="75" y="0"/>
                </a:lnTo>
                <a:cubicBezTo>
                  <a:pt x="51" y="0"/>
                  <a:pt x="25" y="24"/>
                  <a:pt x="0" y="49"/>
                </a:cubicBezTo>
                <a:cubicBezTo>
                  <a:pt x="25" y="75"/>
                  <a:pt x="151" y="124"/>
                  <a:pt x="175" y="124"/>
                </a:cubicBezTo>
                <a:cubicBezTo>
                  <a:pt x="200" y="124"/>
                  <a:pt x="200" y="100"/>
                  <a:pt x="225" y="100"/>
                </a:cubicBezTo>
                <a:cubicBezTo>
                  <a:pt x="225" y="75"/>
                  <a:pt x="225" y="49"/>
                  <a:pt x="225" y="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69" name="Freeform 95">
            <a:extLst>
              <a:ext uri="{FF2B5EF4-FFF2-40B4-BE49-F238E27FC236}">
                <a16:creationId xmlns:a16="http://schemas.microsoft.com/office/drawing/2014/main" id="{D0533625-97E1-7040-B074-1A6067C08A91}"/>
              </a:ext>
            </a:extLst>
          </p:cNvPr>
          <p:cNvSpPr>
            <a:spLocks noChangeArrowheads="1"/>
          </p:cNvSpPr>
          <p:nvPr/>
        </p:nvSpPr>
        <p:spPr bwMode="auto">
          <a:xfrm>
            <a:off x="3069772" y="4342724"/>
            <a:ext cx="184217" cy="104061"/>
          </a:xfrm>
          <a:custGeom>
            <a:avLst/>
            <a:gdLst>
              <a:gd name="T0" fmla="*/ 250 w 577"/>
              <a:gd name="T1" fmla="*/ 276 h 326"/>
              <a:gd name="T2" fmla="*/ 250 w 577"/>
              <a:gd name="T3" fmla="*/ 276 h 326"/>
              <a:gd name="T4" fmla="*/ 276 w 577"/>
              <a:gd name="T5" fmla="*/ 225 h 326"/>
              <a:gd name="T6" fmla="*/ 376 w 577"/>
              <a:gd name="T7" fmla="*/ 176 h 326"/>
              <a:gd name="T8" fmla="*/ 476 w 577"/>
              <a:gd name="T9" fmla="*/ 151 h 326"/>
              <a:gd name="T10" fmla="*/ 576 w 577"/>
              <a:gd name="T11" fmla="*/ 125 h 326"/>
              <a:gd name="T12" fmla="*/ 476 w 577"/>
              <a:gd name="T13" fmla="*/ 51 h 326"/>
              <a:gd name="T14" fmla="*/ 276 w 577"/>
              <a:gd name="T15" fmla="*/ 51 h 326"/>
              <a:gd name="T16" fmla="*/ 100 w 577"/>
              <a:gd name="T17" fmla="*/ 51 h 326"/>
              <a:gd name="T18" fmla="*/ 100 w 577"/>
              <a:gd name="T19" fmla="*/ 51 h 326"/>
              <a:gd name="T20" fmla="*/ 50 w 577"/>
              <a:gd name="T21" fmla="*/ 100 h 326"/>
              <a:gd name="T22" fmla="*/ 0 w 577"/>
              <a:gd name="T23" fmla="*/ 176 h 326"/>
              <a:gd name="T24" fmla="*/ 50 w 577"/>
              <a:gd name="T25" fmla="*/ 200 h 326"/>
              <a:gd name="T26" fmla="*/ 150 w 577"/>
              <a:gd name="T27" fmla="*/ 225 h 326"/>
              <a:gd name="T28" fmla="*/ 150 w 577"/>
              <a:gd name="T29" fmla="*/ 276 h 326"/>
              <a:gd name="T30" fmla="*/ 176 w 577"/>
              <a:gd name="T31" fmla="*/ 276 h 326"/>
              <a:gd name="T32" fmla="*/ 176 w 577"/>
              <a:gd name="T33" fmla="*/ 325 h 326"/>
              <a:gd name="T34" fmla="*/ 201 w 577"/>
              <a:gd name="T35" fmla="*/ 300 h 326"/>
              <a:gd name="T36" fmla="*/ 250 w 577"/>
              <a:gd name="T37" fmla="*/ 2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7" h="326">
                <a:moveTo>
                  <a:pt x="250" y="276"/>
                </a:moveTo>
                <a:lnTo>
                  <a:pt x="250" y="276"/>
                </a:lnTo>
                <a:cubicBezTo>
                  <a:pt x="250" y="276"/>
                  <a:pt x="225" y="225"/>
                  <a:pt x="276" y="225"/>
                </a:cubicBezTo>
                <a:cubicBezTo>
                  <a:pt x="325" y="225"/>
                  <a:pt x="376" y="225"/>
                  <a:pt x="376" y="176"/>
                </a:cubicBezTo>
                <a:cubicBezTo>
                  <a:pt x="376" y="151"/>
                  <a:pt x="450" y="151"/>
                  <a:pt x="476" y="151"/>
                </a:cubicBezTo>
                <a:cubicBezTo>
                  <a:pt x="476" y="151"/>
                  <a:pt x="525" y="125"/>
                  <a:pt x="576" y="125"/>
                </a:cubicBezTo>
                <a:cubicBezTo>
                  <a:pt x="576" y="76"/>
                  <a:pt x="501" y="76"/>
                  <a:pt x="476" y="51"/>
                </a:cubicBezTo>
                <a:cubicBezTo>
                  <a:pt x="425" y="0"/>
                  <a:pt x="325" y="25"/>
                  <a:pt x="276" y="51"/>
                </a:cubicBezTo>
                <a:cubicBezTo>
                  <a:pt x="225" y="51"/>
                  <a:pt x="150" y="25"/>
                  <a:pt x="100" y="51"/>
                </a:cubicBezTo>
                <a:lnTo>
                  <a:pt x="100" y="51"/>
                </a:lnTo>
                <a:cubicBezTo>
                  <a:pt x="76" y="76"/>
                  <a:pt x="50" y="76"/>
                  <a:pt x="50" y="100"/>
                </a:cubicBezTo>
                <a:cubicBezTo>
                  <a:pt x="0" y="125"/>
                  <a:pt x="0" y="176"/>
                  <a:pt x="0" y="176"/>
                </a:cubicBezTo>
                <a:cubicBezTo>
                  <a:pt x="0" y="176"/>
                  <a:pt x="25" y="176"/>
                  <a:pt x="50" y="200"/>
                </a:cubicBezTo>
                <a:cubicBezTo>
                  <a:pt x="76" y="225"/>
                  <a:pt x="125" y="200"/>
                  <a:pt x="150" y="225"/>
                </a:cubicBezTo>
                <a:cubicBezTo>
                  <a:pt x="150" y="225"/>
                  <a:pt x="150" y="251"/>
                  <a:pt x="150" y="276"/>
                </a:cubicBezTo>
                <a:cubicBezTo>
                  <a:pt x="150" y="276"/>
                  <a:pt x="150" y="276"/>
                  <a:pt x="176" y="276"/>
                </a:cubicBezTo>
                <a:cubicBezTo>
                  <a:pt x="176" y="300"/>
                  <a:pt x="176" y="300"/>
                  <a:pt x="176" y="325"/>
                </a:cubicBezTo>
                <a:cubicBezTo>
                  <a:pt x="201" y="300"/>
                  <a:pt x="201" y="300"/>
                  <a:pt x="201" y="300"/>
                </a:cubicBezTo>
                <a:cubicBezTo>
                  <a:pt x="201" y="300"/>
                  <a:pt x="225" y="300"/>
                  <a:pt x="250" y="27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70" name="Freeform 96">
            <a:extLst>
              <a:ext uri="{FF2B5EF4-FFF2-40B4-BE49-F238E27FC236}">
                <a16:creationId xmlns:a16="http://schemas.microsoft.com/office/drawing/2014/main" id="{BBBADBC9-6AB0-4D4E-840A-A40D25047C01}"/>
              </a:ext>
            </a:extLst>
          </p:cNvPr>
          <p:cNvSpPr>
            <a:spLocks noChangeArrowheads="1"/>
          </p:cNvSpPr>
          <p:nvPr/>
        </p:nvSpPr>
        <p:spPr bwMode="auto">
          <a:xfrm>
            <a:off x="2233056" y="3816789"/>
            <a:ext cx="916869" cy="566715"/>
          </a:xfrm>
          <a:custGeom>
            <a:avLst/>
            <a:gdLst>
              <a:gd name="T0" fmla="*/ 2401 w 2876"/>
              <a:gd name="T1" fmla="*/ 1674 h 1775"/>
              <a:gd name="T2" fmla="*/ 2450 w 2876"/>
              <a:gd name="T3" fmla="*/ 1549 h 1775"/>
              <a:gd name="T4" fmla="*/ 2650 w 2876"/>
              <a:gd name="T5" fmla="*/ 1500 h 1775"/>
              <a:gd name="T6" fmla="*/ 2750 w 2876"/>
              <a:gd name="T7" fmla="*/ 1449 h 1775"/>
              <a:gd name="T8" fmla="*/ 2801 w 2876"/>
              <a:gd name="T9" fmla="*/ 1224 h 1775"/>
              <a:gd name="T10" fmla="*/ 2775 w 2876"/>
              <a:gd name="T11" fmla="*/ 1124 h 1775"/>
              <a:gd name="T12" fmla="*/ 2525 w 2876"/>
              <a:gd name="T13" fmla="*/ 1249 h 1775"/>
              <a:gd name="T14" fmla="*/ 2425 w 2876"/>
              <a:gd name="T15" fmla="*/ 1425 h 1775"/>
              <a:gd name="T16" fmla="*/ 2125 w 2876"/>
              <a:gd name="T17" fmla="*/ 1449 h 1775"/>
              <a:gd name="T18" fmla="*/ 1975 w 2876"/>
              <a:gd name="T19" fmla="*/ 1300 h 1775"/>
              <a:gd name="T20" fmla="*/ 1825 w 2876"/>
              <a:gd name="T21" fmla="*/ 1000 h 1775"/>
              <a:gd name="T22" fmla="*/ 1875 w 2876"/>
              <a:gd name="T23" fmla="*/ 701 h 1775"/>
              <a:gd name="T24" fmla="*/ 1700 w 2876"/>
              <a:gd name="T25" fmla="*/ 625 h 1775"/>
              <a:gd name="T26" fmla="*/ 1650 w 2876"/>
              <a:gd name="T27" fmla="*/ 501 h 1775"/>
              <a:gd name="T28" fmla="*/ 1400 w 2876"/>
              <a:gd name="T29" fmla="*/ 275 h 1775"/>
              <a:gd name="T30" fmla="*/ 1225 w 2876"/>
              <a:gd name="T31" fmla="*/ 325 h 1775"/>
              <a:gd name="T32" fmla="*/ 1125 w 2876"/>
              <a:gd name="T33" fmla="*/ 175 h 1775"/>
              <a:gd name="T34" fmla="*/ 875 w 2876"/>
              <a:gd name="T35" fmla="*/ 75 h 1775"/>
              <a:gd name="T36" fmla="*/ 575 w 2876"/>
              <a:gd name="T37" fmla="*/ 125 h 1775"/>
              <a:gd name="T38" fmla="*/ 225 w 2876"/>
              <a:gd name="T39" fmla="*/ 0 h 1775"/>
              <a:gd name="T40" fmla="*/ 50 w 2876"/>
              <a:gd name="T41" fmla="*/ 100 h 1775"/>
              <a:gd name="T42" fmla="*/ 250 w 2876"/>
              <a:gd name="T43" fmla="*/ 375 h 1775"/>
              <a:gd name="T44" fmla="*/ 225 w 2876"/>
              <a:gd name="T45" fmla="*/ 501 h 1775"/>
              <a:gd name="T46" fmla="*/ 450 w 2876"/>
              <a:gd name="T47" fmla="*/ 650 h 1775"/>
              <a:gd name="T48" fmla="*/ 575 w 2876"/>
              <a:gd name="T49" fmla="*/ 874 h 1775"/>
              <a:gd name="T50" fmla="*/ 725 w 2876"/>
              <a:gd name="T51" fmla="*/ 949 h 1775"/>
              <a:gd name="T52" fmla="*/ 625 w 2876"/>
              <a:gd name="T53" fmla="*/ 849 h 1775"/>
              <a:gd name="T54" fmla="*/ 550 w 2876"/>
              <a:gd name="T55" fmla="*/ 625 h 1775"/>
              <a:gd name="T56" fmla="*/ 375 w 2876"/>
              <a:gd name="T57" fmla="*/ 401 h 1775"/>
              <a:gd name="T58" fmla="*/ 300 w 2876"/>
              <a:gd name="T59" fmla="*/ 301 h 1775"/>
              <a:gd name="T60" fmla="*/ 225 w 2876"/>
              <a:gd name="T61" fmla="*/ 100 h 1775"/>
              <a:gd name="T62" fmla="*/ 275 w 2876"/>
              <a:gd name="T63" fmla="*/ 100 h 1775"/>
              <a:gd name="T64" fmla="*/ 400 w 2876"/>
              <a:gd name="T65" fmla="*/ 125 h 1775"/>
              <a:gd name="T66" fmla="*/ 425 w 2876"/>
              <a:gd name="T67" fmla="*/ 350 h 1775"/>
              <a:gd name="T68" fmla="*/ 550 w 2876"/>
              <a:gd name="T69" fmla="*/ 450 h 1775"/>
              <a:gd name="T70" fmla="*/ 675 w 2876"/>
              <a:gd name="T71" fmla="*/ 550 h 1775"/>
              <a:gd name="T72" fmla="*/ 750 w 2876"/>
              <a:gd name="T73" fmla="*/ 675 h 1775"/>
              <a:gd name="T74" fmla="*/ 875 w 2876"/>
              <a:gd name="T75" fmla="*/ 799 h 1775"/>
              <a:gd name="T76" fmla="*/ 1125 w 2876"/>
              <a:gd name="T77" fmla="*/ 1124 h 1775"/>
              <a:gd name="T78" fmla="*/ 1100 w 2876"/>
              <a:gd name="T79" fmla="*/ 1224 h 1775"/>
              <a:gd name="T80" fmla="*/ 1300 w 2876"/>
              <a:gd name="T81" fmla="*/ 1449 h 1775"/>
              <a:gd name="T82" fmla="*/ 1650 w 2876"/>
              <a:gd name="T83" fmla="*/ 1574 h 1775"/>
              <a:gd name="T84" fmla="*/ 2050 w 2876"/>
              <a:gd name="T85" fmla="*/ 1674 h 1775"/>
              <a:gd name="T86" fmla="*/ 2325 w 2876"/>
              <a:gd name="T87" fmla="*/ 1774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6" h="1775">
                <a:moveTo>
                  <a:pt x="2401" y="1674"/>
                </a:moveTo>
                <a:lnTo>
                  <a:pt x="2401" y="1674"/>
                </a:lnTo>
                <a:cubicBezTo>
                  <a:pt x="2401" y="1674"/>
                  <a:pt x="2501" y="1674"/>
                  <a:pt x="2525" y="1649"/>
                </a:cubicBezTo>
                <a:cubicBezTo>
                  <a:pt x="2525" y="1625"/>
                  <a:pt x="2450" y="1574"/>
                  <a:pt x="2450" y="1549"/>
                </a:cubicBezTo>
                <a:cubicBezTo>
                  <a:pt x="2450" y="1549"/>
                  <a:pt x="2450" y="1500"/>
                  <a:pt x="2475" y="1500"/>
                </a:cubicBezTo>
                <a:cubicBezTo>
                  <a:pt x="2501" y="1500"/>
                  <a:pt x="2650" y="1500"/>
                  <a:pt x="2650" y="1500"/>
                </a:cubicBezTo>
                <a:cubicBezTo>
                  <a:pt x="2650" y="1500"/>
                  <a:pt x="2675" y="1425"/>
                  <a:pt x="2701" y="1425"/>
                </a:cubicBezTo>
                <a:cubicBezTo>
                  <a:pt x="2725" y="1425"/>
                  <a:pt x="2750" y="1449"/>
                  <a:pt x="2750" y="1449"/>
                </a:cubicBezTo>
                <a:cubicBezTo>
                  <a:pt x="2775" y="1425"/>
                  <a:pt x="2801" y="1374"/>
                  <a:pt x="2801" y="1324"/>
                </a:cubicBezTo>
                <a:cubicBezTo>
                  <a:pt x="2801" y="1274"/>
                  <a:pt x="2775" y="1249"/>
                  <a:pt x="2801" y="1224"/>
                </a:cubicBezTo>
                <a:cubicBezTo>
                  <a:pt x="2850" y="1200"/>
                  <a:pt x="2875" y="1200"/>
                  <a:pt x="2875" y="1149"/>
                </a:cubicBezTo>
                <a:cubicBezTo>
                  <a:pt x="2850" y="1100"/>
                  <a:pt x="2826" y="1149"/>
                  <a:pt x="2775" y="1124"/>
                </a:cubicBezTo>
                <a:cubicBezTo>
                  <a:pt x="2750" y="1100"/>
                  <a:pt x="2725" y="1124"/>
                  <a:pt x="2625" y="1124"/>
                </a:cubicBezTo>
                <a:cubicBezTo>
                  <a:pt x="2550" y="1149"/>
                  <a:pt x="2501" y="1174"/>
                  <a:pt x="2525" y="1249"/>
                </a:cubicBezTo>
                <a:cubicBezTo>
                  <a:pt x="2525" y="1300"/>
                  <a:pt x="2475" y="1274"/>
                  <a:pt x="2475" y="1324"/>
                </a:cubicBezTo>
                <a:cubicBezTo>
                  <a:pt x="2501" y="1374"/>
                  <a:pt x="2425" y="1374"/>
                  <a:pt x="2425" y="1425"/>
                </a:cubicBezTo>
                <a:cubicBezTo>
                  <a:pt x="2425" y="1449"/>
                  <a:pt x="2375" y="1425"/>
                  <a:pt x="2350" y="1400"/>
                </a:cubicBezTo>
                <a:cubicBezTo>
                  <a:pt x="2325" y="1400"/>
                  <a:pt x="2150" y="1449"/>
                  <a:pt x="2125" y="1449"/>
                </a:cubicBezTo>
                <a:cubicBezTo>
                  <a:pt x="2101" y="1449"/>
                  <a:pt x="2050" y="1400"/>
                  <a:pt x="2025" y="1400"/>
                </a:cubicBezTo>
                <a:cubicBezTo>
                  <a:pt x="2001" y="1400"/>
                  <a:pt x="1975" y="1349"/>
                  <a:pt x="1975" y="1300"/>
                </a:cubicBezTo>
                <a:cubicBezTo>
                  <a:pt x="1975" y="1274"/>
                  <a:pt x="1901" y="1224"/>
                  <a:pt x="1875" y="1174"/>
                </a:cubicBezTo>
                <a:cubicBezTo>
                  <a:pt x="1850" y="1149"/>
                  <a:pt x="1850" y="1049"/>
                  <a:pt x="1825" y="1000"/>
                </a:cubicBezTo>
                <a:cubicBezTo>
                  <a:pt x="1825" y="949"/>
                  <a:pt x="1825" y="849"/>
                  <a:pt x="1875" y="750"/>
                </a:cubicBezTo>
                <a:cubicBezTo>
                  <a:pt x="1875" y="725"/>
                  <a:pt x="1875" y="701"/>
                  <a:pt x="1875" y="701"/>
                </a:cubicBezTo>
                <a:cubicBezTo>
                  <a:pt x="1850" y="701"/>
                  <a:pt x="1850" y="675"/>
                  <a:pt x="1825" y="675"/>
                </a:cubicBezTo>
                <a:cubicBezTo>
                  <a:pt x="1800" y="675"/>
                  <a:pt x="1725" y="625"/>
                  <a:pt x="1700" y="625"/>
                </a:cubicBezTo>
                <a:cubicBezTo>
                  <a:pt x="1700" y="625"/>
                  <a:pt x="1700" y="601"/>
                  <a:pt x="1675" y="575"/>
                </a:cubicBezTo>
                <a:cubicBezTo>
                  <a:pt x="1675" y="550"/>
                  <a:pt x="1675" y="525"/>
                  <a:pt x="1650" y="501"/>
                </a:cubicBezTo>
                <a:cubicBezTo>
                  <a:pt x="1650" y="501"/>
                  <a:pt x="1575" y="450"/>
                  <a:pt x="1575" y="375"/>
                </a:cubicBezTo>
                <a:cubicBezTo>
                  <a:pt x="1550" y="325"/>
                  <a:pt x="1450" y="301"/>
                  <a:pt x="1400" y="275"/>
                </a:cubicBezTo>
                <a:cubicBezTo>
                  <a:pt x="1350" y="275"/>
                  <a:pt x="1350" y="375"/>
                  <a:pt x="1325" y="375"/>
                </a:cubicBezTo>
                <a:cubicBezTo>
                  <a:pt x="1325" y="375"/>
                  <a:pt x="1250" y="325"/>
                  <a:pt x="1225" y="325"/>
                </a:cubicBezTo>
                <a:cubicBezTo>
                  <a:pt x="1200" y="301"/>
                  <a:pt x="1175" y="275"/>
                  <a:pt x="1175" y="250"/>
                </a:cubicBezTo>
                <a:cubicBezTo>
                  <a:pt x="1175" y="225"/>
                  <a:pt x="1150" y="201"/>
                  <a:pt x="1125" y="175"/>
                </a:cubicBezTo>
                <a:cubicBezTo>
                  <a:pt x="1100" y="175"/>
                  <a:pt x="1025" y="75"/>
                  <a:pt x="1025" y="75"/>
                </a:cubicBezTo>
                <a:cubicBezTo>
                  <a:pt x="875" y="75"/>
                  <a:pt x="875" y="75"/>
                  <a:pt x="875" y="75"/>
                </a:cubicBezTo>
                <a:cubicBezTo>
                  <a:pt x="850" y="125"/>
                  <a:pt x="850" y="125"/>
                  <a:pt x="850" y="125"/>
                </a:cubicBezTo>
                <a:cubicBezTo>
                  <a:pt x="575" y="125"/>
                  <a:pt x="575" y="125"/>
                  <a:pt x="575" y="125"/>
                </a:cubicBezTo>
                <a:cubicBezTo>
                  <a:pt x="575" y="125"/>
                  <a:pt x="375" y="50"/>
                  <a:pt x="325" y="50"/>
                </a:cubicBezTo>
                <a:cubicBezTo>
                  <a:pt x="300" y="25"/>
                  <a:pt x="225" y="0"/>
                  <a:pt x="225" y="0"/>
                </a:cubicBezTo>
                <a:cubicBezTo>
                  <a:pt x="0" y="25"/>
                  <a:pt x="0" y="25"/>
                  <a:pt x="0" y="25"/>
                </a:cubicBezTo>
                <a:cubicBezTo>
                  <a:pt x="25" y="50"/>
                  <a:pt x="25" y="75"/>
                  <a:pt x="50" y="100"/>
                </a:cubicBezTo>
                <a:cubicBezTo>
                  <a:pt x="100" y="150"/>
                  <a:pt x="125" y="250"/>
                  <a:pt x="150" y="275"/>
                </a:cubicBezTo>
                <a:cubicBezTo>
                  <a:pt x="150" y="325"/>
                  <a:pt x="200" y="350"/>
                  <a:pt x="250" y="375"/>
                </a:cubicBezTo>
                <a:cubicBezTo>
                  <a:pt x="300" y="401"/>
                  <a:pt x="300" y="475"/>
                  <a:pt x="300" y="501"/>
                </a:cubicBezTo>
                <a:cubicBezTo>
                  <a:pt x="300" y="525"/>
                  <a:pt x="225" y="475"/>
                  <a:pt x="225" y="501"/>
                </a:cubicBezTo>
                <a:cubicBezTo>
                  <a:pt x="225" y="525"/>
                  <a:pt x="300" y="601"/>
                  <a:pt x="350" y="601"/>
                </a:cubicBezTo>
                <a:cubicBezTo>
                  <a:pt x="375" y="601"/>
                  <a:pt x="400" y="601"/>
                  <a:pt x="450" y="650"/>
                </a:cubicBezTo>
                <a:cubicBezTo>
                  <a:pt x="500" y="701"/>
                  <a:pt x="500" y="750"/>
                  <a:pt x="475" y="774"/>
                </a:cubicBezTo>
                <a:cubicBezTo>
                  <a:pt x="450" y="799"/>
                  <a:pt x="525" y="824"/>
                  <a:pt x="575" y="874"/>
                </a:cubicBezTo>
                <a:cubicBezTo>
                  <a:pt x="650" y="900"/>
                  <a:pt x="675" y="974"/>
                  <a:pt x="675" y="1000"/>
                </a:cubicBezTo>
                <a:cubicBezTo>
                  <a:pt x="675" y="1000"/>
                  <a:pt x="725" y="1000"/>
                  <a:pt x="725" y="949"/>
                </a:cubicBezTo>
                <a:cubicBezTo>
                  <a:pt x="725" y="924"/>
                  <a:pt x="700" y="924"/>
                  <a:pt x="700" y="874"/>
                </a:cubicBezTo>
                <a:cubicBezTo>
                  <a:pt x="700" y="849"/>
                  <a:pt x="650" y="849"/>
                  <a:pt x="625" y="849"/>
                </a:cubicBezTo>
                <a:cubicBezTo>
                  <a:pt x="600" y="849"/>
                  <a:pt x="625" y="799"/>
                  <a:pt x="600" y="774"/>
                </a:cubicBezTo>
                <a:cubicBezTo>
                  <a:pt x="575" y="750"/>
                  <a:pt x="550" y="675"/>
                  <a:pt x="550" y="625"/>
                </a:cubicBezTo>
                <a:cubicBezTo>
                  <a:pt x="525" y="601"/>
                  <a:pt x="475" y="550"/>
                  <a:pt x="450" y="501"/>
                </a:cubicBezTo>
                <a:cubicBezTo>
                  <a:pt x="400" y="450"/>
                  <a:pt x="375" y="401"/>
                  <a:pt x="375" y="401"/>
                </a:cubicBezTo>
                <a:cubicBezTo>
                  <a:pt x="350" y="375"/>
                  <a:pt x="400" y="350"/>
                  <a:pt x="375" y="350"/>
                </a:cubicBezTo>
                <a:cubicBezTo>
                  <a:pt x="350" y="325"/>
                  <a:pt x="325" y="325"/>
                  <a:pt x="300" y="301"/>
                </a:cubicBezTo>
                <a:cubicBezTo>
                  <a:pt x="275" y="301"/>
                  <a:pt x="250" y="275"/>
                  <a:pt x="250" y="225"/>
                </a:cubicBezTo>
                <a:cubicBezTo>
                  <a:pt x="250" y="201"/>
                  <a:pt x="225" y="125"/>
                  <a:pt x="225" y="100"/>
                </a:cubicBezTo>
                <a:cubicBezTo>
                  <a:pt x="200" y="75"/>
                  <a:pt x="250" y="75"/>
                  <a:pt x="250" y="75"/>
                </a:cubicBezTo>
                <a:cubicBezTo>
                  <a:pt x="250" y="100"/>
                  <a:pt x="275" y="100"/>
                  <a:pt x="275" y="100"/>
                </a:cubicBezTo>
                <a:cubicBezTo>
                  <a:pt x="300" y="100"/>
                  <a:pt x="325" y="100"/>
                  <a:pt x="325" y="125"/>
                </a:cubicBezTo>
                <a:cubicBezTo>
                  <a:pt x="350" y="150"/>
                  <a:pt x="375" y="125"/>
                  <a:pt x="400" y="125"/>
                </a:cubicBezTo>
                <a:cubicBezTo>
                  <a:pt x="425" y="150"/>
                  <a:pt x="350" y="150"/>
                  <a:pt x="425" y="250"/>
                </a:cubicBezTo>
                <a:cubicBezTo>
                  <a:pt x="475" y="350"/>
                  <a:pt x="425" y="301"/>
                  <a:pt x="425" y="350"/>
                </a:cubicBezTo>
                <a:cubicBezTo>
                  <a:pt x="425" y="425"/>
                  <a:pt x="475" y="401"/>
                  <a:pt x="475" y="375"/>
                </a:cubicBezTo>
                <a:cubicBezTo>
                  <a:pt x="475" y="375"/>
                  <a:pt x="525" y="401"/>
                  <a:pt x="550" y="450"/>
                </a:cubicBezTo>
                <a:cubicBezTo>
                  <a:pt x="575" y="475"/>
                  <a:pt x="625" y="475"/>
                  <a:pt x="625" y="501"/>
                </a:cubicBezTo>
                <a:cubicBezTo>
                  <a:pt x="625" y="525"/>
                  <a:pt x="625" y="550"/>
                  <a:pt x="675" y="550"/>
                </a:cubicBezTo>
                <a:cubicBezTo>
                  <a:pt x="700" y="575"/>
                  <a:pt x="700" y="601"/>
                  <a:pt x="725" y="601"/>
                </a:cubicBezTo>
                <a:cubicBezTo>
                  <a:pt x="750" y="601"/>
                  <a:pt x="750" y="625"/>
                  <a:pt x="750" y="675"/>
                </a:cubicBezTo>
                <a:cubicBezTo>
                  <a:pt x="725" y="701"/>
                  <a:pt x="750" y="725"/>
                  <a:pt x="800" y="725"/>
                </a:cubicBezTo>
                <a:cubicBezTo>
                  <a:pt x="850" y="750"/>
                  <a:pt x="825" y="774"/>
                  <a:pt x="875" y="799"/>
                </a:cubicBezTo>
                <a:cubicBezTo>
                  <a:pt x="925" y="849"/>
                  <a:pt x="1050" y="1000"/>
                  <a:pt x="1075" y="1024"/>
                </a:cubicBezTo>
                <a:cubicBezTo>
                  <a:pt x="1100" y="1074"/>
                  <a:pt x="1125" y="1100"/>
                  <a:pt x="1125" y="1124"/>
                </a:cubicBezTo>
                <a:cubicBezTo>
                  <a:pt x="1150" y="1174"/>
                  <a:pt x="1100" y="1174"/>
                  <a:pt x="1125" y="1200"/>
                </a:cubicBezTo>
                <a:cubicBezTo>
                  <a:pt x="1150" y="1224"/>
                  <a:pt x="1100" y="1224"/>
                  <a:pt x="1100" y="1224"/>
                </a:cubicBezTo>
                <a:cubicBezTo>
                  <a:pt x="1100" y="1249"/>
                  <a:pt x="1125" y="1349"/>
                  <a:pt x="1175" y="1349"/>
                </a:cubicBezTo>
                <a:cubicBezTo>
                  <a:pt x="1225" y="1349"/>
                  <a:pt x="1275" y="1425"/>
                  <a:pt x="1300" y="1449"/>
                </a:cubicBezTo>
                <a:cubicBezTo>
                  <a:pt x="1350" y="1474"/>
                  <a:pt x="1400" y="1474"/>
                  <a:pt x="1450" y="1500"/>
                </a:cubicBezTo>
                <a:cubicBezTo>
                  <a:pt x="1500" y="1500"/>
                  <a:pt x="1550" y="1549"/>
                  <a:pt x="1650" y="1574"/>
                </a:cubicBezTo>
                <a:cubicBezTo>
                  <a:pt x="1725" y="1600"/>
                  <a:pt x="1800" y="1649"/>
                  <a:pt x="1850" y="1674"/>
                </a:cubicBezTo>
                <a:cubicBezTo>
                  <a:pt x="1901" y="1700"/>
                  <a:pt x="1975" y="1700"/>
                  <a:pt x="2050" y="1674"/>
                </a:cubicBezTo>
                <a:cubicBezTo>
                  <a:pt x="2125" y="1625"/>
                  <a:pt x="2175" y="1674"/>
                  <a:pt x="2225" y="1700"/>
                </a:cubicBezTo>
                <a:cubicBezTo>
                  <a:pt x="2225" y="1700"/>
                  <a:pt x="2275" y="1725"/>
                  <a:pt x="2325" y="1774"/>
                </a:cubicBezTo>
                <a:cubicBezTo>
                  <a:pt x="2350" y="1725"/>
                  <a:pt x="2375" y="1674"/>
                  <a:pt x="2401" y="1674"/>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71" name="Freeform 97">
            <a:extLst>
              <a:ext uri="{FF2B5EF4-FFF2-40B4-BE49-F238E27FC236}">
                <a16:creationId xmlns:a16="http://schemas.microsoft.com/office/drawing/2014/main" id="{EE4B5FE4-6502-4A40-BBF5-A3EA43090100}"/>
              </a:ext>
            </a:extLst>
          </p:cNvPr>
          <p:cNvSpPr>
            <a:spLocks noChangeArrowheads="1"/>
          </p:cNvSpPr>
          <p:nvPr/>
        </p:nvSpPr>
        <p:spPr bwMode="auto">
          <a:xfrm>
            <a:off x="2974145" y="4294912"/>
            <a:ext cx="127968" cy="119531"/>
          </a:xfrm>
          <a:custGeom>
            <a:avLst/>
            <a:gdLst>
              <a:gd name="T0" fmla="*/ 350 w 401"/>
              <a:gd name="T1" fmla="*/ 249 h 375"/>
              <a:gd name="T2" fmla="*/ 350 w 401"/>
              <a:gd name="T3" fmla="*/ 249 h 375"/>
              <a:gd name="T4" fmla="*/ 400 w 401"/>
              <a:gd name="T5" fmla="*/ 200 h 375"/>
              <a:gd name="T6" fmla="*/ 350 w 401"/>
              <a:gd name="T7" fmla="*/ 174 h 375"/>
              <a:gd name="T8" fmla="*/ 300 w 401"/>
              <a:gd name="T9" fmla="*/ 174 h 375"/>
              <a:gd name="T10" fmla="*/ 300 w 401"/>
              <a:gd name="T11" fmla="*/ 0 h 375"/>
              <a:gd name="T12" fmla="*/ 150 w 401"/>
              <a:gd name="T13" fmla="*/ 0 h 375"/>
              <a:gd name="T14" fmla="*/ 125 w 401"/>
              <a:gd name="T15" fmla="*/ 49 h 375"/>
              <a:gd name="T16" fmla="*/ 200 w 401"/>
              <a:gd name="T17" fmla="*/ 149 h 375"/>
              <a:gd name="T18" fmla="*/ 76 w 401"/>
              <a:gd name="T19" fmla="*/ 174 h 375"/>
              <a:gd name="T20" fmla="*/ 0 w 401"/>
              <a:gd name="T21" fmla="*/ 274 h 375"/>
              <a:gd name="T22" fmla="*/ 100 w 401"/>
              <a:gd name="T23" fmla="*/ 349 h 375"/>
              <a:gd name="T24" fmla="*/ 225 w 401"/>
              <a:gd name="T25" fmla="*/ 374 h 375"/>
              <a:gd name="T26" fmla="*/ 225 w 401"/>
              <a:gd name="T27" fmla="*/ 374 h 375"/>
              <a:gd name="T28" fmla="*/ 300 w 401"/>
              <a:gd name="T29" fmla="*/ 325 h 375"/>
              <a:gd name="T30" fmla="*/ 350 w 401"/>
              <a:gd name="T31" fmla="*/ 24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375">
                <a:moveTo>
                  <a:pt x="350" y="249"/>
                </a:moveTo>
                <a:lnTo>
                  <a:pt x="350" y="249"/>
                </a:lnTo>
                <a:cubicBezTo>
                  <a:pt x="350" y="225"/>
                  <a:pt x="376" y="225"/>
                  <a:pt x="400" y="200"/>
                </a:cubicBezTo>
                <a:cubicBezTo>
                  <a:pt x="350" y="225"/>
                  <a:pt x="350" y="200"/>
                  <a:pt x="350" y="174"/>
                </a:cubicBezTo>
                <a:cubicBezTo>
                  <a:pt x="300" y="174"/>
                  <a:pt x="300" y="174"/>
                  <a:pt x="300" y="174"/>
                </a:cubicBezTo>
                <a:cubicBezTo>
                  <a:pt x="300" y="0"/>
                  <a:pt x="300" y="0"/>
                  <a:pt x="300" y="0"/>
                </a:cubicBezTo>
                <a:cubicBezTo>
                  <a:pt x="276" y="0"/>
                  <a:pt x="176" y="0"/>
                  <a:pt x="150" y="0"/>
                </a:cubicBezTo>
                <a:cubicBezTo>
                  <a:pt x="125" y="0"/>
                  <a:pt x="125" y="49"/>
                  <a:pt x="125" y="49"/>
                </a:cubicBezTo>
                <a:cubicBezTo>
                  <a:pt x="125" y="74"/>
                  <a:pt x="200" y="125"/>
                  <a:pt x="200" y="149"/>
                </a:cubicBezTo>
                <a:cubicBezTo>
                  <a:pt x="176" y="174"/>
                  <a:pt x="76" y="174"/>
                  <a:pt x="76" y="174"/>
                </a:cubicBezTo>
                <a:cubicBezTo>
                  <a:pt x="50" y="174"/>
                  <a:pt x="25" y="225"/>
                  <a:pt x="0" y="274"/>
                </a:cubicBezTo>
                <a:cubicBezTo>
                  <a:pt x="25" y="300"/>
                  <a:pt x="76" y="349"/>
                  <a:pt x="100" y="349"/>
                </a:cubicBezTo>
                <a:cubicBezTo>
                  <a:pt x="125" y="374"/>
                  <a:pt x="200" y="349"/>
                  <a:pt x="225" y="374"/>
                </a:cubicBezTo>
                <a:lnTo>
                  <a:pt x="225" y="374"/>
                </a:lnTo>
                <a:cubicBezTo>
                  <a:pt x="250" y="349"/>
                  <a:pt x="276" y="325"/>
                  <a:pt x="300" y="325"/>
                </a:cubicBezTo>
                <a:cubicBezTo>
                  <a:pt x="325" y="325"/>
                  <a:pt x="300" y="274"/>
                  <a:pt x="350" y="2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72" name="Freeform 98">
            <a:extLst>
              <a:ext uri="{FF2B5EF4-FFF2-40B4-BE49-F238E27FC236}">
                <a16:creationId xmlns:a16="http://schemas.microsoft.com/office/drawing/2014/main" id="{D5215A56-DD71-D046-B820-0EB3A0881104}"/>
              </a:ext>
            </a:extLst>
          </p:cNvPr>
          <p:cNvSpPr>
            <a:spLocks noChangeArrowheads="1"/>
          </p:cNvSpPr>
          <p:nvPr/>
        </p:nvSpPr>
        <p:spPr bwMode="auto">
          <a:xfrm>
            <a:off x="3069771" y="4271006"/>
            <a:ext cx="40780" cy="80156"/>
          </a:xfrm>
          <a:custGeom>
            <a:avLst/>
            <a:gdLst>
              <a:gd name="T0" fmla="*/ 25 w 126"/>
              <a:gd name="T1" fmla="*/ 75 h 250"/>
              <a:gd name="T2" fmla="*/ 25 w 126"/>
              <a:gd name="T3" fmla="*/ 75 h 250"/>
              <a:gd name="T4" fmla="*/ 0 w 126"/>
              <a:gd name="T5" fmla="*/ 75 h 250"/>
              <a:gd name="T6" fmla="*/ 0 w 126"/>
              <a:gd name="T7" fmla="*/ 249 h 250"/>
              <a:gd name="T8" fmla="*/ 50 w 126"/>
              <a:gd name="T9" fmla="*/ 249 h 250"/>
              <a:gd name="T10" fmla="*/ 76 w 126"/>
              <a:gd name="T11" fmla="*/ 200 h 250"/>
              <a:gd name="T12" fmla="*/ 100 w 126"/>
              <a:gd name="T13" fmla="*/ 49 h 250"/>
              <a:gd name="T14" fmla="*/ 125 w 126"/>
              <a:gd name="T15" fmla="*/ 24 h 250"/>
              <a:gd name="T16" fmla="*/ 76 w 126"/>
              <a:gd name="T17" fmla="*/ 0 h 250"/>
              <a:gd name="T18" fmla="*/ 25 w 126"/>
              <a:gd name="T19" fmla="*/ 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250">
                <a:moveTo>
                  <a:pt x="25" y="75"/>
                </a:moveTo>
                <a:lnTo>
                  <a:pt x="25" y="75"/>
                </a:lnTo>
                <a:cubicBezTo>
                  <a:pt x="25" y="75"/>
                  <a:pt x="25" y="75"/>
                  <a:pt x="0" y="75"/>
                </a:cubicBezTo>
                <a:cubicBezTo>
                  <a:pt x="0" y="249"/>
                  <a:pt x="0" y="249"/>
                  <a:pt x="0" y="249"/>
                </a:cubicBezTo>
                <a:cubicBezTo>
                  <a:pt x="50" y="249"/>
                  <a:pt x="50" y="249"/>
                  <a:pt x="50" y="249"/>
                </a:cubicBezTo>
                <a:cubicBezTo>
                  <a:pt x="50" y="224"/>
                  <a:pt x="76" y="224"/>
                  <a:pt x="76" y="200"/>
                </a:cubicBezTo>
                <a:cubicBezTo>
                  <a:pt x="125" y="175"/>
                  <a:pt x="76" y="49"/>
                  <a:pt x="100" y="49"/>
                </a:cubicBezTo>
                <a:cubicBezTo>
                  <a:pt x="125" y="49"/>
                  <a:pt x="125" y="49"/>
                  <a:pt x="125" y="24"/>
                </a:cubicBezTo>
                <a:cubicBezTo>
                  <a:pt x="125" y="24"/>
                  <a:pt x="100" y="0"/>
                  <a:pt x="76" y="0"/>
                </a:cubicBezTo>
                <a:cubicBezTo>
                  <a:pt x="50" y="0"/>
                  <a:pt x="25" y="75"/>
                  <a:pt x="25"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73" name="Freeform 99">
            <a:extLst>
              <a:ext uri="{FF2B5EF4-FFF2-40B4-BE49-F238E27FC236}">
                <a16:creationId xmlns:a16="http://schemas.microsoft.com/office/drawing/2014/main" id="{AE42CF49-DB6C-1245-9A43-B58A25A67660}"/>
              </a:ext>
            </a:extLst>
          </p:cNvPr>
          <p:cNvSpPr>
            <a:spLocks noChangeArrowheads="1"/>
          </p:cNvSpPr>
          <p:nvPr/>
        </p:nvSpPr>
        <p:spPr bwMode="auto">
          <a:xfrm>
            <a:off x="3508517" y="4214755"/>
            <a:ext cx="95624" cy="80156"/>
          </a:xfrm>
          <a:custGeom>
            <a:avLst/>
            <a:gdLst>
              <a:gd name="T0" fmla="*/ 150 w 301"/>
              <a:gd name="T1" fmla="*/ 25 h 252"/>
              <a:gd name="T2" fmla="*/ 150 w 301"/>
              <a:gd name="T3" fmla="*/ 25 h 252"/>
              <a:gd name="T4" fmla="*/ 200 w 301"/>
              <a:gd name="T5" fmla="*/ 151 h 252"/>
              <a:gd name="T6" fmla="*/ 25 w 301"/>
              <a:gd name="T7" fmla="*/ 200 h 252"/>
              <a:gd name="T8" fmla="*/ 150 w 301"/>
              <a:gd name="T9" fmla="*/ 225 h 252"/>
              <a:gd name="T10" fmla="*/ 274 w 301"/>
              <a:gd name="T11" fmla="*/ 225 h 252"/>
              <a:gd name="T12" fmla="*/ 300 w 301"/>
              <a:gd name="T13" fmla="*/ 51 h 252"/>
              <a:gd name="T14" fmla="*/ 150 w 301"/>
              <a:gd name="T15" fmla="*/ 25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252">
                <a:moveTo>
                  <a:pt x="150" y="25"/>
                </a:moveTo>
                <a:lnTo>
                  <a:pt x="150" y="25"/>
                </a:lnTo>
                <a:cubicBezTo>
                  <a:pt x="100" y="51"/>
                  <a:pt x="200" y="125"/>
                  <a:pt x="200" y="151"/>
                </a:cubicBezTo>
                <a:cubicBezTo>
                  <a:pt x="200" y="200"/>
                  <a:pt x="25" y="151"/>
                  <a:pt x="25" y="200"/>
                </a:cubicBezTo>
                <a:cubicBezTo>
                  <a:pt x="0" y="200"/>
                  <a:pt x="74" y="251"/>
                  <a:pt x="150" y="225"/>
                </a:cubicBezTo>
                <a:cubicBezTo>
                  <a:pt x="200" y="200"/>
                  <a:pt x="250" y="225"/>
                  <a:pt x="274" y="225"/>
                </a:cubicBezTo>
                <a:cubicBezTo>
                  <a:pt x="274" y="176"/>
                  <a:pt x="274" y="100"/>
                  <a:pt x="300" y="51"/>
                </a:cubicBezTo>
                <a:cubicBezTo>
                  <a:pt x="225" y="51"/>
                  <a:pt x="174" y="0"/>
                  <a:pt x="150"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74" name="Freeform 100">
            <a:extLst>
              <a:ext uri="{FF2B5EF4-FFF2-40B4-BE49-F238E27FC236}">
                <a16:creationId xmlns:a16="http://schemas.microsoft.com/office/drawing/2014/main" id="{6708CBCA-8490-7444-BBD6-3DC68D23E31A}"/>
              </a:ext>
            </a:extLst>
          </p:cNvPr>
          <p:cNvSpPr>
            <a:spLocks noChangeArrowheads="1"/>
          </p:cNvSpPr>
          <p:nvPr/>
        </p:nvSpPr>
        <p:spPr bwMode="auto">
          <a:xfrm>
            <a:off x="3597111" y="4230226"/>
            <a:ext cx="104061" cy="64687"/>
          </a:xfrm>
          <a:custGeom>
            <a:avLst/>
            <a:gdLst>
              <a:gd name="T0" fmla="*/ 126 w 327"/>
              <a:gd name="T1" fmla="*/ 149 h 201"/>
              <a:gd name="T2" fmla="*/ 126 w 327"/>
              <a:gd name="T3" fmla="*/ 149 h 201"/>
              <a:gd name="T4" fmla="*/ 326 w 327"/>
              <a:gd name="T5" fmla="*/ 100 h 201"/>
              <a:gd name="T6" fmla="*/ 76 w 327"/>
              <a:gd name="T7" fmla="*/ 0 h 201"/>
              <a:gd name="T8" fmla="*/ 26 w 327"/>
              <a:gd name="T9" fmla="*/ 0 h 201"/>
              <a:gd name="T10" fmla="*/ 0 w 327"/>
              <a:gd name="T11" fmla="*/ 174 h 201"/>
              <a:gd name="T12" fmla="*/ 0 w 327"/>
              <a:gd name="T13" fmla="*/ 200 h 201"/>
              <a:gd name="T14" fmla="*/ 126 w 327"/>
              <a:gd name="T15" fmla="*/ 149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01">
                <a:moveTo>
                  <a:pt x="126" y="149"/>
                </a:moveTo>
                <a:lnTo>
                  <a:pt x="126" y="149"/>
                </a:lnTo>
                <a:cubicBezTo>
                  <a:pt x="200" y="125"/>
                  <a:pt x="326" y="174"/>
                  <a:pt x="326" y="100"/>
                </a:cubicBezTo>
                <a:cubicBezTo>
                  <a:pt x="326" y="49"/>
                  <a:pt x="126" y="0"/>
                  <a:pt x="76" y="0"/>
                </a:cubicBezTo>
                <a:cubicBezTo>
                  <a:pt x="51" y="0"/>
                  <a:pt x="26" y="0"/>
                  <a:pt x="26" y="0"/>
                </a:cubicBezTo>
                <a:cubicBezTo>
                  <a:pt x="0" y="49"/>
                  <a:pt x="0" y="125"/>
                  <a:pt x="0" y="174"/>
                </a:cubicBezTo>
                <a:cubicBezTo>
                  <a:pt x="0" y="174"/>
                  <a:pt x="0" y="174"/>
                  <a:pt x="0" y="200"/>
                </a:cubicBezTo>
                <a:cubicBezTo>
                  <a:pt x="26" y="200"/>
                  <a:pt x="51" y="174"/>
                  <a:pt x="126" y="1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75" name="Freeform 101">
            <a:extLst>
              <a:ext uri="{FF2B5EF4-FFF2-40B4-BE49-F238E27FC236}">
                <a16:creationId xmlns:a16="http://schemas.microsoft.com/office/drawing/2014/main" id="{CF78F766-4682-A74E-AF0C-E18FA9276547}"/>
              </a:ext>
            </a:extLst>
          </p:cNvPr>
          <p:cNvSpPr>
            <a:spLocks noChangeArrowheads="1"/>
          </p:cNvSpPr>
          <p:nvPr/>
        </p:nvSpPr>
        <p:spPr bwMode="auto">
          <a:xfrm>
            <a:off x="3126020" y="4382097"/>
            <a:ext cx="127968" cy="127968"/>
          </a:xfrm>
          <a:custGeom>
            <a:avLst/>
            <a:gdLst>
              <a:gd name="T0" fmla="*/ 225 w 401"/>
              <a:gd name="T1" fmla="*/ 375 h 401"/>
              <a:gd name="T2" fmla="*/ 225 w 401"/>
              <a:gd name="T3" fmla="*/ 375 h 401"/>
              <a:gd name="T4" fmla="*/ 300 w 401"/>
              <a:gd name="T5" fmla="*/ 400 h 401"/>
              <a:gd name="T6" fmla="*/ 349 w 401"/>
              <a:gd name="T7" fmla="*/ 400 h 401"/>
              <a:gd name="T8" fmla="*/ 349 w 401"/>
              <a:gd name="T9" fmla="*/ 375 h 401"/>
              <a:gd name="T10" fmla="*/ 374 w 401"/>
              <a:gd name="T11" fmla="*/ 251 h 401"/>
              <a:gd name="T12" fmla="*/ 374 w 401"/>
              <a:gd name="T13" fmla="*/ 100 h 401"/>
              <a:gd name="T14" fmla="*/ 400 w 401"/>
              <a:gd name="T15" fmla="*/ 0 h 401"/>
              <a:gd name="T16" fmla="*/ 400 w 401"/>
              <a:gd name="T17" fmla="*/ 0 h 401"/>
              <a:gd name="T18" fmla="*/ 300 w 401"/>
              <a:gd name="T19" fmla="*/ 26 h 401"/>
              <a:gd name="T20" fmla="*/ 200 w 401"/>
              <a:gd name="T21" fmla="*/ 51 h 401"/>
              <a:gd name="T22" fmla="*/ 100 w 401"/>
              <a:gd name="T23" fmla="*/ 100 h 401"/>
              <a:gd name="T24" fmla="*/ 74 w 401"/>
              <a:gd name="T25" fmla="*/ 151 h 401"/>
              <a:gd name="T26" fmla="*/ 25 w 401"/>
              <a:gd name="T27" fmla="*/ 175 h 401"/>
              <a:gd name="T28" fmla="*/ 0 w 401"/>
              <a:gd name="T29" fmla="*/ 200 h 401"/>
              <a:gd name="T30" fmla="*/ 25 w 401"/>
              <a:gd name="T31" fmla="*/ 226 h 401"/>
              <a:gd name="T32" fmla="*/ 125 w 401"/>
              <a:gd name="T33" fmla="*/ 351 h 401"/>
              <a:gd name="T34" fmla="*/ 174 w 401"/>
              <a:gd name="T35" fmla="*/ 375 h 401"/>
              <a:gd name="T36" fmla="*/ 225 w 401"/>
              <a:gd name="T37" fmla="*/ 37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401">
                <a:moveTo>
                  <a:pt x="225" y="375"/>
                </a:moveTo>
                <a:lnTo>
                  <a:pt x="225" y="375"/>
                </a:lnTo>
                <a:cubicBezTo>
                  <a:pt x="225" y="400"/>
                  <a:pt x="274" y="375"/>
                  <a:pt x="300" y="400"/>
                </a:cubicBezTo>
                <a:cubicBezTo>
                  <a:pt x="325" y="400"/>
                  <a:pt x="325" y="400"/>
                  <a:pt x="349" y="400"/>
                </a:cubicBezTo>
                <a:lnTo>
                  <a:pt x="349" y="375"/>
                </a:lnTo>
                <a:cubicBezTo>
                  <a:pt x="325" y="351"/>
                  <a:pt x="349" y="300"/>
                  <a:pt x="374" y="251"/>
                </a:cubicBezTo>
                <a:cubicBezTo>
                  <a:pt x="374" y="226"/>
                  <a:pt x="349" y="126"/>
                  <a:pt x="374" y="100"/>
                </a:cubicBezTo>
                <a:cubicBezTo>
                  <a:pt x="400" y="75"/>
                  <a:pt x="374" y="51"/>
                  <a:pt x="400" y="0"/>
                </a:cubicBezTo>
                <a:lnTo>
                  <a:pt x="400" y="0"/>
                </a:lnTo>
                <a:cubicBezTo>
                  <a:pt x="349" y="0"/>
                  <a:pt x="300" y="26"/>
                  <a:pt x="300" y="26"/>
                </a:cubicBezTo>
                <a:cubicBezTo>
                  <a:pt x="274" y="26"/>
                  <a:pt x="200" y="26"/>
                  <a:pt x="200" y="51"/>
                </a:cubicBezTo>
                <a:cubicBezTo>
                  <a:pt x="200" y="100"/>
                  <a:pt x="149" y="100"/>
                  <a:pt x="100" y="100"/>
                </a:cubicBezTo>
                <a:cubicBezTo>
                  <a:pt x="49" y="100"/>
                  <a:pt x="74" y="151"/>
                  <a:pt x="74" y="151"/>
                </a:cubicBezTo>
                <a:cubicBezTo>
                  <a:pt x="49" y="175"/>
                  <a:pt x="25" y="175"/>
                  <a:pt x="25" y="175"/>
                </a:cubicBezTo>
                <a:cubicBezTo>
                  <a:pt x="0" y="200"/>
                  <a:pt x="0" y="200"/>
                  <a:pt x="0" y="200"/>
                </a:cubicBezTo>
                <a:cubicBezTo>
                  <a:pt x="0" y="200"/>
                  <a:pt x="0" y="226"/>
                  <a:pt x="25" y="226"/>
                </a:cubicBezTo>
                <a:cubicBezTo>
                  <a:pt x="49" y="251"/>
                  <a:pt x="100" y="325"/>
                  <a:pt x="125" y="351"/>
                </a:cubicBezTo>
                <a:cubicBezTo>
                  <a:pt x="149" y="351"/>
                  <a:pt x="149" y="351"/>
                  <a:pt x="174" y="375"/>
                </a:cubicBezTo>
                <a:cubicBezTo>
                  <a:pt x="174" y="375"/>
                  <a:pt x="200" y="375"/>
                  <a:pt x="225" y="3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77" name="Freeform 103">
            <a:extLst>
              <a:ext uri="{FF2B5EF4-FFF2-40B4-BE49-F238E27FC236}">
                <a16:creationId xmlns:a16="http://schemas.microsoft.com/office/drawing/2014/main" id="{37136E94-7737-CA49-847B-344636A38C31}"/>
              </a:ext>
            </a:extLst>
          </p:cNvPr>
          <p:cNvSpPr>
            <a:spLocks noChangeArrowheads="1"/>
          </p:cNvSpPr>
          <p:nvPr/>
        </p:nvSpPr>
        <p:spPr bwMode="auto">
          <a:xfrm>
            <a:off x="4003515" y="5777089"/>
            <a:ext cx="143436" cy="160312"/>
          </a:xfrm>
          <a:custGeom>
            <a:avLst/>
            <a:gdLst>
              <a:gd name="T0" fmla="*/ 450 w 451"/>
              <a:gd name="T1" fmla="*/ 251 h 501"/>
              <a:gd name="T2" fmla="*/ 450 w 451"/>
              <a:gd name="T3" fmla="*/ 251 h 501"/>
              <a:gd name="T4" fmla="*/ 375 w 451"/>
              <a:gd name="T5" fmla="*/ 175 h 501"/>
              <a:gd name="T6" fmla="*/ 275 w 451"/>
              <a:gd name="T7" fmla="*/ 75 h 501"/>
              <a:gd name="T8" fmla="*/ 225 w 451"/>
              <a:gd name="T9" fmla="*/ 100 h 501"/>
              <a:gd name="T10" fmla="*/ 175 w 451"/>
              <a:gd name="T11" fmla="*/ 25 h 501"/>
              <a:gd name="T12" fmla="*/ 100 w 451"/>
              <a:gd name="T13" fmla="*/ 0 h 501"/>
              <a:gd name="T14" fmla="*/ 75 w 451"/>
              <a:gd name="T15" fmla="*/ 0 h 501"/>
              <a:gd name="T16" fmla="*/ 50 w 451"/>
              <a:gd name="T17" fmla="*/ 51 h 501"/>
              <a:gd name="T18" fmla="*/ 25 w 451"/>
              <a:gd name="T19" fmla="*/ 225 h 501"/>
              <a:gd name="T20" fmla="*/ 0 w 451"/>
              <a:gd name="T21" fmla="*/ 351 h 501"/>
              <a:gd name="T22" fmla="*/ 25 w 451"/>
              <a:gd name="T23" fmla="*/ 400 h 501"/>
              <a:gd name="T24" fmla="*/ 0 w 451"/>
              <a:gd name="T25" fmla="*/ 451 h 501"/>
              <a:gd name="T26" fmla="*/ 50 w 451"/>
              <a:gd name="T27" fmla="*/ 451 h 501"/>
              <a:gd name="T28" fmla="*/ 175 w 451"/>
              <a:gd name="T29" fmla="*/ 500 h 501"/>
              <a:gd name="T30" fmla="*/ 250 w 451"/>
              <a:gd name="T31" fmla="*/ 500 h 501"/>
              <a:gd name="T32" fmla="*/ 375 w 451"/>
              <a:gd name="T33" fmla="*/ 475 h 501"/>
              <a:gd name="T34" fmla="*/ 450 w 451"/>
              <a:gd name="T35" fmla="*/ 375 h 501"/>
              <a:gd name="T36" fmla="*/ 450 w 451"/>
              <a:gd name="T37" fmla="*/ 25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 h="501">
                <a:moveTo>
                  <a:pt x="450" y="251"/>
                </a:moveTo>
                <a:lnTo>
                  <a:pt x="450" y="251"/>
                </a:lnTo>
                <a:cubicBezTo>
                  <a:pt x="450" y="200"/>
                  <a:pt x="400" y="175"/>
                  <a:pt x="375" y="175"/>
                </a:cubicBezTo>
                <a:cubicBezTo>
                  <a:pt x="375" y="151"/>
                  <a:pt x="300" y="125"/>
                  <a:pt x="275" y="75"/>
                </a:cubicBezTo>
                <a:cubicBezTo>
                  <a:pt x="250" y="51"/>
                  <a:pt x="250" y="100"/>
                  <a:pt x="225" y="100"/>
                </a:cubicBezTo>
                <a:cubicBezTo>
                  <a:pt x="225" y="100"/>
                  <a:pt x="225" y="75"/>
                  <a:pt x="175" y="25"/>
                </a:cubicBezTo>
                <a:cubicBezTo>
                  <a:pt x="150" y="0"/>
                  <a:pt x="125" y="0"/>
                  <a:pt x="100" y="0"/>
                </a:cubicBezTo>
                <a:cubicBezTo>
                  <a:pt x="100" y="0"/>
                  <a:pt x="100" y="0"/>
                  <a:pt x="75" y="0"/>
                </a:cubicBezTo>
                <a:cubicBezTo>
                  <a:pt x="50" y="25"/>
                  <a:pt x="50" y="51"/>
                  <a:pt x="50" y="51"/>
                </a:cubicBezTo>
                <a:cubicBezTo>
                  <a:pt x="50" y="100"/>
                  <a:pt x="25" y="151"/>
                  <a:pt x="25" y="225"/>
                </a:cubicBezTo>
                <a:cubicBezTo>
                  <a:pt x="25" y="300"/>
                  <a:pt x="0" y="275"/>
                  <a:pt x="0" y="351"/>
                </a:cubicBezTo>
                <a:cubicBezTo>
                  <a:pt x="0" y="400"/>
                  <a:pt x="0" y="400"/>
                  <a:pt x="25" y="400"/>
                </a:cubicBezTo>
                <a:cubicBezTo>
                  <a:pt x="25" y="400"/>
                  <a:pt x="25" y="425"/>
                  <a:pt x="0" y="451"/>
                </a:cubicBezTo>
                <a:cubicBezTo>
                  <a:pt x="25" y="451"/>
                  <a:pt x="25" y="451"/>
                  <a:pt x="50" y="451"/>
                </a:cubicBezTo>
                <a:cubicBezTo>
                  <a:pt x="75" y="451"/>
                  <a:pt x="125" y="475"/>
                  <a:pt x="175" y="500"/>
                </a:cubicBezTo>
                <a:cubicBezTo>
                  <a:pt x="225" y="500"/>
                  <a:pt x="200" y="475"/>
                  <a:pt x="250" y="500"/>
                </a:cubicBezTo>
                <a:cubicBezTo>
                  <a:pt x="275" y="500"/>
                  <a:pt x="325" y="500"/>
                  <a:pt x="375" y="475"/>
                </a:cubicBezTo>
                <a:cubicBezTo>
                  <a:pt x="425" y="451"/>
                  <a:pt x="425" y="425"/>
                  <a:pt x="450" y="375"/>
                </a:cubicBezTo>
                <a:cubicBezTo>
                  <a:pt x="425" y="325"/>
                  <a:pt x="450" y="275"/>
                  <a:pt x="450" y="251"/>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78" name="Freeform 104">
            <a:extLst>
              <a:ext uri="{FF2B5EF4-FFF2-40B4-BE49-F238E27FC236}">
                <a16:creationId xmlns:a16="http://schemas.microsoft.com/office/drawing/2014/main" id="{0B9AD9AE-5809-9E49-BB27-09F13CDD9D11}"/>
              </a:ext>
            </a:extLst>
          </p:cNvPr>
          <p:cNvSpPr>
            <a:spLocks noChangeArrowheads="1"/>
          </p:cNvSpPr>
          <p:nvPr/>
        </p:nvSpPr>
        <p:spPr bwMode="auto">
          <a:xfrm>
            <a:off x="3540861" y="5505684"/>
            <a:ext cx="606091" cy="1196712"/>
          </a:xfrm>
          <a:custGeom>
            <a:avLst/>
            <a:gdLst>
              <a:gd name="T0" fmla="*/ 725 w 1901"/>
              <a:gd name="T1" fmla="*/ 3675 h 3752"/>
              <a:gd name="T2" fmla="*/ 475 w 1901"/>
              <a:gd name="T3" fmla="*/ 3501 h 3752"/>
              <a:gd name="T4" fmla="*/ 450 w 1901"/>
              <a:gd name="T5" fmla="*/ 3401 h 3752"/>
              <a:gd name="T6" fmla="*/ 625 w 1901"/>
              <a:gd name="T7" fmla="*/ 3726 h 3752"/>
              <a:gd name="T8" fmla="*/ 775 w 1901"/>
              <a:gd name="T9" fmla="*/ 3701 h 3752"/>
              <a:gd name="T10" fmla="*/ 1875 w 1901"/>
              <a:gd name="T11" fmla="*/ 375 h 3752"/>
              <a:gd name="T12" fmla="*/ 1800 w 1901"/>
              <a:gd name="T13" fmla="*/ 375 h 3752"/>
              <a:gd name="T14" fmla="*/ 1750 w 1901"/>
              <a:gd name="T15" fmla="*/ 525 h 3752"/>
              <a:gd name="T16" fmla="*/ 1600 w 1901"/>
              <a:gd name="T17" fmla="*/ 575 h 3752"/>
              <a:gd name="T18" fmla="*/ 1425 w 1901"/>
              <a:gd name="T19" fmla="*/ 550 h 3752"/>
              <a:gd name="T20" fmla="*/ 1525 w 1901"/>
              <a:gd name="T21" fmla="*/ 350 h 3752"/>
              <a:gd name="T22" fmla="*/ 1250 w 1901"/>
              <a:gd name="T23" fmla="*/ 225 h 3752"/>
              <a:gd name="T24" fmla="*/ 1025 w 1901"/>
              <a:gd name="T25" fmla="*/ 25 h 3752"/>
              <a:gd name="T26" fmla="*/ 875 w 1901"/>
              <a:gd name="T27" fmla="*/ 75 h 3752"/>
              <a:gd name="T28" fmla="*/ 675 w 1901"/>
              <a:gd name="T29" fmla="*/ 25 h 3752"/>
              <a:gd name="T30" fmla="*/ 600 w 1901"/>
              <a:gd name="T31" fmla="*/ 200 h 3752"/>
              <a:gd name="T32" fmla="*/ 475 w 1901"/>
              <a:gd name="T33" fmla="*/ 350 h 3752"/>
              <a:gd name="T34" fmla="*/ 500 w 1901"/>
              <a:gd name="T35" fmla="*/ 525 h 3752"/>
              <a:gd name="T36" fmla="*/ 400 w 1901"/>
              <a:gd name="T37" fmla="*/ 650 h 3752"/>
              <a:gd name="T38" fmla="*/ 325 w 1901"/>
              <a:gd name="T39" fmla="*/ 775 h 3752"/>
              <a:gd name="T40" fmla="*/ 300 w 1901"/>
              <a:gd name="T41" fmla="*/ 950 h 3752"/>
              <a:gd name="T42" fmla="*/ 325 w 1901"/>
              <a:gd name="T43" fmla="*/ 1150 h 3752"/>
              <a:gd name="T44" fmla="*/ 325 w 1901"/>
              <a:gd name="T45" fmla="*/ 1301 h 3752"/>
              <a:gd name="T46" fmla="*/ 300 w 1901"/>
              <a:gd name="T47" fmla="*/ 1501 h 3752"/>
              <a:gd name="T48" fmla="*/ 225 w 1901"/>
              <a:gd name="T49" fmla="*/ 1701 h 3752"/>
              <a:gd name="T50" fmla="*/ 200 w 1901"/>
              <a:gd name="T51" fmla="*/ 1801 h 3752"/>
              <a:gd name="T52" fmla="*/ 174 w 1901"/>
              <a:gd name="T53" fmla="*/ 1925 h 3752"/>
              <a:gd name="T54" fmla="*/ 150 w 1901"/>
              <a:gd name="T55" fmla="*/ 2050 h 3752"/>
              <a:gd name="T56" fmla="*/ 150 w 1901"/>
              <a:gd name="T57" fmla="*/ 2250 h 3752"/>
              <a:gd name="T58" fmla="*/ 174 w 1901"/>
              <a:gd name="T59" fmla="*/ 2375 h 3752"/>
              <a:gd name="T60" fmla="*/ 200 w 1901"/>
              <a:gd name="T61" fmla="*/ 2450 h 3752"/>
              <a:gd name="T62" fmla="*/ 174 w 1901"/>
              <a:gd name="T63" fmla="*/ 2526 h 3752"/>
              <a:gd name="T64" fmla="*/ 174 w 1901"/>
              <a:gd name="T65" fmla="*/ 2675 h 3752"/>
              <a:gd name="T66" fmla="*/ 100 w 1901"/>
              <a:gd name="T67" fmla="*/ 2801 h 3752"/>
              <a:gd name="T68" fmla="*/ 74 w 1901"/>
              <a:gd name="T69" fmla="*/ 2950 h 3752"/>
              <a:gd name="T70" fmla="*/ 25 w 1901"/>
              <a:gd name="T71" fmla="*/ 3101 h 3752"/>
              <a:gd name="T72" fmla="*/ 125 w 1901"/>
              <a:gd name="T73" fmla="*/ 3201 h 3752"/>
              <a:gd name="T74" fmla="*/ 174 w 1901"/>
              <a:gd name="T75" fmla="*/ 3326 h 3752"/>
              <a:gd name="T76" fmla="*/ 374 w 1901"/>
              <a:gd name="T77" fmla="*/ 3351 h 3752"/>
              <a:gd name="T78" fmla="*/ 425 w 1901"/>
              <a:gd name="T79" fmla="*/ 3275 h 3752"/>
              <a:gd name="T80" fmla="*/ 425 w 1901"/>
              <a:gd name="T81" fmla="*/ 3126 h 3752"/>
              <a:gd name="T82" fmla="*/ 550 w 1901"/>
              <a:gd name="T83" fmla="*/ 3026 h 3752"/>
              <a:gd name="T84" fmla="*/ 725 w 1901"/>
              <a:gd name="T85" fmla="*/ 2826 h 3752"/>
              <a:gd name="T86" fmla="*/ 650 w 1901"/>
              <a:gd name="T87" fmla="*/ 2701 h 3752"/>
              <a:gd name="T88" fmla="*/ 725 w 1901"/>
              <a:gd name="T89" fmla="*/ 2475 h 3752"/>
              <a:gd name="T90" fmla="*/ 775 w 1901"/>
              <a:gd name="T91" fmla="*/ 2375 h 3752"/>
              <a:gd name="T92" fmla="*/ 850 w 1901"/>
              <a:gd name="T93" fmla="*/ 2250 h 3752"/>
              <a:gd name="T94" fmla="*/ 900 w 1901"/>
              <a:gd name="T95" fmla="*/ 2226 h 3752"/>
              <a:gd name="T96" fmla="*/ 875 w 1901"/>
              <a:gd name="T97" fmla="*/ 2175 h 3752"/>
              <a:gd name="T98" fmla="*/ 800 w 1901"/>
              <a:gd name="T99" fmla="*/ 2075 h 3752"/>
              <a:gd name="T100" fmla="*/ 950 w 1901"/>
              <a:gd name="T101" fmla="*/ 2026 h 3752"/>
              <a:gd name="T102" fmla="*/ 1075 w 1901"/>
              <a:gd name="T103" fmla="*/ 1901 h 3752"/>
              <a:gd name="T104" fmla="*/ 1100 w 1901"/>
              <a:gd name="T105" fmla="*/ 1775 h 3752"/>
              <a:gd name="T106" fmla="*/ 1525 w 1901"/>
              <a:gd name="T107" fmla="*/ 1675 h 3752"/>
              <a:gd name="T108" fmla="*/ 1575 w 1901"/>
              <a:gd name="T109" fmla="*/ 1501 h 3752"/>
              <a:gd name="T110" fmla="*/ 1500 w 1901"/>
              <a:gd name="T111" fmla="*/ 1350 h 3752"/>
              <a:gd name="T112" fmla="*/ 1450 w 1901"/>
              <a:gd name="T113" fmla="*/ 1301 h 3752"/>
              <a:gd name="T114" fmla="*/ 1450 w 1901"/>
              <a:gd name="T115" fmla="*/ 1201 h 3752"/>
              <a:gd name="T116" fmla="*/ 1500 w 1901"/>
              <a:gd name="T117" fmla="*/ 901 h 3752"/>
              <a:gd name="T118" fmla="*/ 1775 w 1901"/>
              <a:gd name="T119" fmla="*/ 575 h 3752"/>
              <a:gd name="T120" fmla="*/ 1875 w 1901"/>
              <a:gd name="T121" fmla="*/ 375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1" h="3752">
                <a:moveTo>
                  <a:pt x="725" y="3675"/>
                </a:moveTo>
                <a:lnTo>
                  <a:pt x="725" y="3675"/>
                </a:lnTo>
                <a:cubicBezTo>
                  <a:pt x="675" y="3675"/>
                  <a:pt x="550" y="3575"/>
                  <a:pt x="525" y="3551"/>
                </a:cubicBezTo>
                <a:cubicBezTo>
                  <a:pt x="500" y="3526"/>
                  <a:pt x="525" y="3501"/>
                  <a:pt x="475" y="3501"/>
                </a:cubicBezTo>
                <a:cubicBezTo>
                  <a:pt x="450" y="3501"/>
                  <a:pt x="475" y="3475"/>
                  <a:pt x="500" y="3475"/>
                </a:cubicBezTo>
                <a:cubicBezTo>
                  <a:pt x="500" y="3451"/>
                  <a:pt x="475" y="3426"/>
                  <a:pt x="450" y="3401"/>
                </a:cubicBezTo>
                <a:cubicBezTo>
                  <a:pt x="450" y="3475"/>
                  <a:pt x="450" y="3726"/>
                  <a:pt x="450" y="3726"/>
                </a:cubicBezTo>
                <a:cubicBezTo>
                  <a:pt x="475" y="3726"/>
                  <a:pt x="575" y="3701"/>
                  <a:pt x="625" y="3726"/>
                </a:cubicBezTo>
                <a:cubicBezTo>
                  <a:pt x="625" y="3726"/>
                  <a:pt x="650" y="3751"/>
                  <a:pt x="650" y="3726"/>
                </a:cubicBezTo>
                <a:cubicBezTo>
                  <a:pt x="675" y="3701"/>
                  <a:pt x="750" y="3726"/>
                  <a:pt x="775" y="3701"/>
                </a:cubicBezTo>
                <a:cubicBezTo>
                  <a:pt x="800" y="3675"/>
                  <a:pt x="775" y="3675"/>
                  <a:pt x="725" y="3675"/>
                </a:cubicBezTo>
                <a:close/>
                <a:moveTo>
                  <a:pt x="1875" y="375"/>
                </a:moveTo>
                <a:lnTo>
                  <a:pt x="1875" y="375"/>
                </a:lnTo>
                <a:cubicBezTo>
                  <a:pt x="1850" y="375"/>
                  <a:pt x="1825" y="375"/>
                  <a:pt x="1800" y="375"/>
                </a:cubicBezTo>
                <a:lnTo>
                  <a:pt x="1800" y="375"/>
                </a:lnTo>
                <a:cubicBezTo>
                  <a:pt x="1825" y="425"/>
                  <a:pt x="1800" y="525"/>
                  <a:pt x="1750" y="525"/>
                </a:cubicBezTo>
                <a:cubicBezTo>
                  <a:pt x="1725" y="525"/>
                  <a:pt x="1700" y="575"/>
                  <a:pt x="1675" y="550"/>
                </a:cubicBezTo>
                <a:cubicBezTo>
                  <a:pt x="1675" y="550"/>
                  <a:pt x="1625" y="600"/>
                  <a:pt x="1600" y="575"/>
                </a:cubicBezTo>
                <a:cubicBezTo>
                  <a:pt x="1575" y="550"/>
                  <a:pt x="1550" y="575"/>
                  <a:pt x="1525" y="575"/>
                </a:cubicBezTo>
                <a:cubicBezTo>
                  <a:pt x="1500" y="550"/>
                  <a:pt x="1425" y="575"/>
                  <a:pt x="1425" y="550"/>
                </a:cubicBezTo>
                <a:cubicBezTo>
                  <a:pt x="1425" y="525"/>
                  <a:pt x="1450" y="525"/>
                  <a:pt x="1450" y="475"/>
                </a:cubicBezTo>
                <a:cubicBezTo>
                  <a:pt x="1450" y="425"/>
                  <a:pt x="1550" y="375"/>
                  <a:pt x="1525" y="350"/>
                </a:cubicBezTo>
                <a:cubicBezTo>
                  <a:pt x="1525" y="350"/>
                  <a:pt x="1375" y="300"/>
                  <a:pt x="1350" y="275"/>
                </a:cubicBezTo>
                <a:cubicBezTo>
                  <a:pt x="1350" y="250"/>
                  <a:pt x="1300" y="225"/>
                  <a:pt x="1250" y="225"/>
                </a:cubicBezTo>
                <a:cubicBezTo>
                  <a:pt x="1200" y="225"/>
                  <a:pt x="1200" y="175"/>
                  <a:pt x="1150" y="150"/>
                </a:cubicBezTo>
                <a:cubicBezTo>
                  <a:pt x="1100" y="125"/>
                  <a:pt x="1050" y="50"/>
                  <a:pt x="1025" y="25"/>
                </a:cubicBezTo>
                <a:cubicBezTo>
                  <a:pt x="975" y="25"/>
                  <a:pt x="925" y="0"/>
                  <a:pt x="925" y="25"/>
                </a:cubicBezTo>
                <a:cubicBezTo>
                  <a:pt x="900" y="50"/>
                  <a:pt x="900" y="125"/>
                  <a:pt x="875" y="75"/>
                </a:cubicBezTo>
                <a:cubicBezTo>
                  <a:pt x="850" y="50"/>
                  <a:pt x="800" y="50"/>
                  <a:pt x="750" y="25"/>
                </a:cubicBezTo>
                <a:cubicBezTo>
                  <a:pt x="725" y="25"/>
                  <a:pt x="725" y="0"/>
                  <a:pt x="675" y="25"/>
                </a:cubicBezTo>
                <a:cubicBezTo>
                  <a:pt x="650" y="50"/>
                  <a:pt x="625" y="75"/>
                  <a:pt x="600" y="100"/>
                </a:cubicBezTo>
                <a:cubicBezTo>
                  <a:pt x="600" y="125"/>
                  <a:pt x="600" y="175"/>
                  <a:pt x="600" y="200"/>
                </a:cubicBezTo>
                <a:cubicBezTo>
                  <a:pt x="575" y="225"/>
                  <a:pt x="475" y="275"/>
                  <a:pt x="475" y="275"/>
                </a:cubicBezTo>
                <a:cubicBezTo>
                  <a:pt x="475" y="300"/>
                  <a:pt x="500" y="350"/>
                  <a:pt x="475" y="350"/>
                </a:cubicBezTo>
                <a:cubicBezTo>
                  <a:pt x="450" y="375"/>
                  <a:pt x="525" y="450"/>
                  <a:pt x="475" y="450"/>
                </a:cubicBezTo>
                <a:cubicBezTo>
                  <a:pt x="450" y="475"/>
                  <a:pt x="500" y="500"/>
                  <a:pt x="500" y="525"/>
                </a:cubicBezTo>
                <a:cubicBezTo>
                  <a:pt x="475" y="525"/>
                  <a:pt x="425" y="550"/>
                  <a:pt x="425" y="575"/>
                </a:cubicBezTo>
                <a:cubicBezTo>
                  <a:pt x="425" y="575"/>
                  <a:pt x="425" y="625"/>
                  <a:pt x="400" y="650"/>
                </a:cubicBezTo>
                <a:cubicBezTo>
                  <a:pt x="374" y="650"/>
                  <a:pt x="350" y="700"/>
                  <a:pt x="350" y="725"/>
                </a:cubicBezTo>
                <a:cubicBezTo>
                  <a:pt x="350" y="750"/>
                  <a:pt x="325" y="725"/>
                  <a:pt x="325" y="775"/>
                </a:cubicBezTo>
                <a:cubicBezTo>
                  <a:pt x="350" y="825"/>
                  <a:pt x="374" y="875"/>
                  <a:pt x="325" y="875"/>
                </a:cubicBezTo>
                <a:cubicBezTo>
                  <a:pt x="300" y="875"/>
                  <a:pt x="325" y="950"/>
                  <a:pt x="300" y="950"/>
                </a:cubicBezTo>
                <a:cubicBezTo>
                  <a:pt x="274" y="950"/>
                  <a:pt x="274" y="1025"/>
                  <a:pt x="300" y="1050"/>
                </a:cubicBezTo>
                <a:cubicBezTo>
                  <a:pt x="325" y="1075"/>
                  <a:pt x="325" y="1101"/>
                  <a:pt x="325" y="1150"/>
                </a:cubicBezTo>
                <a:cubicBezTo>
                  <a:pt x="325" y="1175"/>
                  <a:pt x="350" y="1201"/>
                  <a:pt x="350" y="1225"/>
                </a:cubicBezTo>
                <a:cubicBezTo>
                  <a:pt x="350" y="1250"/>
                  <a:pt x="350" y="1275"/>
                  <a:pt x="325" y="1301"/>
                </a:cubicBezTo>
                <a:cubicBezTo>
                  <a:pt x="300" y="1325"/>
                  <a:pt x="325" y="1350"/>
                  <a:pt x="300" y="1375"/>
                </a:cubicBezTo>
                <a:cubicBezTo>
                  <a:pt x="274" y="1375"/>
                  <a:pt x="325" y="1475"/>
                  <a:pt x="300" y="1501"/>
                </a:cubicBezTo>
                <a:cubicBezTo>
                  <a:pt x="274" y="1501"/>
                  <a:pt x="225" y="1525"/>
                  <a:pt x="225" y="1575"/>
                </a:cubicBezTo>
                <a:cubicBezTo>
                  <a:pt x="225" y="1650"/>
                  <a:pt x="225" y="1675"/>
                  <a:pt x="225" y="1701"/>
                </a:cubicBezTo>
                <a:cubicBezTo>
                  <a:pt x="225" y="1725"/>
                  <a:pt x="250" y="1725"/>
                  <a:pt x="250" y="1750"/>
                </a:cubicBezTo>
                <a:cubicBezTo>
                  <a:pt x="250" y="1801"/>
                  <a:pt x="200" y="1775"/>
                  <a:pt x="200" y="1801"/>
                </a:cubicBezTo>
                <a:cubicBezTo>
                  <a:pt x="200" y="1825"/>
                  <a:pt x="200" y="1875"/>
                  <a:pt x="200" y="1875"/>
                </a:cubicBezTo>
                <a:cubicBezTo>
                  <a:pt x="174" y="1875"/>
                  <a:pt x="174" y="1875"/>
                  <a:pt x="174" y="1925"/>
                </a:cubicBezTo>
                <a:cubicBezTo>
                  <a:pt x="174" y="1975"/>
                  <a:pt x="150" y="1975"/>
                  <a:pt x="150" y="2001"/>
                </a:cubicBezTo>
                <a:cubicBezTo>
                  <a:pt x="150" y="2001"/>
                  <a:pt x="150" y="2026"/>
                  <a:pt x="150" y="2050"/>
                </a:cubicBezTo>
                <a:cubicBezTo>
                  <a:pt x="150" y="2075"/>
                  <a:pt x="174" y="2150"/>
                  <a:pt x="150" y="2150"/>
                </a:cubicBezTo>
                <a:cubicBezTo>
                  <a:pt x="125" y="2150"/>
                  <a:pt x="125" y="2250"/>
                  <a:pt x="150" y="2250"/>
                </a:cubicBezTo>
                <a:cubicBezTo>
                  <a:pt x="150" y="2275"/>
                  <a:pt x="150" y="2301"/>
                  <a:pt x="150" y="2301"/>
                </a:cubicBezTo>
                <a:cubicBezTo>
                  <a:pt x="150" y="2326"/>
                  <a:pt x="200" y="2350"/>
                  <a:pt x="174" y="2375"/>
                </a:cubicBezTo>
                <a:cubicBezTo>
                  <a:pt x="150" y="2401"/>
                  <a:pt x="150" y="2426"/>
                  <a:pt x="200" y="2426"/>
                </a:cubicBezTo>
                <a:cubicBezTo>
                  <a:pt x="225" y="2401"/>
                  <a:pt x="250" y="2450"/>
                  <a:pt x="200" y="2450"/>
                </a:cubicBezTo>
                <a:cubicBezTo>
                  <a:pt x="174" y="2450"/>
                  <a:pt x="150" y="2450"/>
                  <a:pt x="174" y="2475"/>
                </a:cubicBezTo>
                <a:cubicBezTo>
                  <a:pt x="200" y="2501"/>
                  <a:pt x="225" y="2526"/>
                  <a:pt x="174" y="2526"/>
                </a:cubicBezTo>
                <a:cubicBezTo>
                  <a:pt x="150" y="2550"/>
                  <a:pt x="174" y="2575"/>
                  <a:pt x="174" y="2601"/>
                </a:cubicBezTo>
                <a:cubicBezTo>
                  <a:pt x="150" y="2650"/>
                  <a:pt x="200" y="2675"/>
                  <a:pt x="174" y="2675"/>
                </a:cubicBezTo>
                <a:cubicBezTo>
                  <a:pt x="150" y="2701"/>
                  <a:pt x="174" y="2750"/>
                  <a:pt x="150" y="2750"/>
                </a:cubicBezTo>
                <a:cubicBezTo>
                  <a:pt x="100" y="2750"/>
                  <a:pt x="125" y="2801"/>
                  <a:pt x="100" y="2801"/>
                </a:cubicBezTo>
                <a:cubicBezTo>
                  <a:pt x="74" y="2826"/>
                  <a:pt x="125" y="2875"/>
                  <a:pt x="100" y="2875"/>
                </a:cubicBezTo>
                <a:cubicBezTo>
                  <a:pt x="74" y="2901"/>
                  <a:pt x="100" y="2950"/>
                  <a:pt x="74" y="2950"/>
                </a:cubicBezTo>
                <a:cubicBezTo>
                  <a:pt x="25" y="2950"/>
                  <a:pt x="25" y="3001"/>
                  <a:pt x="0" y="3001"/>
                </a:cubicBezTo>
                <a:cubicBezTo>
                  <a:pt x="0" y="3026"/>
                  <a:pt x="0" y="3075"/>
                  <a:pt x="25" y="3101"/>
                </a:cubicBezTo>
                <a:cubicBezTo>
                  <a:pt x="50" y="3126"/>
                  <a:pt x="0" y="3150"/>
                  <a:pt x="25" y="3150"/>
                </a:cubicBezTo>
                <a:cubicBezTo>
                  <a:pt x="50" y="3175"/>
                  <a:pt x="125" y="3150"/>
                  <a:pt x="125" y="3201"/>
                </a:cubicBezTo>
                <a:cubicBezTo>
                  <a:pt x="100" y="3226"/>
                  <a:pt x="100" y="3301"/>
                  <a:pt x="125" y="3301"/>
                </a:cubicBezTo>
                <a:cubicBezTo>
                  <a:pt x="150" y="3301"/>
                  <a:pt x="150" y="3351"/>
                  <a:pt x="174" y="3326"/>
                </a:cubicBezTo>
                <a:cubicBezTo>
                  <a:pt x="200" y="3326"/>
                  <a:pt x="300" y="3326"/>
                  <a:pt x="325" y="3326"/>
                </a:cubicBezTo>
                <a:cubicBezTo>
                  <a:pt x="350" y="3351"/>
                  <a:pt x="374" y="3351"/>
                  <a:pt x="374" y="3351"/>
                </a:cubicBezTo>
                <a:cubicBezTo>
                  <a:pt x="400" y="3351"/>
                  <a:pt x="475" y="3375"/>
                  <a:pt x="475" y="3375"/>
                </a:cubicBezTo>
                <a:cubicBezTo>
                  <a:pt x="500" y="3351"/>
                  <a:pt x="425" y="3301"/>
                  <a:pt x="425" y="3275"/>
                </a:cubicBezTo>
                <a:lnTo>
                  <a:pt x="425" y="3226"/>
                </a:lnTo>
                <a:cubicBezTo>
                  <a:pt x="425" y="3201"/>
                  <a:pt x="400" y="3150"/>
                  <a:pt x="425" y="3126"/>
                </a:cubicBezTo>
                <a:cubicBezTo>
                  <a:pt x="475" y="3101"/>
                  <a:pt x="475" y="3075"/>
                  <a:pt x="475" y="3101"/>
                </a:cubicBezTo>
                <a:cubicBezTo>
                  <a:pt x="500" y="3101"/>
                  <a:pt x="550" y="3075"/>
                  <a:pt x="550" y="3026"/>
                </a:cubicBezTo>
                <a:cubicBezTo>
                  <a:pt x="550" y="2975"/>
                  <a:pt x="575" y="2950"/>
                  <a:pt x="600" y="2926"/>
                </a:cubicBezTo>
                <a:cubicBezTo>
                  <a:pt x="650" y="2875"/>
                  <a:pt x="725" y="2850"/>
                  <a:pt x="725" y="2826"/>
                </a:cubicBezTo>
                <a:cubicBezTo>
                  <a:pt x="700" y="2801"/>
                  <a:pt x="725" y="2750"/>
                  <a:pt x="725" y="2726"/>
                </a:cubicBezTo>
                <a:cubicBezTo>
                  <a:pt x="725" y="2726"/>
                  <a:pt x="675" y="2726"/>
                  <a:pt x="650" y="2701"/>
                </a:cubicBezTo>
                <a:cubicBezTo>
                  <a:pt x="625" y="2701"/>
                  <a:pt x="525" y="2650"/>
                  <a:pt x="575" y="2575"/>
                </a:cubicBezTo>
                <a:cubicBezTo>
                  <a:pt x="625" y="2501"/>
                  <a:pt x="700" y="2475"/>
                  <a:pt x="725" y="2475"/>
                </a:cubicBezTo>
                <a:cubicBezTo>
                  <a:pt x="750" y="2475"/>
                  <a:pt x="725" y="2450"/>
                  <a:pt x="750" y="2426"/>
                </a:cubicBezTo>
                <a:cubicBezTo>
                  <a:pt x="775" y="2426"/>
                  <a:pt x="775" y="2401"/>
                  <a:pt x="775" y="2375"/>
                </a:cubicBezTo>
                <a:cubicBezTo>
                  <a:pt x="775" y="2326"/>
                  <a:pt x="775" y="2275"/>
                  <a:pt x="825" y="2275"/>
                </a:cubicBezTo>
                <a:cubicBezTo>
                  <a:pt x="850" y="2275"/>
                  <a:pt x="875" y="2250"/>
                  <a:pt x="850" y="2250"/>
                </a:cubicBezTo>
                <a:cubicBezTo>
                  <a:pt x="825" y="2226"/>
                  <a:pt x="800" y="2201"/>
                  <a:pt x="850" y="2201"/>
                </a:cubicBezTo>
                <a:cubicBezTo>
                  <a:pt x="875" y="2201"/>
                  <a:pt x="875" y="2226"/>
                  <a:pt x="900" y="2226"/>
                </a:cubicBezTo>
                <a:cubicBezTo>
                  <a:pt x="925" y="2226"/>
                  <a:pt x="975" y="2175"/>
                  <a:pt x="925" y="2150"/>
                </a:cubicBezTo>
                <a:cubicBezTo>
                  <a:pt x="900" y="2126"/>
                  <a:pt x="900" y="2175"/>
                  <a:pt x="875" y="2175"/>
                </a:cubicBezTo>
                <a:cubicBezTo>
                  <a:pt x="850" y="2175"/>
                  <a:pt x="850" y="2150"/>
                  <a:pt x="825" y="2150"/>
                </a:cubicBezTo>
                <a:cubicBezTo>
                  <a:pt x="800" y="2150"/>
                  <a:pt x="825" y="2101"/>
                  <a:pt x="800" y="2075"/>
                </a:cubicBezTo>
                <a:cubicBezTo>
                  <a:pt x="800" y="2050"/>
                  <a:pt x="775" y="2026"/>
                  <a:pt x="800" y="2001"/>
                </a:cubicBezTo>
                <a:cubicBezTo>
                  <a:pt x="825" y="1975"/>
                  <a:pt x="900" y="2026"/>
                  <a:pt x="950" y="2026"/>
                </a:cubicBezTo>
                <a:cubicBezTo>
                  <a:pt x="1025" y="2026"/>
                  <a:pt x="1050" y="2001"/>
                  <a:pt x="1050" y="1975"/>
                </a:cubicBezTo>
                <a:cubicBezTo>
                  <a:pt x="1050" y="1950"/>
                  <a:pt x="1025" y="1925"/>
                  <a:pt x="1075" y="1901"/>
                </a:cubicBezTo>
                <a:cubicBezTo>
                  <a:pt x="1100" y="1875"/>
                  <a:pt x="1075" y="1850"/>
                  <a:pt x="1075" y="1825"/>
                </a:cubicBezTo>
                <a:cubicBezTo>
                  <a:pt x="1050" y="1801"/>
                  <a:pt x="1075" y="1775"/>
                  <a:pt x="1100" y="1775"/>
                </a:cubicBezTo>
                <a:cubicBezTo>
                  <a:pt x="1125" y="1801"/>
                  <a:pt x="1225" y="1801"/>
                  <a:pt x="1350" y="1775"/>
                </a:cubicBezTo>
                <a:cubicBezTo>
                  <a:pt x="1450" y="1750"/>
                  <a:pt x="1500" y="1701"/>
                  <a:pt x="1525" y="1675"/>
                </a:cubicBezTo>
                <a:cubicBezTo>
                  <a:pt x="1525" y="1650"/>
                  <a:pt x="1600" y="1575"/>
                  <a:pt x="1600" y="1550"/>
                </a:cubicBezTo>
                <a:cubicBezTo>
                  <a:pt x="1625" y="1525"/>
                  <a:pt x="1600" y="1501"/>
                  <a:pt x="1575" y="1501"/>
                </a:cubicBezTo>
                <a:cubicBezTo>
                  <a:pt x="1525" y="1501"/>
                  <a:pt x="1525" y="1450"/>
                  <a:pt x="1550" y="1425"/>
                </a:cubicBezTo>
                <a:cubicBezTo>
                  <a:pt x="1575" y="1401"/>
                  <a:pt x="1525" y="1375"/>
                  <a:pt x="1500" y="1350"/>
                </a:cubicBezTo>
                <a:cubicBezTo>
                  <a:pt x="1450" y="1350"/>
                  <a:pt x="1400" y="1325"/>
                  <a:pt x="1425" y="1301"/>
                </a:cubicBezTo>
                <a:cubicBezTo>
                  <a:pt x="1450" y="1275"/>
                  <a:pt x="1450" y="1275"/>
                  <a:pt x="1450" y="1301"/>
                </a:cubicBezTo>
                <a:cubicBezTo>
                  <a:pt x="1475" y="1275"/>
                  <a:pt x="1475" y="1250"/>
                  <a:pt x="1475" y="1250"/>
                </a:cubicBezTo>
                <a:cubicBezTo>
                  <a:pt x="1450" y="1250"/>
                  <a:pt x="1450" y="1250"/>
                  <a:pt x="1450" y="1201"/>
                </a:cubicBezTo>
                <a:cubicBezTo>
                  <a:pt x="1450" y="1125"/>
                  <a:pt x="1475" y="1150"/>
                  <a:pt x="1475" y="1075"/>
                </a:cubicBezTo>
                <a:cubicBezTo>
                  <a:pt x="1475" y="1001"/>
                  <a:pt x="1500" y="950"/>
                  <a:pt x="1500" y="901"/>
                </a:cubicBezTo>
                <a:cubicBezTo>
                  <a:pt x="1500" y="875"/>
                  <a:pt x="1575" y="825"/>
                  <a:pt x="1600" y="750"/>
                </a:cubicBezTo>
                <a:cubicBezTo>
                  <a:pt x="1650" y="700"/>
                  <a:pt x="1725" y="600"/>
                  <a:pt x="1775" y="575"/>
                </a:cubicBezTo>
                <a:cubicBezTo>
                  <a:pt x="1800" y="575"/>
                  <a:pt x="1875" y="550"/>
                  <a:pt x="1875" y="525"/>
                </a:cubicBezTo>
                <a:cubicBezTo>
                  <a:pt x="1900" y="500"/>
                  <a:pt x="1875" y="400"/>
                  <a:pt x="1875" y="37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79" name="Freeform 105">
            <a:extLst>
              <a:ext uri="{FF2B5EF4-FFF2-40B4-BE49-F238E27FC236}">
                <a16:creationId xmlns:a16="http://schemas.microsoft.com/office/drawing/2014/main" id="{6D9A9CFC-F687-294B-A18D-65810E52A6FC}"/>
              </a:ext>
            </a:extLst>
          </p:cNvPr>
          <p:cNvSpPr>
            <a:spLocks noChangeArrowheads="1"/>
          </p:cNvSpPr>
          <p:nvPr/>
        </p:nvSpPr>
        <p:spPr bwMode="auto">
          <a:xfrm>
            <a:off x="3469143" y="5370685"/>
            <a:ext cx="271404" cy="1355616"/>
          </a:xfrm>
          <a:custGeom>
            <a:avLst/>
            <a:gdLst>
              <a:gd name="T0" fmla="*/ 351 w 852"/>
              <a:gd name="T1" fmla="*/ 3726 h 4252"/>
              <a:gd name="T2" fmla="*/ 251 w 852"/>
              <a:gd name="T3" fmla="*/ 3526 h 4252"/>
              <a:gd name="T4" fmla="*/ 326 w 852"/>
              <a:gd name="T5" fmla="*/ 3300 h 4252"/>
              <a:gd name="T6" fmla="*/ 400 w 852"/>
              <a:gd name="T7" fmla="*/ 3100 h 4252"/>
              <a:gd name="T8" fmla="*/ 400 w 852"/>
              <a:gd name="T9" fmla="*/ 2900 h 4252"/>
              <a:gd name="T10" fmla="*/ 400 w 852"/>
              <a:gd name="T11" fmla="*/ 2800 h 4252"/>
              <a:gd name="T12" fmla="*/ 376 w 852"/>
              <a:gd name="T13" fmla="*/ 2575 h 4252"/>
              <a:gd name="T14" fmla="*/ 400 w 852"/>
              <a:gd name="T15" fmla="*/ 2350 h 4252"/>
              <a:gd name="T16" fmla="*/ 476 w 852"/>
              <a:gd name="T17" fmla="*/ 2175 h 4252"/>
              <a:gd name="T18" fmla="*/ 526 w 852"/>
              <a:gd name="T19" fmla="*/ 1926 h 4252"/>
              <a:gd name="T20" fmla="*/ 576 w 852"/>
              <a:gd name="T21" fmla="*/ 1650 h 4252"/>
              <a:gd name="T22" fmla="*/ 526 w 852"/>
              <a:gd name="T23" fmla="*/ 1375 h 4252"/>
              <a:gd name="T24" fmla="*/ 576 w 852"/>
              <a:gd name="T25" fmla="*/ 1150 h 4252"/>
              <a:gd name="T26" fmla="*/ 726 w 852"/>
              <a:gd name="T27" fmla="*/ 950 h 4252"/>
              <a:gd name="T28" fmla="*/ 701 w 852"/>
              <a:gd name="T29" fmla="*/ 700 h 4252"/>
              <a:gd name="T30" fmla="*/ 776 w 852"/>
              <a:gd name="T31" fmla="*/ 525 h 4252"/>
              <a:gd name="T32" fmla="*/ 676 w 852"/>
              <a:gd name="T33" fmla="*/ 275 h 4252"/>
              <a:gd name="T34" fmla="*/ 651 w 852"/>
              <a:gd name="T35" fmla="*/ 50 h 4252"/>
              <a:gd name="T36" fmla="*/ 551 w 852"/>
              <a:gd name="T37" fmla="*/ 100 h 4252"/>
              <a:gd name="T38" fmla="*/ 526 w 852"/>
              <a:gd name="T39" fmla="*/ 575 h 4252"/>
              <a:gd name="T40" fmla="*/ 476 w 852"/>
              <a:gd name="T41" fmla="*/ 950 h 4252"/>
              <a:gd name="T42" fmla="*/ 451 w 852"/>
              <a:gd name="T43" fmla="*/ 1250 h 4252"/>
              <a:gd name="T44" fmla="*/ 376 w 852"/>
              <a:gd name="T45" fmla="*/ 1626 h 4252"/>
              <a:gd name="T46" fmla="*/ 226 w 852"/>
              <a:gd name="T47" fmla="*/ 2026 h 4252"/>
              <a:gd name="T48" fmla="*/ 251 w 852"/>
              <a:gd name="T49" fmla="*/ 2300 h 4252"/>
              <a:gd name="T50" fmla="*/ 200 w 852"/>
              <a:gd name="T51" fmla="*/ 2551 h 4252"/>
              <a:gd name="T52" fmla="*/ 226 w 852"/>
              <a:gd name="T53" fmla="*/ 2551 h 4252"/>
              <a:gd name="T54" fmla="*/ 300 w 852"/>
              <a:gd name="T55" fmla="*/ 2575 h 4252"/>
              <a:gd name="T56" fmla="*/ 251 w 852"/>
              <a:gd name="T57" fmla="*/ 2800 h 4252"/>
              <a:gd name="T58" fmla="*/ 251 w 852"/>
              <a:gd name="T59" fmla="*/ 2951 h 4252"/>
              <a:gd name="T60" fmla="*/ 151 w 852"/>
              <a:gd name="T61" fmla="*/ 3000 h 4252"/>
              <a:gd name="T62" fmla="*/ 176 w 852"/>
              <a:gd name="T63" fmla="*/ 2951 h 4252"/>
              <a:gd name="T64" fmla="*/ 76 w 852"/>
              <a:gd name="T65" fmla="*/ 3051 h 4252"/>
              <a:gd name="T66" fmla="*/ 100 w 852"/>
              <a:gd name="T67" fmla="*/ 3126 h 4252"/>
              <a:gd name="T68" fmla="*/ 126 w 852"/>
              <a:gd name="T69" fmla="*/ 3226 h 4252"/>
              <a:gd name="T70" fmla="*/ 151 w 852"/>
              <a:gd name="T71" fmla="*/ 3251 h 4252"/>
              <a:gd name="T72" fmla="*/ 76 w 852"/>
              <a:gd name="T73" fmla="*/ 3351 h 4252"/>
              <a:gd name="T74" fmla="*/ 100 w 852"/>
              <a:gd name="T75" fmla="*/ 3375 h 4252"/>
              <a:gd name="T76" fmla="*/ 100 w 852"/>
              <a:gd name="T77" fmla="*/ 3500 h 4252"/>
              <a:gd name="T78" fmla="*/ 151 w 852"/>
              <a:gd name="T79" fmla="*/ 3475 h 4252"/>
              <a:gd name="T80" fmla="*/ 76 w 852"/>
              <a:gd name="T81" fmla="*/ 3626 h 4252"/>
              <a:gd name="T82" fmla="*/ 176 w 852"/>
              <a:gd name="T83" fmla="*/ 3651 h 4252"/>
              <a:gd name="T84" fmla="*/ 226 w 852"/>
              <a:gd name="T85" fmla="*/ 3751 h 4252"/>
              <a:gd name="T86" fmla="*/ 226 w 852"/>
              <a:gd name="T87" fmla="*/ 3776 h 4252"/>
              <a:gd name="T88" fmla="*/ 400 w 852"/>
              <a:gd name="T89" fmla="*/ 3826 h 4252"/>
              <a:gd name="T90" fmla="*/ 251 w 852"/>
              <a:gd name="T91" fmla="*/ 3876 h 4252"/>
              <a:gd name="T92" fmla="*/ 426 w 852"/>
              <a:gd name="T93" fmla="*/ 3876 h 4252"/>
              <a:gd name="T94" fmla="*/ 226 w 852"/>
              <a:gd name="T95" fmla="*/ 3951 h 4252"/>
              <a:gd name="T96" fmla="*/ 376 w 852"/>
              <a:gd name="T97" fmla="*/ 4051 h 4252"/>
              <a:gd name="T98" fmla="*/ 451 w 852"/>
              <a:gd name="T99" fmla="*/ 3926 h 4252"/>
              <a:gd name="T100" fmla="*/ 526 w 852"/>
              <a:gd name="T101" fmla="*/ 3926 h 4252"/>
              <a:gd name="T102" fmla="*/ 551 w 852"/>
              <a:gd name="T103" fmla="*/ 4051 h 4252"/>
              <a:gd name="T104" fmla="*/ 451 w 852"/>
              <a:gd name="T105" fmla="*/ 4000 h 4252"/>
              <a:gd name="T106" fmla="*/ 451 w 852"/>
              <a:gd name="T107" fmla="*/ 4100 h 4252"/>
              <a:gd name="T108" fmla="*/ 600 w 852"/>
              <a:gd name="T109" fmla="*/ 4200 h 4252"/>
              <a:gd name="T110" fmla="*/ 701 w 852"/>
              <a:gd name="T111" fmla="*/ 4176 h 4252"/>
              <a:gd name="T112" fmla="*/ 851 w 852"/>
              <a:gd name="T113" fmla="*/ 4151 h 4252"/>
              <a:gd name="T114" fmla="*/ 676 w 852"/>
              <a:gd name="T115" fmla="*/ 3826 h 4252"/>
              <a:gd name="T116" fmla="*/ 551 w 852"/>
              <a:gd name="T117" fmla="*/ 3751 h 4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2" h="4252">
                <a:moveTo>
                  <a:pt x="400" y="3751"/>
                </a:moveTo>
                <a:lnTo>
                  <a:pt x="400" y="3751"/>
                </a:lnTo>
                <a:cubicBezTo>
                  <a:pt x="376" y="3776"/>
                  <a:pt x="376" y="3726"/>
                  <a:pt x="351" y="3726"/>
                </a:cubicBezTo>
                <a:cubicBezTo>
                  <a:pt x="326" y="3726"/>
                  <a:pt x="326" y="3651"/>
                  <a:pt x="351" y="3626"/>
                </a:cubicBezTo>
                <a:cubicBezTo>
                  <a:pt x="351" y="3575"/>
                  <a:pt x="276" y="3600"/>
                  <a:pt x="251" y="3575"/>
                </a:cubicBezTo>
                <a:cubicBezTo>
                  <a:pt x="226" y="3575"/>
                  <a:pt x="276" y="3551"/>
                  <a:pt x="251" y="3526"/>
                </a:cubicBezTo>
                <a:cubicBezTo>
                  <a:pt x="226" y="3500"/>
                  <a:pt x="226" y="3451"/>
                  <a:pt x="226" y="3426"/>
                </a:cubicBezTo>
                <a:cubicBezTo>
                  <a:pt x="251" y="3426"/>
                  <a:pt x="251" y="3375"/>
                  <a:pt x="300" y="3375"/>
                </a:cubicBezTo>
                <a:cubicBezTo>
                  <a:pt x="326" y="3375"/>
                  <a:pt x="300" y="3326"/>
                  <a:pt x="326" y="3300"/>
                </a:cubicBezTo>
                <a:cubicBezTo>
                  <a:pt x="351" y="3300"/>
                  <a:pt x="300" y="3251"/>
                  <a:pt x="326" y="3226"/>
                </a:cubicBezTo>
                <a:cubicBezTo>
                  <a:pt x="351" y="3226"/>
                  <a:pt x="326" y="3175"/>
                  <a:pt x="376" y="3175"/>
                </a:cubicBezTo>
                <a:cubicBezTo>
                  <a:pt x="400" y="3175"/>
                  <a:pt x="376" y="3126"/>
                  <a:pt x="400" y="3100"/>
                </a:cubicBezTo>
                <a:cubicBezTo>
                  <a:pt x="426" y="3100"/>
                  <a:pt x="376" y="3075"/>
                  <a:pt x="400" y="3026"/>
                </a:cubicBezTo>
                <a:cubicBezTo>
                  <a:pt x="400" y="3000"/>
                  <a:pt x="376" y="2975"/>
                  <a:pt x="400" y="2951"/>
                </a:cubicBezTo>
                <a:cubicBezTo>
                  <a:pt x="451" y="2951"/>
                  <a:pt x="426" y="2926"/>
                  <a:pt x="400" y="2900"/>
                </a:cubicBezTo>
                <a:cubicBezTo>
                  <a:pt x="376" y="2875"/>
                  <a:pt x="400" y="2875"/>
                  <a:pt x="426" y="2875"/>
                </a:cubicBezTo>
                <a:cubicBezTo>
                  <a:pt x="476" y="2875"/>
                  <a:pt x="451" y="2826"/>
                  <a:pt x="426" y="2851"/>
                </a:cubicBezTo>
                <a:cubicBezTo>
                  <a:pt x="376" y="2851"/>
                  <a:pt x="376" y="2826"/>
                  <a:pt x="400" y="2800"/>
                </a:cubicBezTo>
                <a:cubicBezTo>
                  <a:pt x="426" y="2775"/>
                  <a:pt x="376" y="2751"/>
                  <a:pt x="376" y="2726"/>
                </a:cubicBezTo>
                <a:cubicBezTo>
                  <a:pt x="376" y="2726"/>
                  <a:pt x="376" y="2700"/>
                  <a:pt x="376" y="2675"/>
                </a:cubicBezTo>
                <a:cubicBezTo>
                  <a:pt x="351" y="2675"/>
                  <a:pt x="351" y="2575"/>
                  <a:pt x="376" y="2575"/>
                </a:cubicBezTo>
                <a:cubicBezTo>
                  <a:pt x="400" y="2575"/>
                  <a:pt x="376" y="2500"/>
                  <a:pt x="376" y="2475"/>
                </a:cubicBezTo>
                <a:cubicBezTo>
                  <a:pt x="376" y="2451"/>
                  <a:pt x="376" y="2426"/>
                  <a:pt x="376" y="2426"/>
                </a:cubicBezTo>
                <a:cubicBezTo>
                  <a:pt x="376" y="2400"/>
                  <a:pt x="400" y="2400"/>
                  <a:pt x="400" y="2350"/>
                </a:cubicBezTo>
                <a:cubicBezTo>
                  <a:pt x="400" y="2300"/>
                  <a:pt x="400" y="2300"/>
                  <a:pt x="426" y="2300"/>
                </a:cubicBezTo>
                <a:cubicBezTo>
                  <a:pt x="426" y="2300"/>
                  <a:pt x="426" y="2250"/>
                  <a:pt x="426" y="2226"/>
                </a:cubicBezTo>
                <a:cubicBezTo>
                  <a:pt x="426" y="2200"/>
                  <a:pt x="476" y="2226"/>
                  <a:pt x="476" y="2175"/>
                </a:cubicBezTo>
                <a:cubicBezTo>
                  <a:pt x="476" y="2150"/>
                  <a:pt x="451" y="2150"/>
                  <a:pt x="451" y="2126"/>
                </a:cubicBezTo>
                <a:cubicBezTo>
                  <a:pt x="451" y="2100"/>
                  <a:pt x="451" y="2075"/>
                  <a:pt x="451" y="2000"/>
                </a:cubicBezTo>
                <a:cubicBezTo>
                  <a:pt x="451" y="1950"/>
                  <a:pt x="500" y="1926"/>
                  <a:pt x="526" y="1926"/>
                </a:cubicBezTo>
                <a:cubicBezTo>
                  <a:pt x="551" y="1900"/>
                  <a:pt x="500" y="1800"/>
                  <a:pt x="526" y="1800"/>
                </a:cubicBezTo>
                <a:cubicBezTo>
                  <a:pt x="551" y="1775"/>
                  <a:pt x="526" y="1750"/>
                  <a:pt x="551" y="1726"/>
                </a:cubicBezTo>
                <a:cubicBezTo>
                  <a:pt x="576" y="1700"/>
                  <a:pt x="576" y="1675"/>
                  <a:pt x="576" y="1650"/>
                </a:cubicBezTo>
                <a:cubicBezTo>
                  <a:pt x="576" y="1626"/>
                  <a:pt x="551" y="1600"/>
                  <a:pt x="551" y="1575"/>
                </a:cubicBezTo>
                <a:cubicBezTo>
                  <a:pt x="551" y="1526"/>
                  <a:pt x="551" y="1500"/>
                  <a:pt x="526" y="1475"/>
                </a:cubicBezTo>
                <a:cubicBezTo>
                  <a:pt x="500" y="1450"/>
                  <a:pt x="500" y="1375"/>
                  <a:pt x="526" y="1375"/>
                </a:cubicBezTo>
                <a:cubicBezTo>
                  <a:pt x="551" y="1375"/>
                  <a:pt x="526" y="1300"/>
                  <a:pt x="551" y="1300"/>
                </a:cubicBezTo>
                <a:cubicBezTo>
                  <a:pt x="600" y="1300"/>
                  <a:pt x="576" y="1250"/>
                  <a:pt x="551" y="1200"/>
                </a:cubicBezTo>
                <a:cubicBezTo>
                  <a:pt x="551" y="1150"/>
                  <a:pt x="576" y="1175"/>
                  <a:pt x="576" y="1150"/>
                </a:cubicBezTo>
                <a:cubicBezTo>
                  <a:pt x="576" y="1125"/>
                  <a:pt x="600" y="1075"/>
                  <a:pt x="626" y="1075"/>
                </a:cubicBezTo>
                <a:cubicBezTo>
                  <a:pt x="651" y="1050"/>
                  <a:pt x="651" y="1000"/>
                  <a:pt x="651" y="1000"/>
                </a:cubicBezTo>
                <a:cubicBezTo>
                  <a:pt x="651" y="975"/>
                  <a:pt x="701" y="950"/>
                  <a:pt x="726" y="950"/>
                </a:cubicBezTo>
                <a:cubicBezTo>
                  <a:pt x="726" y="925"/>
                  <a:pt x="676" y="900"/>
                  <a:pt x="701" y="875"/>
                </a:cubicBezTo>
                <a:cubicBezTo>
                  <a:pt x="751" y="875"/>
                  <a:pt x="676" y="800"/>
                  <a:pt x="701" y="775"/>
                </a:cubicBezTo>
                <a:cubicBezTo>
                  <a:pt x="726" y="775"/>
                  <a:pt x="701" y="725"/>
                  <a:pt x="701" y="700"/>
                </a:cubicBezTo>
                <a:cubicBezTo>
                  <a:pt x="701" y="700"/>
                  <a:pt x="801" y="650"/>
                  <a:pt x="826" y="625"/>
                </a:cubicBezTo>
                <a:cubicBezTo>
                  <a:pt x="826" y="600"/>
                  <a:pt x="826" y="550"/>
                  <a:pt x="826" y="525"/>
                </a:cubicBezTo>
                <a:cubicBezTo>
                  <a:pt x="801" y="525"/>
                  <a:pt x="776" y="550"/>
                  <a:pt x="776" y="525"/>
                </a:cubicBezTo>
                <a:cubicBezTo>
                  <a:pt x="776" y="525"/>
                  <a:pt x="776" y="450"/>
                  <a:pt x="751" y="425"/>
                </a:cubicBezTo>
                <a:cubicBezTo>
                  <a:pt x="726" y="400"/>
                  <a:pt x="751" y="350"/>
                  <a:pt x="726" y="350"/>
                </a:cubicBezTo>
                <a:cubicBezTo>
                  <a:pt x="701" y="325"/>
                  <a:pt x="676" y="275"/>
                  <a:pt x="676" y="275"/>
                </a:cubicBezTo>
                <a:cubicBezTo>
                  <a:pt x="701" y="250"/>
                  <a:pt x="676" y="225"/>
                  <a:pt x="701" y="200"/>
                </a:cubicBezTo>
                <a:cubicBezTo>
                  <a:pt x="726" y="175"/>
                  <a:pt x="701" y="175"/>
                  <a:pt x="676" y="150"/>
                </a:cubicBezTo>
                <a:cubicBezTo>
                  <a:pt x="651" y="125"/>
                  <a:pt x="676" y="75"/>
                  <a:pt x="651" y="50"/>
                </a:cubicBezTo>
                <a:cubicBezTo>
                  <a:pt x="600" y="24"/>
                  <a:pt x="600" y="0"/>
                  <a:pt x="600" y="0"/>
                </a:cubicBezTo>
                <a:cubicBezTo>
                  <a:pt x="600" y="24"/>
                  <a:pt x="600" y="75"/>
                  <a:pt x="576" y="75"/>
                </a:cubicBezTo>
                <a:cubicBezTo>
                  <a:pt x="551" y="75"/>
                  <a:pt x="551" y="100"/>
                  <a:pt x="551" y="100"/>
                </a:cubicBezTo>
                <a:cubicBezTo>
                  <a:pt x="551" y="125"/>
                  <a:pt x="526" y="150"/>
                  <a:pt x="551" y="175"/>
                </a:cubicBezTo>
                <a:cubicBezTo>
                  <a:pt x="551" y="225"/>
                  <a:pt x="576" y="375"/>
                  <a:pt x="551" y="425"/>
                </a:cubicBezTo>
                <a:cubicBezTo>
                  <a:pt x="551" y="475"/>
                  <a:pt x="526" y="525"/>
                  <a:pt x="526" y="575"/>
                </a:cubicBezTo>
                <a:cubicBezTo>
                  <a:pt x="500" y="600"/>
                  <a:pt x="551" y="600"/>
                  <a:pt x="526" y="625"/>
                </a:cubicBezTo>
                <a:cubicBezTo>
                  <a:pt x="500" y="625"/>
                  <a:pt x="526" y="675"/>
                  <a:pt x="526" y="750"/>
                </a:cubicBezTo>
                <a:cubicBezTo>
                  <a:pt x="526" y="800"/>
                  <a:pt x="476" y="925"/>
                  <a:pt x="476" y="950"/>
                </a:cubicBezTo>
                <a:cubicBezTo>
                  <a:pt x="476" y="1000"/>
                  <a:pt x="451" y="1025"/>
                  <a:pt x="451" y="1050"/>
                </a:cubicBezTo>
                <a:cubicBezTo>
                  <a:pt x="451" y="1100"/>
                  <a:pt x="426" y="1125"/>
                  <a:pt x="400" y="1150"/>
                </a:cubicBezTo>
                <a:cubicBezTo>
                  <a:pt x="376" y="1150"/>
                  <a:pt x="451" y="1225"/>
                  <a:pt x="451" y="1250"/>
                </a:cubicBezTo>
                <a:cubicBezTo>
                  <a:pt x="451" y="1275"/>
                  <a:pt x="400" y="1300"/>
                  <a:pt x="400" y="1350"/>
                </a:cubicBezTo>
                <a:cubicBezTo>
                  <a:pt x="426" y="1426"/>
                  <a:pt x="400" y="1526"/>
                  <a:pt x="400" y="1550"/>
                </a:cubicBezTo>
                <a:cubicBezTo>
                  <a:pt x="400" y="1575"/>
                  <a:pt x="376" y="1575"/>
                  <a:pt x="376" y="1626"/>
                </a:cubicBezTo>
                <a:cubicBezTo>
                  <a:pt x="400" y="1675"/>
                  <a:pt x="351" y="1675"/>
                  <a:pt x="351" y="1750"/>
                </a:cubicBezTo>
                <a:cubicBezTo>
                  <a:pt x="351" y="1800"/>
                  <a:pt x="300" y="1900"/>
                  <a:pt x="276" y="1950"/>
                </a:cubicBezTo>
                <a:cubicBezTo>
                  <a:pt x="251" y="2000"/>
                  <a:pt x="251" y="2026"/>
                  <a:pt x="226" y="2026"/>
                </a:cubicBezTo>
                <a:cubicBezTo>
                  <a:pt x="200" y="2026"/>
                  <a:pt x="200" y="2050"/>
                  <a:pt x="226" y="2075"/>
                </a:cubicBezTo>
                <a:cubicBezTo>
                  <a:pt x="251" y="2126"/>
                  <a:pt x="200" y="2150"/>
                  <a:pt x="226" y="2200"/>
                </a:cubicBezTo>
                <a:cubicBezTo>
                  <a:pt x="251" y="2250"/>
                  <a:pt x="251" y="2250"/>
                  <a:pt x="251" y="2300"/>
                </a:cubicBezTo>
                <a:cubicBezTo>
                  <a:pt x="226" y="2350"/>
                  <a:pt x="200" y="2350"/>
                  <a:pt x="200" y="2375"/>
                </a:cubicBezTo>
                <a:cubicBezTo>
                  <a:pt x="200" y="2426"/>
                  <a:pt x="176" y="2451"/>
                  <a:pt x="200" y="2500"/>
                </a:cubicBezTo>
                <a:cubicBezTo>
                  <a:pt x="226" y="2526"/>
                  <a:pt x="200" y="2551"/>
                  <a:pt x="200" y="2551"/>
                </a:cubicBezTo>
                <a:cubicBezTo>
                  <a:pt x="176" y="2551"/>
                  <a:pt x="151" y="2575"/>
                  <a:pt x="151" y="2651"/>
                </a:cubicBezTo>
                <a:cubicBezTo>
                  <a:pt x="151" y="2726"/>
                  <a:pt x="151" y="2726"/>
                  <a:pt x="200" y="2700"/>
                </a:cubicBezTo>
                <a:cubicBezTo>
                  <a:pt x="251" y="2700"/>
                  <a:pt x="200" y="2551"/>
                  <a:pt x="226" y="2551"/>
                </a:cubicBezTo>
                <a:cubicBezTo>
                  <a:pt x="276" y="2551"/>
                  <a:pt x="251" y="2526"/>
                  <a:pt x="276" y="2500"/>
                </a:cubicBezTo>
                <a:cubicBezTo>
                  <a:pt x="300" y="2500"/>
                  <a:pt x="276" y="2526"/>
                  <a:pt x="300" y="2551"/>
                </a:cubicBezTo>
                <a:cubicBezTo>
                  <a:pt x="326" y="2551"/>
                  <a:pt x="326" y="2575"/>
                  <a:pt x="300" y="2575"/>
                </a:cubicBezTo>
                <a:cubicBezTo>
                  <a:pt x="276" y="2600"/>
                  <a:pt x="300" y="2651"/>
                  <a:pt x="300" y="2651"/>
                </a:cubicBezTo>
                <a:cubicBezTo>
                  <a:pt x="276" y="2675"/>
                  <a:pt x="251" y="2700"/>
                  <a:pt x="276" y="2726"/>
                </a:cubicBezTo>
                <a:cubicBezTo>
                  <a:pt x="276" y="2775"/>
                  <a:pt x="251" y="2751"/>
                  <a:pt x="251" y="2800"/>
                </a:cubicBezTo>
                <a:cubicBezTo>
                  <a:pt x="251" y="2826"/>
                  <a:pt x="276" y="2826"/>
                  <a:pt x="251" y="2851"/>
                </a:cubicBezTo>
                <a:cubicBezTo>
                  <a:pt x="251" y="2851"/>
                  <a:pt x="276" y="2875"/>
                  <a:pt x="251" y="2875"/>
                </a:cubicBezTo>
                <a:cubicBezTo>
                  <a:pt x="226" y="2875"/>
                  <a:pt x="251" y="2926"/>
                  <a:pt x="251" y="2951"/>
                </a:cubicBezTo>
                <a:cubicBezTo>
                  <a:pt x="276" y="2975"/>
                  <a:pt x="226" y="2951"/>
                  <a:pt x="226" y="2975"/>
                </a:cubicBezTo>
                <a:cubicBezTo>
                  <a:pt x="200" y="2975"/>
                  <a:pt x="226" y="3000"/>
                  <a:pt x="226" y="3026"/>
                </a:cubicBezTo>
                <a:cubicBezTo>
                  <a:pt x="200" y="3051"/>
                  <a:pt x="176" y="3026"/>
                  <a:pt x="151" y="3000"/>
                </a:cubicBezTo>
                <a:cubicBezTo>
                  <a:pt x="151" y="3000"/>
                  <a:pt x="176" y="2975"/>
                  <a:pt x="200" y="2951"/>
                </a:cubicBezTo>
                <a:cubicBezTo>
                  <a:pt x="226" y="2926"/>
                  <a:pt x="176" y="2851"/>
                  <a:pt x="151" y="2875"/>
                </a:cubicBezTo>
                <a:cubicBezTo>
                  <a:pt x="126" y="2875"/>
                  <a:pt x="176" y="2926"/>
                  <a:pt x="176" y="2951"/>
                </a:cubicBezTo>
                <a:cubicBezTo>
                  <a:pt x="176" y="2975"/>
                  <a:pt x="126" y="2951"/>
                  <a:pt x="126" y="2975"/>
                </a:cubicBezTo>
                <a:cubicBezTo>
                  <a:pt x="126" y="3000"/>
                  <a:pt x="100" y="3000"/>
                  <a:pt x="76" y="3000"/>
                </a:cubicBezTo>
                <a:cubicBezTo>
                  <a:pt x="51" y="3026"/>
                  <a:pt x="100" y="3051"/>
                  <a:pt x="76" y="3051"/>
                </a:cubicBezTo>
                <a:lnTo>
                  <a:pt x="26" y="3100"/>
                </a:lnTo>
                <a:cubicBezTo>
                  <a:pt x="26" y="3126"/>
                  <a:pt x="51" y="3126"/>
                  <a:pt x="51" y="3126"/>
                </a:cubicBezTo>
                <a:cubicBezTo>
                  <a:pt x="51" y="3100"/>
                  <a:pt x="76" y="3100"/>
                  <a:pt x="100" y="3126"/>
                </a:cubicBezTo>
                <a:cubicBezTo>
                  <a:pt x="100" y="3151"/>
                  <a:pt x="126" y="3126"/>
                  <a:pt x="151" y="3126"/>
                </a:cubicBezTo>
                <a:cubicBezTo>
                  <a:pt x="176" y="3126"/>
                  <a:pt x="176" y="3175"/>
                  <a:pt x="151" y="3175"/>
                </a:cubicBezTo>
                <a:cubicBezTo>
                  <a:pt x="151" y="3175"/>
                  <a:pt x="126" y="3200"/>
                  <a:pt x="126" y="3226"/>
                </a:cubicBezTo>
                <a:cubicBezTo>
                  <a:pt x="126" y="3251"/>
                  <a:pt x="200" y="3226"/>
                  <a:pt x="226" y="3226"/>
                </a:cubicBezTo>
                <a:cubicBezTo>
                  <a:pt x="251" y="3251"/>
                  <a:pt x="226" y="3300"/>
                  <a:pt x="226" y="3275"/>
                </a:cubicBezTo>
                <a:cubicBezTo>
                  <a:pt x="200" y="3251"/>
                  <a:pt x="176" y="3226"/>
                  <a:pt x="151" y="3251"/>
                </a:cubicBezTo>
                <a:cubicBezTo>
                  <a:pt x="151" y="3275"/>
                  <a:pt x="126" y="3275"/>
                  <a:pt x="100" y="3275"/>
                </a:cubicBezTo>
                <a:cubicBezTo>
                  <a:pt x="76" y="3251"/>
                  <a:pt x="0" y="3300"/>
                  <a:pt x="26" y="3326"/>
                </a:cubicBezTo>
                <a:cubicBezTo>
                  <a:pt x="51" y="3326"/>
                  <a:pt x="51" y="3351"/>
                  <a:pt x="76" y="3351"/>
                </a:cubicBezTo>
                <a:cubicBezTo>
                  <a:pt x="76" y="3351"/>
                  <a:pt x="100" y="3351"/>
                  <a:pt x="126" y="3326"/>
                </a:cubicBezTo>
                <a:cubicBezTo>
                  <a:pt x="126" y="3300"/>
                  <a:pt x="151" y="3300"/>
                  <a:pt x="151" y="3326"/>
                </a:cubicBezTo>
                <a:cubicBezTo>
                  <a:pt x="151" y="3375"/>
                  <a:pt x="126" y="3351"/>
                  <a:pt x="100" y="3375"/>
                </a:cubicBezTo>
                <a:cubicBezTo>
                  <a:pt x="100" y="3400"/>
                  <a:pt x="76" y="3400"/>
                  <a:pt x="51" y="3426"/>
                </a:cubicBezTo>
                <a:cubicBezTo>
                  <a:pt x="26" y="3451"/>
                  <a:pt x="51" y="3475"/>
                  <a:pt x="76" y="3475"/>
                </a:cubicBezTo>
                <a:cubicBezTo>
                  <a:pt x="100" y="3451"/>
                  <a:pt x="76" y="3500"/>
                  <a:pt x="100" y="3500"/>
                </a:cubicBezTo>
                <a:cubicBezTo>
                  <a:pt x="126" y="3500"/>
                  <a:pt x="126" y="3475"/>
                  <a:pt x="126" y="3451"/>
                </a:cubicBezTo>
                <a:cubicBezTo>
                  <a:pt x="126" y="3451"/>
                  <a:pt x="151" y="3400"/>
                  <a:pt x="176" y="3426"/>
                </a:cubicBezTo>
                <a:cubicBezTo>
                  <a:pt x="200" y="3451"/>
                  <a:pt x="151" y="3451"/>
                  <a:pt x="151" y="3475"/>
                </a:cubicBezTo>
                <a:cubicBezTo>
                  <a:pt x="151" y="3500"/>
                  <a:pt x="151" y="3526"/>
                  <a:pt x="151" y="3551"/>
                </a:cubicBezTo>
                <a:cubicBezTo>
                  <a:pt x="151" y="3575"/>
                  <a:pt x="126" y="3575"/>
                  <a:pt x="126" y="3600"/>
                </a:cubicBezTo>
                <a:cubicBezTo>
                  <a:pt x="126" y="3626"/>
                  <a:pt x="51" y="3600"/>
                  <a:pt x="76" y="3626"/>
                </a:cubicBezTo>
                <a:cubicBezTo>
                  <a:pt x="126" y="3626"/>
                  <a:pt x="76" y="3651"/>
                  <a:pt x="76" y="3676"/>
                </a:cubicBezTo>
                <a:cubicBezTo>
                  <a:pt x="100" y="3676"/>
                  <a:pt x="100" y="3651"/>
                  <a:pt x="126" y="3651"/>
                </a:cubicBezTo>
                <a:cubicBezTo>
                  <a:pt x="151" y="3676"/>
                  <a:pt x="151" y="3676"/>
                  <a:pt x="176" y="3651"/>
                </a:cubicBezTo>
                <a:cubicBezTo>
                  <a:pt x="200" y="3651"/>
                  <a:pt x="226" y="3676"/>
                  <a:pt x="200" y="3700"/>
                </a:cubicBezTo>
                <a:cubicBezTo>
                  <a:pt x="176" y="3700"/>
                  <a:pt x="151" y="3726"/>
                  <a:pt x="151" y="3726"/>
                </a:cubicBezTo>
                <a:cubicBezTo>
                  <a:pt x="176" y="3726"/>
                  <a:pt x="200" y="3700"/>
                  <a:pt x="226" y="3751"/>
                </a:cubicBezTo>
                <a:cubicBezTo>
                  <a:pt x="226" y="3776"/>
                  <a:pt x="251" y="3751"/>
                  <a:pt x="251" y="3726"/>
                </a:cubicBezTo>
                <a:cubicBezTo>
                  <a:pt x="251" y="3700"/>
                  <a:pt x="300" y="3726"/>
                  <a:pt x="300" y="3751"/>
                </a:cubicBezTo>
                <a:cubicBezTo>
                  <a:pt x="326" y="3776"/>
                  <a:pt x="251" y="3800"/>
                  <a:pt x="226" y="3776"/>
                </a:cubicBezTo>
                <a:cubicBezTo>
                  <a:pt x="200" y="3776"/>
                  <a:pt x="176" y="3800"/>
                  <a:pt x="200" y="3851"/>
                </a:cubicBezTo>
                <a:cubicBezTo>
                  <a:pt x="226" y="3876"/>
                  <a:pt x="251" y="3851"/>
                  <a:pt x="276" y="3826"/>
                </a:cubicBezTo>
                <a:cubicBezTo>
                  <a:pt x="276" y="3800"/>
                  <a:pt x="400" y="3800"/>
                  <a:pt x="400" y="3826"/>
                </a:cubicBezTo>
                <a:cubicBezTo>
                  <a:pt x="426" y="3851"/>
                  <a:pt x="351" y="3826"/>
                  <a:pt x="351" y="3851"/>
                </a:cubicBezTo>
                <a:cubicBezTo>
                  <a:pt x="351" y="3851"/>
                  <a:pt x="300" y="3876"/>
                  <a:pt x="300" y="3851"/>
                </a:cubicBezTo>
                <a:cubicBezTo>
                  <a:pt x="276" y="3826"/>
                  <a:pt x="251" y="3851"/>
                  <a:pt x="251" y="3876"/>
                </a:cubicBezTo>
                <a:cubicBezTo>
                  <a:pt x="226" y="3926"/>
                  <a:pt x="200" y="3926"/>
                  <a:pt x="251" y="3926"/>
                </a:cubicBezTo>
                <a:cubicBezTo>
                  <a:pt x="276" y="3926"/>
                  <a:pt x="276" y="3876"/>
                  <a:pt x="326" y="3900"/>
                </a:cubicBezTo>
                <a:cubicBezTo>
                  <a:pt x="376" y="3900"/>
                  <a:pt x="426" y="3826"/>
                  <a:pt x="426" y="3876"/>
                </a:cubicBezTo>
                <a:cubicBezTo>
                  <a:pt x="451" y="3900"/>
                  <a:pt x="376" y="3926"/>
                  <a:pt x="351" y="3900"/>
                </a:cubicBezTo>
                <a:cubicBezTo>
                  <a:pt x="351" y="3876"/>
                  <a:pt x="300" y="3926"/>
                  <a:pt x="326" y="3951"/>
                </a:cubicBezTo>
                <a:cubicBezTo>
                  <a:pt x="326" y="3976"/>
                  <a:pt x="251" y="3951"/>
                  <a:pt x="226" y="3951"/>
                </a:cubicBezTo>
                <a:cubicBezTo>
                  <a:pt x="176" y="3926"/>
                  <a:pt x="200" y="3976"/>
                  <a:pt x="226" y="4000"/>
                </a:cubicBezTo>
                <a:cubicBezTo>
                  <a:pt x="251" y="4026"/>
                  <a:pt x="276" y="4000"/>
                  <a:pt x="300" y="4026"/>
                </a:cubicBezTo>
                <a:cubicBezTo>
                  <a:pt x="351" y="4051"/>
                  <a:pt x="351" y="4076"/>
                  <a:pt x="376" y="4051"/>
                </a:cubicBezTo>
                <a:cubicBezTo>
                  <a:pt x="400" y="4026"/>
                  <a:pt x="376" y="4026"/>
                  <a:pt x="351" y="4026"/>
                </a:cubicBezTo>
                <a:cubicBezTo>
                  <a:pt x="326" y="4000"/>
                  <a:pt x="351" y="3976"/>
                  <a:pt x="376" y="4000"/>
                </a:cubicBezTo>
                <a:cubicBezTo>
                  <a:pt x="426" y="4000"/>
                  <a:pt x="476" y="3976"/>
                  <a:pt x="451" y="3926"/>
                </a:cubicBezTo>
                <a:cubicBezTo>
                  <a:pt x="451" y="3876"/>
                  <a:pt x="500" y="3851"/>
                  <a:pt x="551" y="3826"/>
                </a:cubicBezTo>
                <a:cubicBezTo>
                  <a:pt x="600" y="3826"/>
                  <a:pt x="576" y="3876"/>
                  <a:pt x="526" y="3876"/>
                </a:cubicBezTo>
                <a:cubicBezTo>
                  <a:pt x="500" y="3900"/>
                  <a:pt x="500" y="3900"/>
                  <a:pt x="526" y="3926"/>
                </a:cubicBezTo>
                <a:cubicBezTo>
                  <a:pt x="551" y="3951"/>
                  <a:pt x="576" y="3926"/>
                  <a:pt x="600" y="3926"/>
                </a:cubicBezTo>
                <a:cubicBezTo>
                  <a:pt x="626" y="3951"/>
                  <a:pt x="551" y="3951"/>
                  <a:pt x="551" y="3976"/>
                </a:cubicBezTo>
                <a:cubicBezTo>
                  <a:pt x="551" y="4000"/>
                  <a:pt x="600" y="4026"/>
                  <a:pt x="551" y="4051"/>
                </a:cubicBezTo>
                <a:cubicBezTo>
                  <a:pt x="526" y="4051"/>
                  <a:pt x="526" y="3976"/>
                  <a:pt x="526" y="3976"/>
                </a:cubicBezTo>
                <a:cubicBezTo>
                  <a:pt x="500" y="3951"/>
                  <a:pt x="476" y="3976"/>
                  <a:pt x="500" y="4026"/>
                </a:cubicBezTo>
                <a:cubicBezTo>
                  <a:pt x="526" y="4076"/>
                  <a:pt x="476" y="4026"/>
                  <a:pt x="451" y="4000"/>
                </a:cubicBezTo>
                <a:cubicBezTo>
                  <a:pt x="426" y="3976"/>
                  <a:pt x="400" y="4026"/>
                  <a:pt x="426" y="4051"/>
                </a:cubicBezTo>
                <a:cubicBezTo>
                  <a:pt x="451" y="4076"/>
                  <a:pt x="376" y="4051"/>
                  <a:pt x="376" y="4076"/>
                </a:cubicBezTo>
                <a:cubicBezTo>
                  <a:pt x="376" y="4126"/>
                  <a:pt x="400" y="4100"/>
                  <a:pt x="451" y="4100"/>
                </a:cubicBezTo>
                <a:cubicBezTo>
                  <a:pt x="476" y="4100"/>
                  <a:pt x="476" y="4151"/>
                  <a:pt x="500" y="4176"/>
                </a:cubicBezTo>
                <a:cubicBezTo>
                  <a:pt x="526" y="4200"/>
                  <a:pt x="500" y="4126"/>
                  <a:pt x="526" y="4100"/>
                </a:cubicBezTo>
                <a:cubicBezTo>
                  <a:pt x="551" y="4100"/>
                  <a:pt x="526" y="4176"/>
                  <a:pt x="600" y="4200"/>
                </a:cubicBezTo>
                <a:cubicBezTo>
                  <a:pt x="651" y="4226"/>
                  <a:pt x="600" y="4176"/>
                  <a:pt x="626" y="4151"/>
                </a:cubicBezTo>
                <a:cubicBezTo>
                  <a:pt x="651" y="4151"/>
                  <a:pt x="701" y="4226"/>
                  <a:pt x="726" y="4226"/>
                </a:cubicBezTo>
                <a:cubicBezTo>
                  <a:pt x="751" y="4251"/>
                  <a:pt x="726" y="4200"/>
                  <a:pt x="701" y="4176"/>
                </a:cubicBezTo>
                <a:cubicBezTo>
                  <a:pt x="701" y="4151"/>
                  <a:pt x="726" y="4151"/>
                  <a:pt x="776" y="4176"/>
                </a:cubicBezTo>
                <a:cubicBezTo>
                  <a:pt x="801" y="4176"/>
                  <a:pt x="826" y="4176"/>
                  <a:pt x="826" y="4151"/>
                </a:cubicBezTo>
                <a:cubicBezTo>
                  <a:pt x="826" y="4151"/>
                  <a:pt x="826" y="4151"/>
                  <a:pt x="851" y="4151"/>
                </a:cubicBezTo>
                <a:cubicBezTo>
                  <a:pt x="801" y="4126"/>
                  <a:pt x="701" y="4151"/>
                  <a:pt x="676" y="4151"/>
                </a:cubicBezTo>
                <a:cubicBezTo>
                  <a:pt x="676" y="4151"/>
                  <a:pt x="676" y="3900"/>
                  <a:pt x="676" y="3826"/>
                </a:cubicBezTo>
                <a:lnTo>
                  <a:pt x="676" y="3826"/>
                </a:lnTo>
                <a:cubicBezTo>
                  <a:pt x="651" y="3826"/>
                  <a:pt x="600" y="3851"/>
                  <a:pt x="600" y="3800"/>
                </a:cubicBezTo>
                <a:cubicBezTo>
                  <a:pt x="600" y="3800"/>
                  <a:pt x="600" y="3800"/>
                  <a:pt x="600" y="3776"/>
                </a:cubicBezTo>
                <a:cubicBezTo>
                  <a:pt x="600" y="3776"/>
                  <a:pt x="576" y="3776"/>
                  <a:pt x="551" y="3751"/>
                </a:cubicBezTo>
                <a:cubicBezTo>
                  <a:pt x="526" y="3751"/>
                  <a:pt x="426" y="3751"/>
                  <a:pt x="400" y="3751"/>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80" name="Freeform 106">
            <a:extLst>
              <a:ext uri="{FF2B5EF4-FFF2-40B4-BE49-F238E27FC236}">
                <a16:creationId xmlns:a16="http://schemas.microsoft.com/office/drawing/2014/main" id="{4B0BC599-CC6B-6543-94F4-6B1832617413}"/>
              </a:ext>
            </a:extLst>
          </p:cNvPr>
          <p:cNvSpPr>
            <a:spLocks noChangeArrowheads="1"/>
          </p:cNvSpPr>
          <p:nvPr/>
        </p:nvSpPr>
        <p:spPr bwMode="auto">
          <a:xfrm>
            <a:off x="3868517" y="5426936"/>
            <a:ext cx="262967" cy="271405"/>
          </a:xfrm>
          <a:custGeom>
            <a:avLst/>
            <a:gdLst>
              <a:gd name="T0" fmla="*/ 800 w 826"/>
              <a:gd name="T1" fmla="*/ 450 h 851"/>
              <a:gd name="T2" fmla="*/ 800 w 826"/>
              <a:gd name="T3" fmla="*/ 450 h 851"/>
              <a:gd name="T4" fmla="*/ 725 w 826"/>
              <a:gd name="T5" fmla="*/ 475 h 851"/>
              <a:gd name="T6" fmla="*/ 675 w 826"/>
              <a:gd name="T7" fmla="*/ 375 h 851"/>
              <a:gd name="T8" fmla="*/ 600 w 826"/>
              <a:gd name="T9" fmla="*/ 300 h 851"/>
              <a:gd name="T10" fmla="*/ 525 w 826"/>
              <a:gd name="T11" fmla="*/ 275 h 851"/>
              <a:gd name="T12" fmla="*/ 475 w 826"/>
              <a:gd name="T13" fmla="*/ 200 h 851"/>
              <a:gd name="T14" fmla="*/ 450 w 826"/>
              <a:gd name="T15" fmla="*/ 100 h 851"/>
              <a:gd name="T16" fmla="*/ 450 w 826"/>
              <a:gd name="T17" fmla="*/ 50 h 851"/>
              <a:gd name="T18" fmla="*/ 425 w 826"/>
              <a:gd name="T19" fmla="*/ 50 h 851"/>
              <a:gd name="T20" fmla="*/ 350 w 826"/>
              <a:gd name="T21" fmla="*/ 0 h 851"/>
              <a:gd name="T22" fmla="*/ 250 w 826"/>
              <a:gd name="T23" fmla="*/ 25 h 851"/>
              <a:gd name="T24" fmla="*/ 125 w 826"/>
              <a:gd name="T25" fmla="*/ 50 h 851"/>
              <a:gd name="T26" fmla="*/ 50 w 826"/>
              <a:gd name="T27" fmla="*/ 125 h 851"/>
              <a:gd name="T28" fmla="*/ 25 w 826"/>
              <a:gd name="T29" fmla="*/ 275 h 851"/>
              <a:gd name="T30" fmla="*/ 0 w 826"/>
              <a:gd name="T31" fmla="*/ 275 h 851"/>
              <a:gd name="T32" fmla="*/ 125 w 826"/>
              <a:gd name="T33" fmla="*/ 400 h 851"/>
              <a:gd name="T34" fmla="*/ 225 w 826"/>
              <a:gd name="T35" fmla="*/ 475 h 851"/>
              <a:gd name="T36" fmla="*/ 325 w 826"/>
              <a:gd name="T37" fmla="*/ 525 h 851"/>
              <a:gd name="T38" fmla="*/ 500 w 826"/>
              <a:gd name="T39" fmla="*/ 600 h 851"/>
              <a:gd name="T40" fmla="*/ 425 w 826"/>
              <a:gd name="T41" fmla="*/ 725 h 851"/>
              <a:gd name="T42" fmla="*/ 400 w 826"/>
              <a:gd name="T43" fmla="*/ 800 h 851"/>
              <a:gd name="T44" fmla="*/ 500 w 826"/>
              <a:gd name="T45" fmla="*/ 825 h 851"/>
              <a:gd name="T46" fmla="*/ 575 w 826"/>
              <a:gd name="T47" fmla="*/ 825 h 851"/>
              <a:gd name="T48" fmla="*/ 650 w 826"/>
              <a:gd name="T49" fmla="*/ 800 h 851"/>
              <a:gd name="T50" fmla="*/ 725 w 826"/>
              <a:gd name="T51" fmla="*/ 775 h 851"/>
              <a:gd name="T52" fmla="*/ 775 w 826"/>
              <a:gd name="T53" fmla="*/ 625 h 851"/>
              <a:gd name="T54" fmla="*/ 800 w 826"/>
              <a:gd name="T55" fmla="*/ 45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6" h="851">
                <a:moveTo>
                  <a:pt x="800" y="450"/>
                </a:moveTo>
                <a:lnTo>
                  <a:pt x="800" y="450"/>
                </a:lnTo>
                <a:cubicBezTo>
                  <a:pt x="750" y="450"/>
                  <a:pt x="725" y="475"/>
                  <a:pt x="725" y="475"/>
                </a:cubicBezTo>
                <a:cubicBezTo>
                  <a:pt x="700" y="475"/>
                  <a:pt x="675" y="400"/>
                  <a:pt x="675" y="375"/>
                </a:cubicBezTo>
                <a:cubicBezTo>
                  <a:pt x="650" y="350"/>
                  <a:pt x="625" y="275"/>
                  <a:pt x="600" y="300"/>
                </a:cubicBezTo>
                <a:cubicBezTo>
                  <a:pt x="575" y="300"/>
                  <a:pt x="575" y="275"/>
                  <a:pt x="525" y="275"/>
                </a:cubicBezTo>
                <a:cubicBezTo>
                  <a:pt x="450" y="275"/>
                  <a:pt x="450" y="275"/>
                  <a:pt x="475" y="200"/>
                </a:cubicBezTo>
                <a:cubicBezTo>
                  <a:pt x="500" y="150"/>
                  <a:pt x="425" y="100"/>
                  <a:pt x="450" y="100"/>
                </a:cubicBezTo>
                <a:cubicBezTo>
                  <a:pt x="475" y="75"/>
                  <a:pt x="475" y="75"/>
                  <a:pt x="450" y="50"/>
                </a:cubicBezTo>
                <a:cubicBezTo>
                  <a:pt x="450" y="50"/>
                  <a:pt x="450" y="50"/>
                  <a:pt x="425" y="50"/>
                </a:cubicBezTo>
                <a:cubicBezTo>
                  <a:pt x="425" y="50"/>
                  <a:pt x="375" y="0"/>
                  <a:pt x="350" y="0"/>
                </a:cubicBezTo>
                <a:cubicBezTo>
                  <a:pt x="300" y="0"/>
                  <a:pt x="275" y="0"/>
                  <a:pt x="250" y="25"/>
                </a:cubicBezTo>
                <a:cubicBezTo>
                  <a:pt x="200" y="25"/>
                  <a:pt x="150" y="25"/>
                  <a:pt x="125" y="50"/>
                </a:cubicBezTo>
                <a:cubicBezTo>
                  <a:pt x="100" y="50"/>
                  <a:pt x="50" y="100"/>
                  <a:pt x="50" y="125"/>
                </a:cubicBezTo>
                <a:cubicBezTo>
                  <a:pt x="50" y="150"/>
                  <a:pt x="50" y="275"/>
                  <a:pt x="25" y="275"/>
                </a:cubicBezTo>
                <a:lnTo>
                  <a:pt x="0" y="275"/>
                </a:lnTo>
                <a:cubicBezTo>
                  <a:pt x="25" y="300"/>
                  <a:pt x="75" y="375"/>
                  <a:pt x="125" y="400"/>
                </a:cubicBezTo>
                <a:cubicBezTo>
                  <a:pt x="175" y="425"/>
                  <a:pt x="175" y="475"/>
                  <a:pt x="225" y="475"/>
                </a:cubicBezTo>
                <a:cubicBezTo>
                  <a:pt x="275" y="475"/>
                  <a:pt x="325" y="500"/>
                  <a:pt x="325" y="525"/>
                </a:cubicBezTo>
                <a:cubicBezTo>
                  <a:pt x="350" y="550"/>
                  <a:pt x="500" y="600"/>
                  <a:pt x="500" y="600"/>
                </a:cubicBezTo>
                <a:cubicBezTo>
                  <a:pt x="525" y="625"/>
                  <a:pt x="425" y="675"/>
                  <a:pt x="425" y="725"/>
                </a:cubicBezTo>
                <a:cubicBezTo>
                  <a:pt x="425" y="775"/>
                  <a:pt x="400" y="775"/>
                  <a:pt x="400" y="800"/>
                </a:cubicBezTo>
                <a:cubicBezTo>
                  <a:pt x="400" y="825"/>
                  <a:pt x="475" y="800"/>
                  <a:pt x="500" y="825"/>
                </a:cubicBezTo>
                <a:cubicBezTo>
                  <a:pt x="525" y="825"/>
                  <a:pt x="550" y="800"/>
                  <a:pt x="575" y="825"/>
                </a:cubicBezTo>
                <a:cubicBezTo>
                  <a:pt x="600" y="850"/>
                  <a:pt x="650" y="800"/>
                  <a:pt x="650" y="800"/>
                </a:cubicBezTo>
                <a:cubicBezTo>
                  <a:pt x="675" y="825"/>
                  <a:pt x="700" y="775"/>
                  <a:pt x="725" y="775"/>
                </a:cubicBezTo>
                <a:cubicBezTo>
                  <a:pt x="775" y="775"/>
                  <a:pt x="800" y="675"/>
                  <a:pt x="775" y="625"/>
                </a:cubicBezTo>
                <a:cubicBezTo>
                  <a:pt x="775" y="600"/>
                  <a:pt x="825" y="475"/>
                  <a:pt x="800" y="4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81" name="Freeform 107">
            <a:extLst>
              <a:ext uri="{FF2B5EF4-FFF2-40B4-BE49-F238E27FC236}">
                <a16:creationId xmlns:a16="http://schemas.microsoft.com/office/drawing/2014/main" id="{0C4ABD07-17B8-404A-85D5-B7DAFB0B2C8C}"/>
              </a:ext>
            </a:extLst>
          </p:cNvPr>
          <p:cNvSpPr>
            <a:spLocks noChangeArrowheads="1"/>
          </p:cNvSpPr>
          <p:nvPr/>
        </p:nvSpPr>
        <p:spPr bwMode="auto">
          <a:xfrm>
            <a:off x="3166800" y="4501630"/>
            <a:ext cx="104061" cy="80156"/>
          </a:xfrm>
          <a:custGeom>
            <a:avLst/>
            <a:gdLst>
              <a:gd name="T0" fmla="*/ 300 w 325"/>
              <a:gd name="T1" fmla="*/ 200 h 252"/>
              <a:gd name="T2" fmla="*/ 300 w 325"/>
              <a:gd name="T3" fmla="*/ 200 h 252"/>
              <a:gd name="T4" fmla="*/ 324 w 325"/>
              <a:gd name="T5" fmla="*/ 151 h 252"/>
              <a:gd name="T6" fmla="*/ 224 w 325"/>
              <a:gd name="T7" fmla="*/ 25 h 252"/>
              <a:gd name="T8" fmla="*/ 175 w 325"/>
              <a:gd name="T9" fmla="*/ 25 h 252"/>
              <a:gd name="T10" fmla="*/ 100 w 325"/>
              <a:gd name="T11" fmla="*/ 0 h 252"/>
              <a:gd name="T12" fmla="*/ 49 w 325"/>
              <a:gd name="T13" fmla="*/ 0 h 252"/>
              <a:gd name="T14" fmla="*/ 24 w 325"/>
              <a:gd name="T15" fmla="*/ 50 h 252"/>
              <a:gd name="T16" fmla="*/ 49 w 325"/>
              <a:gd name="T17" fmla="*/ 125 h 252"/>
              <a:gd name="T18" fmla="*/ 100 w 325"/>
              <a:gd name="T19" fmla="*/ 100 h 252"/>
              <a:gd name="T20" fmla="*/ 149 w 325"/>
              <a:gd name="T21" fmla="*/ 151 h 252"/>
              <a:gd name="T22" fmla="*/ 224 w 325"/>
              <a:gd name="T23" fmla="*/ 200 h 252"/>
              <a:gd name="T24" fmla="*/ 275 w 325"/>
              <a:gd name="T25" fmla="*/ 251 h 252"/>
              <a:gd name="T26" fmla="*/ 300 w 325"/>
              <a:gd name="T27" fmla="*/ 251 h 252"/>
              <a:gd name="T28" fmla="*/ 300 w 325"/>
              <a:gd name="T29" fmla="*/ 2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252">
                <a:moveTo>
                  <a:pt x="300" y="200"/>
                </a:moveTo>
                <a:lnTo>
                  <a:pt x="300" y="200"/>
                </a:lnTo>
                <a:cubicBezTo>
                  <a:pt x="300" y="200"/>
                  <a:pt x="300" y="151"/>
                  <a:pt x="324" y="151"/>
                </a:cubicBezTo>
                <a:cubicBezTo>
                  <a:pt x="300" y="100"/>
                  <a:pt x="249" y="50"/>
                  <a:pt x="224" y="25"/>
                </a:cubicBezTo>
                <a:cubicBezTo>
                  <a:pt x="200" y="25"/>
                  <a:pt x="200" y="25"/>
                  <a:pt x="175" y="25"/>
                </a:cubicBezTo>
                <a:cubicBezTo>
                  <a:pt x="149" y="0"/>
                  <a:pt x="100" y="25"/>
                  <a:pt x="100" y="0"/>
                </a:cubicBezTo>
                <a:cubicBezTo>
                  <a:pt x="75" y="0"/>
                  <a:pt x="49" y="0"/>
                  <a:pt x="49" y="0"/>
                </a:cubicBezTo>
                <a:cubicBezTo>
                  <a:pt x="49" y="25"/>
                  <a:pt x="49" y="25"/>
                  <a:pt x="24" y="50"/>
                </a:cubicBezTo>
                <a:cubicBezTo>
                  <a:pt x="0" y="50"/>
                  <a:pt x="0" y="100"/>
                  <a:pt x="49" y="125"/>
                </a:cubicBezTo>
                <a:cubicBezTo>
                  <a:pt x="100" y="151"/>
                  <a:pt x="75" y="100"/>
                  <a:pt x="100" y="100"/>
                </a:cubicBezTo>
                <a:cubicBezTo>
                  <a:pt x="124" y="100"/>
                  <a:pt x="124" y="151"/>
                  <a:pt x="149" y="151"/>
                </a:cubicBezTo>
                <a:cubicBezTo>
                  <a:pt x="175" y="151"/>
                  <a:pt x="224" y="176"/>
                  <a:pt x="224" y="200"/>
                </a:cubicBezTo>
                <a:cubicBezTo>
                  <a:pt x="224" y="225"/>
                  <a:pt x="224" y="251"/>
                  <a:pt x="275" y="251"/>
                </a:cubicBezTo>
                <a:cubicBezTo>
                  <a:pt x="275" y="251"/>
                  <a:pt x="275" y="251"/>
                  <a:pt x="300" y="251"/>
                </a:cubicBezTo>
                <a:cubicBezTo>
                  <a:pt x="300" y="225"/>
                  <a:pt x="300" y="200"/>
                  <a:pt x="300" y="2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82" name="Freeform 108">
            <a:extLst>
              <a:ext uri="{FF2B5EF4-FFF2-40B4-BE49-F238E27FC236}">
                <a16:creationId xmlns:a16="http://schemas.microsoft.com/office/drawing/2014/main" id="{22CCBB77-25AB-8643-85CC-F7DE619C2F9E}"/>
              </a:ext>
            </a:extLst>
          </p:cNvPr>
          <p:cNvSpPr>
            <a:spLocks noChangeArrowheads="1"/>
          </p:cNvSpPr>
          <p:nvPr/>
        </p:nvSpPr>
        <p:spPr bwMode="auto">
          <a:xfrm>
            <a:off x="3262426" y="4541003"/>
            <a:ext cx="175780" cy="80156"/>
          </a:xfrm>
          <a:custGeom>
            <a:avLst/>
            <a:gdLst>
              <a:gd name="T0" fmla="*/ 475 w 550"/>
              <a:gd name="T1" fmla="*/ 75 h 252"/>
              <a:gd name="T2" fmla="*/ 475 w 550"/>
              <a:gd name="T3" fmla="*/ 75 h 252"/>
              <a:gd name="T4" fmla="*/ 349 w 550"/>
              <a:gd name="T5" fmla="*/ 26 h 252"/>
              <a:gd name="T6" fmla="*/ 224 w 550"/>
              <a:gd name="T7" fmla="*/ 75 h 252"/>
              <a:gd name="T8" fmla="*/ 75 w 550"/>
              <a:gd name="T9" fmla="*/ 51 h 252"/>
              <a:gd name="T10" fmla="*/ 24 w 550"/>
              <a:gd name="T11" fmla="*/ 26 h 252"/>
              <a:gd name="T12" fmla="*/ 0 w 550"/>
              <a:gd name="T13" fmla="*/ 75 h 252"/>
              <a:gd name="T14" fmla="*/ 0 w 550"/>
              <a:gd name="T15" fmla="*/ 126 h 252"/>
              <a:gd name="T16" fmla="*/ 124 w 550"/>
              <a:gd name="T17" fmla="*/ 175 h 252"/>
              <a:gd name="T18" fmla="*/ 175 w 550"/>
              <a:gd name="T19" fmla="*/ 226 h 252"/>
              <a:gd name="T20" fmla="*/ 249 w 550"/>
              <a:gd name="T21" fmla="*/ 200 h 252"/>
              <a:gd name="T22" fmla="*/ 224 w 550"/>
              <a:gd name="T23" fmla="*/ 151 h 252"/>
              <a:gd name="T24" fmla="*/ 275 w 550"/>
              <a:gd name="T25" fmla="*/ 100 h 252"/>
              <a:gd name="T26" fmla="*/ 375 w 550"/>
              <a:gd name="T27" fmla="*/ 75 h 252"/>
              <a:gd name="T28" fmla="*/ 400 w 550"/>
              <a:gd name="T29" fmla="*/ 151 h 252"/>
              <a:gd name="T30" fmla="*/ 475 w 550"/>
              <a:gd name="T31" fmla="*/ 251 h 252"/>
              <a:gd name="T32" fmla="*/ 525 w 550"/>
              <a:gd name="T33" fmla="*/ 175 h 252"/>
              <a:gd name="T34" fmla="*/ 549 w 550"/>
              <a:gd name="T35" fmla="*/ 151 h 252"/>
              <a:gd name="T36" fmla="*/ 475 w 550"/>
              <a:gd name="T37" fmla="*/ 7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0" h="252">
                <a:moveTo>
                  <a:pt x="475" y="75"/>
                </a:moveTo>
                <a:lnTo>
                  <a:pt x="475" y="75"/>
                </a:lnTo>
                <a:cubicBezTo>
                  <a:pt x="449" y="26"/>
                  <a:pt x="400" y="26"/>
                  <a:pt x="349" y="26"/>
                </a:cubicBezTo>
                <a:cubicBezTo>
                  <a:pt x="324" y="0"/>
                  <a:pt x="275" y="26"/>
                  <a:pt x="224" y="75"/>
                </a:cubicBezTo>
                <a:cubicBezTo>
                  <a:pt x="175" y="100"/>
                  <a:pt x="100" y="75"/>
                  <a:pt x="75" y="51"/>
                </a:cubicBezTo>
                <a:cubicBezTo>
                  <a:pt x="49" y="51"/>
                  <a:pt x="49" y="26"/>
                  <a:pt x="24" y="26"/>
                </a:cubicBezTo>
                <a:cubicBezTo>
                  <a:pt x="0" y="26"/>
                  <a:pt x="0" y="75"/>
                  <a:pt x="0" y="75"/>
                </a:cubicBezTo>
                <a:cubicBezTo>
                  <a:pt x="0" y="75"/>
                  <a:pt x="0" y="100"/>
                  <a:pt x="0" y="126"/>
                </a:cubicBezTo>
                <a:cubicBezTo>
                  <a:pt x="24" y="126"/>
                  <a:pt x="100" y="151"/>
                  <a:pt x="124" y="175"/>
                </a:cubicBezTo>
                <a:cubicBezTo>
                  <a:pt x="149" y="226"/>
                  <a:pt x="175" y="200"/>
                  <a:pt x="175" y="226"/>
                </a:cubicBezTo>
                <a:cubicBezTo>
                  <a:pt x="200" y="251"/>
                  <a:pt x="249" y="226"/>
                  <a:pt x="249" y="200"/>
                </a:cubicBezTo>
                <a:cubicBezTo>
                  <a:pt x="275" y="200"/>
                  <a:pt x="224" y="175"/>
                  <a:pt x="224" y="151"/>
                </a:cubicBezTo>
                <a:cubicBezTo>
                  <a:pt x="224" y="126"/>
                  <a:pt x="275" y="151"/>
                  <a:pt x="275" y="100"/>
                </a:cubicBezTo>
                <a:cubicBezTo>
                  <a:pt x="300" y="75"/>
                  <a:pt x="349" y="75"/>
                  <a:pt x="375" y="75"/>
                </a:cubicBezTo>
                <a:cubicBezTo>
                  <a:pt x="424" y="100"/>
                  <a:pt x="449" y="100"/>
                  <a:pt x="400" y="151"/>
                </a:cubicBezTo>
                <a:cubicBezTo>
                  <a:pt x="400" y="175"/>
                  <a:pt x="424" y="200"/>
                  <a:pt x="475" y="251"/>
                </a:cubicBezTo>
                <a:cubicBezTo>
                  <a:pt x="500" y="226"/>
                  <a:pt x="525" y="175"/>
                  <a:pt x="525" y="175"/>
                </a:cubicBezTo>
                <a:lnTo>
                  <a:pt x="549" y="151"/>
                </a:lnTo>
                <a:cubicBezTo>
                  <a:pt x="525" y="151"/>
                  <a:pt x="500" y="100"/>
                  <a:pt x="475"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84" name="Freeform 110">
            <a:extLst>
              <a:ext uri="{FF2B5EF4-FFF2-40B4-BE49-F238E27FC236}">
                <a16:creationId xmlns:a16="http://schemas.microsoft.com/office/drawing/2014/main" id="{6CEAE629-64E6-D341-A00C-EFC48F7DFF54}"/>
              </a:ext>
            </a:extLst>
          </p:cNvPr>
          <p:cNvSpPr>
            <a:spLocks noChangeArrowheads="1"/>
          </p:cNvSpPr>
          <p:nvPr/>
        </p:nvSpPr>
        <p:spPr bwMode="auto">
          <a:xfrm>
            <a:off x="3660391" y="5131626"/>
            <a:ext cx="367028" cy="414841"/>
          </a:xfrm>
          <a:custGeom>
            <a:avLst/>
            <a:gdLst>
              <a:gd name="T0" fmla="*/ 1151 w 1152"/>
              <a:gd name="T1" fmla="*/ 774 h 1301"/>
              <a:gd name="T2" fmla="*/ 1151 w 1152"/>
              <a:gd name="T3" fmla="*/ 774 h 1301"/>
              <a:gd name="T4" fmla="*/ 1076 w 1152"/>
              <a:gd name="T5" fmla="*/ 700 h 1301"/>
              <a:gd name="T6" fmla="*/ 1001 w 1152"/>
              <a:gd name="T7" fmla="*/ 650 h 1301"/>
              <a:gd name="T8" fmla="*/ 901 w 1152"/>
              <a:gd name="T9" fmla="*/ 600 h 1301"/>
              <a:gd name="T10" fmla="*/ 901 w 1152"/>
              <a:gd name="T11" fmla="*/ 525 h 1301"/>
              <a:gd name="T12" fmla="*/ 876 w 1152"/>
              <a:gd name="T13" fmla="*/ 450 h 1301"/>
              <a:gd name="T14" fmla="*/ 851 w 1152"/>
              <a:gd name="T15" fmla="*/ 375 h 1301"/>
              <a:gd name="T16" fmla="*/ 751 w 1152"/>
              <a:gd name="T17" fmla="*/ 350 h 1301"/>
              <a:gd name="T18" fmla="*/ 676 w 1152"/>
              <a:gd name="T19" fmla="*/ 325 h 1301"/>
              <a:gd name="T20" fmla="*/ 626 w 1152"/>
              <a:gd name="T21" fmla="*/ 300 h 1301"/>
              <a:gd name="T22" fmla="*/ 551 w 1152"/>
              <a:gd name="T23" fmla="*/ 275 h 1301"/>
              <a:gd name="T24" fmla="*/ 451 w 1152"/>
              <a:gd name="T25" fmla="*/ 200 h 1301"/>
              <a:gd name="T26" fmla="*/ 426 w 1152"/>
              <a:gd name="T27" fmla="*/ 25 h 1301"/>
              <a:gd name="T28" fmla="*/ 326 w 1152"/>
              <a:gd name="T29" fmla="*/ 25 h 1301"/>
              <a:gd name="T30" fmla="*/ 226 w 1152"/>
              <a:gd name="T31" fmla="*/ 75 h 1301"/>
              <a:gd name="T32" fmla="*/ 126 w 1152"/>
              <a:gd name="T33" fmla="*/ 100 h 1301"/>
              <a:gd name="T34" fmla="*/ 51 w 1152"/>
              <a:gd name="T35" fmla="*/ 125 h 1301"/>
              <a:gd name="T36" fmla="*/ 26 w 1152"/>
              <a:gd name="T37" fmla="*/ 125 h 1301"/>
              <a:gd name="T38" fmla="*/ 101 w 1152"/>
              <a:gd name="T39" fmla="*/ 250 h 1301"/>
              <a:gd name="T40" fmla="*/ 76 w 1152"/>
              <a:gd name="T41" fmla="*/ 300 h 1301"/>
              <a:gd name="T42" fmla="*/ 76 w 1152"/>
              <a:gd name="T43" fmla="*/ 450 h 1301"/>
              <a:gd name="T44" fmla="*/ 51 w 1152"/>
              <a:gd name="T45" fmla="*/ 525 h 1301"/>
              <a:gd name="T46" fmla="*/ 26 w 1152"/>
              <a:gd name="T47" fmla="*/ 600 h 1301"/>
              <a:gd name="T48" fmla="*/ 76 w 1152"/>
              <a:gd name="T49" fmla="*/ 650 h 1301"/>
              <a:gd name="T50" fmla="*/ 26 w 1152"/>
              <a:gd name="T51" fmla="*/ 725 h 1301"/>
              <a:gd name="T52" fmla="*/ 0 w 1152"/>
              <a:gd name="T53" fmla="*/ 750 h 1301"/>
              <a:gd name="T54" fmla="*/ 51 w 1152"/>
              <a:gd name="T55" fmla="*/ 800 h 1301"/>
              <a:gd name="T56" fmla="*/ 76 w 1152"/>
              <a:gd name="T57" fmla="*/ 900 h 1301"/>
              <a:gd name="T58" fmla="*/ 101 w 1152"/>
              <a:gd name="T59" fmla="*/ 950 h 1301"/>
              <a:gd name="T60" fmla="*/ 76 w 1152"/>
              <a:gd name="T61" fmla="*/ 1025 h 1301"/>
              <a:gd name="T62" fmla="*/ 126 w 1152"/>
              <a:gd name="T63" fmla="*/ 1100 h 1301"/>
              <a:gd name="T64" fmla="*/ 151 w 1152"/>
              <a:gd name="T65" fmla="*/ 1175 h 1301"/>
              <a:gd name="T66" fmla="*/ 176 w 1152"/>
              <a:gd name="T67" fmla="*/ 1275 h 1301"/>
              <a:gd name="T68" fmla="*/ 301 w 1152"/>
              <a:gd name="T69" fmla="*/ 1200 h 1301"/>
              <a:gd name="T70" fmla="*/ 376 w 1152"/>
              <a:gd name="T71" fmla="*/ 1200 h 1301"/>
              <a:gd name="T72" fmla="*/ 501 w 1152"/>
              <a:gd name="T73" fmla="*/ 1250 h 1301"/>
              <a:gd name="T74" fmla="*/ 551 w 1152"/>
              <a:gd name="T75" fmla="*/ 1200 h 1301"/>
              <a:gd name="T76" fmla="*/ 676 w 1152"/>
              <a:gd name="T77" fmla="*/ 1200 h 1301"/>
              <a:gd name="T78" fmla="*/ 701 w 1152"/>
              <a:gd name="T79" fmla="*/ 1050 h 1301"/>
              <a:gd name="T80" fmla="*/ 776 w 1152"/>
              <a:gd name="T81" fmla="*/ 975 h 1301"/>
              <a:gd name="T82" fmla="*/ 901 w 1152"/>
              <a:gd name="T83" fmla="*/ 950 h 1301"/>
              <a:gd name="T84" fmla="*/ 1001 w 1152"/>
              <a:gd name="T85" fmla="*/ 925 h 1301"/>
              <a:gd name="T86" fmla="*/ 1076 w 1152"/>
              <a:gd name="T87" fmla="*/ 975 h 1301"/>
              <a:gd name="T88" fmla="*/ 1126 w 1152"/>
              <a:gd name="T89" fmla="*/ 900 h 1301"/>
              <a:gd name="T90" fmla="*/ 1151 w 1152"/>
              <a:gd name="T91" fmla="*/ 774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2" h="1301">
                <a:moveTo>
                  <a:pt x="1151" y="774"/>
                </a:moveTo>
                <a:lnTo>
                  <a:pt x="1151" y="774"/>
                </a:lnTo>
                <a:cubicBezTo>
                  <a:pt x="1126" y="750"/>
                  <a:pt x="1076" y="725"/>
                  <a:pt x="1076" y="700"/>
                </a:cubicBezTo>
                <a:cubicBezTo>
                  <a:pt x="1076" y="650"/>
                  <a:pt x="1076" y="650"/>
                  <a:pt x="1001" y="650"/>
                </a:cubicBezTo>
                <a:cubicBezTo>
                  <a:pt x="951" y="650"/>
                  <a:pt x="901" y="625"/>
                  <a:pt x="901" y="600"/>
                </a:cubicBezTo>
                <a:cubicBezTo>
                  <a:pt x="901" y="550"/>
                  <a:pt x="876" y="525"/>
                  <a:pt x="901" y="525"/>
                </a:cubicBezTo>
                <a:cubicBezTo>
                  <a:pt x="926" y="500"/>
                  <a:pt x="876" y="475"/>
                  <a:pt x="876" y="450"/>
                </a:cubicBezTo>
                <a:cubicBezTo>
                  <a:pt x="876" y="400"/>
                  <a:pt x="876" y="400"/>
                  <a:pt x="851" y="375"/>
                </a:cubicBezTo>
                <a:cubicBezTo>
                  <a:pt x="826" y="375"/>
                  <a:pt x="751" y="400"/>
                  <a:pt x="751" y="350"/>
                </a:cubicBezTo>
                <a:cubicBezTo>
                  <a:pt x="751" y="325"/>
                  <a:pt x="701" y="325"/>
                  <a:pt x="676" y="325"/>
                </a:cubicBezTo>
                <a:cubicBezTo>
                  <a:pt x="626" y="325"/>
                  <a:pt x="651" y="275"/>
                  <a:pt x="626" y="300"/>
                </a:cubicBezTo>
                <a:cubicBezTo>
                  <a:pt x="601" y="300"/>
                  <a:pt x="601" y="275"/>
                  <a:pt x="551" y="275"/>
                </a:cubicBezTo>
                <a:cubicBezTo>
                  <a:pt x="526" y="275"/>
                  <a:pt x="501" y="250"/>
                  <a:pt x="451" y="200"/>
                </a:cubicBezTo>
                <a:cubicBezTo>
                  <a:pt x="401" y="150"/>
                  <a:pt x="401" y="50"/>
                  <a:pt x="426" y="25"/>
                </a:cubicBezTo>
                <a:cubicBezTo>
                  <a:pt x="426" y="0"/>
                  <a:pt x="376" y="25"/>
                  <a:pt x="326" y="25"/>
                </a:cubicBezTo>
                <a:cubicBezTo>
                  <a:pt x="301" y="25"/>
                  <a:pt x="251" y="50"/>
                  <a:pt x="226" y="75"/>
                </a:cubicBezTo>
                <a:cubicBezTo>
                  <a:pt x="176" y="100"/>
                  <a:pt x="151" y="100"/>
                  <a:pt x="126" y="100"/>
                </a:cubicBezTo>
                <a:cubicBezTo>
                  <a:pt x="126" y="125"/>
                  <a:pt x="76" y="150"/>
                  <a:pt x="51" y="125"/>
                </a:cubicBezTo>
                <a:lnTo>
                  <a:pt x="26" y="125"/>
                </a:lnTo>
                <a:cubicBezTo>
                  <a:pt x="51" y="175"/>
                  <a:pt x="76" y="225"/>
                  <a:pt x="101" y="250"/>
                </a:cubicBezTo>
                <a:cubicBezTo>
                  <a:pt x="101" y="275"/>
                  <a:pt x="76" y="300"/>
                  <a:pt x="76" y="300"/>
                </a:cubicBezTo>
                <a:cubicBezTo>
                  <a:pt x="51" y="325"/>
                  <a:pt x="76" y="425"/>
                  <a:pt x="76" y="450"/>
                </a:cubicBezTo>
                <a:cubicBezTo>
                  <a:pt x="76" y="450"/>
                  <a:pt x="26" y="500"/>
                  <a:pt x="51" y="525"/>
                </a:cubicBezTo>
                <a:cubicBezTo>
                  <a:pt x="76" y="525"/>
                  <a:pt x="26" y="575"/>
                  <a:pt x="26" y="600"/>
                </a:cubicBezTo>
                <a:cubicBezTo>
                  <a:pt x="26" y="625"/>
                  <a:pt x="76" y="625"/>
                  <a:pt x="76" y="650"/>
                </a:cubicBezTo>
                <a:cubicBezTo>
                  <a:pt x="76" y="650"/>
                  <a:pt x="26" y="700"/>
                  <a:pt x="26" y="725"/>
                </a:cubicBezTo>
                <a:cubicBezTo>
                  <a:pt x="0" y="725"/>
                  <a:pt x="0" y="725"/>
                  <a:pt x="0" y="750"/>
                </a:cubicBezTo>
                <a:cubicBezTo>
                  <a:pt x="0" y="750"/>
                  <a:pt x="26" y="774"/>
                  <a:pt x="51" y="800"/>
                </a:cubicBezTo>
                <a:cubicBezTo>
                  <a:pt x="76" y="825"/>
                  <a:pt x="51" y="875"/>
                  <a:pt x="76" y="900"/>
                </a:cubicBezTo>
                <a:cubicBezTo>
                  <a:pt x="101" y="925"/>
                  <a:pt x="126" y="925"/>
                  <a:pt x="101" y="950"/>
                </a:cubicBezTo>
                <a:cubicBezTo>
                  <a:pt x="76" y="975"/>
                  <a:pt x="101" y="1000"/>
                  <a:pt x="76" y="1025"/>
                </a:cubicBezTo>
                <a:cubicBezTo>
                  <a:pt x="76" y="1025"/>
                  <a:pt x="101" y="1075"/>
                  <a:pt x="126" y="1100"/>
                </a:cubicBezTo>
                <a:cubicBezTo>
                  <a:pt x="151" y="1100"/>
                  <a:pt x="126" y="1150"/>
                  <a:pt x="151" y="1175"/>
                </a:cubicBezTo>
                <a:cubicBezTo>
                  <a:pt x="176" y="1200"/>
                  <a:pt x="176" y="1275"/>
                  <a:pt x="176" y="1275"/>
                </a:cubicBezTo>
                <a:cubicBezTo>
                  <a:pt x="176" y="1300"/>
                  <a:pt x="251" y="1250"/>
                  <a:pt x="301" y="1200"/>
                </a:cubicBezTo>
                <a:cubicBezTo>
                  <a:pt x="351" y="1175"/>
                  <a:pt x="351" y="1200"/>
                  <a:pt x="376" y="1200"/>
                </a:cubicBezTo>
                <a:cubicBezTo>
                  <a:pt x="426" y="1225"/>
                  <a:pt x="476" y="1225"/>
                  <a:pt x="501" y="1250"/>
                </a:cubicBezTo>
                <a:cubicBezTo>
                  <a:pt x="526" y="1300"/>
                  <a:pt x="526" y="1225"/>
                  <a:pt x="551" y="1200"/>
                </a:cubicBezTo>
                <a:cubicBezTo>
                  <a:pt x="576" y="1175"/>
                  <a:pt x="651" y="1200"/>
                  <a:pt x="676" y="1200"/>
                </a:cubicBezTo>
                <a:cubicBezTo>
                  <a:pt x="701" y="1200"/>
                  <a:pt x="701" y="1075"/>
                  <a:pt x="701" y="1050"/>
                </a:cubicBezTo>
                <a:cubicBezTo>
                  <a:pt x="701" y="1025"/>
                  <a:pt x="751" y="975"/>
                  <a:pt x="776" y="975"/>
                </a:cubicBezTo>
                <a:cubicBezTo>
                  <a:pt x="801" y="950"/>
                  <a:pt x="851" y="950"/>
                  <a:pt x="901" y="950"/>
                </a:cubicBezTo>
                <a:cubicBezTo>
                  <a:pt x="926" y="925"/>
                  <a:pt x="951" y="925"/>
                  <a:pt x="1001" y="925"/>
                </a:cubicBezTo>
                <a:cubicBezTo>
                  <a:pt x="1026" y="925"/>
                  <a:pt x="1076" y="975"/>
                  <a:pt x="1076" y="975"/>
                </a:cubicBezTo>
                <a:cubicBezTo>
                  <a:pt x="1101" y="975"/>
                  <a:pt x="1126" y="925"/>
                  <a:pt x="1126" y="900"/>
                </a:cubicBezTo>
                <a:cubicBezTo>
                  <a:pt x="1126" y="875"/>
                  <a:pt x="1151" y="825"/>
                  <a:pt x="1151" y="774"/>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85" name="Freeform 111">
            <a:extLst>
              <a:ext uri="{FF2B5EF4-FFF2-40B4-BE49-F238E27FC236}">
                <a16:creationId xmlns:a16="http://schemas.microsoft.com/office/drawing/2014/main" id="{4D7904DE-8B75-624A-8F43-204332E82684}"/>
              </a:ext>
            </a:extLst>
          </p:cNvPr>
          <p:cNvSpPr>
            <a:spLocks noChangeArrowheads="1"/>
          </p:cNvSpPr>
          <p:nvPr/>
        </p:nvSpPr>
        <p:spPr bwMode="auto">
          <a:xfrm>
            <a:off x="3301801" y="4836315"/>
            <a:ext cx="390935" cy="566716"/>
          </a:xfrm>
          <a:custGeom>
            <a:avLst/>
            <a:gdLst>
              <a:gd name="T0" fmla="*/ 1125 w 1227"/>
              <a:gd name="T1" fmla="*/ 1675 h 1776"/>
              <a:gd name="T2" fmla="*/ 1125 w 1227"/>
              <a:gd name="T3" fmla="*/ 1675 h 1776"/>
              <a:gd name="T4" fmla="*/ 1125 w 1227"/>
              <a:gd name="T5" fmla="*/ 1675 h 1776"/>
              <a:gd name="T6" fmla="*/ 1151 w 1227"/>
              <a:gd name="T7" fmla="*/ 1650 h 1776"/>
              <a:gd name="T8" fmla="*/ 1201 w 1227"/>
              <a:gd name="T9" fmla="*/ 1575 h 1776"/>
              <a:gd name="T10" fmla="*/ 1151 w 1227"/>
              <a:gd name="T11" fmla="*/ 1525 h 1776"/>
              <a:gd name="T12" fmla="*/ 1176 w 1227"/>
              <a:gd name="T13" fmla="*/ 1450 h 1776"/>
              <a:gd name="T14" fmla="*/ 1201 w 1227"/>
              <a:gd name="T15" fmla="*/ 1375 h 1776"/>
              <a:gd name="T16" fmla="*/ 1201 w 1227"/>
              <a:gd name="T17" fmla="*/ 1225 h 1776"/>
              <a:gd name="T18" fmla="*/ 1226 w 1227"/>
              <a:gd name="T19" fmla="*/ 1175 h 1776"/>
              <a:gd name="T20" fmla="*/ 1151 w 1227"/>
              <a:gd name="T21" fmla="*/ 1050 h 1776"/>
              <a:gd name="T22" fmla="*/ 1051 w 1227"/>
              <a:gd name="T23" fmla="*/ 1050 h 1776"/>
              <a:gd name="T24" fmla="*/ 1025 w 1227"/>
              <a:gd name="T25" fmla="*/ 925 h 1776"/>
              <a:gd name="T26" fmla="*/ 1001 w 1227"/>
              <a:gd name="T27" fmla="*/ 950 h 1776"/>
              <a:gd name="T28" fmla="*/ 901 w 1227"/>
              <a:gd name="T29" fmla="*/ 950 h 1776"/>
              <a:gd name="T30" fmla="*/ 851 w 1227"/>
              <a:gd name="T31" fmla="*/ 900 h 1776"/>
              <a:gd name="T32" fmla="*/ 801 w 1227"/>
              <a:gd name="T33" fmla="*/ 875 h 1776"/>
              <a:gd name="T34" fmla="*/ 751 w 1227"/>
              <a:gd name="T35" fmla="*/ 775 h 1776"/>
              <a:gd name="T36" fmla="*/ 725 w 1227"/>
              <a:gd name="T37" fmla="*/ 700 h 1776"/>
              <a:gd name="T38" fmla="*/ 751 w 1227"/>
              <a:gd name="T39" fmla="*/ 650 h 1776"/>
              <a:gd name="T40" fmla="*/ 801 w 1227"/>
              <a:gd name="T41" fmla="*/ 600 h 1776"/>
              <a:gd name="T42" fmla="*/ 825 w 1227"/>
              <a:gd name="T43" fmla="*/ 500 h 1776"/>
              <a:gd name="T44" fmla="*/ 901 w 1227"/>
              <a:gd name="T45" fmla="*/ 450 h 1776"/>
              <a:gd name="T46" fmla="*/ 1025 w 1227"/>
              <a:gd name="T47" fmla="*/ 400 h 1776"/>
              <a:gd name="T48" fmla="*/ 1101 w 1227"/>
              <a:gd name="T49" fmla="*/ 400 h 1776"/>
              <a:gd name="T50" fmla="*/ 1025 w 1227"/>
              <a:gd name="T51" fmla="*/ 350 h 1776"/>
              <a:gd name="T52" fmla="*/ 1076 w 1227"/>
              <a:gd name="T53" fmla="*/ 274 h 1776"/>
              <a:gd name="T54" fmla="*/ 1025 w 1227"/>
              <a:gd name="T55" fmla="*/ 225 h 1776"/>
              <a:gd name="T56" fmla="*/ 951 w 1227"/>
              <a:gd name="T57" fmla="*/ 225 h 1776"/>
              <a:gd name="T58" fmla="*/ 901 w 1227"/>
              <a:gd name="T59" fmla="*/ 225 h 1776"/>
              <a:gd name="T60" fmla="*/ 801 w 1227"/>
              <a:gd name="T61" fmla="*/ 225 h 1776"/>
              <a:gd name="T62" fmla="*/ 751 w 1227"/>
              <a:gd name="T63" fmla="*/ 150 h 1776"/>
              <a:gd name="T64" fmla="*/ 701 w 1227"/>
              <a:gd name="T65" fmla="*/ 100 h 1776"/>
              <a:gd name="T66" fmla="*/ 651 w 1227"/>
              <a:gd name="T67" fmla="*/ 25 h 1776"/>
              <a:gd name="T68" fmla="*/ 551 w 1227"/>
              <a:gd name="T69" fmla="*/ 25 h 1776"/>
              <a:gd name="T70" fmla="*/ 576 w 1227"/>
              <a:gd name="T71" fmla="*/ 100 h 1776"/>
              <a:gd name="T72" fmla="*/ 525 w 1227"/>
              <a:gd name="T73" fmla="*/ 174 h 1776"/>
              <a:gd name="T74" fmla="*/ 351 w 1227"/>
              <a:gd name="T75" fmla="*/ 274 h 1776"/>
              <a:gd name="T76" fmla="*/ 251 w 1227"/>
              <a:gd name="T77" fmla="*/ 425 h 1776"/>
              <a:gd name="T78" fmla="*/ 200 w 1227"/>
              <a:gd name="T79" fmla="*/ 450 h 1776"/>
              <a:gd name="T80" fmla="*/ 125 w 1227"/>
              <a:gd name="T81" fmla="*/ 425 h 1776"/>
              <a:gd name="T82" fmla="*/ 125 w 1227"/>
              <a:gd name="T83" fmla="*/ 374 h 1776"/>
              <a:gd name="T84" fmla="*/ 100 w 1227"/>
              <a:gd name="T85" fmla="*/ 325 h 1776"/>
              <a:gd name="T86" fmla="*/ 25 w 1227"/>
              <a:gd name="T87" fmla="*/ 400 h 1776"/>
              <a:gd name="T88" fmla="*/ 51 w 1227"/>
              <a:gd name="T89" fmla="*/ 525 h 1776"/>
              <a:gd name="T90" fmla="*/ 25 w 1227"/>
              <a:gd name="T91" fmla="*/ 550 h 1776"/>
              <a:gd name="T92" fmla="*/ 125 w 1227"/>
              <a:gd name="T93" fmla="*/ 650 h 1776"/>
              <a:gd name="T94" fmla="*/ 225 w 1227"/>
              <a:gd name="T95" fmla="*/ 775 h 1776"/>
              <a:gd name="T96" fmla="*/ 300 w 1227"/>
              <a:gd name="T97" fmla="*/ 925 h 1776"/>
              <a:gd name="T98" fmla="*/ 451 w 1227"/>
              <a:gd name="T99" fmla="*/ 1200 h 1776"/>
              <a:gd name="T100" fmla="*/ 501 w 1227"/>
              <a:gd name="T101" fmla="*/ 1325 h 1776"/>
              <a:gd name="T102" fmla="*/ 525 w 1227"/>
              <a:gd name="T103" fmla="*/ 1400 h 1776"/>
              <a:gd name="T104" fmla="*/ 676 w 1227"/>
              <a:gd name="T105" fmla="*/ 1500 h 1776"/>
              <a:gd name="T106" fmla="*/ 951 w 1227"/>
              <a:gd name="T107" fmla="*/ 1675 h 1776"/>
              <a:gd name="T108" fmla="*/ 1076 w 1227"/>
              <a:gd name="T109" fmla="*/ 1750 h 1776"/>
              <a:gd name="T110" fmla="*/ 1076 w 1227"/>
              <a:gd name="T111" fmla="*/ 1775 h 1776"/>
              <a:gd name="T112" fmla="*/ 1101 w 1227"/>
              <a:gd name="T113" fmla="*/ 1750 h 1776"/>
              <a:gd name="T114" fmla="*/ 1125 w 1227"/>
              <a:gd name="T115" fmla="*/ 1675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7" h="1776">
                <a:moveTo>
                  <a:pt x="1125" y="1675"/>
                </a:moveTo>
                <a:lnTo>
                  <a:pt x="1125" y="1675"/>
                </a:lnTo>
                <a:lnTo>
                  <a:pt x="1125" y="1675"/>
                </a:lnTo>
                <a:cubicBezTo>
                  <a:pt x="1125" y="1650"/>
                  <a:pt x="1125" y="1650"/>
                  <a:pt x="1151" y="1650"/>
                </a:cubicBezTo>
                <a:cubicBezTo>
                  <a:pt x="1151" y="1625"/>
                  <a:pt x="1201" y="1575"/>
                  <a:pt x="1201" y="1575"/>
                </a:cubicBezTo>
                <a:cubicBezTo>
                  <a:pt x="1201" y="1550"/>
                  <a:pt x="1151" y="1550"/>
                  <a:pt x="1151" y="1525"/>
                </a:cubicBezTo>
                <a:cubicBezTo>
                  <a:pt x="1151" y="1500"/>
                  <a:pt x="1201" y="1450"/>
                  <a:pt x="1176" y="1450"/>
                </a:cubicBezTo>
                <a:cubicBezTo>
                  <a:pt x="1151" y="1425"/>
                  <a:pt x="1201" y="1375"/>
                  <a:pt x="1201" y="1375"/>
                </a:cubicBezTo>
                <a:cubicBezTo>
                  <a:pt x="1201" y="1350"/>
                  <a:pt x="1176" y="1250"/>
                  <a:pt x="1201" y="1225"/>
                </a:cubicBezTo>
                <a:cubicBezTo>
                  <a:pt x="1201" y="1225"/>
                  <a:pt x="1226" y="1200"/>
                  <a:pt x="1226" y="1175"/>
                </a:cubicBezTo>
                <a:cubicBezTo>
                  <a:pt x="1201" y="1150"/>
                  <a:pt x="1176" y="1100"/>
                  <a:pt x="1151" y="1050"/>
                </a:cubicBezTo>
                <a:cubicBezTo>
                  <a:pt x="1125" y="1050"/>
                  <a:pt x="1076" y="1050"/>
                  <a:pt x="1051" y="1050"/>
                </a:cubicBezTo>
                <a:cubicBezTo>
                  <a:pt x="1025" y="1075"/>
                  <a:pt x="1025" y="975"/>
                  <a:pt x="1025" y="925"/>
                </a:cubicBezTo>
                <a:cubicBezTo>
                  <a:pt x="1025" y="900"/>
                  <a:pt x="1001" y="925"/>
                  <a:pt x="1001" y="950"/>
                </a:cubicBezTo>
                <a:cubicBezTo>
                  <a:pt x="976" y="975"/>
                  <a:pt x="951" y="950"/>
                  <a:pt x="901" y="950"/>
                </a:cubicBezTo>
                <a:cubicBezTo>
                  <a:pt x="851" y="950"/>
                  <a:pt x="876" y="900"/>
                  <a:pt x="851" y="900"/>
                </a:cubicBezTo>
                <a:cubicBezTo>
                  <a:pt x="825" y="900"/>
                  <a:pt x="801" y="900"/>
                  <a:pt x="801" y="875"/>
                </a:cubicBezTo>
                <a:cubicBezTo>
                  <a:pt x="801" y="825"/>
                  <a:pt x="776" y="825"/>
                  <a:pt x="751" y="775"/>
                </a:cubicBezTo>
                <a:cubicBezTo>
                  <a:pt x="751" y="750"/>
                  <a:pt x="725" y="725"/>
                  <a:pt x="725" y="700"/>
                </a:cubicBezTo>
                <a:cubicBezTo>
                  <a:pt x="751" y="675"/>
                  <a:pt x="725" y="675"/>
                  <a:pt x="751" y="650"/>
                </a:cubicBezTo>
                <a:cubicBezTo>
                  <a:pt x="776" y="625"/>
                  <a:pt x="801" y="625"/>
                  <a:pt x="801" y="600"/>
                </a:cubicBezTo>
                <a:cubicBezTo>
                  <a:pt x="776" y="550"/>
                  <a:pt x="825" y="550"/>
                  <a:pt x="825" y="500"/>
                </a:cubicBezTo>
                <a:cubicBezTo>
                  <a:pt x="825" y="474"/>
                  <a:pt x="876" y="474"/>
                  <a:pt x="901" y="450"/>
                </a:cubicBezTo>
                <a:cubicBezTo>
                  <a:pt x="951" y="425"/>
                  <a:pt x="976" y="425"/>
                  <a:pt x="1025" y="400"/>
                </a:cubicBezTo>
                <a:cubicBezTo>
                  <a:pt x="1051" y="374"/>
                  <a:pt x="1076" y="400"/>
                  <a:pt x="1101" y="400"/>
                </a:cubicBezTo>
                <a:cubicBezTo>
                  <a:pt x="1076" y="374"/>
                  <a:pt x="1051" y="374"/>
                  <a:pt x="1025" y="350"/>
                </a:cubicBezTo>
                <a:cubicBezTo>
                  <a:pt x="1025" y="325"/>
                  <a:pt x="1076" y="299"/>
                  <a:pt x="1076" y="274"/>
                </a:cubicBezTo>
                <a:cubicBezTo>
                  <a:pt x="1101" y="250"/>
                  <a:pt x="1025" y="225"/>
                  <a:pt x="1025" y="225"/>
                </a:cubicBezTo>
                <a:cubicBezTo>
                  <a:pt x="1001" y="225"/>
                  <a:pt x="976" y="225"/>
                  <a:pt x="951" y="225"/>
                </a:cubicBezTo>
                <a:cubicBezTo>
                  <a:pt x="951" y="225"/>
                  <a:pt x="925" y="225"/>
                  <a:pt x="901" y="225"/>
                </a:cubicBezTo>
                <a:cubicBezTo>
                  <a:pt x="876" y="250"/>
                  <a:pt x="801" y="250"/>
                  <a:pt x="801" y="225"/>
                </a:cubicBezTo>
                <a:cubicBezTo>
                  <a:pt x="801" y="200"/>
                  <a:pt x="751" y="174"/>
                  <a:pt x="751" y="150"/>
                </a:cubicBezTo>
                <a:cubicBezTo>
                  <a:pt x="751" y="150"/>
                  <a:pt x="725" y="100"/>
                  <a:pt x="701" y="100"/>
                </a:cubicBezTo>
                <a:cubicBezTo>
                  <a:pt x="651" y="100"/>
                  <a:pt x="676" y="25"/>
                  <a:pt x="651" y="25"/>
                </a:cubicBezTo>
                <a:cubicBezTo>
                  <a:pt x="625" y="0"/>
                  <a:pt x="601" y="25"/>
                  <a:pt x="551" y="25"/>
                </a:cubicBezTo>
                <a:cubicBezTo>
                  <a:pt x="601" y="50"/>
                  <a:pt x="601" y="74"/>
                  <a:pt x="576" y="100"/>
                </a:cubicBezTo>
                <a:cubicBezTo>
                  <a:pt x="551" y="100"/>
                  <a:pt x="576" y="125"/>
                  <a:pt x="525" y="174"/>
                </a:cubicBezTo>
                <a:cubicBezTo>
                  <a:pt x="476" y="250"/>
                  <a:pt x="401" y="274"/>
                  <a:pt x="351" y="274"/>
                </a:cubicBezTo>
                <a:cubicBezTo>
                  <a:pt x="300" y="299"/>
                  <a:pt x="276" y="374"/>
                  <a:pt x="251" y="425"/>
                </a:cubicBezTo>
                <a:cubicBezTo>
                  <a:pt x="225" y="500"/>
                  <a:pt x="225" y="474"/>
                  <a:pt x="200" y="450"/>
                </a:cubicBezTo>
                <a:cubicBezTo>
                  <a:pt x="176" y="400"/>
                  <a:pt x="151" y="450"/>
                  <a:pt x="125" y="425"/>
                </a:cubicBezTo>
                <a:cubicBezTo>
                  <a:pt x="100" y="400"/>
                  <a:pt x="100" y="400"/>
                  <a:pt x="125" y="374"/>
                </a:cubicBezTo>
                <a:cubicBezTo>
                  <a:pt x="125" y="350"/>
                  <a:pt x="125" y="350"/>
                  <a:pt x="100" y="325"/>
                </a:cubicBezTo>
                <a:cubicBezTo>
                  <a:pt x="76" y="325"/>
                  <a:pt x="51" y="374"/>
                  <a:pt x="25" y="400"/>
                </a:cubicBezTo>
                <a:cubicBezTo>
                  <a:pt x="0" y="450"/>
                  <a:pt x="51" y="500"/>
                  <a:pt x="51" y="525"/>
                </a:cubicBezTo>
                <a:cubicBezTo>
                  <a:pt x="76" y="550"/>
                  <a:pt x="25" y="550"/>
                  <a:pt x="25" y="550"/>
                </a:cubicBezTo>
                <a:cubicBezTo>
                  <a:pt x="25" y="575"/>
                  <a:pt x="100" y="625"/>
                  <a:pt x="125" y="650"/>
                </a:cubicBezTo>
                <a:cubicBezTo>
                  <a:pt x="176" y="675"/>
                  <a:pt x="200" y="750"/>
                  <a:pt x="225" y="775"/>
                </a:cubicBezTo>
                <a:cubicBezTo>
                  <a:pt x="251" y="800"/>
                  <a:pt x="251" y="825"/>
                  <a:pt x="300" y="925"/>
                </a:cubicBezTo>
                <a:cubicBezTo>
                  <a:pt x="325" y="1000"/>
                  <a:pt x="401" y="1125"/>
                  <a:pt x="451" y="1200"/>
                </a:cubicBezTo>
                <a:cubicBezTo>
                  <a:pt x="476" y="1250"/>
                  <a:pt x="501" y="1300"/>
                  <a:pt x="501" y="1325"/>
                </a:cubicBezTo>
                <a:cubicBezTo>
                  <a:pt x="476" y="1325"/>
                  <a:pt x="501" y="1375"/>
                  <a:pt x="525" y="1400"/>
                </a:cubicBezTo>
                <a:cubicBezTo>
                  <a:pt x="576" y="1425"/>
                  <a:pt x="601" y="1450"/>
                  <a:pt x="676" y="1500"/>
                </a:cubicBezTo>
                <a:cubicBezTo>
                  <a:pt x="776" y="1550"/>
                  <a:pt x="925" y="1625"/>
                  <a:pt x="951" y="1675"/>
                </a:cubicBezTo>
                <a:cubicBezTo>
                  <a:pt x="976" y="1699"/>
                  <a:pt x="1051" y="1750"/>
                  <a:pt x="1076" y="1750"/>
                </a:cubicBezTo>
                <a:lnTo>
                  <a:pt x="1076" y="1775"/>
                </a:lnTo>
                <a:cubicBezTo>
                  <a:pt x="1076" y="1775"/>
                  <a:pt x="1076" y="1750"/>
                  <a:pt x="1101" y="1750"/>
                </a:cubicBezTo>
                <a:cubicBezTo>
                  <a:pt x="1125" y="1750"/>
                  <a:pt x="1125" y="1699"/>
                  <a:pt x="1125" y="16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86" name="Freeform 112">
            <a:extLst>
              <a:ext uri="{FF2B5EF4-FFF2-40B4-BE49-F238E27FC236}">
                <a16:creationId xmlns:a16="http://schemas.microsoft.com/office/drawing/2014/main" id="{8EF3E668-6769-8D4D-B9AD-B5DD8CBCDD73}"/>
              </a:ext>
            </a:extLst>
          </p:cNvPr>
          <p:cNvSpPr>
            <a:spLocks noChangeArrowheads="1"/>
          </p:cNvSpPr>
          <p:nvPr/>
        </p:nvSpPr>
        <p:spPr bwMode="auto">
          <a:xfrm>
            <a:off x="3549300" y="4469285"/>
            <a:ext cx="414841" cy="351560"/>
          </a:xfrm>
          <a:custGeom>
            <a:avLst/>
            <a:gdLst>
              <a:gd name="T0" fmla="*/ 125 w 1301"/>
              <a:gd name="T1" fmla="*/ 76 h 1102"/>
              <a:gd name="T2" fmla="*/ 125 w 1301"/>
              <a:gd name="T3" fmla="*/ 76 h 1102"/>
              <a:gd name="T4" fmla="*/ 49 w 1301"/>
              <a:gd name="T5" fmla="*/ 176 h 1102"/>
              <a:gd name="T6" fmla="*/ 25 w 1301"/>
              <a:gd name="T7" fmla="*/ 251 h 1102"/>
              <a:gd name="T8" fmla="*/ 0 w 1301"/>
              <a:gd name="T9" fmla="*/ 276 h 1102"/>
              <a:gd name="T10" fmla="*/ 49 w 1301"/>
              <a:gd name="T11" fmla="*/ 300 h 1102"/>
              <a:gd name="T12" fmla="*/ 100 w 1301"/>
              <a:gd name="T13" fmla="*/ 376 h 1102"/>
              <a:gd name="T14" fmla="*/ 149 w 1301"/>
              <a:gd name="T15" fmla="*/ 501 h 1102"/>
              <a:gd name="T16" fmla="*/ 325 w 1301"/>
              <a:gd name="T17" fmla="*/ 501 h 1102"/>
              <a:gd name="T18" fmla="*/ 450 w 1301"/>
              <a:gd name="T19" fmla="*/ 576 h 1102"/>
              <a:gd name="T20" fmla="*/ 550 w 1301"/>
              <a:gd name="T21" fmla="*/ 601 h 1102"/>
              <a:gd name="T22" fmla="*/ 525 w 1301"/>
              <a:gd name="T23" fmla="*/ 776 h 1102"/>
              <a:gd name="T24" fmla="*/ 575 w 1301"/>
              <a:gd name="T25" fmla="*/ 825 h 1102"/>
              <a:gd name="T26" fmla="*/ 575 w 1301"/>
              <a:gd name="T27" fmla="*/ 901 h 1102"/>
              <a:gd name="T28" fmla="*/ 575 w 1301"/>
              <a:gd name="T29" fmla="*/ 951 h 1102"/>
              <a:gd name="T30" fmla="*/ 575 w 1301"/>
              <a:gd name="T31" fmla="*/ 951 h 1102"/>
              <a:gd name="T32" fmla="*/ 650 w 1301"/>
              <a:gd name="T33" fmla="*/ 1051 h 1102"/>
              <a:gd name="T34" fmla="*/ 700 w 1301"/>
              <a:gd name="T35" fmla="*/ 1076 h 1102"/>
              <a:gd name="T36" fmla="*/ 750 w 1301"/>
              <a:gd name="T37" fmla="*/ 1076 h 1102"/>
              <a:gd name="T38" fmla="*/ 825 w 1301"/>
              <a:gd name="T39" fmla="*/ 1025 h 1102"/>
              <a:gd name="T40" fmla="*/ 875 w 1301"/>
              <a:gd name="T41" fmla="*/ 1001 h 1102"/>
              <a:gd name="T42" fmla="*/ 925 w 1301"/>
              <a:gd name="T43" fmla="*/ 951 h 1102"/>
              <a:gd name="T44" fmla="*/ 950 w 1301"/>
              <a:gd name="T45" fmla="*/ 925 h 1102"/>
              <a:gd name="T46" fmla="*/ 900 w 1301"/>
              <a:gd name="T47" fmla="*/ 901 h 1102"/>
              <a:gd name="T48" fmla="*/ 875 w 1301"/>
              <a:gd name="T49" fmla="*/ 851 h 1102"/>
              <a:gd name="T50" fmla="*/ 825 w 1301"/>
              <a:gd name="T51" fmla="*/ 776 h 1102"/>
              <a:gd name="T52" fmla="*/ 900 w 1301"/>
              <a:gd name="T53" fmla="*/ 776 h 1102"/>
              <a:gd name="T54" fmla="*/ 975 w 1301"/>
              <a:gd name="T55" fmla="*/ 801 h 1102"/>
              <a:gd name="T56" fmla="*/ 1025 w 1301"/>
              <a:gd name="T57" fmla="*/ 801 h 1102"/>
              <a:gd name="T58" fmla="*/ 1075 w 1301"/>
              <a:gd name="T59" fmla="*/ 751 h 1102"/>
              <a:gd name="T60" fmla="*/ 1200 w 1301"/>
              <a:gd name="T61" fmla="*/ 725 h 1102"/>
              <a:gd name="T62" fmla="*/ 1225 w 1301"/>
              <a:gd name="T63" fmla="*/ 676 h 1102"/>
              <a:gd name="T64" fmla="*/ 1150 w 1301"/>
              <a:gd name="T65" fmla="*/ 601 h 1102"/>
              <a:gd name="T66" fmla="*/ 1175 w 1301"/>
              <a:gd name="T67" fmla="*/ 551 h 1102"/>
              <a:gd name="T68" fmla="*/ 1200 w 1301"/>
              <a:gd name="T69" fmla="*/ 501 h 1102"/>
              <a:gd name="T70" fmla="*/ 1225 w 1301"/>
              <a:gd name="T71" fmla="*/ 451 h 1102"/>
              <a:gd name="T72" fmla="*/ 1250 w 1301"/>
              <a:gd name="T73" fmla="*/ 400 h 1102"/>
              <a:gd name="T74" fmla="*/ 1300 w 1301"/>
              <a:gd name="T75" fmla="*/ 351 h 1102"/>
              <a:gd name="T76" fmla="*/ 1150 w 1301"/>
              <a:gd name="T77" fmla="*/ 325 h 1102"/>
              <a:gd name="T78" fmla="*/ 1175 w 1301"/>
              <a:gd name="T79" fmla="*/ 251 h 1102"/>
              <a:gd name="T80" fmla="*/ 1050 w 1301"/>
              <a:gd name="T81" fmla="*/ 200 h 1102"/>
              <a:gd name="T82" fmla="*/ 1050 w 1301"/>
              <a:gd name="T83" fmla="*/ 150 h 1102"/>
              <a:gd name="T84" fmla="*/ 975 w 1301"/>
              <a:gd name="T85" fmla="*/ 125 h 1102"/>
              <a:gd name="T86" fmla="*/ 800 w 1301"/>
              <a:gd name="T87" fmla="*/ 200 h 1102"/>
              <a:gd name="T88" fmla="*/ 625 w 1301"/>
              <a:gd name="T89" fmla="*/ 150 h 1102"/>
              <a:gd name="T90" fmla="*/ 500 w 1301"/>
              <a:gd name="T91" fmla="*/ 125 h 1102"/>
              <a:gd name="T92" fmla="*/ 425 w 1301"/>
              <a:gd name="T93" fmla="*/ 50 h 1102"/>
              <a:gd name="T94" fmla="*/ 349 w 1301"/>
              <a:gd name="T95" fmla="*/ 0 h 1102"/>
              <a:gd name="T96" fmla="*/ 325 w 1301"/>
              <a:gd name="T97" fmla="*/ 50 h 1102"/>
              <a:gd name="T98" fmla="*/ 200 w 1301"/>
              <a:gd name="T99" fmla="*/ 125 h 1102"/>
              <a:gd name="T100" fmla="*/ 225 w 1301"/>
              <a:gd name="T101" fmla="*/ 276 h 1102"/>
              <a:gd name="T102" fmla="*/ 125 w 1301"/>
              <a:gd name="T103" fmla="*/ 225 h 1102"/>
              <a:gd name="T104" fmla="*/ 149 w 1301"/>
              <a:gd name="T105" fmla="*/ 125 h 1102"/>
              <a:gd name="T106" fmla="*/ 149 w 1301"/>
              <a:gd name="T107" fmla="*/ 50 h 1102"/>
              <a:gd name="T108" fmla="*/ 125 w 1301"/>
              <a:gd name="T109" fmla="*/ 7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1" h="1102">
                <a:moveTo>
                  <a:pt x="125" y="76"/>
                </a:moveTo>
                <a:lnTo>
                  <a:pt x="125" y="76"/>
                </a:lnTo>
                <a:cubicBezTo>
                  <a:pt x="100" y="100"/>
                  <a:pt x="49" y="125"/>
                  <a:pt x="49" y="176"/>
                </a:cubicBezTo>
                <a:cubicBezTo>
                  <a:pt x="25" y="200"/>
                  <a:pt x="49" y="225"/>
                  <a:pt x="25" y="251"/>
                </a:cubicBezTo>
                <a:cubicBezTo>
                  <a:pt x="0" y="251"/>
                  <a:pt x="0" y="276"/>
                  <a:pt x="0" y="276"/>
                </a:cubicBezTo>
                <a:cubicBezTo>
                  <a:pt x="25" y="276"/>
                  <a:pt x="49" y="276"/>
                  <a:pt x="49" y="300"/>
                </a:cubicBezTo>
                <a:cubicBezTo>
                  <a:pt x="49" y="325"/>
                  <a:pt x="100" y="325"/>
                  <a:pt x="100" y="376"/>
                </a:cubicBezTo>
                <a:cubicBezTo>
                  <a:pt x="100" y="400"/>
                  <a:pt x="75" y="501"/>
                  <a:pt x="149" y="501"/>
                </a:cubicBezTo>
                <a:cubicBezTo>
                  <a:pt x="225" y="501"/>
                  <a:pt x="275" y="451"/>
                  <a:pt x="325" y="501"/>
                </a:cubicBezTo>
                <a:cubicBezTo>
                  <a:pt x="349" y="551"/>
                  <a:pt x="400" y="576"/>
                  <a:pt x="450" y="576"/>
                </a:cubicBezTo>
                <a:cubicBezTo>
                  <a:pt x="500" y="551"/>
                  <a:pt x="575" y="551"/>
                  <a:pt x="550" y="601"/>
                </a:cubicBezTo>
                <a:cubicBezTo>
                  <a:pt x="525" y="651"/>
                  <a:pt x="500" y="725"/>
                  <a:pt x="525" y="776"/>
                </a:cubicBezTo>
                <a:cubicBezTo>
                  <a:pt x="550" y="801"/>
                  <a:pt x="600" y="825"/>
                  <a:pt x="575" y="825"/>
                </a:cubicBezTo>
                <a:cubicBezTo>
                  <a:pt x="550" y="851"/>
                  <a:pt x="550" y="876"/>
                  <a:pt x="575" y="901"/>
                </a:cubicBezTo>
                <a:cubicBezTo>
                  <a:pt x="600" y="925"/>
                  <a:pt x="575" y="951"/>
                  <a:pt x="575" y="951"/>
                </a:cubicBezTo>
                <a:lnTo>
                  <a:pt x="575" y="951"/>
                </a:lnTo>
                <a:cubicBezTo>
                  <a:pt x="600" y="1001"/>
                  <a:pt x="625" y="1051"/>
                  <a:pt x="650" y="1051"/>
                </a:cubicBezTo>
                <a:cubicBezTo>
                  <a:pt x="675" y="1076"/>
                  <a:pt x="675" y="1101"/>
                  <a:pt x="700" y="1076"/>
                </a:cubicBezTo>
                <a:cubicBezTo>
                  <a:pt x="725" y="1076"/>
                  <a:pt x="725" y="1051"/>
                  <a:pt x="750" y="1076"/>
                </a:cubicBezTo>
                <a:cubicBezTo>
                  <a:pt x="775" y="1076"/>
                  <a:pt x="800" y="1051"/>
                  <a:pt x="825" y="1025"/>
                </a:cubicBezTo>
                <a:cubicBezTo>
                  <a:pt x="850" y="1025"/>
                  <a:pt x="875" y="1025"/>
                  <a:pt x="875" y="1001"/>
                </a:cubicBezTo>
                <a:cubicBezTo>
                  <a:pt x="875" y="976"/>
                  <a:pt x="900" y="951"/>
                  <a:pt x="925" y="951"/>
                </a:cubicBezTo>
                <a:cubicBezTo>
                  <a:pt x="975" y="951"/>
                  <a:pt x="975" y="925"/>
                  <a:pt x="950" y="925"/>
                </a:cubicBezTo>
                <a:cubicBezTo>
                  <a:pt x="925" y="925"/>
                  <a:pt x="900" y="951"/>
                  <a:pt x="900" y="901"/>
                </a:cubicBezTo>
                <a:cubicBezTo>
                  <a:pt x="900" y="876"/>
                  <a:pt x="875" y="876"/>
                  <a:pt x="875" y="851"/>
                </a:cubicBezTo>
                <a:cubicBezTo>
                  <a:pt x="875" y="825"/>
                  <a:pt x="875" y="801"/>
                  <a:pt x="825" y="776"/>
                </a:cubicBezTo>
                <a:cubicBezTo>
                  <a:pt x="800" y="751"/>
                  <a:pt x="875" y="751"/>
                  <a:pt x="900" y="776"/>
                </a:cubicBezTo>
                <a:cubicBezTo>
                  <a:pt x="900" y="776"/>
                  <a:pt x="975" y="776"/>
                  <a:pt x="975" y="801"/>
                </a:cubicBezTo>
                <a:cubicBezTo>
                  <a:pt x="975" y="825"/>
                  <a:pt x="1025" y="825"/>
                  <a:pt x="1025" y="801"/>
                </a:cubicBezTo>
                <a:cubicBezTo>
                  <a:pt x="1025" y="776"/>
                  <a:pt x="1050" y="751"/>
                  <a:pt x="1075" y="751"/>
                </a:cubicBezTo>
                <a:cubicBezTo>
                  <a:pt x="1100" y="776"/>
                  <a:pt x="1175" y="725"/>
                  <a:pt x="1200" y="725"/>
                </a:cubicBezTo>
                <a:cubicBezTo>
                  <a:pt x="1200" y="701"/>
                  <a:pt x="1200" y="701"/>
                  <a:pt x="1225" y="676"/>
                </a:cubicBezTo>
                <a:cubicBezTo>
                  <a:pt x="1200" y="651"/>
                  <a:pt x="1175" y="625"/>
                  <a:pt x="1150" y="601"/>
                </a:cubicBezTo>
                <a:cubicBezTo>
                  <a:pt x="1150" y="576"/>
                  <a:pt x="1175" y="576"/>
                  <a:pt x="1175" y="551"/>
                </a:cubicBezTo>
                <a:cubicBezTo>
                  <a:pt x="1175" y="525"/>
                  <a:pt x="1175" y="525"/>
                  <a:pt x="1200" y="501"/>
                </a:cubicBezTo>
                <a:cubicBezTo>
                  <a:pt x="1250" y="501"/>
                  <a:pt x="1250" y="476"/>
                  <a:pt x="1225" y="451"/>
                </a:cubicBezTo>
                <a:cubicBezTo>
                  <a:pt x="1200" y="451"/>
                  <a:pt x="1225" y="400"/>
                  <a:pt x="1250" y="400"/>
                </a:cubicBezTo>
                <a:cubicBezTo>
                  <a:pt x="1275" y="400"/>
                  <a:pt x="1275" y="376"/>
                  <a:pt x="1300" y="351"/>
                </a:cubicBezTo>
                <a:cubicBezTo>
                  <a:pt x="1250" y="325"/>
                  <a:pt x="1175" y="325"/>
                  <a:pt x="1150" y="325"/>
                </a:cubicBezTo>
                <a:cubicBezTo>
                  <a:pt x="1125" y="351"/>
                  <a:pt x="1175" y="300"/>
                  <a:pt x="1175" y="251"/>
                </a:cubicBezTo>
                <a:cubicBezTo>
                  <a:pt x="1175" y="225"/>
                  <a:pt x="1075" y="225"/>
                  <a:pt x="1050" y="200"/>
                </a:cubicBezTo>
                <a:cubicBezTo>
                  <a:pt x="1000" y="200"/>
                  <a:pt x="1025" y="150"/>
                  <a:pt x="1050" y="150"/>
                </a:cubicBezTo>
                <a:cubicBezTo>
                  <a:pt x="1100" y="150"/>
                  <a:pt x="1025" y="125"/>
                  <a:pt x="975" y="125"/>
                </a:cubicBezTo>
                <a:cubicBezTo>
                  <a:pt x="925" y="150"/>
                  <a:pt x="850" y="176"/>
                  <a:pt x="800" y="200"/>
                </a:cubicBezTo>
                <a:cubicBezTo>
                  <a:pt x="750" y="225"/>
                  <a:pt x="675" y="125"/>
                  <a:pt x="625" y="150"/>
                </a:cubicBezTo>
                <a:cubicBezTo>
                  <a:pt x="575" y="176"/>
                  <a:pt x="500" y="176"/>
                  <a:pt x="500" y="125"/>
                </a:cubicBezTo>
                <a:cubicBezTo>
                  <a:pt x="500" y="76"/>
                  <a:pt x="475" y="50"/>
                  <a:pt x="425" y="50"/>
                </a:cubicBezTo>
                <a:cubicBezTo>
                  <a:pt x="375" y="50"/>
                  <a:pt x="375" y="0"/>
                  <a:pt x="349" y="0"/>
                </a:cubicBezTo>
                <a:cubicBezTo>
                  <a:pt x="300" y="0"/>
                  <a:pt x="349" y="50"/>
                  <a:pt x="325" y="50"/>
                </a:cubicBezTo>
                <a:cubicBezTo>
                  <a:pt x="300" y="76"/>
                  <a:pt x="200" y="100"/>
                  <a:pt x="200" y="125"/>
                </a:cubicBezTo>
                <a:cubicBezTo>
                  <a:pt x="175" y="176"/>
                  <a:pt x="249" y="225"/>
                  <a:pt x="225" y="276"/>
                </a:cubicBezTo>
                <a:cubicBezTo>
                  <a:pt x="200" y="300"/>
                  <a:pt x="149" y="276"/>
                  <a:pt x="125" y="225"/>
                </a:cubicBezTo>
                <a:cubicBezTo>
                  <a:pt x="100" y="200"/>
                  <a:pt x="175" y="125"/>
                  <a:pt x="149" y="125"/>
                </a:cubicBezTo>
                <a:cubicBezTo>
                  <a:pt x="149" y="100"/>
                  <a:pt x="149" y="76"/>
                  <a:pt x="149" y="50"/>
                </a:cubicBezTo>
                <a:cubicBezTo>
                  <a:pt x="149" y="50"/>
                  <a:pt x="125" y="50"/>
                  <a:pt x="125" y="7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87" name="Freeform 113">
            <a:extLst>
              <a:ext uri="{FF2B5EF4-FFF2-40B4-BE49-F238E27FC236}">
                <a16:creationId xmlns:a16="http://schemas.microsoft.com/office/drawing/2014/main" id="{6D4F26F4-D2C9-BA4D-BC9E-1ACF1CEDBF45}"/>
              </a:ext>
            </a:extLst>
          </p:cNvPr>
          <p:cNvSpPr>
            <a:spLocks noChangeArrowheads="1"/>
          </p:cNvSpPr>
          <p:nvPr/>
        </p:nvSpPr>
        <p:spPr bwMode="auto">
          <a:xfrm>
            <a:off x="4011952" y="4645064"/>
            <a:ext cx="127968" cy="136405"/>
          </a:xfrm>
          <a:custGeom>
            <a:avLst/>
            <a:gdLst>
              <a:gd name="T0" fmla="*/ 100 w 401"/>
              <a:gd name="T1" fmla="*/ 100 h 426"/>
              <a:gd name="T2" fmla="*/ 100 w 401"/>
              <a:gd name="T3" fmla="*/ 100 h 426"/>
              <a:gd name="T4" fmla="*/ 50 w 401"/>
              <a:gd name="T5" fmla="*/ 150 h 426"/>
              <a:gd name="T6" fmla="*/ 25 w 401"/>
              <a:gd name="T7" fmla="*/ 225 h 426"/>
              <a:gd name="T8" fmla="*/ 100 w 401"/>
              <a:gd name="T9" fmla="*/ 325 h 426"/>
              <a:gd name="T10" fmla="*/ 150 w 401"/>
              <a:gd name="T11" fmla="*/ 425 h 426"/>
              <a:gd name="T12" fmla="*/ 200 w 401"/>
              <a:gd name="T13" fmla="*/ 425 h 426"/>
              <a:gd name="T14" fmla="*/ 225 w 401"/>
              <a:gd name="T15" fmla="*/ 374 h 426"/>
              <a:gd name="T16" fmla="*/ 350 w 401"/>
              <a:gd name="T17" fmla="*/ 374 h 426"/>
              <a:gd name="T18" fmla="*/ 350 w 401"/>
              <a:gd name="T19" fmla="*/ 374 h 426"/>
              <a:gd name="T20" fmla="*/ 375 w 401"/>
              <a:gd name="T21" fmla="*/ 325 h 426"/>
              <a:gd name="T22" fmla="*/ 375 w 401"/>
              <a:gd name="T23" fmla="*/ 200 h 426"/>
              <a:gd name="T24" fmla="*/ 375 w 401"/>
              <a:gd name="T25" fmla="*/ 100 h 426"/>
              <a:gd name="T26" fmla="*/ 400 w 401"/>
              <a:gd name="T27" fmla="*/ 50 h 426"/>
              <a:gd name="T28" fmla="*/ 300 w 401"/>
              <a:gd name="T29" fmla="*/ 25 h 426"/>
              <a:gd name="T30" fmla="*/ 175 w 401"/>
              <a:gd name="T31" fmla="*/ 25 h 426"/>
              <a:gd name="T32" fmla="*/ 125 w 401"/>
              <a:gd name="T33" fmla="*/ 25 h 426"/>
              <a:gd name="T34" fmla="*/ 100 w 401"/>
              <a:gd name="T35" fmla="*/ 25 h 426"/>
              <a:gd name="T36" fmla="*/ 100 w 401"/>
              <a:gd name="T37" fmla="*/ 10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426">
                <a:moveTo>
                  <a:pt x="100" y="100"/>
                </a:moveTo>
                <a:lnTo>
                  <a:pt x="100" y="100"/>
                </a:lnTo>
                <a:cubicBezTo>
                  <a:pt x="100" y="125"/>
                  <a:pt x="75" y="125"/>
                  <a:pt x="50" y="150"/>
                </a:cubicBezTo>
                <a:cubicBezTo>
                  <a:pt x="25" y="150"/>
                  <a:pt x="25" y="200"/>
                  <a:pt x="25" y="225"/>
                </a:cubicBezTo>
                <a:cubicBezTo>
                  <a:pt x="0" y="225"/>
                  <a:pt x="75" y="274"/>
                  <a:pt x="100" y="325"/>
                </a:cubicBezTo>
                <a:cubicBezTo>
                  <a:pt x="100" y="350"/>
                  <a:pt x="125" y="374"/>
                  <a:pt x="150" y="425"/>
                </a:cubicBezTo>
                <a:cubicBezTo>
                  <a:pt x="175" y="425"/>
                  <a:pt x="175" y="425"/>
                  <a:pt x="200" y="425"/>
                </a:cubicBezTo>
                <a:cubicBezTo>
                  <a:pt x="225" y="400"/>
                  <a:pt x="200" y="374"/>
                  <a:pt x="225" y="374"/>
                </a:cubicBezTo>
                <a:cubicBezTo>
                  <a:pt x="275" y="374"/>
                  <a:pt x="325" y="350"/>
                  <a:pt x="350" y="374"/>
                </a:cubicBezTo>
                <a:lnTo>
                  <a:pt x="350" y="374"/>
                </a:lnTo>
                <a:cubicBezTo>
                  <a:pt x="350" y="374"/>
                  <a:pt x="375" y="350"/>
                  <a:pt x="375" y="325"/>
                </a:cubicBezTo>
                <a:cubicBezTo>
                  <a:pt x="375" y="325"/>
                  <a:pt x="375" y="250"/>
                  <a:pt x="375" y="200"/>
                </a:cubicBezTo>
                <a:cubicBezTo>
                  <a:pt x="350" y="174"/>
                  <a:pt x="375" y="125"/>
                  <a:pt x="375" y="100"/>
                </a:cubicBezTo>
                <a:cubicBezTo>
                  <a:pt x="375" y="100"/>
                  <a:pt x="400" y="74"/>
                  <a:pt x="400" y="50"/>
                </a:cubicBezTo>
                <a:cubicBezTo>
                  <a:pt x="375" y="50"/>
                  <a:pt x="325" y="25"/>
                  <a:pt x="300" y="25"/>
                </a:cubicBezTo>
                <a:cubicBezTo>
                  <a:pt x="250" y="50"/>
                  <a:pt x="200" y="50"/>
                  <a:pt x="175" y="25"/>
                </a:cubicBezTo>
                <a:cubicBezTo>
                  <a:pt x="175" y="0"/>
                  <a:pt x="150" y="0"/>
                  <a:pt x="125" y="25"/>
                </a:cubicBezTo>
                <a:lnTo>
                  <a:pt x="100" y="25"/>
                </a:lnTo>
                <a:cubicBezTo>
                  <a:pt x="100" y="50"/>
                  <a:pt x="100" y="74"/>
                  <a:pt x="100" y="1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88" name="Freeform 114">
            <a:extLst>
              <a:ext uri="{FF2B5EF4-FFF2-40B4-BE49-F238E27FC236}">
                <a16:creationId xmlns:a16="http://schemas.microsoft.com/office/drawing/2014/main" id="{1E828D64-25C8-FC47-A364-4DA682440697}"/>
              </a:ext>
            </a:extLst>
          </p:cNvPr>
          <p:cNvSpPr>
            <a:spLocks noChangeArrowheads="1"/>
          </p:cNvSpPr>
          <p:nvPr/>
        </p:nvSpPr>
        <p:spPr bwMode="auto">
          <a:xfrm>
            <a:off x="3916327" y="4581784"/>
            <a:ext cx="143436" cy="223592"/>
          </a:xfrm>
          <a:custGeom>
            <a:avLst/>
            <a:gdLst>
              <a:gd name="T0" fmla="*/ 100 w 451"/>
              <a:gd name="T1" fmla="*/ 49 h 701"/>
              <a:gd name="T2" fmla="*/ 100 w 451"/>
              <a:gd name="T3" fmla="*/ 49 h 701"/>
              <a:gd name="T4" fmla="*/ 75 w 451"/>
              <a:gd name="T5" fmla="*/ 100 h 701"/>
              <a:gd name="T6" fmla="*/ 50 w 451"/>
              <a:gd name="T7" fmla="*/ 150 h 701"/>
              <a:gd name="T8" fmla="*/ 25 w 451"/>
              <a:gd name="T9" fmla="*/ 200 h 701"/>
              <a:gd name="T10" fmla="*/ 0 w 451"/>
              <a:gd name="T11" fmla="*/ 250 h 701"/>
              <a:gd name="T12" fmla="*/ 75 w 451"/>
              <a:gd name="T13" fmla="*/ 325 h 701"/>
              <a:gd name="T14" fmla="*/ 100 w 451"/>
              <a:gd name="T15" fmla="*/ 300 h 701"/>
              <a:gd name="T16" fmla="*/ 150 w 451"/>
              <a:gd name="T17" fmla="*/ 400 h 701"/>
              <a:gd name="T18" fmla="*/ 150 w 451"/>
              <a:gd name="T19" fmla="*/ 474 h 701"/>
              <a:gd name="T20" fmla="*/ 175 w 451"/>
              <a:gd name="T21" fmla="*/ 625 h 701"/>
              <a:gd name="T22" fmla="*/ 275 w 451"/>
              <a:gd name="T23" fmla="*/ 674 h 701"/>
              <a:gd name="T24" fmla="*/ 325 w 451"/>
              <a:gd name="T25" fmla="*/ 650 h 701"/>
              <a:gd name="T26" fmla="*/ 375 w 451"/>
              <a:gd name="T27" fmla="*/ 625 h 701"/>
              <a:gd name="T28" fmla="*/ 450 w 451"/>
              <a:gd name="T29" fmla="*/ 625 h 701"/>
              <a:gd name="T30" fmla="*/ 400 w 451"/>
              <a:gd name="T31" fmla="*/ 525 h 701"/>
              <a:gd name="T32" fmla="*/ 325 w 451"/>
              <a:gd name="T33" fmla="*/ 425 h 701"/>
              <a:gd name="T34" fmla="*/ 350 w 451"/>
              <a:gd name="T35" fmla="*/ 350 h 701"/>
              <a:gd name="T36" fmla="*/ 400 w 451"/>
              <a:gd name="T37" fmla="*/ 300 h 701"/>
              <a:gd name="T38" fmla="*/ 400 w 451"/>
              <a:gd name="T39" fmla="*/ 225 h 701"/>
              <a:gd name="T40" fmla="*/ 325 w 451"/>
              <a:gd name="T41" fmla="*/ 150 h 701"/>
              <a:gd name="T42" fmla="*/ 275 w 451"/>
              <a:gd name="T43" fmla="*/ 100 h 701"/>
              <a:gd name="T44" fmla="*/ 175 w 451"/>
              <a:gd name="T45" fmla="*/ 25 h 701"/>
              <a:gd name="T46" fmla="*/ 150 w 451"/>
              <a:gd name="T47" fmla="*/ 0 h 701"/>
              <a:gd name="T48" fmla="*/ 100 w 451"/>
              <a:gd name="T49" fmla="*/ 49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1" h="701">
                <a:moveTo>
                  <a:pt x="100" y="49"/>
                </a:moveTo>
                <a:lnTo>
                  <a:pt x="100" y="49"/>
                </a:lnTo>
                <a:cubicBezTo>
                  <a:pt x="75" y="49"/>
                  <a:pt x="50" y="100"/>
                  <a:pt x="75" y="100"/>
                </a:cubicBezTo>
                <a:cubicBezTo>
                  <a:pt x="100" y="125"/>
                  <a:pt x="100" y="150"/>
                  <a:pt x="50" y="150"/>
                </a:cubicBezTo>
                <a:cubicBezTo>
                  <a:pt x="25" y="174"/>
                  <a:pt x="25" y="174"/>
                  <a:pt x="25" y="200"/>
                </a:cubicBezTo>
                <a:cubicBezTo>
                  <a:pt x="25" y="225"/>
                  <a:pt x="0" y="225"/>
                  <a:pt x="0" y="250"/>
                </a:cubicBezTo>
                <a:cubicBezTo>
                  <a:pt x="25" y="274"/>
                  <a:pt x="50" y="300"/>
                  <a:pt x="75" y="325"/>
                </a:cubicBezTo>
                <a:cubicBezTo>
                  <a:pt x="75" y="325"/>
                  <a:pt x="75" y="300"/>
                  <a:pt x="100" y="300"/>
                </a:cubicBezTo>
                <a:cubicBezTo>
                  <a:pt x="150" y="325"/>
                  <a:pt x="100" y="374"/>
                  <a:pt x="150" y="400"/>
                </a:cubicBezTo>
                <a:cubicBezTo>
                  <a:pt x="175" y="400"/>
                  <a:pt x="175" y="450"/>
                  <a:pt x="150" y="474"/>
                </a:cubicBezTo>
                <a:cubicBezTo>
                  <a:pt x="125" y="474"/>
                  <a:pt x="125" y="574"/>
                  <a:pt x="175" y="625"/>
                </a:cubicBezTo>
                <a:cubicBezTo>
                  <a:pt x="225" y="700"/>
                  <a:pt x="250" y="674"/>
                  <a:pt x="275" y="674"/>
                </a:cubicBezTo>
                <a:cubicBezTo>
                  <a:pt x="275" y="650"/>
                  <a:pt x="325" y="674"/>
                  <a:pt x="325" y="650"/>
                </a:cubicBezTo>
                <a:cubicBezTo>
                  <a:pt x="350" y="625"/>
                  <a:pt x="350" y="650"/>
                  <a:pt x="375" y="625"/>
                </a:cubicBezTo>
                <a:cubicBezTo>
                  <a:pt x="400" y="600"/>
                  <a:pt x="425" y="625"/>
                  <a:pt x="450" y="625"/>
                </a:cubicBezTo>
                <a:cubicBezTo>
                  <a:pt x="425" y="574"/>
                  <a:pt x="400" y="550"/>
                  <a:pt x="400" y="525"/>
                </a:cubicBezTo>
                <a:cubicBezTo>
                  <a:pt x="375" y="474"/>
                  <a:pt x="300" y="425"/>
                  <a:pt x="325" y="425"/>
                </a:cubicBezTo>
                <a:cubicBezTo>
                  <a:pt x="325" y="400"/>
                  <a:pt x="325" y="350"/>
                  <a:pt x="350" y="350"/>
                </a:cubicBezTo>
                <a:cubicBezTo>
                  <a:pt x="375" y="325"/>
                  <a:pt x="400" y="325"/>
                  <a:pt x="400" y="300"/>
                </a:cubicBezTo>
                <a:cubicBezTo>
                  <a:pt x="400" y="274"/>
                  <a:pt x="400" y="250"/>
                  <a:pt x="400" y="225"/>
                </a:cubicBezTo>
                <a:cubicBezTo>
                  <a:pt x="375" y="225"/>
                  <a:pt x="350" y="150"/>
                  <a:pt x="325" y="150"/>
                </a:cubicBezTo>
                <a:cubicBezTo>
                  <a:pt x="300" y="150"/>
                  <a:pt x="275" y="125"/>
                  <a:pt x="275" y="100"/>
                </a:cubicBezTo>
                <a:cubicBezTo>
                  <a:pt x="275" y="74"/>
                  <a:pt x="225" y="49"/>
                  <a:pt x="175" y="25"/>
                </a:cubicBezTo>
                <a:cubicBezTo>
                  <a:pt x="175" y="0"/>
                  <a:pt x="150" y="0"/>
                  <a:pt x="150" y="0"/>
                </a:cubicBezTo>
                <a:cubicBezTo>
                  <a:pt x="125" y="25"/>
                  <a:pt x="125" y="49"/>
                  <a:pt x="100" y="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89" name="Freeform 115">
            <a:extLst>
              <a:ext uri="{FF2B5EF4-FFF2-40B4-BE49-F238E27FC236}">
                <a16:creationId xmlns:a16="http://schemas.microsoft.com/office/drawing/2014/main" id="{0BB270EF-5043-F141-A5EF-68AB278DDB58}"/>
              </a:ext>
            </a:extLst>
          </p:cNvPr>
          <p:cNvSpPr>
            <a:spLocks noChangeArrowheads="1"/>
          </p:cNvSpPr>
          <p:nvPr/>
        </p:nvSpPr>
        <p:spPr bwMode="auto">
          <a:xfrm>
            <a:off x="4123044" y="4661941"/>
            <a:ext cx="95624" cy="119531"/>
          </a:xfrm>
          <a:custGeom>
            <a:avLst/>
            <a:gdLst>
              <a:gd name="T0" fmla="*/ 25 w 301"/>
              <a:gd name="T1" fmla="*/ 150 h 376"/>
              <a:gd name="T2" fmla="*/ 25 w 301"/>
              <a:gd name="T3" fmla="*/ 150 h 376"/>
              <a:gd name="T4" fmla="*/ 25 w 301"/>
              <a:gd name="T5" fmla="*/ 275 h 376"/>
              <a:gd name="T6" fmla="*/ 0 w 301"/>
              <a:gd name="T7" fmla="*/ 324 h 376"/>
              <a:gd name="T8" fmla="*/ 75 w 301"/>
              <a:gd name="T9" fmla="*/ 350 h 376"/>
              <a:gd name="T10" fmla="*/ 175 w 301"/>
              <a:gd name="T11" fmla="*/ 300 h 376"/>
              <a:gd name="T12" fmla="*/ 300 w 301"/>
              <a:gd name="T13" fmla="*/ 150 h 376"/>
              <a:gd name="T14" fmla="*/ 300 w 301"/>
              <a:gd name="T15" fmla="*/ 150 h 376"/>
              <a:gd name="T16" fmla="*/ 125 w 301"/>
              <a:gd name="T17" fmla="*/ 24 h 376"/>
              <a:gd name="T18" fmla="*/ 50 w 301"/>
              <a:gd name="T19" fmla="*/ 0 h 376"/>
              <a:gd name="T20" fmla="*/ 25 w 301"/>
              <a:gd name="T21" fmla="*/ 50 h 376"/>
              <a:gd name="T22" fmla="*/ 25 w 301"/>
              <a:gd name="T23" fmla="*/ 15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76">
                <a:moveTo>
                  <a:pt x="25" y="150"/>
                </a:moveTo>
                <a:lnTo>
                  <a:pt x="25" y="150"/>
                </a:lnTo>
                <a:cubicBezTo>
                  <a:pt x="25" y="200"/>
                  <a:pt x="25" y="275"/>
                  <a:pt x="25" y="275"/>
                </a:cubicBezTo>
                <a:cubicBezTo>
                  <a:pt x="25" y="300"/>
                  <a:pt x="0" y="324"/>
                  <a:pt x="0" y="324"/>
                </a:cubicBezTo>
                <a:cubicBezTo>
                  <a:pt x="25" y="350"/>
                  <a:pt x="50" y="350"/>
                  <a:pt x="75" y="350"/>
                </a:cubicBezTo>
                <a:cubicBezTo>
                  <a:pt x="125" y="324"/>
                  <a:pt x="150" y="375"/>
                  <a:pt x="175" y="300"/>
                </a:cubicBezTo>
                <a:cubicBezTo>
                  <a:pt x="200" y="250"/>
                  <a:pt x="250" y="200"/>
                  <a:pt x="300" y="150"/>
                </a:cubicBezTo>
                <a:lnTo>
                  <a:pt x="300" y="150"/>
                </a:lnTo>
                <a:cubicBezTo>
                  <a:pt x="250" y="150"/>
                  <a:pt x="200" y="50"/>
                  <a:pt x="125" y="24"/>
                </a:cubicBezTo>
                <a:cubicBezTo>
                  <a:pt x="100" y="24"/>
                  <a:pt x="75" y="24"/>
                  <a:pt x="50" y="0"/>
                </a:cubicBezTo>
                <a:cubicBezTo>
                  <a:pt x="50" y="24"/>
                  <a:pt x="25" y="50"/>
                  <a:pt x="25" y="50"/>
                </a:cubicBezTo>
                <a:cubicBezTo>
                  <a:pt x="25" y="75"/>
                  <a:pt x="0" y="124"/>
                  <a:pt x="25" y="1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90" name="Freeform 116">
            <a:extLst>
              <a:ext uri="{FF2B5EF4-FFF2-40B4-BE49-F238E27FC236}">
                <a16:creationId xmlns:a16="http://schemas.microsoft.com/office/drawing/2014/main" id="{5CFB3199-942C-C948-BB5B-9D3EA739AFD4}"/>
              </a:ext>
            </a:extLst>
          </p:cNvPr>
          <p:cNvSpPr>
            <a:spLocks noChangeArrowheads="1"/>
          </p:cNvSpPr>
          <p:nvPr/>
        </p:nvSpPr>
        <p:spPr bwMode="auto">
          <a:xfrm>
            <a:off x="3206177" y="4110693"/>
            <a:ext cx="319217" cy="119531"/>
          </a:xfrm>
          <a:custGeom>
            <a:avLst/>
            <a:gdLst>
              <a:gd name="T0" fmla="*/ 801 w 1002"/>
              <a:gd name="T1" fmla="*/ 225 h 377"/>
              <a:gd name="T2" fmla="*/ 801 w 1002"/>
              <a:gd name="T3" fmla="*/ 225 h 377"/>
              <a:gd name="T4" fmla="*/ 351 w 1002"/>
              <a:gd name="T5" fmla="*/ 50 h 377"/>
              <a:gd name="T6" fmla="*/ 25 w 1002"/>
              <a:gd name="T7" fmla="*/ 176 h 377"/>
              <a:gd name="T8" fmla="*/ 176 w 1002"/>
              <a:gd name="T9" fmla="*/ 100 h 377"/>
              <a:gd name="T10" fmla="*/ 276 w 1002"/>
              <a:gd name="T11" fmla="*/ 125 h 377"/>
              <a:gd name="T12" fmla="*/ 425 w 1002"/>
              <a:gd name="T13" fmla="*/ 176 h 377"/>
              <a:gd name="T14" fmla="*/ 625 w 1002"/>
              <a:gd name="T15" fmla="*/ 276 h 377"/>
              <a:gd name="T16" fmla="*/ 676 w 1002"/>
              <a:gd name="T17" fmla="*/ 350 h 377"/>
              <a:gd name="T18" fmla="*/ 976 w 1002"/>
              <a:gd name="T19" fmla="*/ 350 h 377"/>
              <a:gd name="T20" fmla="*/ 801 w 1002"/>
              <a:gd name="T21" fmla="*/ 22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2" h="377">
                <a:moveTo>
                  <a:pt x="801" y="225"/>
                </a:moveTo>
                <a:lnTo>
                  <a:pt x="801" y="225"/>
                </a:lnTo>
                <a:cubicBezTo>
                  <a:pt x="751" y="225"/>
                  <a:pt x="551" y="100"/>
                  <a:pt x="351" y="50"/>
                </a:cubicBezTo>
                <a:cubicBezTo>
                  <a:pt x="176" y="0"/>
                  <a:pt x="0" y="150"/>
                  <a:pt x="25" y="176"/>
                </a:cubicBezTo>
                <a:cubicBezTo>
                  <a:pt x="51" y="200"/>
                  <a:pt x="151" y="125"/>
                  <a:pt x="176" y="100"/>
                </a:cubicBezTo>
                <a:cubicBezTo>
                  <a:pt x="225" y="50"/>
                  <a:pt x="276" y="100"/>
                  <a:pt x="276" y="125"/>
                </a:cubicBezTo>
                <a:cubicBezTo>
                  <a:pt x="276" y="150"/>
                  <a:pt x="351" y="176"/>
                  <a:pt x="425" y="176"/>
                </a:cubicBezTo>
                <a:cubicBezTo>
                  <a:pt x="525" y="176"/>
                  <a:pt x="551" y="250"/>
                  <a:pt x="625" y="276"/>
                </a:cubicBezTo>
                <a:cubicBezTo>
                  <a:pt x="725" y="300"/>
                  <a:pt x="625" y="325"/>
                  <a:pt x="676" y="350"/>
                </a:cubicBezTo>
                <a:cubicBezTo>
                  <a:pt x="725" y="376"/>
                  <a:pt x="976" y="350"/>
                  <a:pt x="976" y="350"/>
                </a:cubicBezTo>
                <a:cubicBezTo>
                  <a:pt x="1001" y="325"/>
                  <a:pt x="876" y="225"/>
                  <a:pt x="801" y="2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91" name="Freeform 117">
            <a:extLst>
              <a:ext uri="{FF2B5EF4-FFF2-40B4-BE49-F238E27FC236}">
                <a16:creationId xmlns:a16="http://schemas.microsoft.com/office/drawing/2014/main" id="{27860DFA-924C-6C40-BF98-464DEAFDF544}"/>
              </a:ext>
            </a:extLst>
          </p:cNvPr>
          <p:cNvSpPr>
            <a:spLocks noChangeArrowheads="1"/>
          </p:cNvSpPr>
          <p:nvPr/>
        </p:nvSpPr>
        <p:spPr bwMode="auto">
          <a:xfrm>
            <a:off x="3388989" y="4262568"/>
            <a:ext cx="71719" cy="40781"/>
          </a:xfrm>
          <a:custGeom>
            <a:avLst/>
            <a:gdLst>
              <a:gd name="T0" fmla="*/ 24 w 226"/>
              <a:gd name="T1" fmla="*/ 49 h 126"/>
              <a:gd name="T2" fmla="*/ 24 w 226"/>
              <a:gd name="T3" fmla="*/ 49 h 126"/>
              <a:gd name="T4" fmla="*/ 225 w 226"/>
              <a:gd name="T5" fmla="*/ 74 h 126"/>
              <a:gd name="T6" fmla="*/ 24 w 226"/>
              <a:gd name="T7" fmla="*/ 49 h 126"/>
            </a:gdLst>
            <a:ahLst/>
            <a:cxnLst>
              <a:cxn ang="0">
                <a:pos x="T0" y="T1"/>
              </a:cxn>
              <a:cxn ang="0">
                <a:pos x="T2" y="T3"/>
              </a:cxn>
              <a:cxn ang="0">
                <a:pos x="T4" y="T5"/>
              </a:cxn>
              <a:cxn ang="0">
                <a:pos x="T6" y="T7"/>
              </a:cxn>
            </a:cxnLst>
            <a:rect l="0" t="0" r="r" b="b"/>
            <a:pathLst>
              <a:path w="226" h="126">
                <a:moveTo>
                  <a:pt x="24" y="49"/>
                </a:moveTo>
                <a:lnTo>
                  <a:pt x="24" y="49"/>
                </a:lnTo>
                <a:cubicBezTo>
                  <a:pt x="49" y="74"/>
                  <a:pt x="200" y="125"/>
                  <a:pt x="225" y="74"/>
                </a:cubicBezTo>
                <a:cubicBezTo>
                  <a:pt x="225" y="49"/>
                  <a:pt x="0" y="0"/>
                  <a:pt x="24" y="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92" name="Freeform 118">
            <a:extLst>
              <a:ext uri="{FF2B5EF4-FFF2-40B4-BE49-F238E27FC236}">
                <a16:creationId xmlns:a16="http://schemas.microsoft.com/office/drawing/2014/main" id="{AF8A944F-7B99-5C4A-906C-7D49F51990EC}"/>
              </a:ext>
            </a:extLst>
          </p:cNvPr>
          <p:cNvSpPr>
            <a:spLocks noChangeArrowheads="1"/>
          </p:cNvSpPr>
          <p:nvPr/>
        </p:nvSpPr>
        <p:spPr bwMode="auto">
          <a:xfrm>
            <a:off x="3723674" y="4262568"/>
            <a:ext cx="71719" cy="40781"/>
          </a:xfrm>
          <a:custGeom>
            <a:avLst/>
            <a:gdLst>
              <a:gd name="T0" fmla="*/ 50 w 226"/>
              <a:gd name="T1" fmla="*/ 49 h 126"/>
              <a:gd name="T2" fmla="*/ 50 w 226"/>
              <a:gd name="T3" fmla="*/ 49 h 126"/>
              <a:gd name="T4" fmla="*/ 200 w 226"/>
              <a:gd name="T5" fmla="*/ 49 h 126"/>
              <a:gd name="T6" fmla="*/ 50 w 226"/>
              <a:gd name="T7" fmla="*/ 49 h 126"/>
            </a:gdLst>
            <a:ahLst/>
            <a:cxnLst>
              <a:cxn ang="0">
                <a:pos x="T0" y="T1"/>
              </a:cxn>
              <a:cxn ang="0">
                <a:pos x="T2" y="T3"/>
              </a:cxn>
              <a:cxn ang="0">
                <a:pos x="T4" y="T5"/>
              </a:cxn>
              <a:cxn ang="0">
                <a:pos x="T6" y="T7"/>
              </a:cxn>
            </a:cxnLst>
            <a:rect l="0" t="0" r="r" b="b"/>
            <a:pathLst>
              <a:path w="226" h="126">
                <a:moveTo>
                  <a:pt x="50" y="49"/>
                </a:moveTo>
                <a:lnTo>
                  <a:pt x="50" y="49"/>
                </a:lnTo>
                <a:cubicBezTo>
                  <a:pt x="75" y="125"/>
                  <a:pt x="200" y="74"/>
                  <a:pt x="200" y="49"/>
                </a:cubicBezTo>
                <a:cubicBezTo>
                  <a:pt x="225" y="25"/>
                  <a:pt x="0" y="0"/>
                  <a:pt x="50" y="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93" name="Freeform 119">
            <a:extLst>
              <a:ext uri="{FF2B5EF4-FFF2-40B4-BE49-F238E27FC236}">
                <a16:creationId xmlns:a16="http://schemas.microsoft.com/office/drawing/2014/main" id="{EEBE4D5A-812A-E044-98DC-4E4AB8B24279}"/>
              </a:ext>
            </a:extLst>
          </p:cNvPr>
          <p:cNvSpPr>
            <a:spLocks noChangeArrowheads="1"/>
          </p:cNvSpPr>
          <p:nvPr/>
        </p:nvSpPr>
        <p:spPr bwMode="auto">
          <a:xfrm>
            <a:off x="3916328" y="6535054"/>
            <a:ext cx="104061" cy="47812"/>
          </a:xfrm>
          <a:custGeom>
            <a:avLst/>
            <a:gdLst>
              <a:gd name="T0" fmla="*/ 325 w 326"/>
              <a:gd name="T1" fmla="*/ 49 h 150"/>
              <a:gd name="T2" fmla="*/ 325 w 326"/>
              <a:gd name="T3" fmla="*/ 49 h 150"/>
              <a:gd name="T4" fmla="*/ 175 w 326"/>
              <a:gd name="T5" fmla="*/ 125 h 150"/>
              <a:gd name="T6" fmla="*/ 325 w 326"/>
              <a:gd name="T7" fmla="*/ 49 h 150"/>
              <a:gd name="T8" fmla="*/ 150 w 326"/>
              <a:gd name="T9" fmla="*/ 0 h 150"/>
              <a:gd name="T10" fmla="*/ 150 w 326"/>
              <a:gd name="T11" fmla="*/ 0 h 150"/>
              <a:gd name="T12" fmla="*/ 50 w 326"/>
              <a:gd name="T13" fmla="*/ 125 h 150"/>
              <a:gd name="T14" fmla="*/ 150 w 326"/>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50">
                <a:moveTo>
                  <a:pt x="325" y="49"/>
                </a:moveTo>
                <a:lnTo>
                  <a:pt x="325" y="49"/>
                </a:lnTo>
                <a:cubicBezTo>
                  <a:pt x="275" y="0"/>
                  <a:pt x="125" y="100"/>
                  <a:pt x="175" y="125"/>
                </a:cubicBezTo>
                <a:cubicBezTo>
                  <a:pt x="200" y="149"/>
                  <a:pt x="325" y="75"/>
                  <a:pt x="325" y="49"/>
                </a:cubicBezTo>
                <a:close/>
                <a:moveTo>
                  <a:pt x="150" y="0"/>
                </a:moveTo>
                <a:lnTo>
                  <a:pt x="150" y="0"/>
                </a:lnTo>
                <a:cubicBezTo>
                  <a:pt x="100" y="0"/>
                  <a:pt x="0" y="100"/>
                  <a:pt x="50" y="125"/>
                </a:cubicBezTo>
                <a:cubicBezTo>
                  <a:pt x="100" y="149"/>
                  <a:pt x="200" y="25"/>
                  <a:pt x="150" y="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94" name="Freeform 120">
            <a:extLst>
              <a:ext uri="{FF2B5EF4-FFF2-40B4-BE49-F238E27FC236}">
                <a16:creationId xmlns:a16="http://schemas.microsoft.com/office/drawing/2014/main" id="{8EA592A3-5DE9-ED41-A6D7-3DD6381580B9}"/>
              </a:ext>
            </a:extLst>
          </p:cNvPr>
          <p:cNvSpPr>
            <a:spLocks noChangeArrowheads="1"/>
          </p:cNvSpPr>
          <p:nvPr/>
        </p:nvSpPr>
        <p:spPr bwMode="auto">
          <a:xfrm>
            <a:off x="2991021" y="4788503"/>
            <a:ext cx="503435" cy="208124"/>
          </a:xfrm>
          <a:custGeom>
            <a:avLst/>
            <a:gdLst>
              <a:gd name="T0" fmla="*/ 1526 w 1577"/>
              <a:gd name="T1" fmla="*/ 175 h 651"/>
              <a:gd name="T2" fmla="*/ 1526 w 1577"/>
              <a:gd name="T3" fmla="*/ 175 h 651"/>
              <a:gd name="T4" fmla="*/ 1476 w 1577"/>
              <a:gd name="T5" fmla="*/ 124 h 651"/>
              <a:gd name="T6" fmla="*/ 1400 w 1577"/>
              <a:gd name="T7" fmla="*/ 124 h 651"/>
              <a:gd name="T8" fmla="*/ 1326 w 1577"/>
              <a:gd name="T9" fmla="*/ 75 h 651"/>
              <a:gd name="T10" fmla="*/ 1226 w 1577"/>
              <a:gd name="T11" fmla="*/ 0 h 651"/>
              <a:gd name="T12" fmla="*/ 1226 w 1577"/>
              <a:gd name="T13" fmla="*/ 24 h 651"/>
              <a:gd name="T14" fmla="*/ 1151 w 1577"/>
              <a:gd name="T15" fmla="*/ 50 h 651"/>
              <a:gd name="T16" fmla="*/ 1126 w 1577"/>
              <a:gd name="T17" fmla="*/ 124 h 651"/>
              <a:gd name="T18" fmla="*/ 1075 w 1577"/>
              <a:gd name="T19" fmla="*/ 175 h 651"/>
              <a:gd name="T20" fmla="*/ 1051 w 1577"/>
              <a:gd name="T21" fmla="*/ 224 h 651"/>
              <a:gd name="T22" fmla="*/ 1026 w 1577"/>
              <a:gd name="T23" fmla="*/ 300 h 651"/>
              <a:gd name="T24" fmla="*/ 1026 w 1577"/>
              <a:gd name="T25" fmla="*/ 350 h 651"/>
              <a:gd name="T26" fmla="*/ 1075 w 1577"/>
              <a:gd name="T27" fmla="*/ 400 h 651"/>
              <a:gd name="T28" fmla="*/ 1126 w 1577"/>
              <a:gd name="T29" fmla="*/ 424 h 651"/>
              <a:gd name="T30" fmla="*/ 1075 w 1577"/>
              <a:gd name="T31" fmla="*/ 475 h 651"/>
              <a:gd name="T32" fmla="*/ 1075 w 1577"/>
              <a:gd name="T33" fmla="*/ 475 h 651"/>
              <a:gd name="T34" fmla="*/ 1100 w 1577"/>
              <a:gd name="T35" fmla="*/ 524 h 651"/>
              <a:gd name="T36" fmla="*/ 1100 w 1577"/>
              <a:gd name="T37" fmla="*/ 575 h 651"/>
              <a:gd name="T38" fmla="*/ 1175 w 1577"/>
              <a:gd name="T39" fmla="*/ 600 h 651"/>
              <a:gd name="T40" fmla="*/ 1226 w 1577"/>
              <a:gd name="T41" fmla="*/ 575 h 651"/>
              <a:gd name="T42" fmla="*/ 1326 w 1577"/>
              <a:gd name="T43" fmla="*/ 424 h 651"/>
              <a:gd name="T44" fmla="*/ 1500 w 1577"/>
              <a:gd name="T45" fmla="*/ 324 h 651"/>
              <a:gd name="T46" fmla="*/ 1551 w 1577"/>
              <a:gd name="T47" fmla="*/ 250 h 651"/>
              <a:gd name="T48" fmla="*/ 1526 w 1577"/>
              <a:gd name="T49" fmla="*/ 175 h 651"/>
              <a:gd name="T50" fmla="*/ 50 w 1577"/>
              <a:gd name="T51" fmla="*/ 150 h 651"/>
              <a:gd name="T52" fmla="*/ 50 w 1577"/>
              <a:gd name="T53" fmla="*/ 150 h 651"/>
              <a:gd name="T54" fmla="*/ 100 w 1577"/>
              <a:gd name="T55" fmla="*/ 250 h 651"/>
              <a:gd name="T56" fmla="*/ 50 w 1577"/>
              <a:gd name="T57" fmla="*/ 15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7" h="651">
                <a:moveTo>
                  <a:pt x="1526" y="175"/>
                </a:moveTo>
                <a:lnTo>
                  <a:pt x="1526" y="175"/>
                </a:lnTo>
                <a:cubicBezTo>
                  <a:pt x="1500" y="124"/>
                  <a:pt x="1476" y="100"/>
                  <a:pt x="1476" y="124"/>
                </a:cubicBezTo>
                <a:cubicBezTo>
                  <a:pt x="1451" y="124"/>
                  <a:pt x="1426" y="124"/>
                  <a:pt x="1400" y="124"/>
                </a:cubicBezTo>
                <a:cubicBezTo>
                  <a:pt x="1376" y="100"/>
                  <a:pt x="1351" y="75"/>
                  <a:pt x="1326" y="75"/>
                </a:cubicBezTo>
                <a:cubicBezTo>
                  <a:pt x="1326" y="75"/>
                  <a:pt x="1251" y="50"/>
                  <a:pt x="1226" y="0"/>
                </a:cubicBezTo>
                <a:cubicBezTo>
                  <a:pt x="1226" y="24"/>
                  <a:pt x="1226" y="24"/>
                  <a:pt x="1226" y="24"/>
                </a:cubicBezTo>
                <a:cubicBezTo>
                  <a:pt x="1226" y="50"/>
                  <a:pt x="1200" y="50"/>
                  <a:pt x="1151" y="50"/>
                </a:cubicBezTo>
                <a:cubicBezTo>
                  <a:pt x="1126" y="50"/>
                  <a:pt x="1126" y="100"/>
                  <a:pt x="1126" y="124"/>
                </a:cubicBezTo>
                <a:cubicBezTo>
                  <a:pt x="1126" y="150"/>
                  <a:pt x="1100" y="150"/>
                  <a:pt x="1075" y="175"/>
                </a:cubicBezTo>
                <a:cubicBezTo>
                  <a:pt x="1075" y="200"/>
                  <a:pt x="1075" y="224"/>
                  <a:pt x="1051" y="224"/>
                </a:cubicBezTo>
                <a:cubicBezTo>
                  <a:pt x="1026" y="250"/>
                  <a:pt x="1026" y="275"/>
                  <a:pt x="1026" y="300"/>
                </a:cubicBezTo>
                <a:cubicBezTo>
                  <a:pt x="1051" y="324"/>
                  <a:pt x="1026" y="350"/>
                  <a:pt x="1026" y="350"/>
                </a:cubicBezTo>
                <a:cubicBezTo>
                  <a:pt x="1026" y="375"/>
                  <a:pt x="1051" y="375"/>
                  <a:pt x="1075" y="400"/>
                </a:cubicBezTo>
                <a:cubicBezTo>
                  <a:pt x="1100" y="424"/>
                  <a:pt x="1126" y="400"/>
                  <a:pt x="1126" y="424"/>
                </a:cubicBezTo>
                <a:cubicBezTo>
                  <a:pt x="1151" y="424"/>
                  <a:pt x="1126" y="475"/>
                  <a:pt x="1075" y="475"/>
                </a:cubicBezTo>
                <a:lnTo>
                  <a:pt x="1075" y="475"/>
                </a:lnTo>
                <a:cubicBezTo>
                  <a:pt x="1100" y="500"/>
                  <a:pt x="1100" y="500"/>
                  <a:pt x="1100" y="524"/>
                </a:cubicBezTo>
                <a:cubicBezTo>
                  <a:pt x="1075" y="550"/>
                  <a:pt x="1075" y="550"/>
                  <a:pt x="1100" y="575"/>
                </a:cubicBezTo>
                <a:cubicBezTo>
                  <a:pt x="1126" y="600"/>
                  <a:pt x="1151" y="550"/>
                  <a:pt x="1175" y="600"/>
                </a:cubicBezTo>
                <a:cubicBezTo>
                  <a:pt x="1200" y="624"/>
                  <a:pt x="1200" y="650"/>
                  <a:pt x="1226" y="575"/>
                </a:cubicBezTo>
                <a:cubicBezTo>
                  <a:pt x="1251" y="524"/>
                  <a:pt x="1275" y="449"/>
                  <a:pt x="1326" y="424"/>
                </a:cubicBezTo>
                <a:cubicBezTo>
                  <a:pt x="1376" y="424"/>
                  <a:pt x="1451" y="400"/>
                  <a:pt x="1500" y="324"/>
                </a:cubicBezTo>
                <a:cubicBezTo>
                  <a:pt x="1551" y="275"/>
                  <a:pt x="1526" y="250"/>
                  <a:pt x="1551" y="250"/>
                </a:cubicBezTo>
                <a:cubicBezTo>
                  <a:pt x="1576" y="224"/>
                  <a:pt x="1576" y="200"/>
                  <a:pt x="1526" y="175"/>
                </a:cubicBezTo>
                <a:close/>
                <a:moveTo>
                  <a:pt x="50" y="150"/>
                </a:moveTo>
                <a:lnTo>
                  <a:pt x="50" y="150"/>
                </a:lnTo>
                <a:cubicBezTo>
                  <a:pt x="0" y="200"/>
                  <a:pt x="100" y="275"/>
                  <a:pt x="100" y="250"/>
                </a:cubicBezTo>
                <a:cubicBezTo>
                  <a:pt x="126" y="200"/>
                  <a:pt x="100" y="75"/>
                  <a:pt x="50" y="15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95" name="Freeform 121">
            <a:extLst>
              <a:ext uri="{FF2B5EF4-FFF2-40B4-BE49-F238E27FC236}">
                <a16:creationId xmlns:a16="http://schemas.microsoft.com/office/drawing/2014/main" id="{A4E1D523-CDA5-E94C-B625-7EC44519FC1F}"/>
              </a:ext>
            </a:extLst>
          </p:cNvPr>
          <p:cNvSpPr>
            <a:spLocks noChangeArrowheads="1"/>
          </p:cNvSpPr>
          <p:nvPr/>
        </p:nvSpPr>
        <p:spPr bwMode="auto">
          <a:xfrm>
            <a:off x="3573205" y="1400868"/>
            <a:ext cx="1833739" cy="1372491"/>
          </a:xfrm>
          <a:custGeom>
            <a:avLst/>
            <a:gdLst>
              <a:gd name="T0" fmla="*/ 5226 w 5752"/>
              <a:gd name="T1" fmla="*/ 475 h 4302"/>
              <a:gd name="T2" fmla="*/ 4775 w 5752"/>
              <a:gd name="T3" fmla="*/ 575 h 4302"/>
              <a:gd name="T4" fmla="*/ 4726 w 5752"/>
              <a:gd name="T5" fmla="*/ 350 h 4302"/>
              <a:gd name="T6" fmla="*/ 4501 w 5752"/>
              <a:gd name="T7" fmla="*/ 400 h 4302"/>
              <a:gd name="T8" fmla="*/ 4151 w 5752"/>
              <a:gd name="T9" fmla="*/ 350 h 4302"/>
              <a:gd name="T10" fmla="*/ 4675 w 5752"/>
              <a:gd name="T11" fmla="*/ 174 h 4302"/>
              <a:gd name="T12" fmla="*/ 4175 w 5752"/>
              <a:gd name="T13" fmla="*/ 25 h 4302"/>
              <a:gd name="T14" fmla="*/ 3350 w 5752"/>
              <a:gd name="T15" fmla="*/ 25 h 4302"/>
              <a:gd name="T16" fmla="*/ 3050 w 5752"/>
              <a:gd name="T17" fmla="*/ 75 h 4302"/>
              <a:gd name="T18" fmla="*/ 2575 w 5752"/>
              <a:gd name="T19" fmla="*/ 200 h 4302"/>
              <a:gd name="T20" fmla="*/ 2525 w 5752"/>
              <a:gd name="T21" fmla="*/ 375 h 4302"/>
              <a:gd name="T22" fmla="*/ 2175 w 5752"/>
              <a:gd name="T23" fmla="*/ 375 h 4302"/>
              <a:gd name="T24" fmla="*/ 1875 w 5752"/>
              <a:gd name="T25" fmla="*/ 400 h 4302"/>
              <a:gd name="T26" fmla="*/ 1450 w 5752"/>
              <a:gd name="T27" fmla="*/ 325 h 4302"/>
              <a:gd name="T28" fmla="*/ 1075 w 5752"/>
              <a:gd name="T29" fmla="*/ 425 h 4302"/>
              <a:gd name="T30" fmla="*/ 500 w 5752"/>
              <a:gd name="T31" fmla="*/ 775 h 4302"/>
              <a:gd name="T32" fmla="*/ 350 w 5752"/>
              <a:gd name="T33" fmla="*/ 1050 h 4302"/>
              <a:gd name="T34" fmla="*/ 200 w 5752"/>
              <a:gd name="T35" fmla="*/ 1300 h 4302"/>
              <a:gd name="T36" fmla="*/ 350 w 5752"/>
              <a:gd name="T37" fmla="*/ 1375 h 4302"/>
              <a:gd name="T38" fmla="*/ 300 w 5752"/>
              <a:gd name="T39" fmla="*/ 1550 h 4302"/>
              <a:gd name="T40" fmla="*/ 650 w 5752"/>
              <a:gd name="T41" fmla="*/ 1625 h 4302"/>
              <a:gd name="T42" fmla="*/ 1200 w 5752"/>
              <a:gd name="T43" fmla="*/ 1650 h 4302"/>
              <a:gd name="T44" fmla="*/ 1575 w 5752"/>
              <a:gd name="T45" fmla="*/ 2025 h 4302"/>
              <a:gd name="T46" fmla="*/ 1625 w 5752"/>
              <a:gd name="T47" fmla="*/ 2350 h 4302"/>
              <a:gd name="T48" fmla="*/ 1850 w 5752"/>
              <a:gd name="T49" fmla="*/ 2500 h 4302"/>
              <a:gd name="T50" fmla="*/ 1750 w 5752"/>
              <a:gd name="T51" fmla="*/ 2600 h 4302"/>
              <a:gd name="T52" fmla="*/ 2050 w 5752"/>
              <a:gd name="T53" fmla="*/ 2950 h 4302"/>
              <a:gd name="T54" fmla="*/ 1775 w 5752"/>
              <a:gd name="T55" fmla="*/ 3176 h 4302"/>
              <a:gd name="T56" fmla="*/ 1925 w 5752"/>
              <a:gd name="T57" fmla="*/ 3476 h 4302"/>
              <a:gd name="T58" fmla="*/ 2050 w 5752"/>
              <a:gd name="T59" fmla="*/ 3776 h 4302"/>
              <a:gd name="T60" fmla="*/ 2275 w 5752"/>
              <a:gd name="T61" fmla="*/ 4076 h 4302"/>
              <a:gd name="T62" fmla="*/ 2575 w 5752"/>
              <a:gd name="T63" fmla="*/ 4226 h 4302"/>
              <a:gd name="T64" fmla="*/ 2875 w 5752"/>
              <a:gd name="T65" fmla="*/ 4076 h 4302"/>
              <a:gd name="T66" fmla="*/ 2975 w 5752"/>
              <a:gd name="T67" fmla="*/ 3801 h 4302"/>
              <a:gd name="T68" fmla="*/ 3050 w 5752"/>
              <a:gd name="T69" fmla="*/ 3625 h 4302"/>
              <a:gd name="T70" fmla="*/ 3101 w 5752"/>
              <a:gd name="T71" fmla="*/ 3501 h 4302"/>
              <a:gd name="T72" fmla="*/ 3326 w 5752"/>
              <a:gd name="T73" fmla="*/ 3350 h 4302"/>
              <a:gd name="T74" fmla="*/ 3726 w 5752"/>
              <a:gd name="T75" fmla="*/ 3176 h 4302"/>
              <a:gd name="T76" fmla="*/ 4026 w 5752"/>
              <a:gd name="T77" fmla="*/ 3001 h 4302"/>
              <a:gd name="T78" fmla="*/ 4751 w 5752"/>
              <a:gd name="T79" fmla="*/ 2750 h 4302"/>
              <a:gd name="T80" fmla="*/ 4426 w 5752"/>
              <a:gd name="T81" fmla="*/ 2676 h 4302"/>
              <a:gd name="T82" fmla="*/ 4601 w 5752"/>
              <a:gd name="T83" fmla="*/ 2576 h 4302"/>
              <a:gd name="T84" fmla="*/ 4601 w 5752"/>
              <a:gd name="T85" fmla="*/ 2300 h 4302"/>
              <a:gd name="T86" fmla="*/ 4601 w 5752"/>
              <a:gd name="T87" fmla="*/ 2225 h 4302"/>
              <a:gd name="T88" fmla="*/ 4801 w 5752"/>
              <a:gd name="T89" fmla="*/ 2150 h 4302"/>
              <a:gd name="T90" fmla="*/ 5051 w 5752"/>
              <a:gd name="T91" fmla="*/ 1976 h 4302"/>
              <a:gd name="T92" fmla="*/ 5051 w 5752"/>
              <a:gd name="T93" fmla="*/ 1775 h 4302"/>
              <a:gd name="T94" fmla="*/ 4775 w 5752"/>
              <a:gd name="T95" fmla="*/ 1500 h 4302"/>
              <a:gd name="T96" fmla="*/ 5101 w 5752"/>
              <a:gd name="T97" fmla="*/ 1375 h 4302"/>
              <a:gd name="T98" fmla="*/ 4876 w 5752"/>
              <a:gd name="T99" fmla="*/ 1275 h 4302"/>
              <a:gd name="T100" fmla="*/ 5026 w 5752"/>
              <a:gd name="T101" fmla="*/ 975 h 4302"/>
              <a:gd name="T102" fmla="*/ 4976 w 5752"/>
              <a:gd name="T103" fmla="*/ 850 h 4302"/>
              <a:gd name="T104" fmla="*/ 5176 w 5752"/>
              <a:gd name="T105" fmla="*/ 700 h 4302"/>
              <a:gd name="T106" fmla="*/ 5526 w 5752"/>
              <a:gd name="T107" fmla="*/ 575 h 4302"/>
              <a:gd name="T108" fmla="*/ 1975 w 5752"/>
              <a:gd name="T109" fmla="*/ 2800 h 4302"/>
              <a:gd name="T110" fmla="*/ 1700 w 5752"/>
              <a:gd name="T111" fmla="*/ 2700 h 4302"/>
              <a:gd name="T112" fmla="*/ 1975 w 5752"/>
              <a:gd name="T113" fmla="*/ 2800 h 4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52" h="4302">
                <a:moveTo>
                  <a:pt x="5426" y="375"/>
                </a:moveTo>
                <a:lnTo>
                  <a:pt x="5426" y="375"/>
                </a:lnTo>
                <a:cubicBezTo>
                  <a:pt x="5326" y="375"/>
                  <a:pt x="5251" y="400"/>
                  <a:pt x="5226" y="475"/>
                </a:cubicBezTo>
                <a:cubicBezTo>
                  <a:pt x="5226" y="550"/>
                  <a:pt x="5101" y="450"/>
                  <a:pt x="5051" y="475"/>
                </a:cubicBezTo>
                <a:cubicBezTo>
                  <a:pt x="4976" y="500"/>
                  <a:pt x="5026" y="425"/>
                  <a:pt x="4951" y="450"/>
                </a:cubicBezTo>
                <a:cubicBezTo>
                  <a:pt x="4901" y="475"/>
                  <a:pt x="4851" y="550"/>
                  <a:pt x="4775" y="575"/>
                </a:cubicBezTo>
                <a:cubicBezTo>
                  <a:pt x="4701" y="600"/>
                  <a:pt x="4651" y="675"/>
                  <a:pt x="4626" y="675"/>
                </a:cubicBezTo>
                <a:cubicBezTo>
                  <a:pt x="4575" y="675"/>
                  <a:pt x="4701" y="550"/>
                  <a:pt x="4775" y="475"/>
                </a:cubicBezTo>
                <a:cubicBezTo>
                  <a:pt x="4851" y="425"/>
                  <a:pt x="4801" y="350"/>
                  <a:pt x="4726" y="350"/>
                </a:cubicBezTo>
                <a:cubicBezTo>
                  <a:pt x="4626" y="350"/>
                  <a:pt x="4651" y="425"/>
                  <a:pt x="4601" y="425"/>
                </a:cubicBezTo>
                <a:cubicBezTo>
                  <a:pt x="4551" y="425"/>
                  <a:pt x="4301" y="550"/>
                  <a:pt x="4301" y="525"/>
                </a:cubicBezTo>
                <a:cubicBezTo>
                  <a:pt x="4275" y="475"/>
                  <a:pt x="4501" y="425"/>
                  <a:pt x="4501" y="400"/>
                </a:cubicBezTo>
                <a:cubicBezTo>
                  <a:pt x="4475" y="375"/>
                  <a:pt x="4226" y="375"/>
                  <a:pt x="4101" y="375"/>
                </a:cubicBezTo>
                <a:cubicBezTo>
                  <a:pt x="4001" y="400"/>
                  <a:pt x="3775" y="475"/>
                  <a:pt x="3775" y="425"/>
                </a:cubicBezTo>
                <a:cubicBezTo>
                  <a:pt x="3775" y="400"/>
                  <a:pt x="4026" y="350"/>
                  <a:pt x="4151" y="350"/>
                </a:cubicBezTo>
                <a:cubicBezTo>
                  <a:pt x="4275" y="325"/>
                  <a:pt x="4501" y="350"/>
                  <a:pt x="4575" y="300"/>
                </a:cubicBezTo>
                <a:cubicBezTo>
                  <a:pt x="4675" y="275"/>
                  <a:pt x="4826" y="275"/>
                  <a:pt x="4851" y="250"/>
                </a:cubicBezTo>
                <a:cubicBezTo>
                  <a:pt x="4876" y="200"/>
                  <a:pt x="4751" y="174"/>
                  <a:pt x="4675" y="174"/>
                </a:cubicBezTo>
                <a:cubicBezTo>
                  <a:pt x="4601" y="174"/>
                  <a:pt x="4551" y="174"/>
                  <a:pt x="4551" y="125"/>
                </a:cubicBezTo>
                <a:cubicBezTo>
                  <a:pt x="4551" y="100"/>
                  <a:pt x="4451" y="100"/>
                  <a:pt x="4426" y="75"/>
                </a:cubicBezTo>
                <a:cubicBezTo>
                  <a:pt x="4426" y="50"/>
                  <a:pt x="4201" y="50"/>
                  <a:pt x="4175" y="25"/>
                </a:cubicBezTo>
                <a:cubicBezTo>
                  <a:pt x="4126" y="0"/>
                  <a:pt x="4001" y="0"/>
                  <a:pt x="3875" y="0"/>
                </a:cubicBezTo>
                <a:cubicBezTo>
                  <a:pt x="3775" y="0"/>
                  <a:pt x="3550" y="0"/>
                  <a:pt x="3501" y="0"/>
                </a:cubicBezTo>
                <a:cubicBezTo>
                  <a:pt x="3426" y="25"/>
                  <a:pt x="3401" y="25"/>
                  <a:pt x="3350" y="25"/>
                </a:cubicBezTo>
                <a:cubicBezTo>
                  <a:pt x="3301" y="25"/>
                  <a:pt x="3226" y="50"/>
                  <a:pt x="3275" y="75"/>
                </a:cubicBezTo>
                <a:cubicBezTo>
                  <a:pt x="3326" y="125"/>
                  <a:pt x="3201" y="150"/>
                  <a:pt x="3201" y="100"/>
                </a:cubicBezTo>
                <a:cubicBezTo>
                  <a:pt x="3201" y="75"/>
                  <a:pt x="3101" y="50"/>
                  <a:pt x="3050" y="75"/>
                </a:cubicBezTo>
                <a:cubicBezTo>
                  <a:pt x="3001" y="125"/>
                  <a:pt x="2825" y="50"/>
                  <a:pt x="2801" y="75"/>
                </a:cubicBezTo>
                <a:cubicBezTo>
                  <a:pt x="2775" y="125"/>
                  <a:pt x="2550" y="100"/>
                  <a:pt x="2475" y="125"/>
                </a:cubicBezTo>
                <a:cubicBezTo>
                  <a:pt x="2425" y="125"/>
                  <a:pt x="2575" y="174"/>
                  <a:pt x="2575" y="200"/>
                </a:cubicBezTo>
                <a:cubicBezTo>
                  <a:pt x="2575" y="225"/>
                  <a:pt x="2375" y="200"/>
                  <a:pt x="2425" y="250"/>
                </a:cubicBezTo>
                <a:cubicBezTo>
                  <a:pt x="2450" y="300"/>
                  <a:pt x="2601" y="350"/>
                  <a:pt x="2650" y="400"/>
                </a:cubicBezTo>
                <a:cubicBezTo>
                  <a:pt x="2725" y="475"/>
                  <a:pt x="2601" y="425"/>
                  <a:pt x="2525" y="375"/>
                </a:cubicBezTo>
                <a:cubicBezTo>
                  <a:pt x="2450" y="325"/>
                  <a:pt x="2375" y="350"/>
                  <a:pt x="2325" y="300"/>
                </a:cubicBezTo>
                <a:cubicBezTo>
                  <a:pt x="2275" y="250"/>
                  <a:pt x="2100" y="225"/>
                  <a:pt x="2075" y="250"/>
                </a:cubicBezTo>
                <a:cubicBezTo>
                  <a:pt x="2025" y="275"/>
                  <a:pt x="2175" y="350"/>
                  <a:pt x="2175" y="375"/>
                </a:cubicBezTo>
                <a:cubicBezTo>
                  <a:pt x="2175" y="425"/>
                  <a:pt x="2075" y="375"/>
                  <a:pt x="2050" y="375"/>
                </a:cubicBezTo>
                <a:cubicBezTo>
                  <a:pt x="2025" y="400"/>
                  <a:pt x="1925" y="300"/>
                  <a:pt x="1875" y="300"/>
                </a:cubicBezTo>
                <a:cubicBezTo>
                  <a:pt x="1825" y="300"/>
                  <a:pt x="1875" y="350"/>
                  <a:pt x="1875" y="400"/>
                </a:cubicBezTo>
                <a:cubicBezTo>
                  <a:pt x="1875" y="475"/>
                  <a:pt x="1775" y="525"/>
                  <a:pt x="1800" y="475"/>
                </a:cubicBezTo>
                <a:cubicBezTo>
                  <a:pt x="1825" y="425"/>
                  <a:pt x="1800" y="300"/>
                  <a:pt x="1750" y="275"/>
                </a:cubicBezTo>
                <a:cubicBezTo>
                  <a:pt x="1675" y="250"/>
                  <a:pt x="1525" y="325"/>
                  <a:pt x="1450" y="325"/>
                </a:cubicBezTo>
                <a:cubicBezTo>
                  <a:pt x="1375" y="325"/>
                  <a:pt x="1275" y="350"/>
                  <a:pt x="1350" y="375"/>
                </a:cubicBezTo>
                <a:cubicBezTo>
                  <a:pt x="1400" y="425"/>
                  <a:pt x="1350" y="450"/>
                  <a:pt x="1275" y="400"/>
                </a:cubicBezTo>
                <a:cubicBezTo>
                  <a:pt x="1225" y="375"/>
                  <a:pt x="1025" y="400"/>
                  <a:pt x="1075" y="425"/>
                </a:cubicBezTo>
                <a:cubicBezTo>
                  <a:pt x="1100" y="450"/>
                  <a:pt x="1125" y="550"/>
                  <a:pt x="1100" y="575"/>
                </a:cubicBezTo>
                <a:cubicBezTo>
                  <a:pt x="1075" y="600"/>
                  <a:pt x="1000" y="550"/>
                  <a:pt x="925" y="550"/>
                </a:cubicBezTo>
                <a:cubicBezTo>
                  <a:pt x="850" y="550"/>
                  <a:pt x="475" y="725"/>
                  <a:pt x="500" y="775"/>
                </a:cubicBezTo>
                <a:cubicBezTo>
                  <a:pt x="525" y="825"/>
                  <a:pt x="675" y="775"/>
                  <a:pt x="725" y="825"/>
                </a:cubicBezTo>
                <a:cubicBezTo>
                  <a:pt x="775" y="850"/>
                  <a:pt x="700" y="950"/>
                  <a:pt x="650" y="975"/>
                </a:cubicBezTo>
                <a:cubicBezTo>
                  <a:pt x="575" y="1025"/>
                  <a:pt x="350" y="1000"/>
                  <a:pt x="350" y="1050"/>
                </a:cubicBezTo>
                <a:cubicBezTo>
                  <a:pt x="350" y="1100"/>
                  <a:pt x="0" y="1100"/>
                  <a:pt x="0" y="1175"/>
                </a:cubicBezTo>
                <a:cubicBezTo>
                  <a:pt x="0" y="1200"/>
                  <a:pt x="0" y="1250"/>
                  <a:pt x="50" y="1250"/>
                </a:cubicBezTo>
                <a:cubicBezTo>
                  <a:pt x="100" y="1250"/>
                  <a:pt x="150" y="1250"/>
                  <a:pt x="200" y="1300"/>
                </a:cubicBezTo>
                <a:cubicBezTo>
                  <a:pt x="250" y="1350"/>
                  <a:pt x="375" y="1350"/>
                  <a:pt x="450" y="1300"/>
                </a:cubicBezTo>
                <a:cubicBezTo>
                  <a:pt x="550" y="1275"/>
                  <a:pt x="600" y="1325"/>
                  <a:pt x="600" y="1375"/>
                </a:cubicBezTo>
                <a:cubicBezTo>
                  <a:pt x="600" y="1425"/>
                  <a:pt x="425" y="1350"/>
                  <a:pt x="350" y="1375"/>
                </a:cubicBezTo>
                <a:cubicBezTo>
                  <a:pt x="300" y="1425"/>
                  <a:pt x="125" y="1400"/>
                  <a:pt x="125" y="1425"/>
                </a:cubicBezTo>
                <a:cubicBezTo>
                  <a:pt x="125" y="1475"/>
                  <a:pt x="225" y="1450"/>
                  <a:pt x="300" y="1475"/>
                </a:cubicBezTo>
                <a:cubicBezTo>
                  <a:pt x="375" y="1475"/>
                  <a:pt x="300" y="1525"/>
                  <a:pt x="300" y="1550"/>
                </a:cubicBezTo>
                <a:cubicBezTo>
                  <a:pt x="300" y="1575"/>
                  <a:pt x="325" y="1575"/>
                  <a:pt x="400" y="1600"/>
                </a:cubicBezTo>
                <a:cubicBezTo>
                  <a:pt x="475" y="1650"/>
                  <a:pt x="600" y="1675"/>
                  <a:pt x="550" y="1625"/>
                </a:cubicBezTo>
                <a:cubicBezTo>
                  <a:pt x="525" y="1575"/>
                  <a:pt x="625" y="1600"/>
                  <a:pt x="650" y="1625"/>
                </a:cubicBezTo>
                <a:cubicBezTo>
                  <a:pt x="675" y="1650"/>
                  <a:pt x="725" y="1575"/>
                  <a:pt x="775" y="1600"/>
                </a:cubicBezTo>
                <a:cubicBezTo>
                  <a:pt x="825" y="1600"/>
                  <a:pt x="850" y="1550"/>
                  <a:pt x="900" y="1575"/>
                </a:cubicBezTo>
                <a:cubicBezTo>
                  <a:pt x="925" y="1600"/>
                  <a:pt x="1125" y="1625"/>
                  <a:pt x="1200" y="1650"/>
                </a:cubicBezTo>
                <a:cubicBezTo>
                  <a:pt x="1275" y="1675"/>
                  <a:pt x="1350" y="1700"/>
                  <a:pt x="1350" y="1750"/>
                </a:cubicBezTo>
                <a:cubicBezTo>
                  <a:pt x="1350" y="1800"/>
                  <a:pt x="1400" y="1850"/>
                  <a:pt x="1475" y="1876"/>
                </a:cubicBezTo>
                <a:cubicBezTo>
                  <a:pt x="1550" y="1900"/>
                  <a:pt x="1575" y="1976"/>
                  <a:pt x="1575" y="2025"/>
                </a:cubicBezTo>
                <a:cubicBezTo>
                  <a:pt x="1550" y="2076"/>
                  <a:pt x="1650" y="2100"/>
                  <a:pt x="1625" y="2125"/>
                </a:cubicBezTo>
                <a:cubicBezTo>
                  <a:pt x="1625" y="2150"/>
                  <a:pt x="1625" y="2176"/>
                  <a:pt x="1675" y="2225"/>
                </a:cubicBezTo>
                <a:cubicBezTo>
                  <a:pt x="1725" y="2276"/>
                  <a:pt x="1600" y="2300"/>
                  <a:pt x="1625" y="2350"/>
                </a:cubicBezTo>
                <a:cubicBezTo>
                  <a:pt x="1650" y="2376"/>
                  <a:pt x="1575" y="2450"/>
                  <a:pt x="1675" y="2476"/>
                </a:cubicBezTo>
                <a:cubicBezTo>
                  <a:pt x="1775" y="2476"/>
                  <a:pt x="1750" y="2400"/>
                  <a:pt x="1825" y="2400"/>
                </a:cubicBezTo>
                <a:cubicBezTo>
                  <a:pt x="1875" y="2400"/>
                  <a:pt x="1825" y="2476"/>
                  <a:pt x="1850" y="2500"/>
                </a:cubicBezTo>
                <a:cubicBezTo>
                  <a:pt x="1875" y="2550"/>
                  <a:pt x="1950" y="2525"/>
                  <a:pt x="2025" y="2600"/>
                </a:cubicBezTo>
                <a:cubicBezTo>
                  <a:pt x="2100" y="2650"/>
                  <a:pt x="2050" y="2676"/>
                  <a:pt x="2000" y="2625"/>
                </a:cubicBezTo>
                <a:cubicBezTo>
                  <a:pt x="1925" y="2576"/>
                  <a:pt x="1750" y="2600"/>
                  <a:pt x="1750" y="2600"/>
                </a:cubicBezTo>
                <a:cubicBezTo>
                  <a:pt x="1750" y="2625"/>
                  <a:pt x="1950" y="2750"/>
                  <a:pt x="2000" y="2725"/>
                </a:cubicBezTo>
                <a:cubicBezTo>
                  <a:pt x="2050" y="2700"/>
                  <a:pt x="2100" y="2800"/>
                  <a:pt x="2075" y="2825"/>
                </a:cubicBezTo>
                <a:cubicBezTo>
                  <a:pt x="2050" y="2850"/>
                  <a:pt x="2075" y="2925"/>
                  <a:pt x="2050" y="2950"/>
                </a:cubicBezTo>
                <a:cubicBezTo>
                  <a:pt x="2050" y="2975"/>
                  <a:pt x="1975" y="2950"/>
                  <a:pt x="1950" y="2950"/>
                </a:cubicBezTo>
                <a:cubicBezTo>
                  <a:pt x="1900" y="2975"/>
                  <a:pt x="1875" y="2975"/>
                  <a:pt x="1875" y="3025"/>
                </a:cubicBezTo>
                <a:cubicBezTo>
                  <a:pt x="1875" y="3076"/>
                  <a:pt x="1800" y="3101"/>
                  <a:pt x="1775" y="3176"/>
                </a:cubicBezTo>
                <a:cubicBezTo>
                  <a:pt x="1775" y="3225"/>
                  <a:pt x="1850" y="3225"/>
                  <a:pt x="1875" y="3250"/>
                </a:cubicBezTo>
                <a:cubicBezTo>
                  <a:pt x="1925" y="3276"/>
                  <a:pt x="1800" y="3276"/>
                  <a:pt x="1800" y="3325"/>
                </a:cubicBezTo>
                <a:cubicBezTo>
                  <a:pt x="1800" y="3376"/>
                  <a:pt x="1900" y="3450"/>
                  <a:pt x="1925" y="3476"/>
                </a:cubicBezTo>
                <a:cubicBezTo>
                  <a:pt x="1975" y="3476"/>
                  <a:pt x="1950" y="3576"/>
                  <a:pt x="1950" y="3625"/>
                </a:cubicBezTo>
                <a:cubicBezTo>
                  <a:pt x="1975" y="3676"/>
                  <a:pt x="2025" y="3625"/>
                  <a:pt x="2000" y="3676"/>
                </a:cubicBezTo>
                <a:cubicBezTo>
                  <a:pt x="2000" y="3725"/>
                  <a:pt x="2050" y="3725"/>
                  <a:pt x="2050" y="3776"/>
                </a:cubicBezTo>
                <a:cubicBezTo>
                  <a:pt x="2050" y="3801"/>
                  <a:pt x="2150" y="3801"/>
                  <a:pt x="2125" y="3850"/>
                </a:cubicBezTo>
                <a:cubicBezTo>
                  <a:pt x="2100" y="3901"/>
                  <a:pt x="2150" y="3925"/>
                  <a:pt x="2175" y="3976"/>
                </a:cubicBezTo>
                <a:cubicBezTo>
                  <a:pt x="2201" y="4001"/>
                  <a:pt x="2275" y="4050"/>
                  <a:pt x="2275" y="4076"/>
                </a:cubicBezTo>
                <a:cubicBezTo>
                  <a:pt x="2301" y="4101"/>
                  <a:pt x="2325" y="4150"/>
                  <a:pt x="2375" y="4150"/>
                </a:cubicBezTo>
                <a:cubicBezTo>
                  <a:pt x="2425" y="4125"/>
                  <a:pt x="2425" y="4176"/>
                  <a:pt x="2475" y="4176"/>
                </a:cubicBezTo>
                <a:cubicBezTo>
                  <a:pt x="2525" y="4176"/>
                  <a:pt x="2575" y="4201"/>
                  <a:pt x="2575" y="4226"/>
                </a:cubicBezTo>
                <a:cubicBezTo>
                  <a:pt x="2601" y="4250"/>
                  <a:pt x="2725" y="4275"/>
                  <a:pt x="2750" y="4275"/>
                </a:cubicBezTo>
                <a:cubicBezTo>
                  <a:pt x="2775" y="4301"/>
                  <a:pt x="2801" y="4226"/>
                  <a:pt x="2825" y="4201"/>
                </a:cubicBezTo>
                <a:cubicBezTo>
                  <a:pt x="2850" y="4201"/>
                  <a:pt x="2850" y="4076"/>
                  <a:pt x="2875" y="4076"/>
                </a:cubicBezTo>
                <a:cubicBezTo>
                  <a:pt x="2901" y="4050"/>
                  <a:pt x="2875" y="3925"/>
                  <a:pt x="2850" y="3925"/>
                </a:cubicBezTo>
                <a:cubicBezTo>
                  <a:pt x="2825" y="3901"/>
                  <a:pt x="2850" y="3850"/>
                  <a:pt x="2901" y="3876"/>
                </a:cubicBezTo>
                <a:cubicBezTo>
                  <a:pt x="2975" y="3876"/>
                  <a:pt x="2950" y="3825"/>
                  <a:pt x="2975" y="3801"/>
                </a:cubicBezTo>
                <a:cubicBezTo>
                  <a:pt x="3001" y="3801"/>
                  <a:pt x="3001" y="3750"/>
                  <a:pt x="3025" y="3725"/>
                </a:cubicBezTo>
                <a:cubicBezTo>
                  <a:pt x="3050" y="3725"/>
                  <a:pt x="3025" y="3701"/>
                  <a:pt x="3025" y="3676"/>
                </a:cubicBezTo>
                <a:cubicBezTo>
                  <a:pt x="3001" y="3650"/>
                  <a:pt x="3025" y="3625"/>
                  <a:pt x="3050" y="3625"/>
                </a:cubicBezTo>
                <a:cubicBezTo>
                  <a:pt x="3101" y="3625"/>
                  <a:pt x="3075" y="3576"/>
                  <a:pt x="3025" y="3550"/>
                </a:cubicBezTo>
                <a:cubicBezTo>
                  <a:pt x="3001" y="3525"/>
                  <a:pt x="3001" y="3476"/>
                  <a:pt x="3050" y="3525"/>
                </a:cubicBezTo>
                <a:cubicBezTo>
                  <a:pt x="3101" y="3550"/>
                  <a:pt x="3126" y="3525"/>
                  <a:pt x="3101" y="3501"/>
                </a:cubicBezTo>
                <a:cubicBezTo>
                  <a:pt x="3075" y="3450"/>
                  <a:pt x="3126" y="3450"/>
                  <a:pt x="3201" y="3425"/>
                </a:cubicBezTo>
                <a:cubicBezTo>
                  <a:pt x="3250" y="3425"/>
                  <a:pt x="3275" y="3401"/>
                  <a:pt x="3275" y="3350"/>
                </a:cubicBezTo>
                <a:cubicBezTo>
                  <a:pt x="3250" y="3301"/>
                  <a:pt x="3326" y="3325"/>
                  <a:pt x="3326" y="3350"/>
                </a:cubicBezTo>
                <a:cubicBezTo>
                  <a:pt x="3301" y="3401"/>
                  <a:pt x="3301" y="3425"/>
                  <a:pt x="3326" y="3401"/>
                </a:cubicBezTo>
                <a:cubicBezTo>
                  <a:pt x="3375" y="3376"/>
                  <a:pt x="3426" y="3401"/>
                  <a:pt x="3501" y="3376"/>
                </a:cubicBezTo>
                <a:cubicBezTo>
                  <a:pt x="3601" y="3350"/>
                  <a:pt x="3701" y="3250"/>
                  <a:pt x="3726" y="3176"/>
                </a:cubicBezTo>
                <a:cubicBezTo>
                  <a:pt x="3750" y="3101"/>
                  <a:pt x="3850" y="3125"/>
                  <a:pt x="3826" y="3076"/>
                </a:cubicBezTo>
                <a:cubicBezTo>
                  <a:pt x="3826" y="3025"/>
                  <a:pt x="3850" y="3001"/>
                  <a:pt x="3926" y="3025"/>
                </a:cubicBezTo>
                <a:cubicBezTo>
                  <a:pt x="4001" y="3076"/>
                  <a:pt x="3951" y="3001"/>
                  <a:pt x="4026" y="3001"/>
                </a:cubicBezTo>
                <a:cubicBezTo>
                  <a:pt x="4101" y="3001"/>
                  <a:pt x="4075" y="2975"/>
                  <a:pt x="4151" y="2975"/>
                </a:cubicBezTo>
                <a:cubicBezTo>
                  <a:pt x="4226" y="2975"/>
                  <a:pt x="4426" y="2950"/>
                  <a:pt x="4501" y="2900"/>
                </a:cubicBezTo>
                <a:cubicBezTo>
                  <a:pt x="4551" y="2825"/>
                  <a:pt x="4701" y="2776"/>
                  <a:pt x="4751" y="2750"/>
                </a:cubicBezTo>
                <a:cubicBezTo>
                  <a:pt x="4826" y="2725"/>
                  <a:pt x="4826" y="2676"/>
                  <a:pt x="4801" y="2700"/>
                </a:cubicBezTo>
                <a:cubicBezTo>
                  <a:pt x="4751" y="2725"/>
                  <a:pt x="4675" y="2725"/>
                  <a:pt x="4626" y="2700"/>
                </a:cubicBezTo>
                <a:cubicBezTo>
                  <a:pt x="4575" y="2700"/>
                  <a:pt x="4475" y="2650"/>
                  <a:pt x="4426" y="2676"/>
                </a:cubicBezTo>
                <a:cubicBezTo>
                  <a:pt x="4351" y="2725"/>
                  <a:pt x="4401" y="2625"/>
                  <a:pt x="4451" y="2625"/>
                </a:cubicBezTo>
                <a:cubicBezTo>
                  <a:pt x="4501" y="2625"/>
                  <a:pt x="4475" y="2600"/>
                  <a:pt x="4475" y="2525"/>
                </a:cubicBezTo>
                <a:cubicBezTo>
                  <a:pt x="4451" y="2476"/>
                  <a:pt x="4551" y="2525"/>
                  <a:pt x="4601" y="2576"/>
                </a:cubicBezTo>
                <a:cubicBezTo>
                  <a:pt x="4651" y="2650"/>
                  <a:pt x="4726" y="2676"/>
                  <a:pt x="4801" y="2650"/>
                </a:cubicBezTo>
                <a:cubicBezTo>
                  <a:pt x="4876" y="2625"/>
                  <a:pt x="4801" y="2576"/>
                  <a:pt x="4826" y="2525"/>
                </a:cubicBezTo>
                <a:cubicBezTo>
                  <a:pt x="4876" y="2476"/>
                  <a:pt x="4601" y="2350"/>
                  <a:pt x="4601" y="2300"/>
                </a:cubicBezTo>
                <a:cubicBezTo>
                  <a:pt x="4575" y="2276"/>
                  <a:pt x="4651" y="2300"/>
                  <a:pt x="4726" y="2325"/>
                </a:cubicBezTo>
                <a:cubicBezTo>
                  <a:pt x="4801" y="2350"/>
                  <a:pt x="4826" y="2276"/>
                  <a:pt x="4826" y="2225"/>
                </a:cubicBezTo>
                <a:cubicBezTo>
                  <a:pt x="4826" y="2200"/>
                  <a:pt x="4675" y="2176"/>
                  <a:pt x="4601" y="2225"/>
                </a:cubicBezTo>
                <a:cubicBezTo>
                  <a:pt x="4526" y="2276"/>
                  <a:pt x="4451" y="2176"/>
                  <a:pt x="4551" y="2176"/>
                </a:cubicBezTo>
                <a:cubicBezTo>
                  <a:pt x="4651" y="2150"/>
                  <a:pt x="4551" y="2125"/>
                  <a:pt x="4601" y="2076"/>
                </a:cubicBezTo>
                <a:cubicBezTo>
                  <a:pt x="4626" y="2050"/>
                  <a:pt x="4726" y="2176"/>
                  <a:pt x="4801" y="2150"/>
                </a:cubicBezTo>
                <a:cubicBezTo>
                  <a:pt x="4851" y="2125"/>
                  <a:pt x="4901" y="2150"/>
                  <a:pt x="4951" y="2100"/>
                </a:cubicBezTo>
                <a:cubicBezTo>
                  <a:pt x="5001" y="2076"/>
                  <a:pt x="4851" y="2025"/>
                  <a:pt x="4826" y="2000"/>
                </a:cubicBezTo>
                <a:cubicBezTo>
                  <a:pt x="4801" y="1950"/>
                  <a:pt x="4976" y="1976"/>
                  <a:pt x="5051" y="1976"/>
                </a:cubicBezTo>
                <a:cubicBezTo>
                  <a:pt x="5101" y="1976"/>
                  <a:pt x="5101" y="1900"/>
                  <a:pt x="5076" y="1900"/>
                </a:cubicBezTo>
                <a:cubicBezTo>
                  <a:pt x="5026" y="1925"/>
                  <a:pt x="4851" y="1850"/>
                  <a:pt x="4901" y="1800"/>
                </a:cubicBezTo>
                <a:cubicBezTo>
                  <a:pt x="4926" y="1750"/>
                  <a:pt x="5001" y="1800"/>
                  <a:pt x="5051" y="1775"/>
                </a:cubicBezTo>
                <a:cubicBezTo>
                  <a:pt x="5126" y="1750"/>
                  <a:pt x="5076" y="1600"/>
                  <a:pt x="5026" y="1600"/>
                </a:cubicBezTo>
                <a:cubicBezTo>
                  <a:pt x="4976" y="1600"/>
                  <a:pt x="4851" y="1575"/>
                  <a:pt x="4851" y="1550"/>
                </a:cubicBezTo>
                <a:cubicBezTo>
                  <a:pt x="4851" y="1525"/>
                  <a:pt x="4751" y="1525"/>
                  <a:pt x="4775" y="1500"/>
                </a:cubicBezTo>
                <a:cubicBezTo>
                  <a:pt x="4801" y="1475"/>
                  <a:pt x="4851" y="1525"/>
                  <a:pt x="4901" y="1475"/>
                </a:cubicBezTo>
                <a:cubicBezTo>
                  <a:pt x="4976" y="1425"/>
                  <a:pt x="5101" y="1475"/>
                  <a:pt x="5151" y="1475"/>
                </a:cubicBezTo>
                <a:cubicBezTo>
                  <a:pt x="5226" y="1450"/>
                  <a:pt x="5126" y="1350"/>
                  <a:pt x="5101" y="1375"/>
                </a:cubicBezTo>
                <a:cubicBezTo>
                  <a:pt x="5076" y="1400"/>
                  <a:pt x="4951" y="1400"/>
                  <a:pt x="4951" y="1350"/>
                </a:cubicBezTo>
                <a:cubicBezTo>
                  <a:pt x="4951" y="1275"/>
                  <a:pt x="5051" y="1350"/>
                  <a:pt x="5076" y="1300"/>
                </a:cubicBezTo>
                <a:cubicBezTo>
                  <a:pt x="5101" y="1275"/>
                  <a:pt x="4926" y="1200"/>
                  <a:pt x="4876" y="1275"/>
                </a:cubicBezTo>
                <a:cubicBezTo>
                  <a:pt x="4851" y="1325"/>
                  <a:pt x="4751" y="1300"/>
                  <a:pt x="4801" y="1275"/>
                </a:cubicBezTo>
                <a:cubicBezTo>
                  <a:pt x="4876" y="1250"/>
                  <a:pt x="4876" y="1150"/>
                  <a:pt x="4876" y="1100"/>
                </a:cubicBezTo>
                <a:cubicBezTo>
                  <a:pt x="4876" y="1050"/>
                  <a:pt x="5051" y="1050"/>
                  <a:pt x="5026" y="975"/>
                </a:cubicBezTo>
                <a:cubicBezTo>
                  <a:pt x="5026" y="900"/>
                  <a:pt x="5126" y="875"/>
                  <a:pt x="5200" y="875"/>
                </a:cubicBezTo>
                <a:cubicBezTo>
                  <a:pt x="5251" y="875"/>
                  <a:pt x="5200" y="800"/>
                  <a:pt x="5126" y="800"/>
                </a:cubicBezTo>
                <a:cubicBezTo>
                  <a:pt x="5076" y="800"/>
                  <a:pt x="5001" y="875"/>
                  <a:pt x="4976" y="850"/>
                </a:cubicBezTo>
                <a:cubicBezTo>
                  <a:pt x="4951" y="825"/>
                  <a:pt x="5051" y="775"/>
                  <a:pt x="5101" y="775"/>
                </a:cubicBezTo>
                <a:cubicBezTo>
                  <a:pt x="5151" y="775"/>
                  <a:pt x="5301" y="775"/>
                  <a:pt x="5326" y="750"/>
                </a:cubicBezTo>
                <a:cubicBezTo>
                  <a:pt x="5376" y="725"/>
                  <a:pt x="5251" y="700"/>
                  <a:pt x="5176" y="700"/>
                </a:cubicBezTo>
                <a:cubicBezTo>
                  <a:pt x="5076" y="700"/>
                  <a:pt x="5076" y="675"/>
                  <a:pt x="5200" y="675"/>
                </a:cubicBezTo>
                <a:cubicBezTo>
                  <a:pt x="5351" y="675"/>
                  <a:pt x="5326" y="650"/>
                  <a:pt x="5426" y="625"/>
                </a:cubicBezTo>
                <a:cubicBezTo>
                  <a:pt x="5501" y="625"/>
                  <a:pt x="5476" y="575"/>
                  <a:pt x="5526" y="575"/>
                </a:cubicBezTo>
                <a:cubicBezTo>
                  <a:pt x="5601" y="575"/>
                  <a:pt x="5751" y="500"/>
                  <a:pt x="5751" y="475"/>
                </a:cubicBezTo>
                <a:cubicBezTo>
                  <a:pt x="5751" y="450"/>
                  <a:pt x="5526" y="375"/>
                  <a:pt x="5426" y="375"/>
                </a:cubicBezTo>
                <a:close/>
                <a:moveTo>
                  <a:pt x="1975" y="2800"/>
                </a:moveTo>
                <a:lnTo>
                  <a:pt x="1975" y="2800"/>
                </a:lnTo>
                <a:cubicBezTo>
                  <a:pt x="1975" y="2750"/>
                  <a:pt x="1925" y="2800"/>
                  <a:pt x="1900" y="2725"/>
                </a:cubicBezTo>
                <a:cubicBezTo>
                  <a:pt x="1850" y="2676"/>
                  <a:pt x="1725" y="2650"/>
                  <a:pt x="1700" y="2700"/>
                </a:cubicBezTo>
                <a:cubicBezTo>
                  <a:pt x="1700" y="2725"/>
                  <a:pt x="1650" y="2750"/>
                  <a:pt x="1700" y="2776"/>
                </a:cubicBezTo>
                <a:cubicBezTo>
                  <a:pt x="1725" y="2825"/>
                  <a:pt x="1750" y="2800"/>
                  <a:pt x="1800" y="2850"/>
                </a:cubicBezTo>
                <a:cubicBezTo>
                  <a:pt x="1825" y="2875"/>
                  <a:pt x="1950" y="2850"/>
                  <a:pt x="1975" y="280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96" name="Freeform 122">
            <a:extLst>
              <a:ext uri="{FF2B5EF4-FFF2-40B4-BE49-F238E27FC236}">
                <a16:creationId xmlns:a16="http://schemas.microsoft.com/office/drawing/2014/main" id="{62CFCC59-3EEB-2A4A-9DE3-D424FAA03791}"/>
              </a:ext>
            </a:extLst>
          </p:cNvPr>
          <p:cNvSpPr>
            <a:spLocks noChangeArrowheads="1"/>
          </p:cNvSpPr>
          <p:nvPr/>
        </p:nvSpPr>
        <p:spPr bwMode="auto">
          <a:xfrm>
            <a:off x="4616636" y="6646149"/>
            <a:ext cx="71717" cy="56249"/>
          </a:xfrm>
          <a:custGeom>
            <a:avLst/>
            <a:gdLst>
              <a:gd name="T0" fmla="*/ 0 w 227"/>
              <a:gd name="T1" fmla="*/ 26 h 177"/>
              <a:gd name="T2" fmla="*/ 0 w 227"/>
              <a:gd name="T3" fmla="*/ 26 h 177"/>
              <a:gd name="T4" fmla="*/ 100 w 227"/>
              <a:gd name="T5" fmla="*/ 76 h 177"/>
              <a:gd name="T6" fmla="*/ 200 w 227"/>
              <a:gd name="T7" fmla="*/ 126 h 177"/>
              <a:gd name="T8" fmla="*/ 0 w 227"/>
              <a:gd name="T9" fmla="*/ 26 h 177"/>
            </a:gdLst>
            <a:ahLst/>
            <a:cxnLst>
              <a:cxn ang="0">
                <a:pos x="T0" y="T1"/>
              </a:cxn>
              <a:cxn ang="0">
                <a:pos x="T2" y="T3"/>
              </a:cxn>
              <a:cxn ang="0">
                <a:pos x="T4" y="T5"/>
              </a:cxn>
              <a:cxn ang="0">
                <a:pos x="T6" y="T7"/>
              </a:cxn>
              <a:cxn ang="0">
                <a:pos x="T8" y="T9"/>
              </a:cxn>
            </a:cxnLst>
            <a:rect l="0" t="0" r="r" b="b"/>
            <a:pathLst>
              <a:path w="227" h="177">
                <a:moveTo>
                  <a:pt x="0" y="26"/>
                </a:moveTo>
                <a:lnTo>
                  <a:pt x="0" y="26"/>
                </a:lnTo>
                <a:cubicBezTo>
                  <a:pt x="26" y="76"/>
                  <a:pt x="51" y="51"/>
                  <a:pt x="100" y="76"/>
                </a:cubicBezTo>
                <a:cubicBezTo>
                  <a:pt x="126" y="126"/>
                  <a:pt x="151" y="176"/>
                  <a:pt x="200" y="126"/>
                </a:cubicBezTo>
                <a:cubicBezTo>
                  <a:pt x="226" y="76"/>
                  <a:pt x="0" y="0"/>
                  <a:pt x="0" y="2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97" name="Freeform 123">
            <a:extLst>
              <a:ext uri="{FF2B5EF4-FFF2-40B4-BE49-F238E27FC236}">
                <a16:creationId xmlns:a16="http://schemas.microsoft.com/office/drawing/2014/main" id="{32D404FB-A244-8C44-B608-69969B137516}"/>
              </a:ext>
            </a:extLst>
          </p:cNvPr>
          <p:cNvSpPr>
            <a:spLocks noChangeArrowheads="1"/>
          </p:cNvSpPr>
          <p:nvPr/>
        </p:nvSpPr>
        <p:spPr bwMode="auto">
          <a:xfrm>
            <a:off x="1507438" y="1424773"/>
            <a:ext cx="2671857" cy="2057331"/>
          </a:xfrm>
          <a:custGeom>
            <a:avLst/>
            <a:gdLst>
              <a:gd name="T0" fmla="*/ 1701 w 8378"/>
              <a:gd name="T1" fmla="*/ 5726 h 6452"/>
              <a:gd name="T2" fmla="*/ 2076 w 8378"/>
              <a:gd name="T3" fmla="*/ 1901 h 6452"/>
              <a:gd name="T4" fmla="*/ 3426 w 8378"/>
              <a:gd name="T5" fmla="*/ 2001 h 6452"/>
              <a:gd name="T6" fmla="*/ 2551 w 8378"/>
              <a:gd name="T7" fmla="*/ 2175 h 6452"/>
              <a:gd name="T8" fmla="*/ 2601 w 8378"/>
              <a:gd name="T9" fmla="*/ 2800 h 6452"/>
              <a:gd name="T10" fmla="*/ 1750 w 8378"/>
              <a:gd name="T11" fmla="*/ 1525 h 6452"/>
              <a:gd name="T12" fmla="*/ 2350 w 8378"/>
              <a:gd name="T13" fmla="*/ 1275 h 6452"/>
              <a:gd name="T14" fmla="*/ 2501 w 8378"/>
              <a:gd name="T15" fmla="*/ 1725 h 6452"/>
              <a:gd name="T16" fmla="*/ 3026 w 8378"/>
              <a:gd name="T17" fmla="*/ 1650 h 6452"/>
              <a:gd name="T18" fmla="*/ 2926 w 8378"/>
              <a:gd name="T19" fmla="*/ 1225 h 6452"/>
              <a:gd name="T20" fmla="*/ 3801 w 8378"/>
              <a:gd name="T21" fmla="*/ 1150 h 6452"/>
              <a:gd name="T22" fmla="*/ 3901 w 8378"/>
              <a:gd name="T23" fmla="*/ 750 h 6452"/>
              <a:gd name="T24" fmla="*/ 3501 w 8378"/>
              <a:gd name="T25" fmla="*/ 1525 h 6452"/>
              <a:gd name="T26" fmla="*/ 4201 w 8378"/>
              <a:gd name="T27" fmla="*/ 1200 h 6452"/>
              <a:gd name="T28" fmla="*/ 4177 w 8378"/>
              <a:gd name="T29" fmla="*/ 2125 h 6452"/>
              <a:gd name="T30" fmla="*/ 4751 w 8378"/>
              <a:gd name="T31" fmla="*/ 1801 h 6452"/>
              <a:gd name="T32" fmla="*/ 4501 w 8378"/>
              <a:gd name="T33" fmla="*/ 1500 h 6452"/>
              <a:gd name="T34" fmla="*/ 4926 w 8378"/>
              <a:gd name="T35" fmla="*/ 1125 h 6452"/>
              <a:gd name="T36" fmla="*/ 4326 w 8378"/>
              <a:gd name="T37" fmla="*/ 700 h 6452"/>
              <a:gd name="T38" fmla="*/ 5826 w 8378"/>
              <a:gd name="T39" fmla="*/ 600 h 6452"/>
              <a:gd name="T40" fmla="*/ 5077 w 8378"/>
              <a:gd name="T41" fmla="*/ 1200 h 6452"/>
              <a:gd name="T42" fmla="*/ 5926 w 8378"/>
              <a:gd name="T43" fmla="*/ 1275 h 6452"/>
              <a:gd name="T44" fmla="*/ 7502 w 8378"/>
              <a:gd name="T45" fmla="*/ 175 h 6452"/>
              <a:gd name="T46" fmla="*/ 5526 w 8378"/>
              <a:gd name="T47" fmla="*/ 175 h 6452"/>
              <a:gd name="T48" fmla="*/ 5426 w 8378"/>
              <a:gd name="T49" fmla="*/ 3875 h 6452"/>
              <a:gd name="T50" fmla="*/ 5551 w 8378"/>
              <a:gd name="T51" fmla="*/ 3650 h 6452"/>
              <a:gd name="T52" fmla="*/ 6927 w 8378"/>
              <a:gd name="T53" fmla="*/ 2750 h 6452"/>
              <a:gd name="T54" fmla="*/ 5926 w 8378"/>
              <a:gd name="T55" fmla="*/ 2250 h 6452"/>
              <a:gd name="T56" fmla="*/ 4926 w 8378"/>
              <a:gd name="T57" fmla="*/ 2075 h 6452"/>
              <a:gd name="T58" fmla="*/ 6051 w 8378"/>
              <a:gd name="T59" fmla="*/ 2675 h 6452"/>
              <a:gd name="T60" fmla="*/ 5977 w 8378"/>
              <a:gd name="T61" fmla="*/ 3550 h 6452"/>
              <a:gd name="T62" fmla="*/ 6952 w 8378"/>
              <a:gd name="T63" fmla="*/ 3226 h 6452"/>
              <a:gd name="T64" fmla="*/ 5702 w 8378"/>
              <a:gd name="T65" fmla="*/ 2001 h 6452"/>
              <a:gd name="T66" fmla="*/ 8002 w 8378"/>
              <a:gd name="T67" fmla="*/ 5476 h 6452"/>
              <a:gd name="T68" fmla="*/ 8327 w 8378"/>
              <a:gd name="T69" fmla="*/ 5801 h 6452"/>
              <a:gd name="T70" fmla="*/ 7227 w 8378"/>
              <a:gd name="T71" fmla="*/ 5826 h 6452"/>
              <a:gd name="T72" fmla="*/ 8077 w 8378"/>
              <a:gd name="T73" fmla="*/ 5251 h 6452"/>
              <a:gd name="T74" fmla="*/ 7752 w 8378"/>
              <a:gd name="T75" fmla="*/ 4851 h 6452"/>
              <a:gd name="T76" fmla="*/ 7177 w 8378"/>
              <a:gd name="T77" fmla="*/ 4226 h 6452"/>
              <a:gd name="T78" fmla="*/ 6577 w 8378"/>
              <a:gd name="T79" fmla="*/ 4001 h 6452"/>
              <a:gd name="T80" fmla="*/ 6027 w 8378"/>
              <a:gd name="T81" fmla="*/ 4200 h 6452"/>
              <a:gd name="T82" fmla="*/ 5802 w 8378"/>
              <a:gd name="T83" fmla="*/ 5376 h 6452"/>
              <a:gd name="T84" fmla="*/ 4726 w 8378"/>
              <a:gd name="T85" fmla="*/ 4575 h 6452"/>
              <a:gd name="T86" fmla="*/ 4626 w 8378"/>
              <a:gd name="T87" fmla="*/ 3675 h 6452"/>
              <a:gd name="T88" fmla="*/ 5277 w 8378"/>
              <a:gd name="T89" fmla="*/ 3250 h 6452"/>
              <a:gd name="T90" fmla="*/ 5526 w 8378"/>
              <a:gd name="T91" fmla="*/ 2725 h 6452"/>
              <a:gd name="T92" fmla="*/ 5026 w 8378"/>
              <a:gd name="T93" fmla="*/ 2926 h 6452"/>
              <a:gd name="T94" fmla="*/ 4551 w 8378"/>
              <a:gd name="T95" fmla="*/ 2501 h 6452"/>
              <a:gd name="T96" fmla="*/ 4301 w 8378"/>
              <a:gd name="T97" fmla="*/ 2101 h 6452"/>
              <a:gd name="T98" fmla="*/ 4426 w 8378"/>
              <a:gd name="T99" fmla="*/ 2926 h 6452"/>
              <a:gd name="T100" fmla="*/ 4151 w 8378"/>
              <a:gd name="T101" fmla="*/ 2701 h 6452"/>
              <a:gd name="T102" fmla="*/ 3226 w 8378"/>
              <a:gd name="T103" fmla="*/ 2850 h 6452"/>
              <a:gd name="T104" fmla="*/ 2451 w 8378"/>
              <a:gd name="T105" fmla="*/ 3026 h 6452"/>
              <a:gd name="T106" fmla="*/ 1201 w 8378"/>
              <a:gd name="T107" fmla="*/ 2650 h 6452"/>
              <a:gd name="T108" fmla="*/ 625 w 8378"/>
              <a:gd name="T109" fmla="*/ 2725 h 6452"/>
              <a:gd name="T110" fmla="*/ 601 w 8378"/>
              <a:gd name="T111" fmla="*/ 4275 h 6452"/>
              <a:gd name="T112" fmla="*/ 1250 w 8378"/>
              <a:gd name="T113" fmla="*/ 5326 h 6452"/>
              <a:gd name="T114" fmla="*/ 4651 w 8378"/>
              <a:gd name="T115" fmla="*/ 5726 h 6452"/>
              <a:gd name="T116" fmla="*/ 5551 w 8378"/>
              <a:gd name="T117" fmla="*/ 6376 h 6452"/>
              <a:gd name="T118" fmla="*/ 6802 w 8378"/>
              <a:gd name="T119" fmla="*/ 5826 h 6452"/>
              <a:gd name="T120" fmla="*/ 7677 w 8378"/>
              <a:gd name="T121" fmla="*/ 6026 h 6452"/>
              <a:gd name="T122" fmla="*/ 1876 w 8378"/>
              <a:gd name="T123" fmla="*/ 3301 h 6452"/>
              <a:gd name="T124" fmla="*/ 2476 w 8378"/>
              <a:gd name="T125" fmla="*/ 3926 h 6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8" h="6452">
                <a:moveTo>
                  <a:pt x="1650" y="5651"/>
                </a:moveTo>
                <a:lnTo>
                  <a:pt x="1650" y="5651"/>
                </a:lnTo>
                <a:cubicBezTo>
                  <a:pt x="1626" y="5626"/>
                  <a:pt x="1576" y="5626"/>
                  <a:pt x="1550" y="5600"/>
                </a:cubicBezTo>
                <a:cubicBezTo>
                  <a:pt x="1550" y="5576"/>
                  <a:pt x="1476" y="5476"/>
                  <a:pt x="1450" y="5476"/>
                </a:cubicBezTo>
                <a:cubicBezTo>
                  <a:pt x="1401" y="5476"/>
                  <a:pt x="1350" y="5476"/>
                  <a:pt x="1325" y="5451"/>
                </a:cubicBezTo>
                <a:cubicBezTo>
                  <a:pt x="1276" y="5426"/>
                  <a:pt x="1250" y="5401"/>
                  <a:pt x="1225" y="5426"/>
                </a:cubicBezTo>
                <a:cubicBezTo>
                  <a:pt x="1201" y="5451"/>
                  <a:pt x="1250" y="5451"/>
                  <a:pt x="1250" y="5476"/>
                </a:cubicBezTo>
                <a:cubicBezTo>
                  <a:pt x="1250" y="5500"/>
                  <a:pt x="1276" y="5500"/>
                  <a:pt x="1301" y="5500"/>
                </a:cubicBezTo>
                <a:cubicBezTo>
                  <a:pt x="1325" y="5500"/>
                  <a:pt x="1325" y="5551"/>
                  <a:pt x="1350" y="5551"/>
                </a:cubicBezTo>
                <a:cubicBezTo>
                  <a:pt x="1376" y="5551"/>
                  <a:pt x="1401" y="5600"/>
                  <a:pt x="1425" y="5600"/>
                </a:cubicBezTo>
                <a:cubicBezTo>
                  <a:pt x="1450" y="5600"/>
                  <a:pt x="1450" y="5626"/>
                  <a:pt x="1476" y="5651"/>
                </a:cubicBezTo>
                <a:cubicBezTo>
                  <a:pt x="1476" y="5676"/>
                  <a:pt x="1526" y="5651"/>
                  <a:pt x="1526" y="5676"/>
                </a:cubicBezTo>
                <a:cubicBezTo>
                  <a:pt x="1526" y="5676"/>
                  <a:pt x="1550" y="5701"/>
                  <a:pt x="1550" y="5726"/>
                </a:cubicBezTo>
                <a:cubicBezTo>
                  <a:pt x="1626" y="5726"/>
                  <a:pt x="1676" y="5726"/>
                  <a:pt x="1701" y="5726"/>
                </a:cubicBezTo>
                <a:cubicBezTo>
                  <a:pt x="1701" y="5701"/>
                  <a:pt x="1726" y="5701"/>
                  <a:pt x="1726" y="5676"/>
                </a:cubicBezTo>
                <a:cubicBezTo>
                  <a:pt x="1726" y="5651"/>
                  <a:pt x="1701" y="5676"/>
                  <a:pt x="1650" y="5651"/>
                </a:cubicBezTo>
                <a:close/>
                <a:moveTo>
                  <a:pt x="1601" y="2325"/>
                </a:moveTo>
                <a:lnTo>
                  <a:pt x="1601" y="2325"/>
                </a:lnTo>
                <a:cubicBezTo>
                  <a:pt x="1676" y="2350"/>
                  <a:pt x="1676" y="2475"/>
                  <a:pt x="1726" y="2475"/>
                </a:cubicBezTo>
                <a:cubicBezTo>
                  <a:pt x="1750" y="2475"/>
                  <a:pt x="1726" y="2450"/>
                  <a:pt x="1776" y="2450"/>
                </a:cubicBezTo>
                <a:cubicBezTo>
                  <a:pt x="1850" y="2450"/>
                  <a:pt x="1826" y="2425"/>
                  <a:pt x="1876" y="2425"/>
                </a:cubicBezTo>
                <a:cubicBezTo>
                  <a:pt x="1926" y="2425"/>
                  <a:pt x="1976" y="2401"/>
                  <a:pt x="1976" y="2350"/>
                </a:cubicBezTo>
                <a:cubicBezTo>
                  <a:pt x="1976" y="2301"/>
                  <a:pt x="2001" y="2275"/>
                  <a:pt x="2050" y="2250"/>
                </a:cubicBezTo>
                <a:cubicBezTo>
                  <a:pt x="2101" y="2250"/>
                  <a:pt x="2050" y="2175"/>
                  <a:pt x="2126" y="2175"/>
                </a:cubicBezTo>
                <a:cubicBezTo>
                  <a:pt x="2201" y="2150"/>
                  <a:pt x="2401" y="2075"/>
                  <a:pt x="2426" y="2050"/>
                </a:cubicBezTo>
                <a:cubicBezTo>
                  <a:pt x="2476" y="2025"/>
                  <a:pt x="2401" y="1975"/>
                  <a:pt x="2326" y="1925"/>
                </a:cubicBezTo>
                <a:cubicBezTo>
                  <a:pt x="2250" y="1901"/>
                  <a:pt x="2176" y="1875"/>
                  <a:pt x="2126" y="1925"/>
                </a:cubicBezTo>
                <a:cubicBezTo>
                  <a:pt x="2076" y="1950"/>
                  <a:pt x="2101" y="1875"/>
                  <a:pt x="2076" y="1901"/>
                </a:cubicBezTo>
                <a:cubicBezTo>
                  <a:pt x="2026" y="1925"/>
                  <a:pt x="1901" y="1850"/>
                  <a:pt x="1876" y="1850"/>
                </a:cubicBezTo>
                <a:cubicBezTo>
                  <a:pt x="1850" y="1825"/>
                  <a:pt x="1626" y="1875"/>
                  <a:pt x="1576" y="1875"/>
                </a:cubicBezTo>
                <a:cubicBezTo>
                  <a:pt x="1526" y="1875"/>
                  <a:pt x="1576" y="1950"/>
                  <a:pt x="1626" y="1975"/>
                </a:cubicBezTo>
                <a:cubicBezTo>
                  <a:pt x="1650" y="2001"/>
                  <a:pt x="1526" y="2101"/>
                  <a:pt x="1550" y="2125"/>
                </a:cubicBezTo>
                <a:cubicBezTo>
                  <a:pt x="1576" y="2125"/>
                  <a:pt x="1526" y="2201"/>
                  <a:pt x="1476" y="2250"/>
                </a:cubicBezTo>
                <a:cubicBezTo>
                  <a:pt x="1425" y="2325"/>
                  <a:pt x="1526" y="2325"/>
                  <a:pt x="1601" y="2325"/>
                </a:cubicBezTo>
                <a:close/>
                <a:moveTo>
                  <a:pt x="3676" y="2675"/>
                </a:moveTo>
                <a:lnTo>
                  <a:pt x="3676" y="2675"/>
                </a:lnTo>
                <a:cubicBezTo>
                  <a:pt x="3701" y="2650"/>
                  <a:pt x="3801" y="2725"/>
                  <a:pt x="3801" y="2675"/>
                </a:cubicBezTo>
                <a:cubicBezTo>
                  <a:pt x="3801" y="2601"/>
                  <a:pt x="3701" y="2575"/>
                  <a:pt x="3651" y="2550"/>
                </a:cubicBezTo>
                <a:cubicBezTo>
                  <a:pt x="3601" y="2525"/>
                  <a:pt x="3576" y="2525"/>
                  <a:pt x="3501" y="2475"/>
                </a:cubicBezTo>
                <a:cubicBezTo>
                  <a:pt x="3401" y="2425"/>
                  <a:pt x="3501" y="2375"/>
                  <a:pt x="3451" y="2350"/>
                </a:cubicBezTo>
                <a:cubicBezTo>
                  <a:pt x="3401" y="2301"/>
                  <a:pt x="3376" y="2175"/>
                  <a:pt x="3426" y="2125"/>
                </a:cubicBezTo>
                <a:cubicBezTo>
                  <a:pt x="3451" y="2075"/>
                  <a:pt x="3501" y="2025"/>
                  <a:pt x="3426" y="2001"/>
                </a:cubicBezTo>
                <a:cubicBezTo>
                  <a:pt x="3351" y="1975"/>
                  <a:pt x="3226" y="2025"/>
                  <a:pt x="3251" y="2025"/>
                </a:cubicBezTo>
                <a:cubicBezTo>
                  <a:pt x="3251" y="2050"/>
                  <a:pt x="3351" y="2101"/>
                  <a:pt x="3351" y="2125"/>
                </a:cubicBezTo>
                <a:cubicBezTo>
                  <a:pt x="3351" y="2150"/>
                  <a:pt x="3276" y="2075"/>
                  <a:pt x="3226" y="2075"/>
                </a:cubicBezTo>
                <a:cubicBezTo>
                  <a:pt x="3201" y="2101"/>
                  <a:pt x="3151" y="2050"/>
                  <a:pt x="3126" y="2075"/>
                </a:cubicBezTo>
                <a:cubicBezTo>
                  <a:pt x="3101" y="2125"/>
                  <a:pt x="3176" y="2275"/>
                  <a:pt x="3201" y="2325"/>
                </a:cubicBezTo>
                <a:cubicBezTo>
                  <a:pt x="3226" y="2350"/>
                  <a:pt x="3176" y="2350"/>
                  <a:pt x="3126" y="2375"/>
                </a:cubicBezTo>
                <a:cubicBezTo>
                  <a:pt x="3101" y="2375"/>
                  <a:pt x="3101" y="2250"/>
                  <a:pt x="3076" y="2201"/>
                </a:cubicBezTo>
                <a:cubicBezTo>
                  <a:pt x="3026" y="2150"/>
                  <a:pt x="2901" y="2101"/>
                  <a:pt x="2901" y="2125"/>
                </a:cubicBezTo>
                <a:cubicBezTo>
                  <a:pt x="2876" y="2175"/>
                  <a:pt x="2976" y="2175"/>
                  <a:pt x="2951" y="2225"/>
                </a:cubicBezTo>
                <a:cubicBezTo>
                  <a:pt x="2951" y="2250"/>
                  <a:pt x="2901" y="2175"/>
                  <a:pt x="2851" y="2225"/>
                </a:cubicBezTo>
                <a:cubicBezTo>
                  <a:pt x="2801" y="2250"/>
                  <a:pt x="2826" y="2225"/>
                  <a:pt x="2826" y="2201"/>
                </a:cubicBezTo>
                <a:cubicBezTo>
                  <a:pt x="2826" y="2150"/>
                  <a:pt x="2751" y="2125"/>
                  <a:pt x="2676" y="2125"/>
                </a:cubicBezTo>
                <a:cubicBezTo>
                  <a:pt x="2601" y="2125"/>
                  <a:pt x="2626" y="2201"/>
                  <a:pt x="2601" y="2225"/>
                </a:cubicBezTo>
                <a:cubicBezTo>
                  <a:pt x="2576" y="2225"/>
                  <a:pt x="2451" y="2201"/>
                  <a:pt x="2551" y="2175"/>
                </a:cubicBezTo>
                <a:cubicBezTo>
                  <a:pt x="2626" y="2175"/>
                  <a:pt x="2576" y="2125"/>
                  <a:pt x="2551" y="2075"/>
                </a:cubicBezTo>
                <a:cubicBezTo>
                  <a:pt x="2526" y="2025"/>
                  <a:pt x="2451" y="2075"/>
                  <a:pt x="2326" y="2125"/>
                </a:cubicBezTo>
                <a:cubicBezTo>
                  <a:pt x="2201" y="2175"/>
                  <a:pt x="2126" y="2225"/>
                  <a:pt x="2150" y="2225"/>
                </a:cubicBezTo>
                <a:cubicBezTo>
                  <a:pt x="2176" y="2225"/>
                  <a:pt x="2176" y="2250"/>
                  <a:pt x="2126" y="2301"/>
                </a:cubicBezTo>
                <a:cubicBezTo>
                  <a:pt x="2076" y="2350"/>
                  <a:pt x="2126" y="2375"/>
                  <a:pt x="2176" y="2375"/>
                </a:cubicBezTo>
                <a:cubicBezTo>
                  <a:pt x="2201" y="2375"/>
                  <a:pt x="2176" y="2401"/>
                  <a:pt x="2201" y="2425"/>
                </a:cubicBezTo>
                <a:cubicBezTo>
                  <a:pt x="2226" y="2425"/>
                  <a:pt x="2376" y="2375"/>
                  <a:pt x="2426" y="2401"/>
                </a:cubicBezTo>
                <a:cubicBezTo>
                  <a:pt x="2476" y="2425"/>
                  <a:pt x="2176" y="2450"/>
                  <a:pt x="2176" y="2501"/>
                </a:cubicBezTo>
                <a:cubicBezTo>
                  <a:pt x="2176" y="2550"/>
                  <a:pt x="2326" y="2575"/>
                  <a:pt x="2451" y="2550"/>
                </a:cubicBezTo>
                <a:cubicBezTo>
                  <a:pt x="2576" y="2525"/>
                  <a:pt x="2776" y="2575"/>
                  <a:pt x="2776" y="2601"/>
                </a:cubicBezTo>
                <a:cubicBezTo>
                  <a:pt x="2776" y="2625"/>
                  <a:pt x="2626" y="2625"/>
                  <a:pt x="2526" y="2601"/>
                </a:cubicBezTo>
                <a:cubicBezTo>
                  <a:pt x="2426" y="2601"/>
                  <a:pt x="2250" y="2650"/>
                  <a:pt x="2250" y="2675"/>
                </a:cubicBezTo>
                <a:cubicBezTo>
                  <a:pt x="2276" y="2701"/>
                  <a:pt x="2276" y="2701"/>
                  <a:pt x="2376" y="2750"/>
                </a:cubicBezTo>
                <a:cubicBezTo>
                  <a:pt x="2501" y="2800"/>
                  <a:pt x="2601" y="2725"/>
                  <a:pt x="2601" y="2800"/>
                </a:cubicBezTo>
                <a:cubicBezTo>
                  <a:pt x="2601" y="2875"/>
                  <a:pt x="2651" y="2900"/>
                  <a:pt x="2801" y="2900"/>
                </a:cubicBezTo>
                <a:cubicBezTo>
                  <a:pt x="2951" y="2900"/>
                  <a:pt x="3026" y="2825"/>
                  <a:pt x="3101" y="2825"/>
                </a:cubicBezTo>
                <a:cubicBezTo>
                  <a:pt x="3151" y="2850"/>
                  <a:pt x="3201" y="2825"/>
                  <a:pt x="3226" y="2775"/>
                </a:cubicBezTo>
                <a:cubicBezTo>
                  <a:pt x="3251" y="2725"/>
                  <a:pt x="3301" y="2750"/>
                  <a:pt x="3301" y="2775"/>
                </a:cubicBezTo>
                <a:cubicBezTo>
                  <a:pt x="3301" y="2800"/>
                  <a:pt x="3401" y="2800"/>
                  <a:pt x="3426" y="2825"/>
                </a:cubicBezTo>
                <a:cubicBezTo>
                  <a:pt x="3476" y="2875"/>
                  <a:pt x="3651" y="2850"/>
                  <a:pt x="3726" y="2825"/>
                </a:cubicBezTo>
                <a:cubicBezTo>
                  <a:pt x="3776" y="2800"/>
                  <a:pt x="3676" y="2701"/>
                  <a:pt x="3651" y="2750"/>
                </a:cubicBezTo>
                <a:cubicBezTo>
                  <a:pt x="3626" y="2775"/>
                  <a:pt x="3601" y="2750"/>
                  <a:pt x="3576" y="2750"/>
                </a:cubicBezTo>
                <a:cubicBezTo>
                  <a:pt x="3576" y="2725"/>
                  <a:pt x="3651" y="2701"/>
                  <a:pt x="3676" y="2675"/>
                </a:cubicBezTo>
                <a:close/>
                <a:moveTo>
                  <a:pt x="2101" y="1650"/>
                </a:moveTo>
                <a:lnTo>
                  <a:pt x="2101" y="1650"/>
                </a:lnTo>
                <a:cubicBezTo>
                  <a:pt x="2176" y="1650"/>
                  <a:pt x="2250" y="1600"/>
                  <a:pt x="2226" y="1550"/>
                </a:cubicBezTo>
                <a:cubicBezTo>
                  <a:pt x="2226" y="1525"/>
                  <a:pt x="2050" y="1650"/>
                  <a:pt x="2101" y="1650"/>
                </a:cubicBezTo>
                <a:close/>
                <a:moveTo>
                  <a:pt x="1750" y="1525"/>
                </a:moveTo>
                <a:lnTo>
                  <a:pt x="1750" y="1525"/>
                </a:lnTo>
                <a:cubicBezTo>
                  <a:pt x="1776" y="1550"/>
                  <a:pt x="1750" y="1600"/>
                  <a:pt x="1776" y="1600"/>
                </a:cubicBezTo>
                <a:cubicBezTo>
                  <a:pt x="1801" y="1575"/>
                  <a:pt x="1826" y="1575"/>
                  <a:pt x="1850" y="1575"/>
                </a:cubicBezTo>
                <a:cubicBezTo>
                  <a:pt x="1901" y="1600"/>
                  <a:pt x="1901" y="1550"/>
                  <a:pt x="1926" y="1525"/>
                </a:cubicBezTo>
                <a:cubicBezTo>
                  <a:pt x="1950" y="1500"/>
                  <a:pt x="1926" y="1600"/>
                  <a:pt x="1976" y="1600"/>
                </a:cubicBezTo>
                <a:cubicBezTo>
                  <a:pt x="2026" y="1600"/>
                  <a:pt x="2026" y="1500"/>
                  <a:pt x="2076" y="1525"/>
                </a:cubicBezTo>
                <a:cubicBezTo>
                  <a:pt x="2101" y="1575"/>
                  <a:pt x="2126" y="1525"/>
                  <a:pt x="2126" y="1500"/>
                </a:cubicBezTo>
                <a:cubicBezTo>
                  <a:pt x="2126" y="1475"/>
                  <a:pt x="2126" y="1425"/>
                  <a:pt x="2176" y="1400"/>
                </a:cubicBezTo>
                <a:cubicBezTo>
                  <a:pt x="2226" y="1400"/>
                  <a:pt x="2201" y="1450"/>
                  <a:pt x="2201" y="1500"/>
                </a:cubicBezTo>
                <a:cubicBezTo>
                  <a:pt x="2250" y="1550"/>
                  <a:pt x="2301" y="1500"/>
                  <a:pt x="2301" y="1475"/>
                </a:cubicBezTo>
                <a:cubicBezTo>
                  <a:pt x="2301" y="1450"/>
                  <a:pt x="2376" y="1450"/>
                  <a:pt x="2376" y="1425"/>
                </a:cubicBezTo>
                <a:cubicBezTo>
                  <a:pt x="2376" y="1400"/>
                  <a:pt x="2401" y="1400"/>
                  <a:pt x="2376" y="1350"/>
                </a:cubicBezTo>
                <a:cubicBezTo>
                  <a:pt x="2350" y="1325"/>
                  <a:pt x="2401" y="1325"/>
                  <a:pt x="2426" y="1300"/>
                </a:cubicBezTo>
                <a:cubicBezTo>
                  <a:pt x="2451" y="1275"/>
                  <a:pt x="2401" y="1300"/>
                  <a:pt x="2350" y="1275"/>
                </a:cubicBezTo>
                <a:cubicBezTo>
                  <a:pt x="2326" y="1225"/>
                  <a:pt x="2301" y="1275"/>
                  <a:pt x="2301" y="1300"/>
                </a:cubicBezTo>
                <a:cubicBezTo>
                  <a:pt x="2301" y="1325"/>
                  <a:pt x="2226" y="1300"/>
                  <a:pt x="2176" y="1300"/>
                </a:cubicBezTo>
                <a:cubicBezTo>
                  <a:pt x="2126" y="1275"/>
                  <a:pt x="2076" y="1350"/>
                  <a:pt x="2001" y="1375"/>
                </a:cubicBezTo>
                <a:cubicBezTo>
                  <a:pt x="1926" y="1425"/>
                  <a:pt x="1926" y="1475"/>
                  <a:pt x="1876" y="1475"/>
                </a:cubicBezTo>
                <a:cubicBezTo>
                  <a:pt x="1801" y="1475"/>
                  <a:pt x="1726" y="1525"/>
                  <a:pt x="1750" y="1525"/>
                </a:cubicBezTo>
                <a:close/>
                <a:moveTo>
                  <a:pt x="2401" y="1525"/>
                </a:moveTo>
                <a:lnTo>
                  <a:pt x="2401" y="1525"/>
                </a:lnTo>
                <a:cubicBezTo>
                  <a:pt x="2326" y="1525"/>
                  <a:pt x="2350" y="1575"/>
                  <a:pt x="2401" y="1575"/>
                </a:cubicBezTo>
                <a:cubicBezTo>
                  <a:pt x="2476" y="1575"/>
                  <a:pt x="2501" y="1600"/>
                  <a:pt x="2401" y="1600"/>
                </a:cubicBezTo>
                <a:cubicBezTo>
                  <a:pt x="2301" y="1600"/>
                  <a:pt x="2250" y="1675"/>
                  <a:pt x="2326" y="1650"/>
                </a:cubicBezTo>
                <a:cubicBezTo>
                  <a:pt x="2401" y="1650"/>
                  <a:pt x="2476" y="1650"/>
                  <a:pt x="2426" y="1650"/>
                </a:cubicBezTo>
                <a:cubicBezTo>
                  <a:pt x="2376" y="1675"/>
                  <a:pt x="2250" y="1675"/>
                  <a:pt x="2250" y="1700"/>
                </a:cubicBezTo>
                <a:cubicBezTo>
                  <a:pt x="2276" y="1725"/>
                  <a:pt x="2326" y="1725"/>
                  <a:pt x="2376" y="1750"/>
                </a:cubicBezTo>
                <a:cubicBezTo>
                  <a:pt x="2426" y="1775"/>
                  <a:pt x="2476" y="1775"/>
                  <a:pt x="2501" y="1725"/>
                </a:cubicBezTo>
                <a:cubicBezTo>
                  <a:pt x="2551" y="1675"/>
                  <a:pt x="2601" y="1650"/>
                  <a:pt x="2576" y="1700"/>
                </a:cubicBezTo>
                <a:cubicBezTo>
                  <a:pt x="2551" y="1775"/>
                  <a:pt x="2651" y="1725"/>
                  <a:pt x="2751" y="1725"/>
                </a:cubicBezTo>
                <a:cubicBezTo>
                  <a:pt x="2876" y="1700"/>
                  <a:pt x="2751" y="1775"/>
                  <a:pt x="2626" y="1801"/>
                </a:cubicBezTo>
                <a:cubicBezTo>
                  <a:pt x="2501" y="1801"/>
                  <a:pt x="2526" y="1850"/>
                  <a:pt x="2626" y="1875"/>
                </a:cubicBezTo>
                <a:cubicBezTo>
                  <a:pt x="2701" y="1901"/>
                  <a:pt x="2901" y="1825"/>
                  <a:pt x="2951" y="1775"/>
                </a:cubicBezTo>
                <a:cubicBezTo>
                  <a:pt x="3001" y="1725"/>
                  <a:pt x="3051" y="1801"/>
                  <a:pt x="3076" y="1775"/>
                </a:cubicBezTo>
                <a:cubicBezTo>
                  <a:pt x="3126" y="1725"/>
                  <a:pt x="3226" y="1775"/>
                  <a:pt x="3301" y="1750"/>
                </a:cubicBezTo>
                <a:cubicBezTo>
                  <a:pt x="3376" y="1725"/>
                  <a:pt x="3401" y="1575"/>
                  <a:pt x="3326" y="1550"/>
                </a:cubicBezTo>
                <a:cubicBezTo>
                  <a:pt x="3276" y="1525"/>
                  <a:pt x="3276" y="1600"/>
                  <a:pt x="3226" y="1600"/>
                </a:cubicBezTo>
                <a:cubicBezTo>
                  <a:pt x="3176" y="1600"/>
                  <a:pt x="3151" y="1550"/>
                  <a:pt x="3126" y="1500"/>
                </a:cubicBezTo>
                <a:cubicBezTo>
                  <a:pt x="3076" y="1475"/>
                  <a:pt x="3101" y="1400"/>
                  <a:pt x="3051" y="1400"/>
                </a:cubicBezTo>
                <a:cubicBezTo>
                  <a:pt x="3001" y="1425"/>
                  <a:pt x="2876" y="1500"/>
                  <a:pt x="2951" y="1525"/>
                </a:cubicBezTo>
                <a:cubicBezTo>
                  <a:pt x="3026" y="1525"/>
                  <a:pt x="3001" y="1550"/>
                  <a:pt x="2951" y="1575"/>
                </a:cubicBezTo>
                <a:cubicBezTo>
                  <a:pt x="2926" y="1600"/>
                  <a:pt x="3051" y="1625"/>
                  <a:pt x="3026" y="1650"/>
                </a:cubicBezTo>
                <a:cubicBezTo>
                  <a:pt x="3026" y="1675"/>
                  <a:pt x="2826" y="1650"/>
                  <a:pt x="2826" y="1600"/>
                </a:cubicBezTo>
                <a:cubicBezTo>
                  <a:pt x="2801" y="1575"/>
                  <a:pt x="2651" y="1500"/>
                  <a:pt x="2601" y="1500"/>
                </a:cubicBezTo>
                <a:cubicBezTo>
                  <a:pt x="2526" y="1525"/>
                  <a:pt x="2551" y="1450"/>
                  <a:pt x="2501" y="1450"/>
                </a:cubicBezTo>
                <a:cubicBezTo>
                  <a:pt x="2426" y="1450"/>
                  <a:pt x="2451" y="1500"/>
                  <a:pt x="2401" y="1525"/>
                </a:cubicBezTo>
                <a:close/>
                <a:moveTo>
                  <a:pt x="2601" y="1225"/>
                </a:moveTo>
                <a:lnTo>
                  <a:pt x="2601" y="1225"/>
                </a:lnTo>
                <a:cubicBezTo>
                  <a:pt x="2626" y="1175"/>
                  <a:pt x="2476" y="1175"/>
                  <a:pt x="2476" y="1200"/>
                </a:cubicBezTo>
                <a:cubicBezTo>
                  <a:pt x="2526" y="1225"/>
                  <a:pt x="2601" y="1275"/>
                  <a:pt x="2601" y="1225"/>
                </a:cubicBezTo>
                <a:close/>
                <a:moveTo>
                  <a:pt x="2951" y="1200"/>
                </a:moveTo>
                <a:lnTo>
                  <a:pt x="2951" y="1200"/>
                </a:lnTo>
                <a:cubicBezTo>
                  <a:pt x="3001" y="1175"/>
                  <a:pt x="2976" y="1150"/>
                  <a:pt x="2901" y="1150"/>
                </a:cubicBezTo>
                <a:cubicBezTo>
                  <a:pt x="2801" y="1175"/>
                  <a:pt x="2651" y="1175"/>
                  <a:pt x="2651" y="1225"/>
                </a:cubicBezTo>
                <a:cubicBezTo>
                  <a:pt x="2651" y="1275"/>
                  <a:pt x="2701" y="1300"/>
                  <a:pt x="2776" y="1325"/>
                </a:cubicBezTo>
                <a:cubicBezTo>
                  <a:pt x="2876" y="1325"/>
                  <a:pt x="2976" y="1225"/>
                  <a:pt x="2926" y="1225"/>
                </a:cubicBezTo>
                <a:cubicBezTo>
                  <a:pt x="2876" y="1225"/>
                  <a:pt x="2901" y="1200"/>
                  <a:pt x="2951" y="1200"/>
                </a:cubicBezTo>
                <a:close/>
                <a:moveTo>
                  <a:pt x="2751" y="1125"/>
                </a:moveTo>
                <a:lnTo>
                  <a:pt x="2751" y="1125"/>
                </a:lnTo>
                <a:cubicBezTo>
                  <a:pt x="2801" y="1125"/>
                  <a:pt x="2826" y="1075"/>
                  <a:pt x="2876" y="1100"/>
                </a:cubicBezTo>
                <a:cubicBezTo>
                  <a:pt x="2901" y="1125"/>
                  <a:pt x="3026" y="1150"/>
                  <a:pt x="3026" y="1075"/>
                </a:cubicBezTo>
                <a:cubicBezTo>
                  <a:pt x="3026" y="1025"/>
                  <a:pt x="2851" y="1000"/>
                  <a:pt x="2826" y="1025"/>
                </a:cubicBezTo>
                <a:cubicBezTo>
                  <a:pt x="2776" y="1050"/>
                  <a:pt x="2576" y="1075"/>
                  <a:pt x="2651" y="1100"/>
                </a:cubicBezTo>
                <a:cubicBezTo>
                  <a:pt x="2676" y="1125"/>
                  <a:pt x="2701" y="1100"/>
                  <a:pt x="2751" y="1125"/>
                </a:cubicBezTo>
                <a:close/>
                <a:moveTo>
                  <a:pt x="3451" y="975"/>
                </a:moveTo>
                <a:lnTo>
                  <a:pt x="3451" y="975"/>
                </a:lnTo>
                <a:cubicBezTo>
                  <a:pt x="3501" y="950"/>
                  <a:pt x="3601" y="1000"/>
                  <a:pt x="3576" y="1050"/>
                </a:cubicBezTo>
                <a:cubicBezTo>
                  <a:pt x="3551" y="1075"/>
                  <a:pt x="3426" y="1025"/>
                  <a:pt x="3426" y="1075"/>
                </a:cubicBezTo>
                <a:cubicBezTo>
                  <a:pt x="3426" y="1075"/>
                  <a:pt x="3451" y="1125"/>
                  <a:pt x="3551" y="1100"/>
                </a:cubicBezTo>
                <a:cubicBezTo>
                  <a:pt x="3651" y="1075"/>
                  <a:pt x="3726" y="1100"/>
                  <a:pt x="3801" y="1150"/>
                </a:cubicBezTo>
                <a:cubicBezTo>
                  <a:pt x="3851" y="1200"/>
                  <a:pt x="3926" y="1225"/>
                  <a:pt x="3976" y="1175"/>
                </a:cubicBezTo>
                <a:cubicBezTo>
                  <a:pt x="4026" y="1125"/>
                  <a:pt x="3901" y="1100"/>
                  <a:pt x="3926" y="1075"/>
                </a:cubicBezTo>
                <a:cubicBezTo>
                  <a:pt x="3951" y="1025"/>
                  <a:pt x="3876" y="1000"/>
                  <a:pt x="3826" y="1000"/>
                </a:cubicBezTo>
                <a:cubicBezTo>
                  <a:pt x="3776" y="1000"/>
                  <a:pt x="3751" y="925"/>
                  <a:pt x="3726" y="925"/>
                </a:cubicBezTo>
                <a:cubicBezTo>
                  <a:pt x="3676" y="950"/>
                  <a:pt x="3651" y="975"/>
                  <a:pt x="3651" y="925"/>
                </a:cubicBezTo>
                <a:cubicBezTo>
                  <a:pt x="3651" y="875"/>
                  <a:pt x="3451" y="875"/>
                  <a:pt x="3376" y="875"/>
                </a:cubicBezTo>
                <a:cubicBezTo>
                  <a:pt x="3326" y="900"/>
                  <a:pt x="3401" y="1025"/>
                  <a:pt x="3451" y="975"/>
                </a:cubicBezTo>
                <a:close/>
                <a:moveTo>
                  <a:pt x="3476" y="1325"/>
                </a:moveTo>
                <a:lnTo>
                  <a:pt x="3476" y="1325"/>
                </a:lnTo>
                <a:cubicBezTo>
                  <a:pt x="3501" y="1300"/>
                  <a:pt x="3351" y="1150"/>
                  <a:pt x="3326" y="1225"/>
                </a:cubicBezTo>
                <a:cubicBezTo>
                  <a:pt x="3326" y="1275"/>
                  <a:pt x="3451" y="1375"/>
                  <a:pt x="3476" y="1325"/>
                </a:cubicBezTo>
                <a:close/>
                <a:moveTo>
                  <a:pt x="4026" y="800"/>
                </a:moveTo>
                <a:lnTo>
                  <a:pt x="4026" y="800"/>
                </a:lnTo>
                <a:cubicBezTo>
                  <a:pt x="4051" y="750"/>
                  <a:pt x="3851" y="700"/>
                  <a:pt x="3901" y="750"/>
                </a:cubicBezTo>
                <a:cubicBezTo>
                  <a:pt x="3926" y="775"/>
                  <a:pt x="4001" y="850"/>
                  <a:pt x="4026" y="800"/>
                </a:cubicBezTo>
                <a:close/>
                <a:moveTo>
                  <a:pt x="3551" y="1725"/>
                </a:moveTo>
                <a:lnTo>
                  <a:pt x="3551" y="1725"/>
                </a:lnTo>
                <a:cubicBezTo>
                  <a:pt x="3576" y="1700"/>
                  <a:pt x="3476" y="1625"/>
                  <a:pt x="3451" y="1700"/>
                </a:cubicBezTo>
                <a:cubicBezTo>
                  <a:pt x="3426" y="1750"/>
                  <a:pt x="3526" y="1775"/>
                  <a:pt x="3551" y="1725"/>
                </a:cubicBezTo>
                <a:close/>
                <a:moveTo>
                  <a:pt x="4026" y="1450"/>
                </a:moveTo>
                <a:lnTo>
                  <a:pt x="4026" y="1450"/>
                </a:lnTo>
                <a:cubicBezTo>
                  <a:pt x="4026" y="1475"/>
                  <a:pt x="3926" y="1425"/>
                  <a:pt x="3851" y="1400"/>
                </a:cubicBezTo>
                <a:cubicBezTo>
                  <a:pt x="3776" y="1375"/>
                  <a:pt x="3826" y="1475"/>
                  <a:pt x="3876" y="1525"/>
                </a:cubicBezTo>
                <a:cubicBezTo>
                  <a:pt x="3926" y="1575"/>
                  <a:pt x="3851" y="1550"/>
                  <a:pt x="3776" y="1475"/>
                </a:cubicBezTo>
                <a:cubicBezTo>
                  <a:pt x="3676" y="1425"/>
                  <a:pt x="3701" y="1525"/>
                  <a:pt x="3726" y="1550"/>
                </a:cubicBezTo>
                <a:cubicBezTo>
                  <a:pt x="3776" y="1575"/>
                  <a:pt x="3726" y="1625"/>
                  <a:pt x="3676" y="1550"/>
                </a:cubicBezTo>
                <a:cubicBezTo>
                  <a:pt x="3626" y="1500"/>
                  <a:pt x="3601" y="1425"/>
                  <a:pt x="3526" y="1425"/>
                </a:cubicBezTo>
                <a:cubicBezTo>
                  <a:pt x="3451" y="1400"/>
                  <a:pt x="3476" y="1500"/>
                  <a:pt x="3501" y="1525"/>
                </a:cubicBezTo>
                <a:cubicBezTo>
                  <a:pt x="3551" y="1575"/>
                  <a:pt x="3601" y="1600"/>
                  <a:pt x="3651" y="1625"/>
                </a:cubicBezTo>
                <a:cubicBezTo>
                  <a:pt x="3726" y="1675"/>
                  <a:pt x="3826" y="1625"/>
                  <a:pt x="3876" y="1625"/>
                </a:cubicBezTo>
                <a:cubicBezTo>
                  <a:pt x="3926" y="1650"/>
                  <a:pt x="3826" y="1700"/>
                  <a:pt x="3851" y="1750"/>
                </a:cubicBezTo>
                <a:cubicBezTo>
                  <a:pt x="3901" y="1801"/>
                  <a:pt x="3976" y="1750"/>
                  <a:pt x="4051" y="1750"/>
                </a:cubicBezTo>
                <a:cubicBezTo>
                  <a:pt x="4126" y="1750"/>
                  <a:pt x="4101" y="1700"/>
                  <a:pt x="4126" y="1675"/>
                </a:cubicBezTo>
                <a:cubicBezTo>
                  <a:pt x="4177" y="1650"/>
                  <a:pt x="4101" y="1650"/>
                  <a:pt x="4126" y="1575"/>
                </a:cubicBezTo>
                <a:cubicBezTo>
                  <a:pt x="4151" y="1525"/>
                  <a:pt x="4026" y="1400"/>
                  <a:pt x="4026" y="1450"/>
                </a:cubicBezTo>
                <a:close/>
                <a:moveTo>
                  <a:pt x="4201" y="1200"/>
                </a:moveTo>
                <a:lnTo>
                  <a:pt x="4201" y="1200"/>
                </a:lnTo>
                <a:cubicBezTo>
                  <a:pt x="4251" y="1200"/>
                  <a:pt x="4301" y="1200"/>
                  <a:pt x="4351" y="1175"/>
                </a:cubicBezTo>
                <a:cubicBezTo>
                  <a:pt x="4426" y="1150"/>
                  <a:pt x="4326" y="1150"/>
                  <a:pt x="4377" y="1100"/>
                </a:cubicBezTo>
                <a:cubicBezTo>
                  <a:pt x="4401" y="1050"/>
                  <a:pt x="4277" y="1050"/>
                  <a:pt x="4277" y="1050"/>
                </a:cubicBezTo>
                <a:cubicBezTo>
                  <a:pt x="4251" y="1075"/>
                  <a:pt x="4101" y="950"/>
                  <a:pt x="4076" y="1000"/>
                </a:cubicBezTo>
                <a:cubicBezTo>
                  <a:pt x="4051" y="1025"/>
                  <a:pt x="4126" y="1200"/>
                  <a:pt x="4201" y="1200"/>
                </a:cubicBezTo>
                <a:close/>
                <a:moveTo>
                  <a:pt x="4526" y="1225"/>
                </a:moveTo>
                <a:lnTo>
                  <a:pt x="4526" y="1225"/>
                </a:lnTo>
                <a:cubicBezTo>
                  <a:pt x="4526" y="1200"/>
                  <a:pt x="4201" y="1225"/>
                  <a:pt x="4251" y="1275"/>
                </a:cubicBezTo>
                <a:cubicBezTo>
                  <a:pt x="4351" y="1325"/>
                  <a:pt x="4551" y="1250"/>
                  <a:pt x="4526" y="1225"/>
                </a:cubicBezTo>
                <a:close/>
                <a:moveTo>
                  <a:pt x="4477" y="1825"/>
                </a:moveTo>
                <a:lnTo>
                  <a:pt x="4477" y="1825"/>
                </a:lnTo>
                <a:cubicBezTo>
                  <a:pt x="4551" y="1825"/>
                  <a:pt x="4526" y="1725"/>
                  <a:pt x="4451" y="1675"/>
                </a:cubicBezTo>
                <a:cubicBezTo>
                  <a:pt x="4351" y="1600"/>
                  <a:pt x="4177" y="1725"/>
                  <a:pt x="4201" y="1750"/>
                </a:cubicBezTo>
                <a:cubicBezTo>
                  <a:pt x="4251" y="1801"/>
                  <a:pt x="4401" y="1825"/>
                  <a:pt x="4477" y="1825"/>
                </a:cubicBezTo>
                <a:close/>
                <a:moveTo>
                  <a:pt x="3951" y="2401"/>
                </a:moveTo>
                <a:lnTo>
                  <a:pt x="3951" y="2401"/>
                </a:lnTo>
                <a:cubicBezTo>
                  <a:pt x="4051" y="2475"/>
                  <a:pt x="4026" y="2350"/>
                  <a:pt x="4126" y="2375"/>
                </a:cubicBezTo>
                <a:cubicBezTo>
                  <a:pt x="4226" y="2375"/>
                  <a:pt x="4226" y="2201"/>
                  <a:pt x="4251" y="2125"/>
                </a:cubicBezTo>
                <a:cubicBezTo>
                  <a:pt x="4251" y="2075"/>
                  <a:pt x="4151" y="2075"/>
                  <a:pt x="4177" y="2125"/>
                </a:cubicBezTo>
                <a:cubicBezTo>
                  <a:pt x="4201" y="2175"/>
                  <a:pt x="4177" y="2225"/>
                  <a:pt x="4177" y="2150"/>
                </a:cubicBezTo>
                <a:cubicBezTo>
                  <a:pt x="4177" y="2101"/>
                  <a:pt x="4076" y="2150"/>
                  <a:pt x="4051" y="2125"/>
                </a:cubicBezTo>
                <a:cubicBezTo>
                  <a:pt x="4026" y="2075"/>
                  <a:pt x="4151" y="2075"/>
                  <a:pt x="4177" y="2025"/>
                </a:cubicBezTo>
                <a:cubicBezTo>
                  <a:pt x="4201" y="1950"/>
                  <a:pt x="4076" y="1975"/>
                  <a:pt x="4101" y="1925"/>
                </a:cubicBezTo>
                <a:cubicBezTo>
                  <a:pt x="4151" y="1875"/>
                  <a:pt x="3926" y="1925"/>
                  <a:pt x="4001" y="1950"/>
                </a:cubicBezTo>
                <a:cubicBezTo>
                  <a:pt x="4051" y="1975"/>
                  <a:pt x="4001" y="2025"/>
                  <a:pt x="3926" y="1975"/>
                </a:cubicBezTo>
                <a:cubicBezTo>
                  <a:pt x="3876" y="1925"/>
                  <a:pt x="3726" y="2001"/>
                  <a:pt x="3776" y="2050"/>
                </a:cubicBezTo>
                <a:cubicBezTo>
                  <a:pt x="3826" y="2075"/>
                  <a:pt x="3951" y="2025"/>
                  <a:pt x="3876" y="2125"/>
                </a:cubicBezTo>
                <a:cubicBezTo>
                  <a:pt x="3801" y="2250"/>
                  <a:pt x="3776" y="2101"/>
                  <a:pt x="3701" y="2125"/>
                </a:cubicBezTo>
                <a:cubicBezTo>
                  <a:pt x="3626" y="2125"/>
                  <a:pt x="3651" y="2225"/>
                  <a:pt x="3751" y="2250"/>
                </a:cubicBezTo>
                <a:cubicBezTo>
                  <a:pt x="3876" y="2275"/>
                  <a:pt x="3851" y="2350"/>
                  <a:pt x="3951" y="2401"/>
                </a:cubicBezTo>
                <a:close/>
                <a:moveTo>
                  <a:pt x="4626" y="1750"/>
                </a:moveTo>
                <a:lnTo>
                  <a:pt x="4626" y="1750"/>
                </a:lnTo>
                <a:cubicBezTo>
                  <a:pt x="4651" y="1825"/>
                  <a:pt x="4701" y="1775"/>
                  <a:pt x="4751" y="1801"/>
                </a:cubicBezTo>
                <a:cubicBezTo>
                  <a:pt x="4777" y="1825"/>
                  <a:pt x="4851" y="1850"/>
                  <a:pt x="4901" y="1825"/>
                </a:cubicBezTo>
                <a:cubicBezTo>
                  <a:pt x="4926" y="1801"/>
                  <a:pt x="4951" y="1775"/>
                  <a:pt x="4951" y="1801"/>
                </a:cubicBezTo>
                <a:cubicBezTo>
                  <a:pt x="4977" y="1850"/>
                  <a:pt x="5077" y="1850"/>
                  <a:pt x="5277" y="1850"/>
                </a:cubicBezTo>
                <a:cubicBezTo>
                  <a:pt x="5477" y="1850"/>
                  <a:pt x="5426" y="1775"/>
                  <a:pt x="5477" y="1801"/>
                </a:cubicBezTo>
                <a:cubicBezTo>
                  <a:pt x="5551" y="1825"/>
                  <a:pt x="5677" y="1825"/>
                  <a:pt x="5726" y="1825"/>
                </a:cubicBezTo>
                <a:cubicBezTo>
                  <a:pt x="5802" y="1801"/>
                  <a:pt x="5826" y="1725"/>
                  <a:pt x="5826" y="1675"/>
                </a:cubicBezTo>
                <a:cubicBezTo>
                  <a:pt x="5802" y="1625"/>
                  <a:pt x="5377" y="1600"/>
                  <a:pt x="5277" y="1625"/>
                </a:cubicBezTo>
                <a:cubicBezTo>
                  <a:pt x="5202" y="1675"/>
                  <a:pt x="5077" y="1625"/>
                  <a:pt x="5026" y="1650"/>
                </a:cubicBezTo>
                <a:cubicBezTo>
                  <a:pt x="4951" y="1675"/>
                  <a:pt x="4977" y="1600"/>
                  <a:pt x="4877" y="1600"/>
                </a:cubicBezTo>
                <a:cubicBezTo>
                  <a:pt x="4751" y="1600"/>
                  <a:pt x="4877" y="1550"/>
                  <a:pt x="4901" y="1525"/>
                </a:cubicBezTo>
                <a:cubicBezTo>
                  <a:pt x="4926" y="1500"/>
                  <a:pt x="4726" y="1425"/>
                  <a:pt x="4651" y="1450"/>
                </a:cubicBezTo>
                <a:cubicBezTo>
                  <a:pt x="4577" y="1450"/>
                  <a:pt x="4526" y="1425"/>
                  <a:pt x="4451" y="1375"/>
                </a:cubicBezTo>
                <a:cubicBezTo>
                  <a:pt x="4377" y="1350"/>
                  <a:pt x="4177" y="1350"/>
                  <a:pt x="4201" y="1425"/>
                </a:cubicBezTo>
                <a:cubicBezTo>
                  <a:pt x="4226" y="1450"/>
                  <a:pt x="4477" y="1550"/>
                  <a:pt x="4501" y="1500"/>
                </a:cubicBezTo>
                <a:cubicBezTo>
                  <a:pt x="4526" y="1450"/>
                  <a:pt x="4601" y="1550"/>
                  <a:pt x="4626" y="1600"/>
                </a:cubicBezTo>
                <a:cubicBezTo>
                  <a:pt x="4677" y="1650"/>
                  <a:pt x="4601" y="1650"/>
                  <a:pt x="4626" y="1750"/>
                </a:cubicBezTo>
                <a:close/>
                <a:moveTo>
                  <a:pt x="4851" y="1250"/>
                </a:moveTo>
                <a:lnTo>
                  <a:pt x="4851" y="1250"/>
                </a:lnTo>
                <a:cubicBezTo>
                  <a:pt x="4777" y="1225"/>
                  <a:pt x="4677" y="1300"/>
                  <a:pt x="4751" y="1325"/>
                </a:cubicBezTo>
                <a:cubicBezTo>
                  <a:pt x="4826" y="1350"/>
                  <a:pt x="4926" y="1300"/>
                  <a:pt x="4851" y="1250"/>
                </a:cubicBezTo>
                <a:close/>
                <a:moveTo>
                  <a:pt x="4251" y="775"/>
                </a:moveTo>
                <a:lnTo>
                  <a:pt x="4251" y="775"/>
                </a:lnTo>
                <a:cubicBezTo>
                  <a:pt x="4301" y="825"/>
                  <a:pt x="4277" y="850"/>
                  <a:pt x="4326" y="875"/>
                </a:cubicBezTo>
                <a:cubicBezTo>
                  <a:pt x="4401" y="925"/>
                  <a:pt x="4601" y="850"/>
                  <a:pt x="4601" y="900"/>
                </a:cubicBezTo>
                <a:cubicBezTo>
                  <a:pt x="4626" y="950"/>
                  <a:pt x="4426" y="950"/>
                  <a:pt x="4451" y="975"/>
                </a:cubicBezTo>
                <a:cubicBezTo>
                  <a:pt x="4477" y="1000"/>
                  <a:pt x="4601" y="1050"/>
                  <a:pt x="4577" y="1075"/>
                </a:cubicBezTo>
                <a:cubicBezTo>
                  <a:pt x="4551" y="1100"/>
                  <a:pt x="4777" y="1175"/>
                  <a:pt x="4801" y="1125"/>
                </a:cubicBezTo>
                <a:cubicBezTo>
                  <a:pt x="4826" y="1100"/>
                  <a:pt x="4877" y="1100"/>
                  <a:pt x="4926" y="1125"/>
                </a:cubicBezTo>
                <a:cubicBezTo>
                  <a:pt x="4977" y="1150"/>
                  <a:pt x="5001" y="1000"/>
                  <a:pt x="5026" y="1025"/>
                </a:cubicBezTo>
                <a:cubicBezTo>
                  <a:pt x="5077" y="1050"/>
                  <a:pt x="5051" y="975"/>
                  <a:pt x="5126" y="950"/>
                </a:cubicBezTo>
                <a:cubicBezTo>
                  <a:pt x="5177" y="925"/>
                  <a:pt x="5277" y="925"/>
                  <a:pt x="5277" y="900"/>
                </a:cubicBezTo>
                <a:cubicBezTo>
                  <a:pt x="5277" y="875"/>
                  <a:pt x="5277" y="850"/>
                  <a:pt x="5202" y="850"/>
                </a:cubicBezTo>
                <a:cubicBezTo>
                  <a:pt x="5126" y="850"/>
                  <a:pt x="5077" y="825"/>
                  <a:pt x="5102" y="800"/>
                </a:cubicBezTo>
                <a:cubicBezTo>
                  <a:pt x="5126" y="750"/>
                  <a:pt x="5026" y="725"/>
                  <a:pt x="5051" y="700"/>
                </a:cubicBezTo>
                <a:cubicBezTo>
                  <a:pt x="5102" y="675"/>
                  <a:pt x="4977" y="625"/>
                  <a:pt x="5001" y="675"/>
                </a:cubicBezTo>
                <a:cubicBezTo>
                  <a:pt x="5001" y="725"/>
                  <a:pt x="4926" y="700"/>
                  <a:pt x="4901" y="650"/>
                </a:cubicBezTo>
                <a:cubicBezTo>
                  <a:pt x="4901" y="600"/>
                  <a:pt x="4726" y="575"/>
                  <a:pt x="4601" y="475"/>
                </a:cubicBezTo>
                <a:cubicBezTo>
                  <a:pt x="4501" y="375"/>
                  <a:pt x="4377" y="450"/>
                  <a:pt x="4451" y="450"/>
                </a:cubicBezTo>
                <a:cubicBezTo>
                  <a:pt x="4501" y="475"/>
                  <a:pt x="4501" y="500"/>
                  <a:pt x="4451" y="500"/>
                </a:cubicBezTo>
                <a:cubicBezTo>
                  <a:pt x="4401" y="500"/>
                  <a:pt x="4301" y="500"/>
                  <a:pt x="4401" y="550"/>
                </a:cubicBezTo>
                <a:cubicBezTo>
                  <a:pt x="4477" y="575"/>
                  <a:pt x="4377" y="575"/>
                  <a:pt x="4301" y="575"/>
                </a:cubicBezTo>
                <a:cubicBezTo>
                  <a:pt x="4251" y="575"/>
                  <a:pt x="4226" y="675"/>
                  <a:pt x="4326" y="700"/>
                </a:cubicBezTo>
                <a:cubicBezTo>
                  <a:pt x="4426" y="700"/>
                  <a:pt x="4351" y="750"/>
                  <a:pt x="4277" y="725"/>
                </a:cubicBezTo>
                <a:cubicBezTo>
                  <a:pt x="4201" y="725"/>
                  <a:pt x="4177" y="750"/>
                  <a:pt x="4251" y="775"/>
                </a:cubicBezTo>
                <a:close/>
                <a:moveTo>
                  <a:pt x="4751" y="375"/>
                </a:moveTo>
                <a:lnTo>
                  <a:pt x="4751" y="375"/>
                </a:lnTo>
                <a:cubicBezTo>
                  <a:pt x="4801" y="325"/>
                  <a:pt x="4851" y="350"/>
                  <a:pt x="4801" y="375"/>
                </a:cubicBezTo>
                <a:cubicBezTo>
                  <a:pt x="4751" y="400"/>
                  <a:pt x="4777" y="425"/>
                  <a:pt x="4851" y="425"/>
                </a:cubicBezTo>
                <a:cubicBezTo>
                  <a:pt x="4901" y="425"/>
                  <a:pt x="4801" y="450"/>
                  <a:pt x="4801" y="475"/>
                </a:cubicBezTo>
                <a:cubicBezTo>
                  <a:pt x="4801" y="525"/>
                  <a:pt x="4901" y="500"/>
                  <a:pt x="4901" y="550"/>
                </a:cubicBezTo>
                <a:cubicBezTo>
                  <a:pt x="4901" y="575"/>
                  <a:pt x="5077" y="600"/>
                  <a:pt x="5126" y="550"/>
                </a:cubicBezTo>
                <a:cubicBezTo>
                  <a:pt x="5202" y="500"/>
                  <a:pt x="5177" y="575"/>
                  <a:pt x="5177" y="600"/>
                </a:cubicBezTo>
                <a:cubicBezTo>
                  <a:pt x="5151" y="625"/>
                  <a:pt x="5426" y="650"/>
                  <a:pt x="5426" y="625"/>
                </a:cubicBezTo>
                <a:cubicBezTo>
                  <a:pt x="5451" y="575"/>
                  <a:pt x="5477" y="600"/>
                  <a:pt x="5526" y="600"/>
                </a:cubicBezTo>
                <a:cubicBezTo>
                  <a:pt x="5577" y="625"/>
                  <a:pt x="5826" y="550"/>
                  <a:pt x="5826" y="500"/>
                </a:cubicBezTo>
                <a:cubicBezTo>
                  <a:pt x="5826" y="450"/>
                  <a:pt x="5902" y="525"/>
                  <a:pt x="5826" y="600"/>
                </a:cubicBezTo>
                <a:cubicBezTo>
                  <a:pt x="5751" y="650"/>
                  <a:pt x="5602" y="625"/>
                  <a:pt x="5526" y="650"/>
                </a:cubicBezTo>
                <a:cubicBezTo>
                  <a:pt x="5451" y="675"/>
                  <a:pt x="5577" y="725"/>
                  <a:pt x="5651" y="775"/>
                </a:cubicBezTo>
                <a:cubicBezTo>
                  <a:pt x="5702" y="825"/>
                  <a:pt x="5551" y="800"/>
                  <a:pt x="5477" y="725"/>
                </a:cubicBezTo>
                <a:cubicBezTo>
                  <a:pt x="5426" y="675"/>
                  <a:pt x="5277" y="675"/>
                  <a:pt x="5177" y="675"/>
                </a:cubicBezTo>
                <a:cubicBezTo>
                  <a:pt x="5102" y="675"/>
                  <a:pt x="5126" y="825"/>
                  <a:pt x="5202" y="825"/>
                </a:cubicBezTo>
                <a:cubicBezTo>
                  <a:pt x="5251" y="825"/>
                  <a:pt x="5302" y="850"/>
                  <a:pt x="5377" y="925"/>
                </a:cubicBezTo>
                <a:cubicBezTo>
                  <a:pt x="5426" y="1025"/>
                  <a:pt x="5551" y="1000"/>
                  <a:pt x="5551" y="1050"/>
                </a:cubicBezTo>
                <a:cubicBezTo>
                  <a:pt x="5551" y="1075"/>
                  <a:pt x="5377" y="1000"/>
                  <a:pt x="5302" y="1000"/>
                </a:cubicBezTo>
                <a:cubicBezTo>
                  <a:pt x="5202" y="975"/>
                  <a:pt x="5051" y="1025"/>
                  <a:pt x="5051" y="1100"/>
                </a:cubicBezTo>
                <a:cubicBezTo>
                  <a:pt x="5051" y="1175"/>
                  <a:pt x="5177" y="1150"/>
                  <a:pt x="5277" y="1100"/>
                </a:cubicBezTo>
                <a:cubicBezTo>
                  <a:pt x="5377" y="1050"/>
                  <a:pt x="5302" y="1125"/>
                  <a:pt x="5251" y="1175"/>
                </a:cubicBezTo>
                <a:cubicBezTo>
                  <a:pt x="5202" y="1200"/>
                  <a:pt x="5377" y="1250"/>
                  <a:pt x="5377" y="1300"/>
                </a:cubicBezTo>
                <a:cubicBezTo>
                  <a:pt x="5377" y="1350"/>
                  <a:pt x="5251" y="1325"/>
                  <a:pt x="5251" y="1275"/>
                </a:cubicBezTo>
                <a:cubicBezTo>
                  <a:pt x="5226" y="1225"/>
                  <a:pt x="5177" y="1175"/>
                  <a:pt x="5077" y="1200"/>
                </a:cubicBezTo>
                <a:cubicBezTo>
                  <a:pt x="4977" y="1200"/>
                  <a:pt x="5001" y="1275"/>
                  <a:pt x="5077" y="1275"/>
                </a:cubicBezTo>
                <a:cubicBezTo>
                  <a:pt x="5126" y="1300"/>
                  <a:pt x="5126" y="1350"/>
                  <a:pt x="5051" y="1350"/>
                </a:cubicBezTo>
                <a:cubicBezTo>
                  <a:pt x="4977" y="1350"/>
                  <a:pt x="4826" y="1400"/>
                  <a:pt x="4877" y="1450"/>
                </a:cubicBezTo>
                <a:cubicBezTo>
                  <a:pt x="4926" y="1500"/>
                  <a:pt x="5151" y="1450"/>
                  <a:pt x="5177" y="1475"/>
                </a:cubicBezTo>
                <a:cubicBezTo>
                  <a:pt x="5226" y="1500"/>
                  <a:pt x="5326" y="1525"/>
                  <a:pt x="5351" y="1475"/>
                </a:cubicBezTo>
                <a:cubicBezTo>
                  <a:pt x="5377" y="1450"/>
                  <a:pt x="5451" y="1450"/>
                  <a:pt x="5526" y="1450"/>
                </a:cubicBezTo>
                <a:cubicBezTo>
                  <a:pt x="5626" y="1450"/>
                  <a:pt x="5651" y="1475"/>
                  <a:pt x="5677" y="1500"/>
                </a:cubicBezTo>
                <a:cubicBezTo>
                  <a:pt x="5726" y="1550"/>
                  <a:pt x="5777" y="1525"/>
                  <a:pt x="5826" y="1500"/>
                </a:cubicBezTo>
                <a:cubicBezTo>
                  <a:pt x="5877" y="1450"/>
                  <a:pt x="5877" y="1450"/>
                  <a:pt x="5926" y="1450"/>
                </a:cubicBezTo>
                <a:cubicBezTo>
                  <a:pt x="6002" y="1450"/>
                  <a:pt x="6002" y="1425"/>
                  <a:pt x="5977" y="1375"/>
                </a:cubicBezTo>
                <a:cubicBezTo>
                  <a:pt x="5951" y="1325"/>
                  <a:pt x="5877" y="1400"/>
                  <a:pt x="5851" y="1375"/>
                </a:cubicBezTo>
                <a:cubicBezTo>
                  <a:pt x="5851" y="1325"/>
                  <a:pt x="5777" y="1325"/>
                  <a:pt x="5677" y="1350"/>
                </a:cubicBezTo>
                <a:cubicBezTo>
                  <a:pt x="5551" y="1350"/>
                  <a:pt x="5602" y="1275"/>
                  <a:pt x="5677" y="1275"/>
                </a:cubicBezTo>
                <a:cubicBezTo>
                  <a:pt x="5751" y="1300"/>
                  <a:pt x="5826" y="1300"/>
                  <a:pt x="5926" y="1275"/>
                </a:cubicBezTo>
                <a:cubicBezTo>
                  <a:pt x="6002" y="1250"/>
                  <a:pt x="5926" y="1225"/>
                  <a:pt x="5926" y="1175"/>
                </a:cubicBezTo>
                <a:cubicBezTo>
                  <a:pt x="5926" y="1150"/>
                  <a:pt x="6027" y="1175"/>
                  <a:pt x="6102" y="1175"/>
                </a:cubicBezTo>
                <a:cubicBezTo>
                  <a:pt x="6177" y="1175"/>
                  <a:pt x="6302" y="1050"/>
                  <a:pt x="6302" y="975"/>
                </a:cubicBezTo>
                <a:cubicBezTo>
                  <a:pt x="6302" y="900"/>
                  <a:pt x="6127" y="925"/>
                  <a:pt x="6051" y="925"/>
                </a:cubicBezTo>
                <a:cubicBezTo>
                  <a:pt x="5951" y="925"/>
                  <a:pt x="6102" y="875"/>
                  <a:pt x="6251" y="875"/>
                </a:cubicBezTo>
                <a:cubicBezTo>
                  <a:pt x="6427" y="875"/>
                  <a:pt x="6351" y="800"/>
                  <a:pt x="6377" y="775"/>
                </a:cubicBezTo>
                <a:cubicBezTo>
                  <a:pt x="6402" y="750"/>
                  <a:pt x="6477" y="825"/>
                  <a:pt x="6551" y="800"/>
                </a:cubicBezTo>
                <a:cubicBezTo>
                  <a:pt x="6627" y="775"/>
                  <a:pt x="6577" y="725"/>
                  <a:pt x="6627" y="725"/>
                </a:cubicBezTo>
                <a:cubicBezTo>
                  <a:pt x="6677" y="725"/>
                  <a:pt x="6751" y="650"/>
                  <a:pt x="6927" y="550"/>
                </a:cubicBezTo>
                <a:cubicBezTo>
                  <a:pt x="7102" y="475"/>
                  <a:pt x="7227" y="475"/>
                  <a:pt x="7252" y="425"/>
                </a:cubicBezTo>
                <a:cubicBezTo>
                  <a:pt x="7252" y="375"/>
                  <a:pt x="7002" y="425"/>
                  <a:pt x="6977" y="400"/>
                </a:cubicBezTo>
                <a:cubicBezTo>
                  <a:pt x="6927" y="400"/>
                  <a:pt x="7127" y="350"/>
                  <a:pt x="7177" y="350"/>
                </a:cubicBezTo>
                <a:cubicBezTo>
                  <a:pt x="7227" y="375"/>
                  <a:pt x="7302" y="350"/>
                  <a:pt x="7477" y="275"/>
                </a:cubicBezTo>
                <a:cubicBezTo>
                  <a:pt x="7652" y="200"/>
                  <a:pt x="7577" y="175"/>
                  <a:pt x="7502" y="175"/>
                </a:cubicBezTo>
                <a:cubicBezTo>
                  <a:pt x="7427" y="200"/>
                  <a:pt x="7352" y="175"/>
                  <a:pt x="7352" y="125"/>
                </a:cubicBezTo>
                <a:cubicBezTo>
                  <a:pt x="7352" y="75"/>
                  <a:pt x="7252" y="125"/>
                  <a:pt x="7252" y="99"/>
                </a:cubicBezTo>
                <a:cubicBezTo>
                  <a:pt x="7252" y="75"/>
                  <a:pt x="7152" y="75"/>
                  <a:pt x="7027" y="125"/>
                </a:cubicBezTo>
                <a:cubicBezTo>
                  <a:pt x="6927" y="175"/>
                  <a:pt x="7027" y="75"/>
                  <a:pt x="7077" y="75"/>
                </a:cubicBezTo>
                <a:cubicBezTo>
                  <a:pt x="7127" y="50"/>
                  <a:pt x="6802" y="75"/>
                  <a:pt x="6751" y="25"/>
                </a:cubicBezTo>
                <a:cubicBezTo>
                  <a:pt x="6677" y="0"/>
                  <a:pt x="6627" y="99"/>
                  <a:pt x="6577" y="50"/>
                </a:cubicBezTo>
                <a:cubicBezTo>
                  <a:pt x="6527" y="0"/>
                  <a:pt x="6402" y="25"/>
                  <a:pt x="6402" y="75"/>
                </a:cubicBezTo>
                <a:cubicBezTo>
                  <a:pt x="6427" y="99"/>
                  <a:pt x="6402" y="99"/>
                  <a:pt x="6351" y="75"/>
                </a:cubicBezTo>
                <a:cubicBezTo>
                  <a:pt x="6302" y="25"/>
                  <a:pt x="6202" y="75"/>
                  <a:pt x="6102" y="50"/>
                </a:cubicBezTo>
                <a:cubicBezTo>
                  <a:pt x="6027" y="50"/>
                  <a:pt x="6051" y="125"/>
                  <a:pt x="5951" y="99"/>
                </a:cubicBezTo>
                <a:cubicBezTo>
                  <a:pt x="5877" y="50"/>
                  <a:pt x="5751" y="75"/>
                  <a:pt x="5802" y="75"/>
                </a:cubicBezTo>
                <a:cubicBezTo>
                  <a:pt x="5826" y="99"/>
                  <a:pt x="5777" y="125"/>
                  <a:pt x="5751" y="99"/>
                </a:cubicBezTo>
                <a:cubicBezTo>
                  <a:pt x="5702" y="99"/>
                  <a:pt x="5651" y="99"/>
                  <a:pt x="5677" y="150"/>
                </a:cubicBezTo>
                <a:cubicBezTo>
                  <a:pt x="5702" y="200"/>
                  <a:pt x="5526" y="150"/>
                  <a:pt x="5526" y="175"/>
                </a:cubicBezTo>
                <a:cubicBezTo>
                  <a:pt x="5526" y="225"/>
                  <a:pt x="5477" y="250"/>
                  <a:pt x="5426" y="225"/>
                </a:cubicBezTo>
                <a:cubicBezTo>
                  <a:pt x="5377" y="175"/>
                  <a:pt x="5202" y="150"/>
                  <a:pt x="5251" y="200"/>
                </a:cubicBezTo>
                <a:cubicBezTo>
                  <a:pt x="5302" y="225"/>
                  <a:pt x="5102" y="225"/>
                  <a:pt x="5151" y="250"/>
                </a:cubicBezTo>
                <a:cubicBezTo>
                  <a:pt x="5202" y="300"/>
                  <a:pt x="5102" y="325"/>
                  <a:pt x="5102" y="300"/>
                </a:cubicBezTo>
                <a:cubicBezTo>
                  <a:pt x="5102" y="275"/>
                  <a:pt x="5001" y="250"/>
                  <a:pt x="4951" y="275"/>
                </a:cubicBezTo>
                <a:cubicBezTo>
                  <a:pt x="4901" y="325"/>
                  <a:pt x="4901" y="350"/>
                  <a:pt x="4877" y="325"/>
                </a:cubicBezTo>
                <a:cubicBezTo>
                  <a:pt x="4851" y="300"/>
                  <a:pt x="4777" y="325"/>
                  <a:pt x="4677" y="350"/>
                </a:cubicBezTo>
                <a:cubicBezTo>
                  <a:pt x="4601" y="375"/>
                  <a:pt x="4701" y="400"/>
                  <a:pt x="4751" y="375"/>
                </a:cubicBezTo>
                <a:close/>
                <a:moveTo>
                  <a:pt x="5802" y="3975"/>
                </a:moveTo>
                <a:lnTo>
                  <a:pt x="5802" y="3975"/>
                </a:lnTo>
                <a:cubicBezTo>
                  <a:pt x="5826" y="3975"/>
                  <a:pt x="5877" y="3850"/>
                  <a:pt x="5802" y="3875"/>
                </a:cubicBezTo>
                <a:cubicBezTo>
                  <a:pt x="5726" y="3875"/>
                  <a:pt x="5751" y="3975"/>
                  <a:pt x="5802" y="3975"/>
                </a:cubicBezTo>
                <a:close/>
                <a:moveTo>
                  <a:pt x="5426" y="3875"/>
                </a:moveTo>
                <a:lnTo>
                  <a:pt x="5426" y="3875"/>
                </a:lnTo>
                <a:cubicBezTo>
                  <a:pt x="5502" y="3926"/>
                  <a:pt x="5602" y="3801"/>
                  <a:pt x="5602" y="3775"/>
                </a:cubicBezTo>
                <a:cubicBezTo>
                  <a:pt x="5577" y="3750"/>
                  <a:pt x="5351" y="3826"/>
                  <a:pt x="5426" y="3875"/>
                </a:cubicBezTo>
                <a:close/>
                <a:moveTo>
                  <a:pt x="5726" y="3650"/>
                </a:moveTo>
                <a:lnTo>
                  <a:pt x="5726" y="3650"/>
                </a:lnTo>
                <a:cubicBezTo>
                  <a:pt x="5751" y="3601"/>
                  <a:pt x="5602" y="3601"/>
                  <a:pt x="5602" y="3550"/>
                </a:cubicBezTo>
                <a:cubicBezTo>
                  <a:pt x="5602" y="3501"/>
                  <a:pt x="5477" y="3450"/>
                  <a:pt x="5426" y="3426"/>
                </a:cubicBezTo>
                <a:cubicBezTo>
                  <a:pt x="5377" y="3401"/>
                  <a:pt x="5302" y="3401"/>
                  <a:pt x="5302" y="3350"/>
                </a:cubicBezTo>
                <a:cubicBezTo>
                  <a:pt x="5302" y="3301"/>
                  <a:pt x="5202" y="3326"/>
                  <a:pt x="5202" y="3401"/>
                </a:cubicBezTo>
                <a:cubicBezTo>
                  <a:pt x="5202" y="3475"/>
                  <a:pt x="5151" y="3475"/>
                  <a:pt x="5177" y="3550"/>
                </a:cubicBezTo>
                <a:cubicBezTo>
                  <a:pt x="5202" y="3601"/>
                  <a:pt x="5077" y="3626"/>
                  <a:pt x="5102" y="3675"/>
                </a:cubicBezTo>
                <a:cubicBezTo>
                  <a:pt x="5102" y="3701"/>
                  <a:pt x="5151" y="3650"/>
                  <a:pt x="5202" y="3650"/>
                </a:cubicBezTo>
                <a:cubicBezTo>
                  <a:pt x="5251" y="3650"/>
                  <a:pt x="5202" y="3726"/>
                  <a:pt x="5251" y="3726"/>
                </a:cubicBezTo>
                <a:cubicBezTo>
                  <a:pt x="5302" y="3750"/>
                  <a:pt x="5402" y="3675"/>
                  <a:pt x="5426" y="3650"/>
                </a:cubicBezTo>
                <a:cubicBezTo>
                  <a:pt x="5451" y="3626"/>
                  <a:pt x="5477" y="3601"/>
                  <a:pt x="5551" y="3650"/>
                </a:cubicBezTo>
                <a:cubicBezTo>
                  <a:pt x="5602" y="3675"/>
                  <a:pt x="5726" y="3701"/>
                  <a:pt x="5726" y="3650"/>
                </a:cubicBezTo>
                <a:close/>
                <a:moveTo>
                  <a:pt x="7102" y="3275"/>
                </a:moveTo>
                <a:lnTo>
                  <a:pt x="7102" y="3275"/>
                </a:lnTo>
                <a:cubicBezTo>
                  <a:pt x="7152" y="3275"/>
                  <a:pt x="7152" y="3350"/>
                  <a:pt x="7227" y="3426"/>
                </a:cubicBezTo>
                <a:cubicBezTo>
                  <a:pt x="7302" y="3475"/>
                  <a:pt x="7327" y="3426"/>
                  <a:pt x="7327" y="3401"/>
                </a:cubicBezTo>
                <a:cubicBezTo>
                  <a:pt x="7352" y="3350"/>
                  <a:pt x="7427" y="3375"/>
                  <a:pt x="7427" y="3326"/>
                </a:cubicBezTo>
                <a:cubicBezTo>
                  <a:pt x="7427" y="3301"/>
                  <a:pt x="7502" y="3226"/>
                  <a:pt x="7552" y="3226"/>
                </a:cubicBezTo>
                <a:cubicBezTo>
                  <a:pt x="7602" y="3201"/>
                  <a:pt x="7502" y="3150"/>
                  <a:pt x="7452" y="3150"/>
                </a:cubicBezTo>
                <a:cubicBezTo>
                  <a:pt x="7377" y="3150"/>
                  <a:pt x="7352" y="3101"/>
                  <a:pt x="7352" y="3075"/>
                </a:cubicBezTo>
                <a:cubicBezTo>
                  <a:pt x="7352" y="3050"/>
                  <a:pt x="7227" y="2975"/>
                  <a:pt x="7202" y="3001"/>
                </a:cubicBezTo>
                <a:cubicBezTo>
                  <a:pt x="7152" y="3001"/>
                  <a:pt x="7077" y="2926"/>
                  <a:pt x="7027" y="2926"/>
                </a:cubicBezTo>
                <a:cubicBezTo>
                  <a:pt x="6977" y="2926"/>
                  <a:pt x="6902" y="2875"/>
                  <a:pt x="6902" y="2825"/>
                </a:cubicBezTo>
                <a:cubicBezTo>
                  <a:pt x="6902" y="2775"/>
                  <a:pt x="7002" y="2850"/>
                  <a:pt x="7027" y="2800"/>
                </a:cubicBezTo>
                <a:cubicBezTo>
                  <a:pt x="7052" y="2750"/>
                  <a:pt x="6927" y="2775"/>
                  <a:pt x="6927" y="2750"/>
                </a:cubicBezTo>
                <a:cubicBezTo>
                  <a:pt x="6927" y="2701"/>
                  <a:pt x="6952" y="2725"/>
                  <a:pt x="6977" y="2701"/>
                </a:cubicBezTo>
                <a:cubicBezTo>
                  <a:pt x="7002" y="2675"/>
                  <a:pt x="6952" y="2650"/>
                  <a:pt x="6927" y="2625"/>
                </a:cubicBezTo>
                <a:cubicBezTo>
                  <a:pt x="6902" y="2601"/>
                  <a:pt x="6902" y="2650"/>
                  <a:pt x="6852" y="2650"/>
                </a:cubicBezTo>
                <a:cubicBezTo>
                  <a:pt x="6827" y="2650"/>
                  <a:pt x="6852" y="2601"/>
                  <a:pt x="6877" y="2575"/>
                </a:cubicBezTo>
                <a:cubicBezTo>
                  <a:pt x="6902" y="2550"/>
                  <a:pt x="6777" y="2525"/>
                  <a:pt x="6727" y="2525"/>
                </a:cubicBezTo>
                <a:cubicBezTo>
                  <a:pt x="6677" y="2550"/>
                  <a:pt x="6677" y="2525"/>
                  <a:pt x="6677" y="2501"/>
                </a:cubicBezTo>
                <a:cubicBezTo>
                  <a:pt x="6677" y="2450"/>
                  <a:pt x="6577" y="2501"/>
                  <a:pt x="6551" y="2525"/>
                </a:cubicBezTo>
                <a:cubicBezTo>
                  <a:pt x="6502" y="2550"/>
                  <a:pt x="6477" y="2501"/>
                  <a:pt x="6502" y="2475"/>
                </a:cubicBezTo>
                <a:cubicBezTo>
                  <a:pt x="6551" y="2475"/>
                  <a:pt x="6602" y="2450"/>
                  <a:pt x="6602" y="2401"/>
                </a:cubicBezTo>
                <a:cubicBezTo>
                  <a:pt x="6577" y="2375"/>
                  <a:pt x="6477" y="2375"/>
                  <a:pt x="6451" y="2425"/>
                </a:cubicBezTo>
                <a:cubicBezTo>
                  <a:pt x="6427" y="2450"/>
                  <a:pt x="6351" y="2375"/>
                  <a:pt x="6351" y="2325"/>
                </a:cubicBezTo>
                <a:cubicBezTo>
                  <a:pt x="6351" y="2301"/>
                  <a:pt x="6202" y="2325"/>
                  <a:pt x="6227" y="2250"/>
                </a:cubicBezTo>
                <a:cubicBezTo>
                  <a:pt x="6251" y="2201"/>
                  <a:pt x="6077" y="2175"/>
                  <a:pt x="6027" y="2175"/>
                </a:cubicBezTo>
                <a:cubicBezTo>
                  <a:pt x="5977" y="2175"/>
                  <a:pt x="5902" y="2225"/>
                  <a:pt x="5926" y="2250"/>
                </a:cubicBezTo>
                <a:cubicBezTo>
                  <a:pt x="5926" y="2301"/>
                  <a:pt x="5877" y="2275"/>
                  <a:pt x="5851" y="2250"/>
                </a:cubicBezTo>
                <a:cubicBezTo>
                  <a:pt x="5851" y="2201"/>
                  <a:pt x="5751" y="2301"/>
                  <a:pt x="5702" y="2301"/>
                </a:cubicBezTo>
                <a:cubicBezTo>
                  <a:pt x="5677" y="2301"/>
                  <a:pt x="5726" y="2175"/>
                  <a:pt x="5702" y="2125"/>
                </a:cubicBezTo>
                <a:cubicBezTo>
                  <a:pt x="5702" y="2101"/>
                  <a:pt x="5677" y="2075"/>
                  <a:pt x="5651" y="2025"/>
                </a:cubicBezTo>
                <a:cubicBezTo>
                  <a:pt x="5626" y="1950"/>
                  <a:pt x="5502" y="1975"/>
                  <a:pt x="5451" y="2025"/>
                </a:cubicBezTo>
                <a:cubicBezTo>
                  <a:pt x="5426" y="2050"/>
                  <a:pt x="5326" y="2050"/>
                  <a:pt x="5251" y="2101"/>
                </a:cubicBezTo>
                <a:cubicBezTo>
                  <a:pt x="5202" y="2150"/>
                  <a:pt x="5277" y="2225"/>
                  <a:pt x="5302" y="2225"/>
                </a:cubicBezTo>
                <a:cubicBezTo>
                  <a:pt x="5326" y="2250"/>
                  <a:pt x="5202" y="2301"/>
                  <a:pt x="5251" y="2325"/>
                </a:cubicBezTo>
                <a:cubicBezTo>
                  <a:pt x="5277" y="2350"/>
                  <a:pt x="5326" y="2350"/>
                  <a:pt x="5351" y="2401"/>
                </a:cubicBezTo>
                <a:cubicBezTo>
                  <a:pt x="5351" y="2450"/>
                  <a:pt x="5202" y="2375"/>
                  <a:pt x="5177" y="2325"/>
                </a:cubicBezTo>
                <a:cubicBezTo>
                  <a:pt x="5151" y="2275"/>
                  <a:pt x="5202" y="2250"/>
                  <a:pt x="5151" y="2201"/>
                </a:cubicBezTo>
                <a:cubicBezTo>
                  <a:pt x="5126" y="2175"/>
                  <a:pt x="5151" y="2125"/>
                  <a:pt x="5202" y="2075"/>
                </a:cubicBezTo>
                <a:cubicBezTo>
                  <a:pt x="5277" y="2025"/>
                  <a:pt x="5302" y="2025"/>
                  <a:pt x="5302" y="2001"/>
                </a:cubicBezTo>
                <a:cubicBezTo>
                  <a:pt x="5302" y="1950"/>
                  <a:pt x="5077" y="1950"/>
                  <a:pt x="4926" y="2075"/>
                </a:cubicBezTo>
                <a:cubicBezTo>
                  <a:pt x="4801" y="2201"/>
                  <a:pt x="4851" y="2375"/>
                  <a:pt x="4851" y="2401"/>
                </a:cubicBezTo>
                <a:cubicBezTo>
                  <a:pt x="4851" y="2450"/>
                  <a:pt x="4977" y="2425"/>
                  <a:pt x="5051" y="2450"/>
                </a:cubicBezTo>
                <a:cubicBezTo>
                  <a:pt x="5126" y="2475"/>
                  <a:pt x="5077" y="2501"/>
                  <a:pt x="5026" y="2501"/>
                </a:cubicBezTo>
                <a:cubicBezTo>
                  <a:pt x="4977" y="2475"/>
                  <a:pt x="4877" y="2475"/>
                  <a:pt x="4877" y="2501"/>
                </a:cubicBezTo>
                <a:cubicBezTo>
                  <a:pt x="4901" y="2550"/>
                  <a:pt x="5001" y="2601"/>
                  <a:pt x="5077" y="2601"/>
                </a:cubicBezTo>
                <a:cubicBezTo>
                  <a:pt x="5126" y="2575"/>
                  <a:pt x="5126" y="2575"/>
                  <a:pt x="5177" y="2625"/>
                </a:cubicBezTo>
                <a:cubicBezTo>
                  <a:pt x="5202" y="2650"/>
                  <a:pt x="5277" y="2650"/>
                  <a:pt x="5351" y="2650"/>
                </a:cubicBezTo>
                <a:cubicBezTo>
                  <a:pt x="5426" y="2650"/>
                  <a:pt x="5526" y="2675"/>
                  <a:pt x="5551" y="2675"/>
                </a:cubicBezTo>
                <a:cubicBezTo>
                  <a:pt x="5602" y="2675"/>
                  <a:pt x="5651" y="2650"/>
                  <a:pt x="5651" y="2650"/>
                </a:cubicBezTo>
                <a:cubicBezTo>
                  <a:pt x="5677" y="2625"/>
                  <a:pt x="5826" y="2675"/>
                  <a:pt x="5877" y="2675"/>
                </a:cubicBezTo>
                <a:cubicBezTo>
                  <a:pt x="5926" y="2675"/>
                  <a:pt x="5877" y="2625"/>
                  <a:pt x="5851" y="2601"/>
                </a:cubicBezTo>
                <a:cubicBezTo>
                  <a:pt x="5826" y="2601"/>
                  <a:pt x="5851" y="2550"/>
                  <a:pt x="5877" y="2575"/>
                </a:cubicBezTo>
                <a:cubicBezTo>
                  <a:pt x="5926" y="2575"/>
                  <a:pt x="5977" y="2601"/>
                  <a:pt x="6002" y="2625"/>
                </a:cubicBezTo>
                <a:cubicBezTo>
                  <a:pt x="6002" y="2675"/>
                  <a:pt x="6027" y="2650"/>
                  <a:pt x="6051" y="2675"/>
                </a:cubicBezTo>
                <a:cubicBezTo>
                  <a:pt x="6051" y="2701"/>
                  <a:pt x="6177" y="2750"/>
                  <a:pt x="6177" y="2775"/>
                </a:cubicBezTo>
                <a:cubicBezTo>
                  <a:pt x="6177" y="2800"/>
                  <a:pt x="6051" y="2825"/>
                  <a:pt x="6102" y="2850"/>
                </a:cubicBezTo>
                <a:cubicBezTo>
                  <a:pt x="6127" y="2875"/>
                  <a:pt x="6177" y="2825"/>
                  <a:pt x="6227" y="2825"/>
                </a:cubicBezTo>
                <a:cubicBezTo>
                  <a:pt x="6277" y="2800"/>
                  <a:pt x="6277" y="2926"/>
                  <a:pt x="6327" y="2900"/>
                </a:cubicBezTo>
                <a:cubicBezTo>
                  <a:pt x="6377" y="2875"/>
                  <a:pt x="6427" y="2926"/>
                  <a:pt x="6477" y="3001"/>
                </a:cubicBezTo>
                <a:cubicBezTo>
                  <a:pt x="6527" y="3075"/>
                  <a:pt x="6451" y="3126"/>
                  <a:pt x="6477" y="3150"/>
                </a:cubicBezTo>
                <a:cubicBezTo>
                  <a:pt x="6477" y="3175"/>
                  <a:pt x="6577" y="3175"/>
                  <a:pt x="6627" y="3150"/>
                </a:cubicBezTo>
                <a:cubicBezTo>
                  <a:pt x="6677" y="3126"/>
                  <a:pt x="6727" y="3175"/>
                  <a:pt x="6777" y="3226"/>
                </a:cubicBezTo>
                <a:cubicBezTo>
                  <a:pt x="6802" y="3250"/>
                  <a:pt x="6602" y="3326"/>
                  <a:pt x="6627" y="3275"/>
                </a:cubicBezTo>
                <a:cubicBezTo>
                  <a:pt x="6651" y="3250"/>
                  <a:pt x="6502" y="3150"/>
                  <a:pt x="6402" y="3201"/>
                </a:cubicBezTo>
                <a:cubicBezTo>
                  <a:pt x="6277" y="3250"/>
                  <a:pt x="6351" y="3326"/>
                  <a:pt x="6377" y="3350"/>
                </a:cubicBezTo>
                <a:cubicBezTo>
                  <a:pt x="6377" y="3401"/>
                  <a:pt x="6251" y="3450"/>
                  <a:pt x="6151" y="3401"/>
                </a:cubicBezTo>
                <a:cubicBezTo>
                  <a:pt x="6027" y="3375"/>
                  <a:pt x="6077" y="3426"/>
                  <a:pt x="6027" y="3426"/>
                </a:cubicBezTo>
                <a:cubicBezTo>
                  <a:pt x="5977" y="3426"/>
                  <a:pt x="5926" y="3501"/>
                  <a:pt x="5977" y="3550"/>
                </a:cubicBezTo>
                <a:cubicBezTo>
                  <a:pt x="6002" y="3601"/>
                  <a:pt x="6102" y="3550"/>
                  <a:pt x="6177" y="3550"/>
                </a:cubicBezTo>
                <a:cubicBezTo>
                  <a:pt x="6251" y="3550"/>
                  <a:pt x="6251" y="3575"/>
                  <a:pt x="6277" y="3526"/>
                </a:cubicBezTo>
                <a:cubicBezTo>
                  <a:pt x="6277" y="3501"/>
                  <a:pt x="6351" y="3526"/>
                  <a:pt x="6402" y="3526"/>
                </a:cubicBezTo>
                <a:cubicBezTo>
                  <a:pt x="6451" y="3550"/>
                  <a:pt x="6451" y="3626"/>
                  <a:pt x="6527" y="3626"/>
                </a:cubicBezTo>
                <a:cubicBezTo>
                  <a:pt x="6577" y="3626"/>
                  <a:pt x="6527" y="3701"/>
                  <a:pt x="6577" y="3750"/>
                </a:cubicBezTo>
                <a:cubicBezTo>
                  <a:pt x="6602" y="3801"/>
                  <a:pt x="6751" y="3775"/>
                  <a:pt x="6802" y="3826"/>
                </a:cubicBezTo>
                <a:cubicBezTo>
                  <a:pt x="6852" y="3875"/>
                  <a:pt x="7052" y="3950"/>
                  <a:pt x="7077" y="3926"/>
                </a:cubicBezTo>
                <a:cubicBezTo>
                  <a:pt x="7127" y="3875"/>
                  <a:pt x="6902" y="3701"/>
                  <a:pt x="6852" y="3675"/>
                </a:cubicBezTo>
                <a:cubicBezTo>
                  <a:pt x="6777" y="3650"/>
                  <a:pt x="6902" y="3650"/>
                  <a:pt x="6977" y="3701"/>
                </a:cubicBezTo>
                <a:cubicBezTo>
                  <a:pt x="7052" y="3775"/>
                  <a:pt x="7177" y="3801"/>
                  <a:pt x="7227" y="3726"/>
                </a:cubicBezTo>
                <a:cubicBezTo>
                  <a:pt x="7302" y="3650"/>
                  <a:pt x="7177" y="3675"/>
                  <a:pt x="7177" y="3601"/>
                </a:cubicBezTo>
                <a:cubicBezTo>
                  <a:pt x="7177" y="3550"/>
                  <a:pt x="7152" y="3475"/>
                  <a:pt x="7102" y="3475"/>
                </a:cubicBezTo>
                <a:cubicBezTo>
                  <a:pt x="7027" y="3475"/>
                  <a:pt x="6877" y="3375"/>
                  <a:pt x="6927" y="3350"/>
                </a:cubicBezTo>
                <a:cubicBezTo>
                  <a:pt x="7002" y="3326"/>
                  <a:pt x="6927" y="3275"/>
                  <a:pt x="6952" y="3226"/>
                </a:cubicBezTo>
                <a:cubicBezTo>
                  <a:pt x="7002" y="3201"/>
                  <a:pt x="7052" y="3275"/>
                  <a:pt x="7102" y="3275"/>
                </a:cubicBezTo>
                <a:close/>
                <a:moveTo>
                  <a:pt x="6227" y="3075"/>
                </a:moveTo>
                <a:lnTo>
                  <a:pt x="6227" y="3075"/>
                </a:lnTo>
                <a:cubicBezTo>
                  <a:pt x="6277" y="3075"/>
                  <a:pt x="6251" y="3001"/>
                  <a:pt x="6227" y="2950"/>
                </a:cubicBezTo>
                <a:cubicBezTo>
                  <a:pt x="6202" y="2926"/>
                  <a:pt x="6151" y="2926"/>
                  <a:pt x="6102" y="2926"/>
                </a:cubicBezTo>
                <a:cubicBezTo>
                  <a:pt x="6051" y="2926"/>
                  <a:pt x="5977" y="3001"/>
                  <a:pt x="6027" y="3075"/>
                </a:cubicBezTo>
                <a:cubicBezTo>
                  <a:pt x="6077" y="3150"/>
                  <a:pt x="6177" y="3101"/>
                  <a:pt x="6227" y="3075"/>
                </a:cubicBezTo>
                <a:close/>
                <a:moveTo>
                  <a:pt x="5702" y="2001"/>
                </a:moveTo>
                <a:lnTo>
                  <a:pt x="5702" y="2001"/>
                </a:lnTo>
                <a:cubicBezTo>
                  <a:pt x="5677" y="2050"/>
                  <a:pt x="5751" y="2050"/>
                  <a:pt x="5751" y="2125"/>
                </a:cubicBezTo>
                <a:cubicBezTo>
                  <a:pt x="5751" y="2175"/>
                  <a:pt x="5826" y="2201"/>
                  <a:pt x="5902" y="2150"/>
                </a:cubicBezTo>
                <a:cubicBezTo>
                  <a:pt x="5951" y="2125"/>
                  <a:pt x="6127" y="2175"/>
                  <a:pt x="6127" y="2125"/>
                </a:cubicBezTo>
                <a:cubicBezTo>
                  <a:pt x="6127" y="2075"/>
                  <a:pt x="5951" y="2001"/>
                  <a:pt x="5877" y="2001"/>
                </a:cubicBezTo>
                <a:cubicBezTo>
                  <a:pt x="5826" y="2025"/>
                  <a:pt x="5726" y="1950"/>
                  <a:pt x="5702" y="2001"/>
                </a:cubicBezTo>
                <a:close/>
                <a:moveTo>
                  <a:pt x="7252" y="5551"/>
                </a:moveTo>
                <a:lnTo>
                  <a:pt x="7252" y="5551"/>
                </a:lnTo>
                <a:cubicBezTo>
                  <a:pt x="7277" y="5576"/>
                  <a:pt x="7502" y="5676"/>
                  <a:pt x="7527" y="5626"/>
                </a:cubicBezTo>
                <a:cubicBezTo>
                  <a:pt x="7527" y="5576"/>
                  <a:pt x="7252" y="5526"/>
                  <a:pt x="7252" y="5551"/>
                </a:cubicBezTo>
                <a:close/>
                <a:moveTo>
                  <a:pt x="8327" y="5801"/>
                </a:moveTo>
                <a:lnTo>
                  <a:pt x="8327" y="5801"/>
                </a:lnTo>
                <a:cubicBezTo>
                  <a:pt x="8302" y="5826"/>
                  <a:pt x="8277" y="5776"/>
                  <a:pt x="8302" y="5751"/>
                </a:cubicBezTo>
                <a:cubicBezTo>
                  <a:pt x="8352" y="5726"/>
                  <a:pt x="8302" y="5701"/>
                  <a:pt x="8277" y="5726"/>
                </a:cubicBezTo>
                <a:cubicBezTo>
                  <a:pt x="8227" y="5726"/>
                  <a:pt x="8252" y="5651"/>
                  <a:pt x="8277" y="5626"/>
                </a:cubicBezTo>
                <a:cubicBezTo>
                  <a:pt x="8302" y="5600"/>
                  <a:pt x="8202" y="5576"/>
                  <a:pt x="8202" y="5600"/>
                </a:cubicBezTo>
                <a:cubicBezTo>
                  <a:pt x="8202" y="5651"/>
                  <a:pt x="8127" y="5626"/>
                  <a:pt x="8127" y="5600"/>
                </a:cubicBezTo>
                <a:cubicBezTo>
                  <a:pt x="8102" y="5576"/>
                  <a:pt x="8052" y="5551"/>
                  <a:pt x="8077" y="5526"/>
                </a:cubicBezTo>
                <a:cubicBezTo>
                  <a:pt x="8102" y="5526"/>
                  <a:pt x="8002" y="5500"/>
                  <a:pt x="8002" y="5551"/>
                </a:cubicBezTo>
                <a:cubicBezTo>
                  <a:pt x="8002" y="5576"/>
                  <a:pt x="7977" y="5526"/>
                  <a:pt x="8002" y="5476"/>
                </a:cubicBezTo>
                <a:cubicBezTo>
                  <a:pt x="8052" y="5426"/>
                  <a:pt x="8052" y="5401"/>
                  <a:pt x="8077" y="5376"/>
                </a:cubicBezTo>
                <a:cubicBezTo>
                  <a:pt x="8127" y="5351"/>
                  <a:pt x="8077" y="5326"/>
                  <a:pt x="8027" y="5326"/>
                </a:cubicBezTo>
                <a:cubicBezTo>
                  <a:pt x="8002" y="5351"/>
                  <a:pt x="7877" y="5500"/>
                  <a:pt x="7877" y="5551"/>
                </a:cubicBezTo>
                <a:cubicBezTo>
                  <a:pt x="7877" y="5600"/>
                  <a:pt x="7877" y="5651"/>
                  <a:pt x="7852" y="5626"/>
                </a:cubicBezTo>
                <a:cubicBezTo>
                  <a:pt x="7802" y="5626"/>
                  <a:pt x="7752" y="5676"/>
                  <a:pt x="7777" y="5701"/>
                </a:cubicBezTo>
                <a:cubicBezTo>
                  <a:pt x="7827" y="5726"/>
                  <a:pt x="7702" y="5776"/>
                  <a:pt x="7752" y="5801"/>
                </a:cubicBezTo>
                <a:cubicBezTo>
                  <a:pt x="7802" y="5826"/>
                  <a:pt x="7852" y="5801"/>
                  <a:pt x="7902" y="5801"/>
                </a:cubicBezTo>
                <a:cubicBezTo>
                  <a:pt x="7952" y="5801"/>
                  <a:pt x="8002" y="5801"/>
                  <a:pt x="8027" y="5776"/>
                </a:cubicBezTo>
                <a:cubicBezTo>
                  <a:pt x="8077" y="5751"/>
                  <a:pt x="8077" y="5801"/>
                  <a:pt x="8127" y="5801"/>
                </a:cubicBezTo>
                <a:cubicBezTo>
                  <a:pt x="8177" y="5801"/>
                  <a:pt x="8102" y="5851"/>
                  <a:pt x="8102" y="5876"/>
                </a:cubicBezTo>
                <a:cubicBezTo>
                  <a:pt x="8102" y="5901"/>
                  <a:pt x="8152" y="5851"/>
                  <a:pt x="8177" y="5826"/>
                </a:cubicBezTo>
                <a:cubicBezTo>
                  <a:pt x="8227" y="5826"/>
                  <a:pt x="8252" y="5826"/>
                  <a:pt x="8252" y="5876"/>
                </a:cubicBezTo>
                <a:cubicBezTo>
                  <a:pt x="8227" y="5901"/>
                  <a:pt x="8327" y="5926"/>
                  <a:pt x="8352" y="5876"/>
                </a:cubicBezTo>
                <a:cubicBezTo>
                  <a:pt x="8377" y="5826"/>
                  <a:pt x="8327" y="5751"/>
                  <a:pt x="8327" y="5801"/>
                </a:cubicBezTo>
                <a:close/>
                <a:moveTo>
                  <a:pt x="776" y="5026"/>
                </a:moveTo>
                <a:lnTo>
                  <a:pt x="776" y="5026"/>
                </a:lnTo>
                <a:cubicBezTo>
                  <a:pt x="701" y="5075"/>
                  <a:pt x="901" y="5251"/>
                  <a:pt x="925" y="5226"/>
                </a:cubicBezTo>
                <a:cubicBezTo>
                  <a:pt x="950" y="5226"/>
                  <a:pt x="876" y="5126"/>
                  <a:pt x="876" y="5075"/>
                </a:cubicBezTo>
                <a:cubicBezTo>
                  <a:pt x="876" y="5026"/>
                  <a:pt x="850" y="4975"/>
                  <a:pt x="776" y="5026"/>
                </a:cubicBezTo>
                <a:close/>
                <a:moveTo>
                  <a:pt x="7652" y="5976"/>
                </a:moveTo>
                <a:lnTo>
                  <a:pt x="7652" y="5976"/>
                </a:lnTo>
                <a:cubicBezTo>
                  <a:pt x="7627" y="5976"/>
                  <a:pt x="7652" y="5926"/>
                  <a:pt x="7652" y="5901"/>
                </a:cubicBezTo>
                <a:cubicBezTo>
                  <a:pt x="7652" y="5901"/>
                  <a:pt x="7577" y="5926"/>
                  <a:pt x="7577" y="5951"/>
                </a:cubicBezTo>
                <a:cubicBezTo>
                  <a:pt x="7577" y="5976"/>
                  <a:pt x="7527" y="5976"/>
                  <a:pt x="7527" y="6001"/>
                </a:cubicBezTo>
                <a:cubicBezTo>
                  <a:pt x="7527" y="6051"/>
                  <a:pt x="7527" y="6026"/>
                  <a:pt x="7502" y="6051"/>
                </a:cubicBezTo>
                <a:cubicBezTo>
                  <a:pt x="7452" y="6051"/>
                  <a:pt x="7327" y="6051"/>
                  <a:pt x="7327" y="6026"/>
                </a:cubicBezTo>
                <a:cubicBezTo>
                  <a:pt x="7327" y="5976"/>
                  <a:pt x="7227" y="5976"/>
                  <a:pt x="7227" y="5926"/>
                </a:cubicBezTo>
                <a:cubicBezTo>
                  <a:pt x="7227" y="5901"/>
                  <a:pt x="7177" y="5876"/>
                  <a:pt x="7227" y="5826"/>
                </a:cubicBezTo>
                <a:cubicBezTo>
                  <a:pt x="7252" y="5801"/>
                  <a:pt x="7202" y="5776"/>
                  <a:pt x="7177" y="5801"/>
                </a:cubicBezTo>
                <a:cubicBezTo>
                  <a:pt x="7127" y="5826"/>
                  <a:pt x="7127" y="5776"/>
                  <a:pt x="7177" y="5776"/>
                </a:cubicBezTo>
                <a:cubicBezTo>
                  <a:pt x="7202" y="5751"/>
                  <a:pt x="7302" y="5726"/>
                  <a:pt x="7252" y="5651"/>
                </a:cubicBezTo>
                <a:cubicBezTo>
                  <a:pt x="7202" y="5551"/>
                  <a:pt x="6927" y="5676"/>
                  <a:pt x="6852" y="5701"/>
                </a:cubicBezTo>
                <a:cubicBezTo>
                  <a:pt x="6777" y="5751"/>
                  <a:pt x="6677" y="5876"/>
                  <a:pt x="6651" y="5876"/>
                </a:cubicBezTo>
                <a:cubicBezTo>
                  <a:pt x="6602" y="5876"/>
                  <a:pt x="6727" y="5826"/>
                  <a:pt x="6727" y="5801"/>
                </a:cubicBezTo>
                <a:cubicBezTo>
                  <a:pt x="6751" y="5751"/>
                  <a:pt x="6727" y="5726"/>
                  <a:pt x="6751" y="5751"/>
                </a:cubicBezTo>
                <a:cubicBezTo>
                  <a:pt x="6777" y="5751"/>
                  <a:pt x="6827" y="5651"/>
                  <a:pt x="6877" y="5626"/>
                </a:cubicBezTo>
                <a:cubicBezTo>
                  <a:pt x="6927" y="5600"/>
                  <a:pt x="6977" y="5626"/>
                  <a:pt x="6977" y="5600"/>
                </a:cubicBezTo>
                <a:cubicBezTo>
                  <a:pt x="6977" y="5576"/>
                  <a:pt x="7002" y="5551"/>
                  <a:pt x="7052" y="5500"/>
                </a:cubicBezTo>
                <a:cubicBezTo>
                  <a:pt x="7102" y="5476"/>
                  <a:pt x="7577" y="5476"/>
                  <a:pt x="7627" y="5476"/>
                </a:cubicBezTo>
                <a:cubicBezTo>
                  <a:pt x="7677" y="5476"/>
                  <a:pt x="7777" y="5426"/>
                  <a:pt x="7802" y="5376"/>
                </a:cubicBezTo>
                <a:cubicBezTo>
                  <a:pt x="7827" y="5326"/>
                  <a:pt x="7877" y="5326"/>
                  <a:pt x="7927" y="5351"/>
                </a:cubicBezTo>
                <a:cubicBezTo>
                  <a:pt x="8002" y="5351"/>
                  <a:pt x="8027" y="5275"/>
                  <a:pt x="8077" y="5251"/>
                </a:cubicBezTo>
                <a:cubicBezTo>
                  <a:pt x="8102" y="5226"/>
                  <a:pt x="8077" y="5226"/>
                  <a:pt x="8052" y="5226"/>
                </a:cubicBezTo>
                <a:cubicBezTo>
                  <a:pt x="8027" y="5226"/>
                  <a:pt x="8002" y="5201"/>
                  <a:pt x="8027" y="5201"/>
                </a:cubicBezTo>
                <a:cubicBezTo>
                  <a:pt x="8052" y="5201"/>
                  <a:pt x="8077" y="5175"/>
                  <a:pt x="8077" y="5126"/>
                </a:cubicBezTo>
                <a:cubicBezTo>
                  <a:pt x="8102" y="5101"/>
                  <a:pt x="8077" y="5126"/>
                  <a:pt x="8027" y="5075"/>
                </a:cubicBezTo>
                <a:cubicBezTo>
                  <a:pt x="8002" y="5001"/>
                  <a:pt x="7977" y="5075"/>
                  <a:pt x="7927" y="5075"/>
                </a:cubicBezTo>
                <a:cubicBezTo>
                  <a:pt x="7902" y="5075"/>
                  <a:pt x="7952" y="5026"/>
                  <a:pt x="7927" y="5001"/>
                </a:cubicBezTo>
                <a:cubicBezTo>
                  <a:pt x="7902" y="4975"/>
                  <a:pt x="7827" y="5001"/>
                  <a:pt x="7777" y="5026"/>
                </a:cubicBezTo>
                <a:cubicBezTo>
                  <a:pt x="7727" y="5075"/>
                  <a:pt x="7727" y="5026"/>
                  <a:pt x="7702" y="5075"/>
                </a:cubicBezTo>
                <a:cubicBezTo>
                  <a:pt x="7652" y="5126"/>
                  <a:pt x="7652" y="5051"/>
                  <a:pt x="7677" y="5051"/>
                </a:cubicBezTo>
                <a:cubicBezTo>
                  <a:pt x="7702" y="5026"/>
                  <a:pt x="7702" y="5051"/>
                  <a:pt x="7727" y="5026"/>
                </a:cubicBezTo>
                <a:cubicBezTo>
                  <a:pt x="7752" y="5001"/>
                  <a:pt x="7752" y="5026"/>
                  <a:pt x="7802" y="4975"/>
                </a:cubicBezTo>
                <a:cubicBezTo>
                  <a:pt x="7852" y="4951"/>
                  <a:pt x="7902" y="4975"/>
                  <a:pt x="7927" y="4951"/>
                </a:cubicBezTo>
                <a:cubicBezTo>
                  <a:pt x="7927" y="4926"/>
                  <a:pt x="7902" y="4901"/>
                  <a:pt x="7852" y="4901"/>
                </a:cubicBezTo>
                <a:cubicBezTo>
                  <a:pt x="7802" y="4901"/>
                  <a:pt x="7777" y="4851"/>
                  <a:pt x="7752" y="4851"/>
                </a:cubicBezTo>
                <a:cubicBezTo>
                  <a:pt x="7702" y="4875"/>
                  <a:pt x="7727" y="4826"/>
                  <a:pt x="7677" y="4851"/>
                </a:cubicBezTo>
                <a:cubicBezTo>
                  <a:pt x="7652" y="4875"/>
                  <a:pt x="7627" y="4851"/>
                  <a:pt x="7627" y="4801"/>
                </a:cubicBezTo>
                <a:cubicBezTo>
                  <a:pt x="7602" y="4775"/>
                  <a:pt x="7502" y="4701"/>
                  <a:pt x="7452" y="4675"/>
                </a:cubicBezTo>
                <a:cubicBezTo>
                  <a:pt x="7402" y="4675"/>
                  <a:pt x="7452" y="4626"/>
                  <a:pt x="7477" y="4651"/>
                </a:cubicBezTo>
                <a:cubicBezTo>
                  <a:pt x="7502" y="4675"/>
                  <a:pt x="7527" y="4626"/>
                  <a:pt x="7552" y="4626"/>
                </a:cubicBezTo>
                <a:cubicBezTo>
                  <a:pt x="7552" y="4601"/>
                  <a:pt x="7527" y="4575"/>
                  <a:pt x="7502" y="4575"/>
                </a:cubicBezTo>
                <a:cubicBezTo>
                  <a:pt x="7502" y="4575"/>
                  <a:pt x="7502" y="4551"/>
                  <a:pt x="7502" y="4526"/>
                </a:cubicBezTo>
                <a:cubicBezTo>
                  <a:pt x="7502" y="4501"/>
                  <a:pt x="7427" y="4475"/>
                  <a:pt x="7427" y="4451"/>
                </a:cubicBezTo>
                <a:cubicBezTo>
                  <a:pt x="7427" y="4426"/>
                  <a:pt x="7402" y="4426"/>
                  <a:pt x="7402" y="4401"/>
                </a:cubicBezTo>
                <a:cubicBezTo>
                  <a:pt x="7402" y="4375"/>
                  <a:pt x="7352" y="4351"/>
                  <a:pt x="7352" y="4326"/>
                </a:cubicBezTo>
                <a:cubicBezTo>
                  <a:pt x="7352" y="4301"/>
                  <a:pt x="7302" y="4251"/>
                  <a:pt x="7302" y="4226"/>
                </a:cubicBezTo>
                <a:cubicBezTo>
                  <a:pt x="7302" y="4200"/>
                  <a:pt x="7252" y="4175"/>
                  <a:pt x="7252" y="4151"/>
                </a:cubicBezTo>
                <a:cubicBezTo>
                  <a:pt x="7227" y="4101"/>
                  <a:pt x="7227" y="4126"/>
                  <a:pt x="7202" y="4175"/>
                </a:cubicBezTo>
                <a:cubicBezTo>
                  <a:pt x="7202" y="4226"/>
                  <a:pt x="7152" y="4226"/>
                  <a:pt x="7177" y="4226"/>
                </a:cubicBezTo>
                <a:cubicBezTo>
                  <a:pt x="7202" y="4275"/>
                  <a:pt x="7177" y="4275"/>
                  <a:pt x="7152" y="4301"/>
                </a:cubicBezTo>
                <a:cubicBezTo>
                  <a:pt x="7127" y="4326"/>
                  <a:pt x="7177" y="4351"/>
                  <a:pt x="7127" y="4351"/>
                </a:cubicBezTo>
                <a:cubicBezTo>
                  <a:pt x="7102" y="4351"/>
                  <a:pt x="7127" y="4401"/>
                  <a:pt x="7102" y="4375"/>
                </a:cubicBezTo>
                <a:cubicBezTo>
                  <a:pt x="7077" y="4351"/>
                  <a:pt x="7052" y="4351"/>
                  <a:pt x="7052" y="4401"/>
                </a:cubicBezTo>
                <a:cubicBezTo>
                  <a:pt x="7052" y="4426"/>
                  <a:pt x="6977" y="4451"/>
                  <a:pt x="6952" y="4451"/>
                </a:cubicBezTo>
                <a:cubicBezTo>
                  <a:pt x="6927" y="4451"/>
                  <a:pt x="6927" y="4375"/>
                  <a:pt x="6902" y="4401"/>
                </a:cubicBezTo>
                <a:cubicBezTo>
                  <a:pt x="6877" y="4426"/>
                  <a:pt x="6877" y="4351"/>
                  <a:pt x="6852" y="4351"/>
                </a:cubicBezTo>
                <a:cubicBezTo>
                  <a:pt x="6802" y="4351"/>
                  <a:pt x="6777" y="4351"/>
                  <a:pt x="6802" y="4326"/>
                </a:cubicBezTo>
                <a:cubicBezTo>
                  <a:pt x="6802" y="4301"/>
                  <a:pt x="6727" y="4275"/>
                  <a:pt x="6751" y="4251"/>
                </a:cubicBezTo>
                <a:cubicBezTo>
                  <a:pt x="6777" y="4251"/>
                  <a:pt x="6751" y="4200"/>
                  <a:pt x="6751" y="4151"/>
                </a:cubicBezTo>
                <a:cubicBezTo>
                  <a:pt x="6751" y="4101"/>
                  <a:pt x="6777" y="4101"/>
                  <a:pt x="6777" y="4075"/>
                </a:cubicBezTo>
                <a:cubicBezTo>
                  <a:pt x="6777" y="4050"/>
                  <a:pt x="6751" y="4050"/>
                  <a:pt x="6727" y="4075"/>
                </a:cubicBezTo>
                <a:cubicBezTo>
                  <a:pt x="6702" y="4075"/>
                  <a:pt x="6702" y="4050"/>
                  <a:pt x="6677" y="4050"/>
                </a:cubicBezTo>
                <a:cubicBezTo>
                  <a:pt x="6651" y="4050"/>
                  <a:pt x="6577" y="4050"/>
                  <a:pt x="6577" y="4001"/>
                </a:cubicBezTo>
                <a:cubicBezTo>
                  <a:pt x="6551" y="3975"/>
                  <a:pt x="6527" y="4001"/>
                  <a:pt x="6527" y="3950"/>
                </a:cubicBezTo>
                <a:cubicBezTo>
                  <a:pt x="6502" y="3926"/>
                  <a:pt x="6477" y="3950"/>
                  <a:pt x="6477" y="3926"/>
                </a:cubicBezTo>
                <a:cubicBezTo>
                  <a:pt x="6477" y="3901"/>
                  <a:pt x="6451" y="3875"/>
                  <a:pt x="6427" y="3875"/>
                </a:cubicBezTo>
                <a:cubicBezTo>
                  <a:pt x="6402" y="3875"/>
                  <a:pt x="6402" y="3850"/>
                  <a:pt x="6377" y="3850"/>
                </a:cubicBezTo>
                <a:cubicBezTo>
                  <a:pt x="6327" y="3850"/>
                  <a:pt x="6302" y="3875"/>
                  <a:pt x="6277" y="3875"/>
                </a:cubicBezTo>
                <a:cubicBezTo>
                  <a:pt x="6251" y="3901"/>
                  <a:pt x="6202" y="3850"/>
                  <a:pt x="6202" y="3875"/>
                </a:cubicBezTo>
                <a:cubicBezTo>
                  <a:pt x="6177" y="3875"/>
                  <a:pt x="6177" y="3850"/>
                  <a:pt x="6127" y="3850"/>
                </a:cubicBezTo>
                <a:cubicBezTo>
                  <a:pt x="6051" y="3826"/>
                  <a:pt x="6002" y="3826"/>
                  <a:pt x="6002" y="3850"/>
                </a:cubicBezTo>
                <a:cubicBezTo>
                  <a:pt x="5977" y="3850"/>
                  <a:pt x="5951" y="3875"/>
                  <a:pt x="5951" y="3901"/>
                </a:cubicBezTo>
                <a:cubicBezTo>
                  <a:pt x="5951" y="3950"/>
                  <a:pt x="6002" y="3950"/>
                  <a:pt x="6002" y="3975"/>
                </a:cubicBezTo>
                <a:cubicBezTo>
                  <a:pt x="6027" y="4001"/>
                  <a:pt x="6002" y="4001"/>
                  <a:pt x="5977" y="4026"/>
                </a:cubicBezTo>
                <a:cubicBezTo>
                  <a:pt x="5977" y="4050"/>
                  <a:pt x="5951" y="4050"/>
                  <a:pt x="5951" y="4075"/>
                </a:cubicBezTo>
                <a:cubicBezTo>
                  <a:pt x="5951" y="4075"/>
                  <a:pt x="5977" y="4075"/>
                  <a:pt x="5977" y="4126"/>
                </a:cubicBezTo>
                <a:cubicBezTo>
                  <a:pt x="6002" y="4151"/>
                  <a:pt x="6027" y="4151"/>
                  <a:pt x="6027" y="4200"/>
                </a:cubicBezTo>
                <a:cubicBezTo>
                  <a:pt x="6027" y="4251"/>
                  <a:pt x="6002" y="4251"/>
                  <a:pt x="5977" y="4251"/>
                </a:cubicBezTo>
                <a:cubicBezTo>
                  <a:pt x="5977" y="4251"/>
                  <a:pt x="6002" y="4275"/>
                  <a:pt x="5951" y="4301"/>
                </a:cubicBezTo>
                <a:cubicBezTo>
                  <a:pt x="5926" y="4351"/>
                  <a:pt x="5902" y="4375"/>
                  <a:pt x="5926" y="4401"/>
                </a:cubicBezTo>
                <a:cubicBezTo>
                  <a:pt x="5951" y="4426"/>
                  <a:pt x="6027" y="4451"/>
                  <a:pt x="6077" y="4526"/>
                </a:cubicBezTo>
                <a:cubicBezTo>
                  <a:pt x="6102" y="4575"/>
                  <a:pt x="6102" y="4651"/>
                  <a:pt x="6102" y="4726"/>
                </a:cubicBezTo>
                <a:cubicBezTo>
                  <a:pt x="6077" y="4775"/>
                  <a:pt x="6002" y="4801"/>
                  <a:pt x="5951" y="4851"/>
                </a:cubicBezTo>
                <a:cubicBezTo>
                  <a:pt x="5902" y="4901"/>
                  <a:pt x="5851" y="4901"/>
                  <a:pt x="5826" y="4901"/>
                </a:cubicBezTo>
                <a:cubicBezTo>
                  <a:pt x="5802" y="4901"/>
                  <a:pt x="5826" y="4951"/>
                  <a:pt x="5851" y="5001"/>
                </a:cubicBezTo>
                <a:cubicBezTo>
                  <a:pt x="5877" y="5026"/>
                  <a:pt x="5851" y="5051"/>
                  <a:pt x="5877" y="5075"/>
                </a:cubicBezTo>
                <a:cubicBezTo>
                  <a:pt x="5902" y="5126"/>
                  <a:pt x="5877" y="5151"/>
                  <a:pt x="5902" y="5201"/>
                </a:cubicBezTo>
                <a:cubicBezTo>
                  <a:pt x="5926" y="5226"/>
                  <a:pt x="5926" y="5251"/>
                  <a:pt x="5877" y="5275"/>
                </a:cubicBezTo>
                <a:cubicBezTo>
                  <a:pt x="5851" y="5301"/>
                  <a:pt x="5902" y="5301"/>
                  <a:pt x="5902" y="5326"/>
                </a:cubicBezTo>
                <a:cubicBezTo>
                  <a:pt x="5902" y="5351"/>
                  <a:pt x="5877" y="5351"/>
                  <a:pt x="5851" y="5326"/>
                </a:cubicBezTo>
                <a:cubicBezTo>
                  <a:pt x="5826" y="5301"/>
                  <a:pt x="5802" y="5351"/>
                  <a:pt x="5802" y="5376"/>
                </a:cubicBezTo>
                <a:cubicBezTo>
                  <a:pt x="5802" y="5401"/>
                  <a:pt x="5751" y="5351"/>
                  <a:pt x="5726" y="5351"/>
                </a:cubicBezTo>
                <a:cubicBezTo>
                  <a:pt x="5702" y="5351"/>
                  <a:pt x="5726" y="5326"/>
                  <a:pt x="5702" y="5275"/>
                </a:cubicBezTo>
                <a:cubicBezTo>
                  <a:pt x="5651" y="5251"/>
                  <a:pt x="5626" y="5251"/>
                  <a:pt x="5626" y="5226"/>
                </a:cubicBezTo>
                <a:cubicBezTo>
                  <a:pt x="5626" y="5201"/>
                  <a:pt x="5551" y="5175"/>
                  <a:pt x="5551" y="5126"/>
                </a:cubicBezTo>
                <a:cubicBezTo>
                  <a:pt x="5551" y="5101"/>
                  <a:pt x="5577" y="5026"/>
                  <a:pt x="5551" y="5001"/>
                </a:cubicBezTo>
                <a:cubicBezTo>
                  <a:pt x="5551" y="4975"/>
                  <a:pt x="5551" y="4951"/>
                  <a:pt x="5577" y="4926"/>
                </a:cubicBezTo>
                <a:cubicBezTo>
                  <a:pt x="5577" y="4901"/>
                  <a:pt x="5551" y="4851"/>
                  <a:pt x="5502" y="4851"/>
                </a:cubicBezTo>
                <a:cubicBezTo>
                  <a:pt x="5477" y="4851"/>
                  <a:pt x="5426" y="4851"/>
                  <a:pt x="5377" y="4851"/>
                </a:cubicBezTo>
                <a:cubicBezTo>
                  <a:pt x="5326" y="4851"/>
                  <a:pt x="5302" y="4851"/>
                  <a:pt x="5277" y="4826"/>
                </a:cubicBezTo>
                <a:cubicBezTo>
                  <a:pt x="5251" y="4826"/>
                  <a:pt x="5202" y="4775"/>
                  <a:pt x="5151" y="4775"/>
                </a:cubicBezTo>
                <a:cubicBezTo>
                  <a:pt x="5077" y="4751"/>
                  <a:pt x="5051" y="4726"/>
                  <a:pt x="5051" y="4701"/>
                </a:cubicBezTo>
                <a:cubicBezTo>
                  <a:pt x="5026" y="4675"/>
                  <a:pt x="4977" y="4675"/>
                  <a:pt x="4951" y="4651"/>
                </a:cubicBezTo>
                <a:cubicBezTo>
                  <a:pt x="4951" y="4626"/>
                  <a:pt x="4877" y="4626"/>
                  <a:pt x="4851" y="4626"/>
                </a:cubicBezTo>
                <a:cubicBezTo>
                  <a:pt x="4826" y="4626"/>
                  <a:pt x="4777" y="4575"/>
                  <a:pt x="4726" y="4575"/>
                </a:cubicBezTo>
                <a:cubicBezTo>
                  <a:pt x="4701" y="4575"/>
                  <a:pt x="4601" y="4626"/>
                  <a:pt x="4601" y="4626"/>
                </a:cubicBezTo>
                <a:cubicBezTo>
                  <a:pt x="4577" y="4626"/>
                  <a:pt x="4601" y="4575"/>
                  <a:pt x="4601" y="4575"/>
                </a:cubicBezTo>
                <a:cubicBezTo>
                  <a:pt x="4626" y="4551"/>
                  <a:pt x="4577" y="4501"/>
                  <a:pt x="4551" y="4451"/>
                </a:cubicBezTo>
                <a:cubicBezTo>
                  <a:pt x="4551" y="4401"/>
                  <a:pt x="4526" y="4375"/>
                  <a:pt x="4501" y="4375"/>
                </a:cubicBezTo>
                <a:cubicBezTo>
                  <a:pt x="4451" y="4375"/>
                  <a:pt x="4401" y="4351"/>
                  <a:pt x="4401" y="4351"/>
                </a:cubicBezTo>
                <a:cubicBezTo>
                  <a:pt x="4377" y="4326"/>
                  <a:pt x="4377" y="4226"/>
                  <a:pt x="4377" y="4175"/>
                </a:cubicBezTo>
                <a:cubicBezTo>
                  <a:pt x="4401" y="4126"/>
                  <a:pt x="4451" y="4050"/>
                  <a:pt x="4451" y="4001"/>
                </a:cubicBezTo>
                <a:cubicBezTo>
                  <a:pt x="4451" y="3975"/>
                  <a:pt x="4477" y="3975"/>
                  <a:pt x="4526" y="3950"/>
                </a:cubicBezTo>
                <a:cubicBezTo>
                  <a:pt x="4551" y="3950"/>
                  <a:pt x="4526" y="3901"/>
                  <a:pt x="4551" y="3875"/>
                </a:cubicBezTo>
                <a:cubicBezTo>
                  <a:pt x="4577" y="3875"/>
                  <a:pt x="4577" y="3875"/>
                  <a:pt x="4601" y="3850"/>
                </a:cubicBezTo>
                <a:cubicBezTo>
                  <a:pt x="4601" y="3826"/>
                  <a:pt x="4626" y="3826"/>
                  <a:pt x="4626" y="3826"/>
                </a:cubicBezTo>
                <a:cubicBezTo>
                  <a:pt x="4601" y="3801"/>
                  <a:pt x="4601" y="3775"/>
                  <a:pt x="4651" y="3775"/>
                </a:cubicBezTo>
                <a:cubicBezTo>
                  <a:pt x="4701" y="3775"/>
                  <a:pt x="4777" y="3775"/>
                  <a:pt x="4777" y="3726"/>
                </a:cubicBezTo>
                <a:cubicBezTo>
                  <a:pt x="4751" y="3675"/>
                  <a:pt x="4626" y="3701"/>
                  <a:pt x="4626" y="3675"/>
                </a:cubicBezTo>
                <a:cubicBezTo>
                  <a:pt x="4626" y="3626"/>
                  <a:pt x="4477" y="3626"/>
                  <a:pt x="4477" y="3601"/>
                </a:cubicBezTo>
                <a:cubicBezTo>
                  <a:pt x="4501" y="3575"/>
                  <a:pt x="4651" y="3626"/>
                  <a:pt x="4701" y="3650"/>
                </a:cubicBezTo>
                <a:cubicBezTo>
                  <a:pt x="4751" y="3675"/>
                  <a:pt x="4777" y="3650"/>
                  <a:pt x="4801" y="3650"/>
                </a:cubicBezTo>
                <a:cubicBezTo>
                  <a:pt x="4851" y="3650"/>
                  <a:pt x="4826" y="3601"/>
                  <a:pt x="4826" y="3575"/>
                </a:cubicBezTo>
                <a:cubicBezTo>
                  <a:pt x="4851" y="3550"/>
                  <a:pt x="4926" y="3626"/>
                  <a:pt x="4977" y="3601"/>
                </a:cubicBezTo>
                <a:cubicBezTo>
                  <a:pt x="5026" y="3601"/>
                  <a:pt x="5077" y="3501"/>
                  <a:pt x="5102" y="3475"/>
                </a:cubicBezTo>
                <a:cubicBezTo>
                  <a:pt x="5151" y="3426"/>
                  <a:pt x="5102" y="3401"/>
                  <a:pt x="5026" y="3426"/>
                </a:cubicBezTo>
                <a:cubicBezTo>
                  <a:pt x="4951" y="3426"/>
                  <a:pt x="4901" y="3401"/>
                  <a:pt x="4877" y="3375"/>
                </a:cubicBezTo>
                <a:cubicBezTo>
                  <a:pt x="4826" y="3326"/>
                  <a:pt x="4826" y="3301"/>
                  <a:pt x="4877" y="3301"/>
                </a:cubicBezTo>
                <a:cubicBezTo>
                  <a:pt x="4926" y="3326"/>
                  <a:pt x="5026" y="3401"/>
                  <a:pt x="5077" y="3401"/>
                </a:cubicBezTo>
                <a:cubicBezTo>
                  <a:pt x="5102" y="3401"/>
                  <a:pt x="5177" y="3326"/>
                  <a:pt x="5202" y="3301"/>
                </a:cubicBezTo>
                <a:cubicBezTo>
                  <a:pt x="5251" y="3275"/>
                  <a:pt x="5177" y="3275"/>
                  <a:pt x="5151" y="3250"/>
                </a:cubicBezTo>
                <a:cubicBezTo>
                  <a:pt x="5126" y="3226"/>
                  <a:pt x="5202" y="3226"/>
                  <a:pt x="5226" y="3226"/>
                </a:cubicBezTo>
                <a:cubicBezTo>
                  <a:pt x="5251" y="3226"/>
                  <a:pt x="5277" y="3250"/>
                  <a:pt x="5277" y="3250"/>
                </a:cubicBezTo>
                <a:cubicBezTo>
                  <a:pt x="5302" y="3275"/>
                  <a:pt x="5351" y="3250"/>
                  <a:pt x="5377" y="3250"/>
                </a:cubicBezTo>
                <a:cubicBezTo>
                  <a:pt x="5426" y="3250"/>
                  <a:pt x="5377" y="3201"/>
                  <a:pt x="5326" y="3175"/>
                </a:cubicBezTo>
                <a:cubicBezTo>
                  <a:pt x="5277" y="3175"/>
                  <a:pt x="5326" y="3126"/>
                  <a:pt x="5351" y="3150"/>
                </a:cubicBezTo>
                <a:cubicBezTo>
                  <a:pt x="5377" y="3175"/>
                  <a:pt x="5402" y="3175"/>
                  <a:pt x="5426" y="3226"/>
                </a:cubicBezTo>
                <a:cubicBezTo>
                  <a:pt x="5451" y="3250"/>
                  <a:pt x="5451" y="3226"/>
                  <a:pt x="5502" y="3226"/>
                </a:cubicBezTo>
                <a:cubicBezTo>
                  <a:pt x="5526" y="3201"/>
                  <a:pt x="5551" y="3175"/>
                  <a:pt x="5577" y="3150"/>
                </a:cubicBezTo>
                <a:cubicBezTo>
                  <a:pt x="5602" y="3126"/>
                  <a:pt x="5602" y="3150"/>
                  <a:pt x="5626" y="3126"/>
                </a:cubicBezTo>
                <a:cubicBezTo>
                  <a:pt x="5651" y="3075"/>
                  <a:pt x="5626" y="3050"/>
                  <a:pt x="5602" y="3026"/>
                </a:cubicBezTo>
                <a:cubicBezTo>
                  <a:pt x="5551" y="3001"/>
                  <a:pt x="5602" y="2975"/>
                  <a:pt x="5551" y="2950"/>
                </a:cubicBezTo>
                <a:cubicBezTo>
                  <a:pt x="5526" y="2926"/>
                  <a:pt x="5526" y="2900"/>
                  <a:pt x="5551" y="2900"/>
                </a:cubicBezTo>
                <a:cubicBezTo>
                  <a:pt x="5602" y="2926"/>
                  <a:pt x="5626" y="2900"/>
                  <a:pt x="5651" y="2875"/>
                </a:cubicBezTo>
                <a:cubicBezTo>
                  <a:pt x="5677" y="2850"/>
                  <a:pt x="5602" y="2850"/>
                  <a:pt x="5626" y="2825"/>
                </a:cubicBezTo>
                <a:cubicBezTo>
                  <a:pt x="5677" y="2800"/>
                  <a:pt x="5626" y="2775"/>
                  <a:pt x="5602" y="2775"/>
                </a:cubicBezTo>
                <a:cubicBezTo>
                  <a:pt x="5551" y="2775"/>
                  <a:pt x="5526" y="2750"/>
                  <a:pt x="5526" y="2725"/>
                </a:cubicBezTo>
                <a:cubicBezTo>
                  <a:pt x="5526" y="2701"/>
                  <a:pt x="5451" y="2725"/>
                  <a:pt x="5426" y="2701"/>
                </a:cubicBezTo>
                <a:cubicBezTo>
                  <a:pt x="5377" y="2675"/>
                  <a:pt x="5302" y="2675"/>
                  <a:pt x="5277" y="2675"/>
                </a:cubicBezTo>
                <a:cubicBezTo>
                  <a:pt x="5251" y="2675"/>
                  <a:pt x="5251" y="2775"/>
                  <a:pt x="5277" y="2775"/>
                </a:cubicBezTo>
                <a:cubicBezTo>
                  <a:pt x="5302" y="2775"/>
                  <a:pt x="5326" y="2800"/>
                  <a:pt x="5302" y="2825"/>
                </a:cubicBezTo>
                <a:cubicBezTo>
                  <a:pt x="5277" y="2825"/>
                  <a:pt x="5326" y="2875"/>
                  <a:pt x="5302" y="2850"/>
                </a:cubicBezTo>
                <a:cubicBezTo>
                  <a:pt x="5277" y="2850"/>
                  <a:pt x="5251" y="2850"/>
                  <a:pt x="5226" y="2900"/>
                </a:cubicBezTo>
                <a:cubicBezTo>
                  <a:pt x="5226" y="2950"/>
                  <a:pt x="5226" y="2975"/>
                  <a:pt x="5177" y="3001"/>
                </a:cubicBezTo>
                <a:cubicBezTo>
                  <a:pt x="5151" y="3026"/>
                  <a:pt x="5177" y="2926"/>
                  <a:pt x="5151" y="2950"/>
                </a:cubicBezTo>
                <a:cubicBezTo>
                  <a:pt x="5102" y="2950"/>
                  <a:pt x="5102" y="3001"/>
                  <a:pt x="5126" y="3001"/>
                </a:cubicBezTo>
                <a:cubicBezTo>
                  <a:pt x="5151" y="3026"/>
                  <a:pt x="5151" y="3050"/>
                  <a:pt x="5177" y="3075"/>
                </a:cubicBezTo>
                <a:cubicBezTo>
                  <a:pt x="5177" y="3101"/>
                  <a:pt x="5126" y="3075"/>
                  <a:pt x="5102" y="3126"/>
                </a:cubicBezTo>
                <a:cubicBezTo>
                  <a:pt x="5077" y="3150"/>
                  <a:pt x="5077" y="3101"/>
                  <a:pt x="5051" y="3075"/>
                </a:cubicBezTo>
                <a:cubicBezTo>
                  <a:pt x="5026" y="3050"/>
                  <a:pt x="4977" y="3001"/>
                  <a:pt x="4977" y="2975"/>
                </a:cubicBezTo>
                <a:cubicBezTo>
                  <a:pt x="5001" y="2950"/>
                  <a:pt x="5001" y="2950"/>
                  <a:pt x="5026" y="2926"/>
                </a:cubicBezTo>
                <a:cubicBezTo>
                  <a:pt x="5051" y="2926"/>
                  <a:pt x="5026" y="2900"/>
                  <a:pt x="5026" y="2875"/>
                </a:cubicBezTo>
                <a:cubicBezTo>
                  <a:pt x="5026" y="2825"/>
                  <a:pt x="5001" y="2850"/>
                  <a:pt x="4951" y="2800"/>
                </a:cubicBezTo>
                <a:cubicBezTo>
                  <a:pt x="4926" y="2775"/>
                  <a:pt x="4901" y="2775"/>
                  <a:pt x="4877" y="2775"/>
                </a:cubicBezTo>
                <a:cubicBezTo>
                  <a:pt x="4851" y="2800"/>
                  <a:pt x="4877" y="2850"/>
                  <a:pt x="4851" y="2850"/>
                </a:cubicBezTo>
                <a:cubicBezTo>
                  <a:pt x="4801" y="2875"/>
                  <a:pt x="4826" y="2926"/>
                  <a:pt x="4801" y="2926"/>
                </a:cubicBezTo>
                <a:cubicBezTo>
                  <a:pt x="4777" y="2926"/>
                  <a:pt x="4777" y="2825"/>
                  <a:pt x="4777" y="2825"/>
                </a:cubicBezTo>
                <a:cubicBezTo>
                  <a:pt x="4751" y="2800"/>
                  <a:pt x="4751" y="2775"/>
                  <a:pt x="4777" y="2775"/>
                </a:cubicBezTo>
                <a:cubicBezTo>
                  <a:pt x="4801" y="2775"/>
                  <a:pt x="4826" y="2750"/>
                  <a:pt x="4801" y="2750"/>
                </a:cubicBezTo>
                <a:cubicBezTo>
                  <a:pt x="4777" y="2750"/>
                  <a:pt x="4726" y="2701"/>
                  <a:pt x="4701" y="2701"/>
                </a:cubicBezTo>
                <a:cubicBezTo>
                  <a:pt x="4701" y="2701"/>
                  <a:pt x="4651" y="2725"/>
                  <a:pt x="4626" y="2725"/>
                </a:cubicBezTo>
                <a:cubicBezTo>
                  <a:pt x="4626" y="2701"/>
                  <a:pt x="4651" y="2650"/>
                  <a:pt x="4651" y="2650"/>
                </a:cubicBezTo>
                <a:cubicBezTo>
                  <a:pt x="4651" y="2625"/>
                  <a:pt x="4677" y="2650"/>
                  <a:pt x="4701" y="2625"/>
                </a:cubicBezTo>
                <a:cubicBezTo>
                  <a:pt x="4726" y="2601"/>
                  <a:pt x="4626" y="2601"/>
                  <a:pt x="4626" y="2550"/>
                </a:cubicBezTo>
                <a:cubicBezTo>
                  <a:pt x="4626" y="2525"/>
                  <a:pt x="4577" y="2525"/>
                  <a:pt x="4551" y="2501"/>
                </a:cubicBezTo>
                <a:cubicBezTo>
                  <a:pt x="4526" y="2501"/>
                  <a:pt x="4577" y="2450"/>
                  <a:pt x="4551" y="2425"/>
                </a:cubicBezTo>
                <a:cubicBezTo>
                  <a:pt x="4551" y="2401"/>
                  <a:pt x="4477" y="2325"/>
                  <a:pt x="4426" y="2350"/>
                </a:cubicBezTo>
                <a:cubicBezTo>
                  <a:pt x="4401" y="2350"/>
                  <a:pt x="4401" y="2301"/>
                  <a:pt x="4426" y="2301"/>
                </a:cubicBezTo>
                <a:cubicBezTo>
                  <a:pt x="4426" y="2301"/>
                  <a:pt x="4451" y="2301"/>
                  <a:pt x="4477" y="2250"/>
                </a:cubicBezTo>
                <a:cubicBezTo>
                  <a:pt x="4526" y="2201"/>
                  <a:pt x="4526" y="2201"/>
                  <a:pt x="4501" y="2201"/>
                </a:cubicBezTo>
                <a:cubicBezTo>
                  <a:pt x="4477" y="2175"/>
                  <a:pt x="4451" y="2150"/>
                  <a:pt x="4501" y="2150"/>
                </a:cubicBezTo>
                <a:cubicBezTo>
                  <a:pt x="4551" y="2150"/>
                  <a:pt x="4626" y="2201"/>
                  <a:pt x="4651" y="2175"/>
                </a:cubicBezTo>
                <a:cubicBezTo>
                  <a:pt x="4677" y="2150"/>
                  <a:pt x="4751" y="2025"/>
                  <a:pt x="4777" y="1975"/>
                </a:cubicBezTo>
                <a:cubicBezTo>
                  <a:pt x="4826" y="1950"/>
                  <a:pt x="4751" y="1950"/>
                  <a:pt x="4677" y="1950"/>
                </a:cubicBezTo>
                <a:cubicBezTo>
                  <a:pt x="4601" y="1950"/>
                  <a:pt x="4601" y="1925"/>
                  <a:pt x="4526" y="1901"/>
                </a:cubicBezTo>
                <a:cubicBezTo>
                  <a:pt x="4477" y="1901"/>
                  <a:pt x="4351" y="1925"/>
                  <a:pt x="4326" y="1950"/>
                </a:cubicBezTo>
                <a:cubicBezTo>
                  <a:pt x="4326" y="1950"/>
                  <a:pt x="4377" y="1975"/>
                  <a:pt x="4351" y="2001"/>
                </a:cubicBezTo>
                <a:cubicBezTo>
                  <a:pt x="4351" y="2025"/>
                  <a:pt x="4326" y="1975"/>
                  <a:pt x="4301" y="2001"/>
                </a:cubicBezTo>
                <a:cubicBezTo>
                  <a:pt x="4277" y="2001"/>
                  <a:pt x="4301" y="2025"/>
                  <a:pt x="4301" y="2101"/>
                </a:cubicBezTo>
                <a:cubicBezTo>
                  <a:pt x="4301" y="2175"/>
                  <a:pt x="4326" y="2175"/>
                  <a:pt x="4326" y="2201"/>
                </a:cubicBezTo>
                <a:cubicBezTo>
                  <a:pt x="4351" y="2225"/>
                  <a:pt x="4351" y="2275"/>
                  <a:pt x="4351" y="2325"/>
                </a:cubicBezTo>
                <a:cubicBezTo>
                  <a:pt x="4351" y="2350"/>
                  <a:pt x="4301" y="2350"/>
                  <a:pt x="4301" y="2375"/>
                </a:cubicBezTo>
                <a:cubicBezTo>
                  <a:pt x="4277" y="2375"/>
                  <a:pt x="4326" y="2401"/>
                  <a:pt x="4326" y="2425"/>
                </a:cubicBezTo>
                <a:cubicBezTo>
                  <a:pt x="4326" y="2450"/>
                  <a:pt x="4277" y="2401"/>
                  <a:pt x="4251" y="2425"/>
                </a:cubicBezTo>
                <a:cubicBezTo>
                  <a:pt x="4226" y="2425"/>
                  <a:pt x="4201" y="2501"/>
                  <a:pt x="4226" y="2525"/>
                </a:cubicBezTo>
                <a:cubicBezTo>
                  <a:pt x="4251" y="2550"/>
                  <a:pt x="4277" y="2525"/>
                  <a:pt x="4251" y="2575"/>
                </a:cubicBezTo>
                <a:cubicBezTo>
                  <a:pt x="4226" y="2601"/>
                  <a:pt x="4201" y="2625"/>
                  <a:pt x="4251" y="2675"/>
                </a:cubicBezTo>
                <a:cubicBezTo>
                  <a:pt x="4301" y="2701"/>
                  <a:pt x="4401" y="2701"/>
                  <a:pt x="4451" y="2725"/>
                </a:cubicBezTo>
                <a:cubicBezTo>
                  <a:pt x="4501" y="2775"/>
                  <a:pt x="4426" y="2750"/>
                  <a:pt x="4451" y="2775"/>
                </a:cubicBezTo>
                <a:cubicBezTo>
                  <a:pt x="4451" y="2825"/>
                  <a:pt x="4401" y="2825"/>
                  <a:pt x="4401" y="2850"/>
                </a:cubicBezTo>
                <a:cubicBezTo>
                  <a:pt x="4401" y="2875"/>
                  <a:pt x="4426" y="2875"/>
                  <a:pt x="4451" y="2825"/>
                </a:cubicBezTo>
                <a:cubicBezTo>
                  <a:pt x="4477" y="2775"/>
                  <a:pt x="4501" y="2850"/>
                  <a:pt x="4501" y="2875"/>
                </a:cubicBezTo>
                <a:cubicBezTo>
                  <a:pt x="4501" y="2926"/>
                  <a:pt x="4451" y="2900"/>
                  <a:pt x="4426" y="2926"/>
                </a:cubicBezTo>
                <a:cubicBezTo>
                  <a:pt x="4401" y="2975"/>
                  <a:pt x="4377" y="2975"/>
                  <a:pt x="4351" y="2975"/>
                </a:cubicBezTo>
                <a:cubicBezTo>
                  <a:pt x="4301" y="2975"/>
                  <a:pt x="4326" y="3026"/>
                  <a:pt x="4351" y="3075"/>
                </a:cubicBezTo>
                <a:cubicBezTo>
                  <a:pt x="4351" y="3101"/>
                  <a:pt x="4326" y="3101"/>
                  <a:pt x="4301" y="3101"/>
                </a:cubicBezTo>
                <a:cubicBezTo>
                  <a:pt x="4251" y="3075"/>
                  <a:pt x="4226" y="3050"/>
                  <a:pt x="4251" y="3026"/>
                </a:cubicBezTo>
                <a:cubicBezTo>
                  <a:pt x="4277" y="2975"/>
                  <a:pt x="4277" y="2950"/>
                  <a:pt x="4251" y="2950"/>
                </a:cubicBezTo>
                <a:cubicBezTo>
                  <a:pt x="4226" y="2950"/>
                  <a:pt x="4177" y="2950"/>
                  <a:pt x="4151" y="2926"/>
                </a:cubicBezTo>
                <a:cubicBezTo>
                  <a:pt x="4126" y="2900"/>
                  <a:pt x="4151" y="2900"/>
                  <a:pt x="4226" y="2900"/>
                </a:cubicBezTo>
                <a:cubicBezTo>
                  <a:pt x="4277" y="2926"/>
                  <a:pt x="4226" y="2875"/>
                  <a:pt x="4277" y="2875"/>
                </a:cubicBezTo>
                <a:cubicBezTo>
                  <a:pt x="4301" y="2875"/>
                  <a:pt x="4326" y="2900"/>
                  <a:pt x="4377" y="2850"/>
                </a:cubicBezTo>
                <a:cubicBezTo>
                  <a:pt x="4401" y="2825"/>
                  <a:pt x="4351" y="2775"/>
                  <a:pt x="4326" y="2775"/>
                </a:cubicBezTo>
                <a:cubicBezTo>
                  <a:pt x="4301" y="2800"/>
                  <a:pt x="4251" y="2800"/>
                  <a:pt x="4251" y="2775"/>
                </a:cubicBezTo>
                <a:cubicBezTo>
                  <a:pt x="4251" y="2750"/>
                  <a:pt x="4301" y="2775"/>
                  <a:pt x="4326" y="2750"/>
                </a:cubicBezTo>
                <a:cubicBezTo>
                  <a:pt x="4351" y="2750"/>
                  <a:pt x="4301" y="2725"/>
                  <a:pt x="4277" y="2725"/>
                </a:cubicBezTo>
                <a:cubicBezTo>
                  <a:pt x="4226" y="2725"/>
                  <a:pt x="4201" y="2750"/>
                  <a:pt x="4151" y="2701"/>
                </a:cubicBezTo>
                <a:cubicBezTo>
                  <a:pt x="4126" y="2675"/>
                  <a:pt x="4076" y="2650"/>
                  <a:pt x="4051" y="2725"/>
                </a:cubicBezTo>
                <a:cubicBezTo>
                  <a:pt x="4051" y="2800"/>
                  <a:pt x="3976" y="2775"/>
                  <a:pt x="3951" y="2800"/>
                </a:cubicBezTo>
                <a:cubicBezTo>
                  <a:pt x="3926" y="2825"/>
                  <a:pt x="3976" y="2850"/>
                  <a:pt x="4051" y="2850"/>
                </a:cubicBezTo>
                <a:cubicBezTo>
                  <a:pt x="4101" y="2850"/>
                  <a:pt x="4151" y="2900"/>
                  <a:pt x="4101" y="2900"/>
                </a:cubicBezTo>
                <a:cubicBezTo>
                  <a:pt x="4076" y="2900"/>
                  <a:pt x="4101" y="2926"/>
                  <a:pt x="4076" y="2926"/>
                </a:cubicBezTo>
                <a:cubicBezTo>
                  <a:pt x="4051" y="2900"/>
                  <a:pt x="4001" y="2926"/>
                  <a:pt x="4026" y="2950"/>
                </a:cubicBezTo>
                <a:cubicBezTo>
                  <a:pt x="4051" y="2975"/>
                  <a:pt x="4026" y="2975"/>
                  <a:pt x="4026" y="3001"/>
                </a:cubicBezTo>
                <a:cubicBezTo>
                  <a:pt x="4026" y="3026"/>
                  <a:pt x="3976" y="3001"/>
                  <a:pt x="3926" y="3001"/>
                </a:cubicBezTo>
                <a:cubicBezTo>
                  <a:pt x="3901" y="3001"/>
                  <a:pt x="3801" y="3026"/>
                  <a:pt x="3751" y="3026"/>
                </a:cubicBezTo>
                <a:cubicBezTo>
                  <a:pt x="3701" y="3050"/>
                  <a:pt x="3626" y="3026"/>
                  <a:pt x="3601" y="3001"/>
                </a:cubicBezTo>
                <a:cubicBezTo>
                  <a:pt x="3576" y="2975"/>
                  <a:pt x="3551" y="2975"/>
                  <a:pt x="3501" y="2975"/>
                </a:cubicBezTo>
                <a:cubicBezTo>
                  <a:pt x="3476" y="2975"/>
                  <a:pt x="3476" y="2926"/>
                  <a:pt x="3426" y="2926"/>
                </a:cubicBezTo>
                <a:cubicBezTo>
                  <a:pt x="3376" y="2926"/>
                  <a:pt x="3376" y="2875"/>
                  <a:pt x="3376" y="2850"/>
                </a:cubicBezTo>
                <a:cubicBezTo>
                  <a:pt x="3376" y="2825"/>
                  <a:pt x="3251" y="2825"/>
                  <a:pt x="3226" y="2850"/>
                </a:cubicBezTo>
                <a:cubicBezTo>
                  <a:pt x="3176" y="2875"/>
                  <a:pt x="3101" y="2875"/>
                  <a:pt x="3076" y="2926"/>
                </a:cubicBezTo>
                <a:cubicBezTo>
                  <a:pt x="3051" y="2975"/>
                  <a:pt x="3101" y="2950"/>
                  <a:pt x="3126" y="2950"/>
                </a:cubicBezTo>
                <a:cubicBezTo>
                  <a:pt x="3151" y="2950"/>
                  <a:pt x="3151" y="2926"/>
                  <a:pt x="3201" y="2926"/>
                </a:cubicBezTo>
                <a:cubicBezTo>
                  <a:pt x="3276" y="2926"/>
                  <a:pt x="3301" y="2875"/>
                  <a:pt x="3326" y="2900"/>
                </a:cubicBezTo>
                <a:cubicBezTo>
                  <a:pt x="3351" y="2926"/>
                  <a:pt x="3226" y="2975"/>
                  <a:pt x="3176" y="2975"/>
                </a:cubicBezTo>
                <a:cubicBezTo>
                  <a:pt x="3126" y="2975"/>
                  <a:pt x="3151" y="3026"/>
                  <a:pt x="3201" y="3101"/>
                </a:cubicBezTo>
                <a:cubicBezTo>
                  <a:pt x="3251" y="3175"/>
                  <a:pt x="3176" y="3126"/>
                  <a:pt x="3176" y="3175"/>
                </a:cubicBezTo>
                <a:cubicBezTo>
                  <a:pt x="3176" y="3201"/>
                  <a:pt x="3076" y="3150"/>
                  <a:pt x="3101" y="3150"/>
                </a:cubicBezTo>
                <a:cubicBezTo>
                  <a:pt x="3151" y="3126"/>
                  <a:pt x="3126" y="3101"/>
                  <a:pt x="3101" y="3075"/>
                </a:cubicBezTo>
                <a:cubicBezTo>
                  <a:pt x="3076" y="3050"/>
                  <a:pt x="3051" y="3075"/>
                  <a:pt x="3051" y="3050"/>
                </a:cubicBezTo>
                <a:cubicBezTo>
                  <a:pt x="3051" y="3026"/>
                  <a:pt x="3026" y="3050"/>
                  <a:pt x="3001" y="3026"/>
                </a:cubicBezTo>
                <a:cubicBezTo>
                  <a:pt x="2951" y="3001"/>
                  <a:pt x="2951" y="2975"/>
                  <a:pt x="2901" y="3001"/>
                </a:cubicBezTo>
                <a:cubicBezTo>
                  <a:pt x="2876" y="3026"/>
                  <a:pt x="2826" y="3026"/>
                  <a:pt x="2726" y="3026"/>
                </a:cubicBezTo>
                <a:cubicBezTo>
                  <a:pt x="2651" y="3050"/>
                  <a:pt x="2476" y="3050"/>
                  <a:pt x="2451" y="3026"/>
                </a:cubicBezTo>
                <a:cubicBezTo>
                  <a:pt x="2426" y="2975"/>
                  <a:pt x="2526" y="2926"/>
                  <a:pt x="2576" y="2950"/>
                </a:cubicBezTo>
                <a:cubicBezTo>
                  <a:pt x="2601" y="2950"/>
                  <a:pt x="2576" y="2900"/>
                  <a:pt x="2526" y="2875"/>
                </a:cubicBezTo>
                <a:cubicBezTo>
                  <a:pt x="2476" y="2825"/>
                  <a:pt x="2376" y="2800"/>
                  <a:pt x="2376" y="2825"/>
                </a:cubicBezTo>
                <a:cubicBezTo>
                  <a:pt x="2376" y="2850"/>
                  <a:pt x="2326" y="2825"/>
                  <a:pt x="2250" y="2825"/>
                </a:cubicBezTo>
                <a:cubicBezTo>
                  <a:pt x="2150" y="2800"/>
                  <a:pt x="2150" y="2775"/>
                  <a:pt x="2101" y="2775"/>
                </a:cubicBezTo>
                <a:cubicBezTo>
                  <a:pt x="2050" y="2775"/>
                  <a:pt x="1976" y="2750"/>
                  <a:pt x="1926" y="2725"/>
                </a:cubicBezTo>
                <a:cubicBezTo>
                  <a:pt x="1850" y="2675"/>
                  <a:pt x="1726" y="2675"/>
                  <a:pt x="1701" y="2725"/>
                </a:cubicBezTo>
                <a:cubicBezTo>
                  <a:pt x="1701" y="2775"/>
                  <a:pt x="1650" y="2750"/>
                  <a:pt x="1601" y="2750"/>
                </a:cubicBezTo>
                <a:cubicBezTo>
                  <a:pt x="1550" y="2750"/>
                  <a:pt x="1626" y="2701"/>
                  <a:pt x="1601" y="2701"/>
                </a:cubicBezTo>
                <a:cubicBezTo>
                  <a:pt x="1576" y="2701"/>
                  <a:pt x="1601" y="2625"/>
                  <a:pt x="1576" y="2625"/>
                </a:cubicBezTo>
                <a:cubicBezTo>
                  <a:pt x="1526" y="2625"/>
                  <a:pt x="1501" y="2775"/>
                  <a:pt x="1450" y="2750"/>
                </a:cubicBezTo>
                <a:cubicBezTo>
                  <a:pt x="1376" y="2750"/>
                  <a:pt x="1350" y="2601"/>
                  <a:pt x="1301" y="2575"/>
                </a:cubicBezTo>
                <a:cubicBezTo>
                  <a:pt x="1250" y="2525"/>
                  <a:pt x="1201" y="2525"/>
                  <a:pt x="1250" y="2601"/>
                </a:cubicBezTo>
                <a:cubicBezTo>
                  <a:pt x="1301" y="2650"/>
                  <a:pt x="1201" y="2601"/>
                  <a:pt x="1201" y="2650"/>
                </a:cubicBezTo>
                <a:cubicBezTo>
                  <a:pt x="1225" y="2675"/>
                  <a:pt x="1150" y="2725"/>
                  <a:pt x="1150" y="2701"/>
                </a:cubicBezTo>
                <a:cubicBezTo>
                  <a:pt x="1150" y="2675"/>
                  <a:pt x="1101" y="2650"/>
                  <a:pt x="1050" y="2725"/>
                </a:cubicBezTo>
                <a:cubicBezTo>
                  <a:pt x="1001" y="2775"/>
                  <a:pt x="976" y="2775"/>
                  <a:pt x="950" y="2750"/>
                </a:cubicBezTo>
                <a:cubicBezTo>
                  <a:pt x="950" y="2725"/>
                  <a:pt x="801" y="2800"/>
                  <a:pt x="825" y="2825"/>
                </a:cubicBezTo>
                <a:cubicBezTo>
                  <a:pt x="825" y="2850"/>
                  <a:pt x="801" y="2875"/>
                  <a:pt x="750" y="2875"/>
                </a:cubicBezTo>
                <a:cubicBezTo>
                  <a:pt x="725" y="2875"/>
                  <a:pt x="750" y="2825"/>
                  <a:pt x="776" y="2825"/>
                </a:cubicBezTo>
                <a:cubicBezTo>
                  <a:pt x="801" y="2800"/>
                  <a:pt x="901" y="2725"/>
                  <a:pt x="950" y="2725"/>
                </a:cubicBezTo>
                <a:cubicBezTo>
                  <a:pt x="1001" y="2701"/>
                  <a:pt x="1101" y="2675"/>
                  <a:pt x="1101" y="2650"/>
                </a:cubicBezTo>
                <a:cubicBezTo>
                  <a:pt x="1101" y="2625"/>
                  <a:pt x="1050" y="2650"/>
                  <a:pt x="1025" y="2625"/>
                </a:cubicBezTo>
                <a:cubicBezTo>
                  <a:pt x="1001" y="2625"/>
                  <a:pt x="925" y="2675"/>
                  <a:pt x="876" y="2701"/>
                </a:cubicBezTo>
                <a:cubicBezTo>
                  <a:pt x="825" y="2725"/>
                  <a:pt x="750" y="2701"/>
                  <a:pt x="776" y="2750"/>
                </a:cubicBezTo>
                <a:cubicBezTo>
                  <a:pt x="801" y="2775"/>
                  <a:pt x="725" y="2725"/>
                  <a:pt x="701" y="2750"/>
                </a:cubicBezTo>
                <a:cubicBezTo>
                  <a:pt x="701" y="2775"/>
                  <a:pt x="676" y="2750"/>
                  <a:pt x="676" y="2750"/>
                </a:cubicBezTo>
                <a:cubicBezTo>
                  <a:pt x="701" y="2725"/>
                  <a:pt x="625" y="2701"/>
                  <a:pt x="625" y="2725"/>
                </a:cubicBezTo>
                <a:cubicBezTo>
                  <a:pt x="625" y="2725"/>
                  <a:pt x="625" y="2750"/>
                  <a:pt x="576" y="2750"/>
                </a:cubicBezTo>
                <a:cubicBezTo>
                  <a:pt x="525" y="2750"/>
                  <a:pt x="476" y="2800"/>
                  <a:pt x="500" y="2825"/>
                </a:cubicBezTo>
                <a:cubicBezTo>
                  <a:pt x="550" y="2850"/>
                  <a:pt x="550" y="2850"/>
                  <a:pt x="550" y="2875"/>
                </a:cubicBezTo>
                <a:cubicBezTo>
                  <a:pt x="525" y="2875"/>
                  <a:pt x="476" y="2825"/>
                  <a:pt x="400" y="2825"/>
                </a:cubicBezTo>
                <a:cubicBezTo>
                  <a:pt x="325" y="2850"/>
                  <a:pt x="176" y="2750"/>
                  <a:pt x="176" y="2725"/>
                </a:cubicBezTo>
                <a:cubicBezTo>
                  <a:pt x="176" y="2701"/>
                  <a:pt x="76" y="2725"/>
                  <a:pt x="0" y="2725"/>
                </a:cubicBezTo>
                <a:cubicBezTo>
                  <a:pt x="0" y="4151"/>
                  <a:pt x="0" y="4151"/>
                  <a:pt x="0" y="4151"/>
                </a:cubicBezTo>
                <a:lnTo>
                  <a:pt x="50" y="4175"/>
                </a:lnTo>
                <a:cubicBezTo>
                  <a:pt x="76" y="4151"/>
                  <a:pt x="100" y="4175"/>
                  <a:pt x="150" y="4151"/>
                </a:cubicBezTo>
                <a:cubicBezTo>
                  <a:pt x="200" y="4126"/>
                  <a:pt x="200" y="4175"/>
                  <a:pt x="200" y="4200"/>
                </a:cubicBezTo>
                <a:cubicBezTo>
                  <a:pt x="200" y="4226"/>
                  <a:pt x="276" y="4251"/>
                  <a:pt x="300" y="4301"/>
                </a:cubicBezTo>
                <a:cubicBezTo>
                  <a:pt x="325" y="4326"/>
                  <a:pt x="350" y="4351"/>
                  <a:pt x="376" y="4351"/>
                </a:cubicBezTo>
                <a:cubicBezTo>
                  <a:pt x="400" y="4326"/>
                  <a:pt x="450" y="4301"/>
                  <a:pt x="450" y="4275"/>
                </a:cubicBezTo>
                <a:cubicBezTo>
                  <a:pt x="450" y="4226"/>
                  <a:pt x="601" y="4226"/>
                  <a:pt x="601" y="4275"/>
                </a:cubicBezTo>
                <a:cubicBezTo>
                  <a:pt x="601" y="4326"/>
                  <a:pt x="725" y="4375"/>
                  <a:pt x="801" y="4501"/>
                </a:cubicBezTo>
                <a:cubicBezTo>
                  <a:pt x="876" y="4626"/>
                  <a:pt x="850" y="4675"/>
                  <a:pt x="950" y="4701"/>
                </a:cubicBezTo>
                <a:cubicBezTo>
                  <a:pt x="1076" y="4751"/>
                  <a:pt x="1050" y="4775"/>
                  <a:pt x="1050" y="4801"/>
                </a:cubicBezTo>
                <a:cubicBezTo>
                  <a:pt x="1025" y="4851"/>
                  <a:pt x="1101" y="4851"/>
                  <a:pt x="1076" y="4901"/>
                </a:cubicBezTo>
                <a:cubicBezTo>
                  <a:pt x="1050" y="4901"/>
                  <a:pt x="1025" y="4926"/>
                  <a:pt x="1001" y="4926"/>
                </a:cubicBezTo>
                <a:cubicBezTo>
                  <a:pt x="1001" y="4951"/>
                  <a:pt x="1025" y="4975"/>
                  <a:pt x="1050" y="4975"/>
                </a:cubicBezTo>
                <a:cubicBezTo>
                  <a:pt x="1076" y="5001"/>
                  <a:pt x="1001" y="5001"/>
                  <a:pt x="1025" y="5026"/>
                </a:cubicBezTo>
                <a:cubicBezTo>
                  <a:pt x="1050" y="5051"/>
                  <a:pt x="1025" y="5075"/>
                  <a:pt x="1025" y="5101"/>
                </a:cubicBezTo>
                <a:cubicBezTo>
                  <a:pt x="1050" y="5126"/>
                  <a:pt x="1101" y="5101"/>
                  <a:pt x="1125" y="5101"/>
                </a:cubicBezTo>
                <a:cubicBezTo>
                  <a:pt x="1150" y="5075"/>
                  <a:pt x="1150" y="5126"/>
                  <a:pt x="1125" y="5151"/>
                </a:cubicBezTo>
                <a:cubicBezTo>
                  <a:pt x="1125" y="5175"/>
                  <a:pt x="1150" y="5201"/>
                  <a:pt x="1176" y="5175"/>
                </a:cubicBezTo>
                <a:cubicBezTo>
                  <a:pt x="1201" y="5151"/>
                  <a:pt x="1225" y="5226"/>
                  <a:pt x="1250" y="5226"/>
                </a:cubicBezTo>
                <a:cubicBezTo>
                  <a:pt x="1276" y="5226"/>
                  <a:pt x="1301" y="5275"/>
                  <a:pt x="1250" y="5275"/>
                </a:cubicBezTo>
                <a:cubicBezTo>
                  <a:pt x="1225" y="5275"/>
                  <a:pt x="1225" y="5326"/>
                  <a:pt x="1250" y="5326"/>
                </a:cubicBezTo>
                <a:cubicBezTo>
                  <a:pt x="1276" y="5326"/>
                  <a:pt x="1276" y="5351"/>
                  <a:pt x="1276" y="5376"/>
                </a:cubicBezTo>
                <a:cubicBezTo>
                  <a:pt x="1276" y="5401"/>
                  <a:pt x="1350" y="5426"/>
                  <a:pt x="1376" y="5401"/>
                </a:cubicBezTo>
                <a:cubicBezTo>
                  <a:pt x="1401" y="5401"/>
                  <a:pt x="1425" y="5426"/>
                  <a:pt x="1450" y="5451"/>
                </a:cubicBezTo>
                <a:cubicBezTo>
                  <a:pt x="1450" y="5476"/>
                  <a:pt x="1501" y="5500"/>
                  <a:pt x="1526" y="5476"/>
                </a:cubicBezTo>
                <a:cubicBezTo>
                  <a:pt x="1550" y="5451"/>
                  <a:pt x="1550" y="5500"/>
                  <a:pt x="1550" y="5526"/>
                </a:cubicBezTo>
                <a:cubicBezTo>
                  <a:pt x="1550" y="5551"/>
                  <a:pt x="1601" y="5551"/>
                  <a:pt x="1626" y="5551"/>
                </a:cubicBezTo>
                <a:cubicBezTo>
                  <a:pt x="1650" y="5551"/>
                  <a:pt x="1676" y="5576"/>
                  <a:pt x="1676" y="5576"/>
                </a:cubicBezTo>
                <a:cubicBezTo>
                  <a:pt x="1726" y="5551"/>
                  <a:pt x="1726" y="5626"/>
                  <a:pt x="1750" y="5651"/>
                </a:cubicBezTo>
                <a:cubicBezTo>
                  <a:pt x="4351" y="5651"/>
                  <a:pt x="4351" y="5651"/>
                  <a:pt x="4351" y="5651"/>
                </a:cubicBezTo>
                <a:cubicBezTo>
                  <a:pt x="4351" y="5651"/>
                  <a:pt x="4351" y="5576"/>
                  <a:pt x="4377" y="5600"/>
                </a:cubicBezTo>
                <a:cubicBezTo>
                  <a:pt x="4401" y="5626"/>
                  <a:pt x="4377" y="5651"/>
                  <a:pt x="4426" y="5676"/>
                </a:cubicBezTo>
                <a:cubicBezTo>
                  <a:pt x="4451" y="5676"/>
                  <a:pt x="4477" y="5701"/>
                  <a:pt x="4501" y="5701"/>
                </a:cubicBezTo>
                <a:cubicBezTo>
                  <a:pt x="4526" y="5701"/>
                  <a:pt x="4551" y="5676"/>
                  <a:pt x="4577" y="5701"/>
                </a:cubicBezTo>
                <a:cubicBezTo>
                  <a:pt x="4626" y="5751"/>
                  <a:pt x="4651" y="5701"/>
                  <a:pt x="4651" y="5726"/>
                </a:cubicBezTo>
                <a:cubicBezTo>
                  <a:pt x="4677" y="5751"/>
                  <a:pt x="4726" y="5776"/>
                  <a:pt x="4751" y="5751"/>
                </a:cubicBezTo>
                <a:cubicBezTo>
                  <a:pt x="4751" y="5726"/>
                  <a:pt x="4851" y="5751"/>
                  <a:pt x="4877" y="5776"/>
                </a:cubicBezTo>
                <a:cubicBezTo>
                  <a:pt x="4926" y="5726"/>
                  <a:pt x="4951" y="5651"/>
                  <a:pt x="5001" y="5651"/>
                </a:cubicBezTo>
                <a:cubicBezTo>
                  <a:pt x="5051" y="5651"/>
                  <a:pt x="5202" y="5676"/>
                  <a:pt x="5202" y="5726"/>
                </a:cubicBezTo>
                <a:cubicBezTo>
                  <a:pt x="5202" y="5801"/>
                  <a:pt x="5302" y="5751"/>
                  <a:pt x="5302" y="5801"/>
                </a:cubicBezTo>
                <a:cubicBezTo>
                  <a:pt x="5302" y="5851"/>
                  <a:pt x="5351" y="5901"/>
                  <a:pt x="5351" y="5926"/>
                </a:cubicBezTo>
                <a:cubicBezTo>
                  <a:pt x="5377" y="5951"/>
                  <a:pt x="5402" y="5951"/>
                  <a:pt x="5402" y="5976"/>
                </a:cubicBezTo>
                <a:cubicBezTo>
                  <a:pt x="5426" y="5976"/>
                  <a:pt x="5502" y="5976"/>
                  <a:pt x="5551" y="6001"/>
                </a:cubicBezTo>
                <a:cubicBezTo>
                  <a:pt x="5602" y="6026"/>
                  <a:pt x="5702" y="5976"/>
                  <a:pt x="5726" y="6051"/>
                </a:cubicBezTo>
                <a:cubicBezTo>
                  <a:pt x="5751" y="6101"/>
                  <a:pt x="5826" y="6151"/>
                  <a:pt x="5751" y="6176"/>
                </a:cubicBezTo>
                <a:cubicBezTo>
                  <a:pt x="5702" y="6176"/>
                  <a:pt x="5626" y="6101"/>
                  <a:pt x="5626" y="6151"/>
                </a:cubicBezTo>
                <a:cubicBezTo>
                  <a:pt x="5651" y="6176"/>
                  <a:pt x="5602" y="6151"/>
                  <a:pt x="5602" y="6226"/>
                </a:cubicBezTo>
                <a:cubicBezTo>
                  <a:pt x="5602" y="6276"/>
                  <a:pt x="5577" y="6376"/>
                  <a:pt x="5551" y="6376"/>
                </a:cubicBezTo>
                <a:lnTo>
                  <a:pt x="5551" y="6376"/>
                </a:lnTo>
                <a:cubicBezTo>
                  <a:pt x="5526" y="6401"/>
                  <a:pt x="5526" y="6426"/>
                  <a:pt x="5551" y="6451"/>
                </a:cubicBezTo>
                <a:cubicBezTo>
                  <a:pt x="5577" y="6426"/>
                  <a:pt x="5626" y="6376"/>
                  <a:pt x="5677" y="6376"/>
                </a:cubicBezTo>
                <a:cubicBezTo>
                  <a:pt x="5726" y="6376"/>
                  <a:pt x="5751" y="6426"/>
                  <a:pt x="5802" y="6401"/>
                </a:cubicBezTo>
                <a:cubicBezTo>
                  <a:pt x="5826" y="6376"/>
                  <a:pt x="5851" y="6351"/>
                  <a:pt x="5851" y="6376"/>
                </a:cubicBezTo>
                <a:lnTo>
                  <a:pt x="5851" y="6376"/>
                </a:lnTo>
                <a:cubicBezTo>
                  <a:pt x="5877" y="6376"/>
                  <a:pt x="5877" y="6376"/>
                  <a:pt x="5877" y="6351"/>
                </a:cubicBezTo>
                <a:lnTo>
                  <a:pt x="5877" y="6326"/>
                </a:lnTo>
                <a:cubicBezTo>
                  <a:pt x="5826" y="6326"/>
                  <a:pt x="5826" y="6326"/>
                  <a:pt x="5802" y="6301"/>
                </a:cubicBezTo>
                <a:cubicBezTo>
                  <a:pt x="5777" y="6251"/>
                  <a:pt x="5926" y="6226"/>
                  <a:pt x="6002" y="6226"/>
                </a:cubicBezTo>
                <a:cubicBezTo>
                  <a:pt x="6051" y="6226"/>
                  <a:pt x="6102" y="6201"/>
                  <a:pt x="6127" y="6226"/>
                </a:cubicBezTo>
                <a:cubicBezTo>
                  <a:pt x="6177" y="6176"/>
                  <a:pt x="6227" y="6126"/>
                  <a:pt x="6251" y="6126"/>
                </a:cubicBezTo>
                <a:cubicBezTo>
                  <a:pt x="6277" y="6126"/>
                  <a:pt x="6577" y="6126"/>
                  <a:pt x="6577" y="6126"/>
                </a:cubicBezTo>
                <a:cubicBezTo>
                  <a:pt x="6577" y="6126"/>
                  <a:pt x="6677" y="6051"/>
                  <a:pt x="6702" y="6001"/>
                </a:cubicBezTo>
                <a:cubicBezTo>
                  <a:pt x="6702" y="5951"/>
                  <a:pt x="6777" y="5801"/>
                  <a:pt x="6802" y="5826"/>
                </a:cubicBezTo>
                <a:cubicBezTo>
                  <a:pt x="6852" y="5851"/>
                  <a:pt x="6927" y="5851"/>
                  <a:pt x="6927" y="5876"/>
                </a:cubicBezTo>
                <a:cubicBezTo>
                  <a:pt x="6927" y="5901"/>
                  <a:pt x="6902" y="5976"/>
                  <a:pt x="7027" y="6126"/>
                </a:cubicBezTo>
                <a:cubicBezTo>
                  <a:pt x="7052" y="6101"/>
                  <a:pt x="7102" y="6076"/>
                  <a:pt x="7102" y="6076"/>
                </a:cubicBezTo>
                <a:cubicBezTo>
                  <a:pt x="7152" y="6101"/>
                  <a:pt x="7202" y="6051"/>
                  <a:pt x="7227" y="6001"/>
                </a:cubicBezTo>
                <a:cubicBezTo>
                  <a:pt x="7252" y="5976"/>
                  <a:pt x="7252" y="6026"/>
                  <a:pt x="7227" y="6051"/>
                </a:cubicBezTo>
                <a:cubicBezTo>
                  <a:pt x="7202" y="6051"/>
                  <a:pt x="7252" y="6076"/>
                  <a:pt x="7327" y="6076"/>
                </a:cubicBezTo>
                <a:cubicBezTo>
                  <a:pt x="7377" y="6076"/>
                  <a:pt x="7277" y="6101"/>
                  <a:pt x="7252" y="6101"/>
                </a:cubicBezTo>
                <a:cubicBezTo>
                  <a:pt x="7202" y="6101"/>
                  <a:pt x="7177" y="6101"/>
                  <a:pt x="7127" y="6151"/>
                </a:cubicBezTo>
                <a:cubicBezTo>
                  <a:pt x="7077" y="6226"/>
                  <a:pt x="7077" y="6226"/>
                  <a:pt x="7102" y="6276"/>
                </a:cubicBezTo>
                <a:cubicBezTo>
                  <a:pt x="7152" y="6301"/>
                  <a:pt x="7202" y="6276"/>
                  <a:pt x="7227" y="6251"/>
                </a:cubicBezTo>
                <a:cubicBezTo>
                  <a:pt x="7277" y="6201"/>
                  <a:pt x="7277" y="6176"/>
                  <a:pt x="7327" y="6176"/>
                </a:cubicBezTo>
                <a:cubicBezTo>
                  <a:pt x="7377" y="6176"/>
                  <a:pt x="7502" y="6126"/>
                  <a:pt x="7552" y="6101"/>
                </a:cubicBezTo>
                <a:cubicBezTo>
                  <a:pt x="7602" y="6101"/>
                  <a:pt x="7552" y="6076"/>
                  <a:pt x="7552" y="6051"/>
                </a:cubicBezTo>
                <a:cubicBezTo>
                  <a:pt x="7552" y="6026"/>
                  <a:pt x="7652" y="6026"/>
                  <a:pt x="7677" y="6026"/>
                </a:cubicBezTo>
                <a:cubicBezTo>
                  <a:pt x="7727" y="6001"/>
                  <a:pt x="7677" y="5976"/>
                  <a:pt x="7652" y="5976"/>
                </a:cubicBezTo>
                <a:close/>
                <a:moveTo>
                  <a:pt x="2226" y="3275"/>
                </a:moveTo>
                <a:lnTo>
                  <a:pt x="2226" y="3275"/>
                </a:lnTo>
                <a:cubicBezTo>
                  <a:pt x="2176" y="3350"/>
                  <a:pt x="2150" y="3350"/>
                  <a:pt x="2101" y="3350"/>
                </a:cubicBezTo>
                <a:cubicBezTo>
                  <a:pt x="2050" y="3326"/>
                  <a:pt x="2001" y="3350"/>
                  <a:pt x="2026" y="3375"/>
                </a:cubicBezTo>
                <a:cubicBezTo>
                  <a:pt x="2076" y="3401"/>
                  <a:pt x="2076" y="3426"/>
                  <a:pt x="2001" y="3426"/>
                </a:cubicBezTo>
                <a:cubicBezTo>
                  <a:pt x="1950" y="3450"/>
                  <a:pt x="1901" y="3501"/>
                  <a:pt x="1876" y="3475"/>
                </a:cubicBezTo>
                <a:cubicBezTo>
                  <a:pt x="1876" y="3475"/>
                  <a:pt x="1976" y="3401"/>
                  <a:pt x="1950" y="3375"/>
                </a:cubicBezTo>
                <a:cubicBezTo>
                  <a:pt x="1926" y="3350"/>
                  <a:pt x="1850" y="3401"/>
                  <a:pt x="1850" y="3426"/>
                </a:cubicBezTo>
                <a:cubicBezTo>
                  <a:pt x="1850" y="3475"/>
                  <a:pt x="1801" y="3475"/>
                  <a:pt x="1750" y="3475"/>
                </a:cubicBezTo>
                <a:cubicBezTo>
                  <a:pt x="1726" y="3450"/>
                  <a:pt x="1676" y="3426"/>
                  <a:pt x="1726" y="3426"/>
                </a:cubicBezTo>
                <a:cubicBezTo>
                  <a:pt x="1750" y="3426"/>
                  <a:pt x="1726" y="3401"/>
                  <a:pt x="1776" y="3375"/>
                </a:cubicBezTo>
                <a:cubicBezTo>
                  <a:pt x="1826" y="3350"/>
                  <a:pt x="1776" y="3326"/>
                  <a:pt x="1776" y="3326"/>
                </a:cubicBezTo>
                <a:cubicBezTo>
                  <a:pt x="1801" y="3301"/>
                  <a:pt x="1876" y="3326"/>
                  <a:pt x="1876" y="3301"/>
                </a:cubicBezTo>
                <a:cubicBezTo>
                  <a:pt x="1876" y="3275"/>
                  <a:pt x="1801" y="3250"/>
                  <a:pt x="1750" y="3250"/>
                </a:cubicBezTo>
                <a:cubicBezTo>
                  <a:pt x="1726" y="3275"/>
                  <a:pt x="1650" y="3326"/>
                  <a:pt x="1576" y="3301"/>
                </a:cubicBezTo>
                <a:cubicBezTo>
                  <a:pt x="1550" y="3275"/>
                  <a:pt x="1801" y="3250"/>
                  <a:pt x="1826" y="3226"/>
                </a:cubicBezTo>
                <a:cubicBezTo>
                  <a:pt x="1876" y="3175"/>
                  <a:pt x="2050" y="3126"/>
                  <a:pt x="2050" y="3175"/>
                </a:cubicBezTo>
                <a:cubicBezTo>
                  <a:pt x="2076" y="3201"/>
                  <a:pt x="1976" y="3226"/>
                  <a:pt x="2026" y="3250"/>
                </a:cubicBezTo>
                <a:cubicBezTo>
                  <a:pt x="2076" y="3275"/>
                  <a:pt x="2150" y="3275"/>
                  <a:pt x="2176" y="3226"/>
                </a:cubicBezTo>
                <a:cubicBezTo>
                  <a:pt x="2201" y="3201"/>
                  <a:pt x="2276" y="3201"/>
                  <a:pt x="2226" y="3275"/>
                </a:cubicBezTo>
                <a:close/>
                <a:moveTo>
                  <a:pt x="2751" y="3950"/>
                </a:moveTo>
                <a:lnTo>
                  <a:pt x="2751" y="3950"/>
                </a:lnTo>
                <a:cubicBezTo>
                  <a:pt x="2701" y="4001"/>
                  <a:pt x="2701" y="3975"/>
                  <a:pt x="2651" y="4001"/>
                </a:cubicBezTo>
                <a:cubicBezTo>
                  <a:pt x="2576" y="4001"/>
                  <a:pt x="2626" y="4050"/>
                  <a:pt x="2551" y="4075"/>
                </a:cubicBezTo>
                <a:cubicBezTo>
                  <a:pt x="2501" y="4075"/>
                  <a:pt x="2326" y="4075"/>
                  <a:pt x="2301" y="4050"/>
                </a:cubicBezTo>
                <a:cubicBezTo>
                  <a:pt x="2301" y="4026"/>
                  <a:pt x="2401" y="4026"/>
                  <a:pt x="2401" y="4001"/>
                </a:cubicBezTo>
                <a:cubicBezTo>
                  <a:pt x="2401" y="3975"/>
                  <a:pt x="2426" y="3926"/>
                  <a:pt x="2476" y="3926"/>
                </a:cubicBezTo>
                <a:cubicBezTo>
                  <a:pt x="2526" y="3926"/>
                  <a:pt x="2501" y="3875"/>
                  <a:pt x="2451" y="3850"/>
                </a:cubicBezTo>
                <a:cubicBezTo>
                  <a:pt x="2376" y="3826"/>
                  <a:pt x="2551" y="3801"/>
                  <a:pt x="2576" y="3850"/>
                </a:cubicBezTo>
                <a:cubicBezTo>
                  <a:pt x="2626" y="3901"/>
                  <a:pt x="2676" y="3926"/>
                  <a:pt x="2726" y="3901"/>
                </a:cubicBezTo>
                <a:cubicBezTo>
                  <a:pt x="2751" y="3850"/>
                  <a:pt x="2976" y="3750"/>
                  <a:pt x="2976" y="3801"/>
                </a:cubicBezTo>
                <a:cubicBezTo>
                  <a:pt x="2976" y="3850"/>
                  <a:pt x="2826" y="3901"/>
                  <a:pt x="2751" y="3950"/>
                </a:cubicBezTo>
                <a:close/>
                <a:moveTo>
                  <a:pt x="4201" y="5451"/>
                </a:moveTo>
                <a:lnTo>
                  <a:pt x="4201" y="5451"/>
                </a:lnTo>
                <a:cubicBezTo>
                  <a:pt x="4151" y="5476"/>
                  <a:pt x="4201" y="5351"/>
                  <a:pt x="4126" y="5301"/>
                </a:cubicBezTo>
                <a:cubicBezTo>
                  <a:pt x="4026" y="5251"/>
                  <a:pt x="3976" y="5151"/>
                  <a:pt x="3976" y="5075"/>
                </a:cubicBezTo>
                <a:cubicBezTo>
                  <a:pt x="3976" y="5026"/>
                  <a:pt x="4076" y="5001"/>
                  <a:pt x="4101" y="5051"/>
                </a:cubicBezTo>
                <a:cubicBezTo>
                  <a:pt x="4126" y="5101"/>
                  <a:pt x="4177" y="5251"/>
                  <a:pt x="4201" y="5326"/>
                </a:cubicBezTo>
                <a:cubicBezTo>
                  <a:pt x="4251" y="5376"/>
                  <a:pt x="4251" y="5451"/>
                  <a:pt x="4201" y="5451"/>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198" name="Freeform 124">
            <a:extLst>
              <a:ext uri="{FF2B5EF4-FFF2-40B4-BE49-F238E27FC236}">
                <a16:creationId xmlns:a16="http://schemas.microsoft.com/office/drawing/2014/main" id="{E4743077-2F5D-F74C-852E-7B23CE20A80F}"/>
              </a:ext>
            </a:extLst>
          </p:cNvPr>
          <p:cNvSpPr>
            <a:spLocks noChangeArrowheads="1"/>
          </p:cNvSpPr>
          <p:nvPr/>
        </p:nvSpPr>
        <p:spPr bwMode="auto">
          <a:xfrm>
            <a:off x="693223" y="2196799"/>
            <a:ext cx="3054356" cy="2072800"/>
          </a:xfrm>
          <a:custGeom>
            <a:avLst/>
            <a:gdLst>
              <a:gd name="T0" fmla="*/ 3001 w 9579"/>
              <a:gd name="T1" fmla="*/ 1850 h 6502"/>
              <a:gd name="T2" fmla="*/ 2551 w 9579"/>
              <a:gd name="T3" fmla="*/ 1726 h 6502"/>
              <a:gd name="T4" fmla="*/ 1801 w 9579"/>
              <a:gd name="T5" fmla="*/ 150 h 6502"/>
              <a:gd name="T6" fmla="*/ 1201 w 9579"/>
              <a:gd name="T7" fmla="*/ 76 h 6502"/>
              <a:gd name="T8" fmla="*/ 776 w 9579"/>
              <a:gd name="T9" fmla="*/ 125 h 6502"/>
              <a:gd name="T10" fmla="*/ 200 w 9579"/>
              <a:gd name="T11" fmla="*/ 425 h 6502"/>
              <a:gd name="T12" fmla="*/ 726 w 9579"/>
              <a:gd name="T13" fmla="*/ 825 h 6502"/>
              <a:gd name="T14" fmla="*/ 226 w 9579"/>
              <a:gd name="T15" fmla="*/ 876 h 6502"/>
              <a:gd name="T16" fmla="*/ 426 w 9579"/>
              <a:gd name="T17" fmla="*/ 1125 h 6502"/>
              <a:gd name="T18" fmla="*/ 476 w 9579"/>
              <a:gd name="T19" fmla="*/ 1350 h 6502"/>
              <a:gd name="T20" fmla="*/ 276 w 9579"/>
              <a:gd name="T21" fmla="*/ 1701 h 6502"/>
              <a:gd name="T22" fmla="*/ 676 w 9579"/>
              <a:gd name="T23" fmla="*/ 1950 h 6502"/>
              <a:gd name="T24" fmla="*/ 976 w 9579"/>
              <a:gd name="T25" fmla="*/ 2150 h 6502"/>
              <a:gd name="T26" fmla="*/ 626 w 9579"/>
              <a:gd name="T27" fmla="*/ 2426 h 6502"/>
              <a:gd name="T28" fmla="*/ 1126 w 9579"/>
              <a:gd name="T29" fmla="*/ 2150 h 6502"/>
              <a:gd name="T30" fmla="*/ 1376 w 9579"/>
              <a:gd name="T31" fmla="*/ 1826 h 6502"/>
              <a:gd name="T32" fmla="*/ 1701 w 9579"/>
              <a:gd name="T33" fmla="*/ 1650 h 6502"/>
              <a:gd name="T34" fmla="*/ 1751 w 9579"/>
              <a:gd name="T35" fmla="*/ 1801 h 6502"/>
              <a:gd name="T36" fmla="*/ 2001 w 9579"/>
              <a:gd name="T37" fmla="*/ 1676 h 6502"/>
              <a:gd name="T38" fmla="*/ 2201 w 9579"/>
              <a:gd name="T39" fmla="*/ 1750 h 6502"/>
              <a:gd name="T40" fmla="*/ 2727 w 9579"/>
              <a:gd name="T41" fmla="*/ 1876 h 6502"/>
              <a:gd name="T42" fmla="*/ 3127 w 9579"/>
              <a:gd name="T43" fmla="*/ 1950 h 6502"/>
              <a:gd name="T44" fmla="*/ 3152 w 9579"/>
              <a:gd name="T45" fmla="*/ 2276 h 6502"/>
              <a:gd name="T46" fmla="*/ 3276 w 9579"/>
              <a:gd name="T47" fmla="*/ 2126 h 6502"/>
              <a:gd name="T48" fmla="*/ 3376 w 9579"/>
              <a:gd name="T49" fmla="*/ 2326 h 6502"/>
              <a:gd name="T50" fmla="*/ 3301 w 9579"/>
              <a:gd name="T51" fmla="*/ 2401 h 6502"/>
              <a:gd name="T52" fmla="*/ 3501 w 9579"/>
              <a:gd name="T53" fmla="*/ 2426 h 6502"/>
              <a:gd name="T54" fmla="*/ 76 w 9579"/>
              <a:gd name="T55" fmla="*/ 2676 h 6502"/>
              <a:gd name="T56" fmla="*/ 300 w 9579"/>
              <a:gd name="T57" fmla="*/ 2550 h 6502"/>
              <a:gd name="T58" fmla="*/ 1326 w 9579"/>
              <a:gd name="T59" fmla="*/ 2126 h 6502"/>
              <a:gd name="T60" fmla="*/ 1501 w 9579"/>
              <a:gd name="T61" fmla="*/ 2050 h 6502"/>
              <a:gd name="T62" fmla="*/ 226 w 9579"/>
              <a:gd name="T63" fmla="*/ 1750 h 6502"/>
              <a:gd name="T64" fmla="*/ 1176 w 9579"/>
              <a:gd name="T65" fmla="*/ 6350 h 6502"/>
              <a:gd name="T66" fmla="*/ 776 w 9579"/>
              <a:gd name="T67" fmla="*/ 6176 h 6502"/>
              <a:gd name="T68" fmla="*/ 926 w 9579"/>
              <a:gd name="T69" fmla="*/ 6225 h 6502"/>
              <a:gd name="T70" fmla="*/ 8802 w 9579"/>
              <a:gd name="T71" fmla="*/ 3701 h 6502"/>
              <a:gd name="T72" fmla="*/ 8402 w 9579"/>
              <a:gd name="T73" fmla="*/ 3951 h 6502"/>
              <a:gd name="T74" fmla="*/ 8053 w 9579"/>
              <a:gd name="T75" fmla="*/ 3826 h 6502"/>
              <a:gd name="T76" fmla="*/ 7653 w 9579"/>
              <a:gd name="T77" fmla="*/ 4051 h 6502"/>
              <a:gd name="T78" fmla="*/ 7902 w 9579"/>
              <a:gd name="T79" fmla="*/ 3501 h 6502"/>
              <a:gd name="T80" fmla="*/ 7302 w 9579"/>
              <a:gd name="T81" fmla="*/ 3501 h 6502"/>
              <a:gd name="T82" fmla="*/ 7128 w 9579"/>
              <a:gd name="T83" fmla="*/ 3276 h 6502"/>
              <a:gd name="T84" fmla="*/ 4327 w 9579"/>
              <a:gd name="T85" fmla="*/ 3251 h 6502"/>
              <a:gd name="T86" fmla="*/ 4101 w 9579"/>
              <a:gd name="T87" fmla="*/ 3301 h 6502"/>
              <a:gd name="T88" fmla="*/ 4177 w 9579"/>
              <a:gd name="T89" fmla="*/ 3876 h 6502"/>
              <a:gd name="T90" fmla="*/ 4327 w 9579"/>
              <a:gd name="T91" fmla="*/ 4551 h 6502"/>
              <a:gd name="T92" fmla="*/ 4727 w 9579"/>
              <a:gd name="T93" fmla="*/ 4926 h 6502"/>
              <a:gd name="T94" fmla="*/ 5677 w 9579"/>
              <a:gd name="T95" fmla="*/ 5201 h 6502"/>
              <a:gd name="T96" fmla="*/ 6152 w 9579"/>
              <a:gd name="T97" fmla="*/ 5451 h 6502"/>
              <a:gd name="T98" fmla="*/ 6652 w 9579"/>
              <a:gd name="T99" fmla="*/ 5751 h 6502"/>
              <a:gd name="T100" fmla="*/ 6928 w 9579"/>
              <a:gd name="T101" fmla="*/ 5401 h 6502"/>
              <a:gd name="T102" fmla="*/ 7252 w 9579"/>
              <a:gd name="T103" fmla="*/ 5401 h 6502"/>
              <a:gd name="T104" fmla="*/ 7502 w 9579"/>
              <a:gd name="T105" fmla="*/ 5301 h 6502"/>
              <a:gd name="T106" fmla="*/ 7977 w 9579"/>
              <a:gd name="T107" fmla="*/ 5351 h 6502"/>
              <a:gd name="T108" fmla="*/ 8277 w 9579"/>
              <a:gd name="T109" fmla="*/ 5850 h 6502"/>
              <a:gd name="T110" fmla="*/ 8377 w 9579"/>
              <a:gd name="T111" fmla="*/ 5026 h 6502"/>
              <a:gd name="T112" fmla="*/ 8702 w 9579"/>
              <a:gd name="T113" fmla="*/ 4776 h 6502"/>
              <a:gd name="T114" fmla="*/ 8653 w 9579"/>
              <a:gd name="T115" fmla="*/ 4451 h 6502"/>
              <a:gd name="T116" fmla="*/ 8753 w 9579"/>
              <a:gd name="T117" fmla="*/ 4376 h 6502"/>
              <a:gd name="T118" fmla="*/ 8928 w 9579"/>
              <a:gd name="T119" fmla="*/ 4151 h 6502"/>
              <a:gd name="T120" fmla="*/ 9253 w 9579"/>
              <a:gd name="T121" fmla="*/ 3851 h 6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79" h="6502">
                <a:moveTo>
                  <a:pt x="3601" y="2376"/>
                </a:moveTo>
                <a:lnTo>
                  <a:pt x="3601" y="2376"/>
                </a:lnTo>
                <a:cubicBezTo>
                  <a:pt x="3601" y="2350"/>
                  <a:pt x="3627" y="2326"/>
                  <a:pt x="3501" y="2276"/>
                </a:cubicBezTo>
                <a:cubicBezTo>
                  <a:pt x="3401" y="2250"/>
                  <a:pt x="3427" y="2201"/>
                  <a:pt x="3352" y="2076"/>
                </a:cubicBezTo>
                <a:cubicBezTo>
                  <a:pt x="3276" y="1950"/>
                  <a:pt x="3152" y="1901"/>
                  <a:pt x="3152" y="1850"/>
                </a:cubicBezTo>
                <a:cubicBezTo>
                  <a:pt x="3152" y="1801"/>
                  <a:pt x="3001" y="1801"/>
                  <a:pt x="3001" y="1850"/>
                </a:cubicBezTo>
                <a:cubicBezTo>
                  <a:pt x="3001" y="1876"/>
                  <a:pt x="2951" y="1901"/>
                  <a:pt x="2927" y="1926"/>
                </a:cubicBezTo>
                <a:cubicBezTo>
                  <a:pt x="2901" y="1926"/>
                  <a:pt x="2876" y="1901"/>
                  <a:pt x="2851" y="1876"/>
                </a:cubicBezTo>
                <a:cubicBezTo>
                  <a:pt x="2827" y="1826"/>
                  <a:pt x="2751" y="1801"/>
                  <a:pt x="2751" y="1775"/>
                </a:cubicBezTo>
                <a:cubicBezTo>
                  <a:pt x="2751" y="1750"/>
                  <a:pt x="2751" y="1701"/>
                  <a:pt x="2701" y="1726"/>
                </a:cubicBezTo>
                <a:cubicBezTo>
                  <a:pt x="2651" y="1750"/>
                  <a:pt x="2627" y="1726"/>
                  <a:pt x="2601" y="1750"/>
                </a:cubicBezTo>
                <a:lnTo>
                  <a:pt x="2551" y="1726"/>
                </a:lnTo>
                <a:cubicBezTo>
                  <a:pt x="2551" y="300"/>
                  <a:pt x="2551" y="300"/>
                  <a:pt x="2551" y="300"/>
                </a:cubicBezTo>
                <a:lnTo>
                  <a:pt x="2527" y="276"/>
                </a:lnTo>
                <a:cubicBezTo>
                  <a:pt x="2451" y="250"/>
                  <a:pt x="2376" y="225"/>
                  <a:pt x="2327" y="225"/>
                </a:cubicBezTo>
                <a:cubicBezTo>
                  <a:pt x="2276" y="250"/>
                  <a:pt x="2176" y="250"/>
                  <a:pt x="2151" y="225"/>
                </a:cubicBezTo>
                <a:cubicBezTo>
                  <a:pt x="2101" y="225"/>
                  <a:pt x="2051" y="200"/>
                  <a:pt x="2001" y="225"/>
                </a:cubicBezTo>
                <a:cubicBezTo>
                  <a:pt x="1926" y="225"/>
                  <a:pt x="1876" y="176"/>
                  <a:pt x="1801" y="150"/>
                </a:cubicBezTo>
                <a:cubicBezTo>
                  <a:pt x="1701" y="125"/>
                  <a:pt x="1576" y="150"/>
                  <a:pt x="1551" y="176"/>
                </a:cubicBezTo>
                <a:cubicBezTo>
                  <a:pt x="1526" y="176"/>
                  <a:pt x="1526" y="150"/>
                  <a:pt x="1501" y="150"/>
                </a:cubicBezTo>
                <a:cubicBezTo>
                  <a:pt x="1451" y="150"/>
                  <a:pt x="1476" y="125"/>
                  <a:pt x="1476" y="100"/>
                </a:cubicBezTo>
                <a:cubicBezTo>
                  <a:pt x="1451" y="76"/>
                  <a:pt x="1351" y="100"/>
                  <a:pt x="1301" y="100"/>
                </a:cubicBezTo>
                <a:cubicBezTo>
                  <a:pt x="1276" y="100"/>
                  <a:pt x="1251" y="76"/>
                  <a:pt x="1251" y="50"/>
                </a:cubicBezTo>
                <a:cubicBezTo>
                  <a:pt x="1251" y="50"/>
                  <a:pt x="1226" y="50"/>
                  <a:pt x="1201" y="76"/>
                </a:cubicBezTo>
                <a:cubicBezTo>
                  <a:pt x="1201" y="100"/>
                  <a:pt x="1151" y="100"/>
                  <a:pt x="1126" y="76"/>
                </a:cubicBezTo>
                <a:cubicBezTo>
                  <a:pt x="1126" y="76"/>
                  <a:pt x="1176" y="76"/>
                  <a:pt x="1176" y="50"/>
                </a:cubicBezTo>
                <a:cubicBezTo>
                  <a:pt x="1176" y="25"/>
                  <a:pt x="1126" y="25"/>
                  <a:pt x="1101" y="0"/>
                </a:cubicBezTo>
                <a:cubicBezTo>
                  <a:pt x="1076" y="0"/>
                  <a:pt x="1051" y="25"/>
                  <a:pt x="1001" y="76"/>
                </a:cubicBezTo>
                <a:cubicBezTo>
                  <a:pt x="951" y="100"/>
                  <a:pt x="901" y="100"/>
                  <a:pt x="851" y="100"/>
                </a:cubicBezTo>
                <a:cubicBezTo>
                  <a:pt x="801" y="100"/>
                  <a:pt x="751" y="100"/>
                  <a:pt x="776" y="125"/>
                </a:cubicBezTo>
                <a:cubicBezTo>
                  <a:pt x="776" y="150"/>
                  <a:pt x="826" y="150"/>
                  <a:pt x="776" y="176"/>
                </a:cubicBezTo>
                <a:cubicBezTo>
                  <a:pt x="751" y="200"/>
                  <a:pt x="751" y="150"/>
                  <a:pt x="726" y="176"/>
                </a:cubicBezTo>
                <a:cubicBezTo>
                  <a:pt x="676" y="200"/>
                  <a:pt x="601" y="200"/>
                  <a:pt x="576" y="200"/>
                </a:cubicBezTo>
                <a:cubicBezTo>
                  <a:pt x="551" y="200"/>
                  <a:pt x="501" y="276"/>
                  <a:pt x="476" y="276"/>
                </a:cubicBezTo>
                <a:cubicBezTo>
                  <a:pt x="451" y="300"/>
                  <a:pt x="476" y="325"/>
                  <a:pt x="426" y="375"/>
                </a:cubicBezTo>
                <a:cubicBezTo>
                  <a:pt x="376" y="450"/>
                  <a:pt x="226" y="425"/>
                  <a:pt x="200" y="425"/>
                </a:cubicBezTo>
                <a:cubicBezTo>
                  <a:pt x="151" y="425"/>
                  <a:pt x="176" y="475"/>
                  <a:pt x="176" y="501"/>
                </a:cubicBezTo>
                <a:cubicBezTo>
                  <a:pt x="151" y="525"/>
                  <a:pt x="176" y="525"/>
                  <a:pt x="276" y="550"/>
                </a:cubicBezTo>
                <a:cubicBezTo>
                  <a:pt x="351" y="576"/>
                  <a:pt x="426" y="701"/>
                  <a:pt x="426" y="725"/>
                </a:cubicBezTo>
                <a:cubicBezTo>
                  <a:pt x="426" y="750"/>
                  <a:pt x="551" y="725"/>
                  <a:pt x="576" y="725"/>
                </a:cubicBezTo>
                <a:cubicBezTo>
                  <a:pt x="626" y="725"/>
                  <a:pt x="576" y="801"/>
                  <a:pt x="626" y="801"/>
                </a:cubicBezTo>
                <a:cubicBezTo>
                  <a:pt x="651" y="825"/>
                  <a:pt x="701" y="801"/>
                  <a:pt x="726" y="825"/>
                </a:cubicBezTo>
                <a:cubicBezTo>
                  <a:pt x="726" y="850"/>
                  <a:pt x="651" y="825"/>
                  <a:pt x="601" y="850"/>
                </a:cubicBezTo>
                <a:cubicBezTo>
                  <a:pt x="551" y="901"/>
                  <a:pt x="551" y="901"/>
                  <a:pt x="526" y="876"/>
                </a:cubicBezTo>
                <a:cubicBezTo>
                  <a:pt x="501" y="850"/>
                  <a:pt x="426" y="876"/>
                  <a:pt x="400" y="876"/>
                </a:cubicBezTo>
                <a:cubicBezTo>
                  <a:pt x="376" y="876"/>
                  <a:pt x="400" y="825"/>
                  <a:pt x="400" y="825"/>
                </a:cubicBezTo>
                <a:cubicBezTo>
                  <a:pt x="400" y="801"/>
                  <a:pt x="351" y="776"/>
                  <a:pt x="276" y="825"/>
                </a:cubicBezTo>
                <a:cubicBezTo>
                  <a:pt x="226" y="850"/>
                  <a:pt x="251" y="850"/>
                  <a:pt x="226" y="876"/>
                </a:cubicBezTo>
                <a:cubicBezTo>
                  <a:pt x="226" y="901"/>
                  <a:pt x="200" y="850"/>
                  <a:pt x="151" y="876"/>
                </a:cubicBezTo>
                <a:cubicBezTo>
                  <a:pt x="100" y="901"/>
                  <a:pt x="25" y="925"/>
                  <a:pt x="25" y="950"/>
                </a:cubicBezTo>
                <a:cubicBezTo>
                  <a:pt x="0" y="976"/>
                  <a:pt x="126" y="1001"/>
                  <a:pt x="151" y="1001"/>
                </a:cubicBezTo>
                <a:cubicBezTo>
                  <a:pt x="200" y="1025"/>
                  <a:pt x="100" y="1050"/>
                  <a:pt x="151" y="1050"/>
                </a:cubicBezTo>
                <a:cubicBezTo>
                  <a:pt x="176" y="1076"/>
                  <a:pt x="151" y="1101"/>
                  <a:pt x="226" y="1125"/>
                </a:cubicBezTo>
                <a:cubicBezTo>
                  <a:pt x="276" y="1150"/>
                  <a:pt x="376" y="1125"/>
                  <a:pt x="426" y="1125"/>
                </a:cubicBezTo>
                <a:cubicBezTo>
                  <a:pt x="451" y="1125"/>
                  <a:pt x="476" y="1150"/>
                  <a:pt x="501" y="1125"/>
                </a:cubicBezTo>
                <a:cubicBezTo>
                  <a:pt x="526" y="1101"/>
                  <a:pt x="626" y="1025"/>
                  <a:pt x="676" y="1076"/>
                </a:cubicBezTo>
                <a:cubicBezTo>
                  <a:pt x="726" y="1125"/>
                  <a:pt x="626" y="1125"/>
                  <a:pt x="651" y="1150"/>
                </a:cubicBezTo>
                <a:cubicBezTo>
                  <a:pt x="676" y="1176"/>
                  <a:pt x="701" y="1225"/>
                  <a:pt x="651" y="1276"/>
                </a:cubicBezTo>
                <a:cubicBezTo>
                  <a:pt x="601" y="1301"/>
                  <a:pt x="551" y="1276"/>
                  <a:pt x="526" y="1276"/>
                </a:cubicBezTo>
                <a:cubicBezTo>
                  <a:pt x="501" y="1276"/>
                  <a:pt x="526" y="1325"/>
                  <a:pt x="476" y="1350"/>
                </a:cubicBezTo>
                <a:cubicBezTo>
                  <a:pt x="451" y="1376"/>
                  <a:pt x="426" y="1325"/>
                  <a:pt x="376" y="1325"/>
                </a:cubicBezTo>
                <a:cubicBezTo>
                  <a:pt x="326" y="1325"/>
                  <a:pt x="326" y="1376"/>
                  <a:pt x="326" y="1425"/>
                </a:cubicBezTo>
                <a:cubicBezTo>
                  <a:pt x="326" y="1450"/>
                  <a:pt x="251" y="1401"/>
                  <a:pt x="226" y="1476"/>
                </a:cubicBezTo>
                <a:cubicBezTo>
                  <a:pt x="226" y="1550"/>
                  <a:pt x="126" y="1501"/>
                  <a:pt x="200" y="1576"/>
                </a:cubicBezTo>
                <a:cubicBezTo>
                  <a:pt x="251" y="1650"/>
                  <a:pt x="226" y="1601"/>
                  <a:pt x="276" y="1625"/>
                </a:cubicBezTo>
                <a:cubicBezTo>
                  <a:pt x="326" y="1650"/>
                  <a:pt x="226" y="1701"/>
                  <a:pt x="276" y="1701"/>
                </a:cubicBezTo>
                <a:cubicBezTo>
                  <a:pt x="300" y="1726"/>
                  <a:pt x="351" y="1801"/>
                  <a:pt x="376" y="1826"/>
                </a:cubicBezTo>
                <a:cubicBezTo>
                  <a:pt x="426" y="1850"/>
                  <a:pt x="451" y="1801"/>
                  <a:pt x="501" y="1801"/>
                </a:cubicBezTo>
                <a:cubicBezTo>
                  <a:pt x="551" y="1801"/>
                  <a:pt x="526" y="1750"/>
                  <a:pt x="551" y="1775"/>
                </a:cubicBezTo>
                <a:cubicBezTo>
                  <a:pt x="576" y="1801"/>
                  <a:pt x="601" y="1850"/>
                  <a:pt x="576" y="1876"/>
                </a:cubicBezTo>
                <a:cubicBezTo>
                  <a:pt x="551" y="1901"/>
                  <a:pt x="576" y="1950"/>
                  <a:pt x="576" y="1976"/>
                </a:cubicBezTo>
                <a:cubicBezTo>
                  <a:pt x="576" y="2001"/>
                  <a:pt x="676" y="1976"/>
                  <a:pt x="676" y="1950"/>
                </a:cubicBezTo>
                <a:cubicBezTo>
                  <a:pt x="676" y="1926"/>
                  <a:pt x="751" y="1926"/>
                  <a:pt x="801" y="1976"/>
                </a:cubicBezTo>
                <a:cubicBezTo>
                  <a:pt x="851" y="2001"/>
                  <a:pt x="876" y="2026"/>
                  <a:pt x="876" y="1976"/>
                </a:cubicBezTo>
                <a:cubicBezTo>
                  <a:pt x="876" y="1950"/>
                  <a:pt x="901" y="1901"/>
                  <a:pt x="901" y="1926"/>
                </a:cubicBezTo>
                <a:cubicBezTo>
                  <a:pt x="901" y="1976"/>
                  <a:pt x="951" y="1976"/>
                  <a:pt x="1001" y="1950"/>
                </a:cubicBezTo>
                <a:cubicBezTo>
                  <a:pt x="1076" y="1926"/>
                  <a:pt x="1051" y="1950"/>
                  <a:pt x="1001" y="2001"/>
                </a:cubicBezTo>
                <a:cubicBezTo>
                  <a:pt x="951" y="2050"/>
                  <a:pt x="1001" y="2126"/>
                  <a:pt x="976" y="2150"/>
                </a:cubicBezTo>
                <a:cubicBezTo>
                  <a:pt x="951" y="2150"/>
                  <a:pt x="926" y="2226"/>
                  <a:pt x="851" y="2250"/>
                </a:cubicBezTo>
                <a:cubicBezTo>
                  <a:pt x="801" y="2250"/>
                  <a:pt x="726" y="2350"/>
                  <a:pt x="701" y="2376"/>
                </a:cubicBezTo>
                <a:cubicBezTo>
                  <a:pt x="701" y="2376"/>
                  <a:pt x="576" y="2326"/>
                  <a:pt x="551" y="2376"/>
                </a:cubicBezTo>
                <a:cubicBezTo>
                  <a:pt x="551" y="2426"/>
                  <a:pt x="476" y="2450"/>
                  <a:pt x="476" y="2476"/>
                </a:cubicBezTo>
                <a:cubicBezTo>
                  <a:pt x="501" y="2501"/>
                  <a:pt x="601" y="2450"/>
                  <a:pt x="601" y="2426"/>
                </a:cubicBezTo>
                <a:cubicBezTo>
                  <a:pt x="601" y="2401"/>
                  <a:pt x="626" y="2401"/>
                  <a:pt x="626" y="2426"/>
                </a:cubicBezTo>
                <a:cubicBezTo>
                  <a:pt x="651" y="2426"/>
                  <a:pt x="701" y="2401"/>
                  <a:pt x="701" y="2401"/>
                </a:cubicBezTo>
                <a:cubicBezTo>
                  <a:pt x="726" y="2376"/>
                  <a:pt x="751" y="2376"/>
                  <a:pt x="776" y="2376"/>
                </a:cubicBezTo>
                <a:cubicBezTo>
                  <a:pt x="801" y="2376"/>
                  <a:pt x="801" y="2350"/>
                  <a:pt x="851" y="2350"/>
                </a:cubicBezTo>
                <a:cubicBezTo>
                  <a:pt x="926" y="2350"/>
                  <a:pt x="901" y="2326"/>
                  <a:pt x="926" y="2301"/>
                </a:cubicBezTo>
                <a:cubicBezTo>
                  <a:pt x="926" y="2276"/>
                  <a:pt x="1076" y="2201"/>
                  <a:pt x="1101" y="2201"/>
                </a:cubicBezTo>
                <a:cubicBezTo>
                  <a:pt x="1126" y="2201"/>
                  <a:pt x="1101" y="2150"/>
                  <a:pt x="1126" y="2150"/>
                </a:cubicBezTo>
                <a:cubicBezTo>
                  <a:pt x="1151" y="2150"/>
                  <a:pt x="1201" y="2101"/>
                  <a:pt x="1226" y="2076"/>
                </a:cubicBezTo>
                <a:cubicBezTo>
                  <a:pt x="1276" y="2050"/>
                  <a:pt x="1276" y="2076"/>
                  <a:pt x="1301" y="2050"/>
                </a:cubicBezTo>
                <a:cubicBezTo>
                  <a:pt x="1326" y="2050"/>
                  <a:pt x="1301" y="2001"/>
                  <a:pt x="1326" y="1976"/>
                </a:cubicBezTo>
                <a:cubicBezTo>
                  <a:pt x="1351" y="1976"/>
                  <a:pt x="1376" y="1950"/>
                  <a:pt x="1376" y="1950"/>
                </a:cubicBezTo>
                <a:cubicBezTo>
                  <a:pt x="1376" y="1926"/>
                  <a:pt x="1326" y="1926"/>
                  <a:pt x="1301" y="1901"/>
                </a:cubicBezTo>
                <a:cubicBezTo>
                  <a:pt x="1301" y="1876"/>
                  <a:pt x="1351" y="1826"/>
                  <a:pt x="1376" y="1826"/>
                </a:cubicBezTo>
                <a:cubicBezTo>
                  <a:pt x="1401" y="1826"/>
                  <a:pt x="1451" y="1801"/>
                  <a:pt x="1451" y="1775"/>
                </a:cubicBezTo>
                <a:cubicBezTo>
                  <a:pt x="1451" y="1750"/>
                  <a:pt x="1476" y="1750"/>
                  <a:pt x="1501" y="1701"/>
                </a:cubicBezTo>
                <a:cubicBezTo>
                  <a:pt x="1526" y="1676"/>
                  <a:pt x="1526" y="1650"/>
                  <a:pt x="1551" y="1650"/>
                </a:cubicBezTo>
                <a:cubicBezTo>
                  <a:pt x="1576" y="1650"/>
                  <a:pt x="1601" y="1625"/>
                  <a:pt x="1651" y="1601"/>
                </a:cubicBezTo>
                <a:cubicBezTo>
                  <a:pt x="1676" y="1576"/>
                  <a:pt x="1651" y="1625"/>
                  <a:pt x="1701" y="1625"/>
                </a:cubicBezTo>
                <a:cubicBezTo>
                  <a:pt x="1751" y="1625"/>
                  <a:pt x="1751" y="1676"/>
                  <a:pt x="1701" y="1650"/>
                </a:cubicBezTo>
                <a:cubicBezTo>
                  <a:pt x="1651" y="1625"/>
                  <a:pt x="1626" y="1650"/>
                  <a:pt x="1601" y="1676"/>
                </a:cubicBezTo>
                <a:cubicBezTo>
                  <a:pt x="1551" y="1701"/>
                  <a:pt x="1601" y="1726"/>
                  <a:pt x="1551" y="1750"/>
                </a:cubicBezTo>
                <a:cubicBezTo>
                  <a:pt x="1526" y="1801"/>
                  <a:pt x="1526" y="1826"/>
                  <a:pt x="1576" y="1826"/>
                </a:cubicBezTo>
                <a:cubicBezTo>
                  <a:pt x="1601" y="1826"/>
                  <a:pt x="1576" y="1850"/>
                  <a:pt x="1526" y="1876"/>
                </a:cubicBezTo>
                <a:cubicBezTo>
                  <a:pt x="1501" y="1876"/>
                  <a:pt x="1526" y="1901"/>
                  <a:pt x="1576" y="1901"/>
                </a:cubicBezTo>
                <a:cubicBezTo>
                  <a:pt x="1626" y="1901"/>
                  <a:pt x="1701" y="1826"/>
                  <a:pt x="1751" y="1801"/>
                </a:cubicBezTo>
                <a:cubicBezTo>
                  <a:pt x="1826" y="1775"/>
                  <a:pt x="1876" y="1801"/>
                  <a:pt x="1901" y="1801"/>
                </a:cubicBezTo>
                <a:cubicBezTo>
                  <a:pt x="1901" y="1775"/>
                  <a:pt x="1876" y="1750"/>
                  <a:pt x="1901" y="1750"/>
                </a:cubicBezTo>
                <a:cubicBezTo>
                  <a:pt x="1926" y="1726"/>
                  <a:pt x="1876" y="1726"/>
                  <a:pt x="1851" y="1701"/>
                </a:cubicBezTo>
                <a:cubicBezTo>
                  <a:pt x="1851" y="1650"/>
                  <a:pt x="1876" y="1676"/>
                  <a:pt x="1876" y="1650"/>
                </a:cubicBezTo>
                <a:cubicBezTo>
                  <a:pt x="1901" y="1601"/>
                  <a:pt x="1926" y="1625"/>
                  <a:pt x="1926" y="1650"/>
                </a:cubicBezTo>
                <a:cubicBezTo>
                  <a:pt x="1951" y="1650"/>
                  <a:pt x="1976" y="1625"/>
                  <a:pt x="2001" y="1676"/>
                </a:cubicBezTo>
                <a:cubicBezTo>
                  <a:pt x="2026" y="1701"/>
                  <a:pt x="2051" y="1650"/>
                  <a:pt x="2076" y="1676"/>
                </a:cubicBezTo>
                <a:cubicBezTo>
                  <a:pt x="2101" y="1701"/>
                  <a:pt x="2076" y="1701"/>
                  <a:pt x="2026" y="1701"/>
                </a:cubicBezTo>
                <a:cubicBezTo>
                  <a:pt x="2001" y="1726"/>
                  <a:pt x="2026" y="1775"/>
                  <a:pt x="2051" y="1750"/>
                </a:cubicBezTo>
                <a:cubicBezTo>
                  <a:pt x="2076" y="1726"/>
                  <a:pt x="2101" y="1701"/>
                  <a:pt x="2126" y="1726"/>
                </a:cubicBezTo>
                <a:cubicBezTo>
                  <a:pt x="2151" y="1750"/>
                  <a:pt x="2151" y="1750"/>
                  <a:pt x="2176" y="1726"/>
                </a:cubicBezTo>
                <a:cubicBezTo>
                  <a:pt x="2201" y="1701"/>
                  <a:pt x="2201" y="1726"/>
                  <a:pt x="2201" y="1750"/>
                </a:cubicBezTo>
                <a:cubicBezTo>
                  <a:pt x="2201" y="1750"/>
                  <a:pt x="2251" y="1775"/>
                  <a:pt x="2301" y="1775"/>
                </a:cubicBezTo>
                <a:cubicBezTo>
                  <a:pt x="2376" y="1775"/>
                  <a:pt x="2476" y="1775"/>
                  <a:pt x="2501" y="1775"/>
                </a:cubicBezTo>
                <a:cubicBezTo>
                  <a:pt x="2551" y="1775"/>
                  <a:pt x="2527" y="1801"/>
                  <a:pt x="2601" y="1826"/>
                </a:cubicBezTo>
                <a:cubicBezTo>
                  <a:pt x="2651" y="1826"/>
                  <a:pt x="2676" y="1750"/>
                  <a:pt x="2701" y="1775"/>
                </a:cubicBezTo>
                <a:cubicBezTo>
                  <a:pt x="2751" y="1826"/>
                  <a:pt x="2701" y="1826"/>
                  <a:pt x="2701" y="1850"/>
                </a:cubicBezTo>
                <a:cubicBezTo>
                  <a:pt x="2676" y="1876"/>
                  <a:pt x="2701" y="1876"/>
                  <a:pt x="2727" y="1876"/>
                </a:cubicBezTo>
                <a:cubicBezTo>
                  <a:pt x="2751" y="1901"/>
                  <a:pt x="2827" y="1901"/>
                  <a:pt x="2851" y="1926"/>
                </a:cubicBezTo>
                <a:cubicBezTo>
                  <a:pt x="2876" y="1950"/>
                  <a:pt x="2901" y="2001"/>
                  <a:pt x="2951" y="2026"/>
                </a:cubicBezTo>
                <a:cubicBezTo>
                  <a:pt x="3027" y="2050"/>
                  <a:pt x="2951" y="1950"/>
                  <a:pt x="3001" y="1976"/>
                </a:cubicBezTo>
                <a:cubicBezTo>
                  <a:pt x="3051" y="2026"/>
                  <a:pt x="3051" y="1976"/>
                  <a:pt x="3076" y="2026"/>
                </a:cubicBezTo>
                <a:cubicBezTo>
                  <a:pt x="3127" y="2050"/>
                  <a:pt x="3101" y="2001"/>
                  <a:pt x="3101" y="1926"/>
                </a:cubicBezTo>
                <a:cubicBezTo>
                  <a:pt x="3076" y="1876"/>
                  <a:pt x="3101" y="1926"/>
                  <a:pt x="3127" y="1950"/>
                </a:cubicBezTo>
                <a:cubicBezTo>
                  <a:pt x="3152" y="1976"/>
                  <a:pt x="3152" y="2026"/>
                  <a:pt x="3127" y="2076"/>
                </a:cubicBezTo>
                <a:cubicBezTo>
                  <a:pt x="3127" y="2101"/>
                  <a:pt x="3051" y="2076"/>
                  <a:pt x="3076" y="2050"/>
                </a:cubicBezTo>
                <a:cubicBezTo>
                  <a:pt x="3076" y="2026"/>
                  <a:pt x="3001" y="2050"/>
                  <a:pt x="3001" y="2076"/>
                </a:cubicBezTo>
                <a:cubicBezTo>
                  <a:pt x="3001" y="2101"/>
                  <a:pt x="3051" y="2150"/>
                  <a:pt x="3076" y="2150"/>
                </a:cubicBezTo>
                <a:cubicBezTo>
                  <a:pt x="3127" y="2176"/>
                  <a:pt x="3101" y="2226"/>
                  <a:pt x="3101" y="2226"/>
                </a:cubicBezTo>
                <a:cubicBezTo>
                  <a:pt x="3152" y="2226"/>
                  <a:pt x="3127" y="2301"/>
                  <a:pt x="3152" y="2276"/>
                </a:cubicBezTo>
                <a:cubicBezTo>
                  <a:pt x="3176" y="2276"/>
                  <a:pt x="3176" y="2201"/>
                  <a:pt x="3152" y="2176"/>
                </a:cubicBezTo>
                <a:cubicBezTo>
                  <a:pt x="3127" y="2150"/>
                  <a:pt x="3127" y="2101"/>
                  <a:pt x="3152" y="2126"/>
                </a:cubicBezTo>
                <a:cubicBezTo>
                  <a:pt x="3176" y="2126"/>
                  <a:pt x="3152" y="2176"/>
                  <a:pt x="3176" y="2176"/>
                </a:cubicBezTo>
                <a:cubicBezTo>
                  <a:pt x="3176" y="2201"/>
                  <a:pt x="3201" y="2176"/>
                  <a:pt x="3227" y="2150"/>
                </a:cubicBezTo>
                <a:cubicBezTo>
                  <a:pt x="3252" y="2126"/>
                  <a:pt x="3227" y="2076"/>
                  <a:pt x="3227" y="2050"/>
                </a:cubicBezTo>
                <a:cubicBezTo>
                  <a:pt x="3227" y="2026"/>
                  <a:pt x="3276" y="2076"/>
                  <a:pt x="3276" y="2126"/>
                </a:cubicBezTo>
                <a:cubicBezTo>
                  <a:pt x="3301" y="2176"/>
                  <a:pt x="3252" y="2176"/>
                  <a:pt x="3252" y="2201"/>
                </a:cubicBezTo>
                <a:cubicBezTo>
                  <a:pt x="3252" y="2226"/>
                  <a:pt x="3201" y="2201"/>
                  <a:pt x="3201" y="2226"/>
                </a:cubicBezTo>
                <a:cubicBezTo>
                  <a:pt x="3176" y="2226"/>
                  <a:pt x="3201" y="2301"/>
                  <a:pt x="3201" y="2326"/>
                </a:cubicBezTo>
                <a:cubicBezTo>
                  <a:pt x="3227" y="2326"/>
                  <a:pt x="3227" y="2250"/>
                  <a:pt x="3252" y="2276"/>
                </a:cubicBezTo>
                <a:cubicBezTo>
                  <a:pt x="3252" y="2326"/>
                  <a:pt x="3301" y="2226"/>
                  <a:pt x="3301" y="2276"/>
                </a:cubicBezTo>
                <a:cubicBezTo>
                  <a:pt x="3327" y="2301"/>
                  <a:pt x="3376" y="2350"/>
                  <a:pt x="3376" y="2326"/>
                </a:cubicBezTo>
                <a:cubicBezTo>
                  <a:pt x="3401" y="2326"/>
                  <a:pt x="3376" y="2276"/>
                  <a:pt x="3352" y="2276"/>
                </a:cubicBezTo>
                <a:cubicBezTo>
                  <a:pt x="3327" y="2276"/>
                  <a:pt x="3327" y="2226"/>
                  <a:pt x="3352" y="2226"/>
                </a:cubicBezTo>
                <a:cubicBezTo>
                  <a:pt x="3376" y="2226"/>
                  <a:pt x="3427" y="2301"/>
                  <a:pt x="3427" y="2326"/>
                </a:cubicBezTo>
                <a:cubicBezTo>
                  <a:pt x="3427" y="2350"/>
                  <a:pt x="3401" y="2350"/>
                  <a:pt x="3376" y="2376"/>
                </a:cubicBezTo>
                <a:cubicBezTo>
                  <a:pt x="3352" y="2401"/>
                  <a:pt x="3327" y="2326"/>
                  <a:pt x="3301" y="2326"/>
                </a:cubicBezTo>
                <a:cubicBezTo>
                  <a:pt x="3276" y="2326"/>
                  <a:pt x="3301" y="2376"/>
                  <a:pt x="3301" y="2401"/>
                </a:cubicBezTo>
                <a:cubicBezTo>
                  <a:pt x="3327" y="2426"/>
                  <a:pt x="3276" y="2476"/>
                  <a:pt x="3301" y="2501"/>
                </a:cubicBezTo>
                <a:cubicBezTo>
                  <a:pt x="3352" y="2526"/>
                  <a:pt x="3327" y="2476"/>
                  <a:pt x="3352" y="2476"/>
                </a:cubicBezTo>
                <a:cubicBezTo>
                  <a:pt x="3352" y="2450"/>
                  <a:pt x="3376" y="2476"/>
                  <a:pt x="3401" y="2476"/>
                </a:cubicBezTo>
                <a:cubicBezTo>
                  <a:pt x="3401" y="2501"/>
                  <a:pt x="3427" y="2450"/>
                  <a:pt x="3427" y="2426"/>
                </a:cubicBezTo>
                <a:cubicBezTo>
                  <a:pt x="3427" y="2426"/>
                  <a:pt x="3452" y="2426"/>
                  <a:pt x="3452" y="2450"/>
                </a:cubicBezTo>
                <a:cubicBezTo>
                  <a:pt x="3476" y="2476"/>
                  <a:pt x="3476" y="2426"/>
                  <a:pt x="3501" y="2426"/>
                </a:cubicBezTo>
                <a:cubicBezTo>
                  <a:pt x="3527" y="2426"/>
                  <a:pt x="3527" y="2476"/>
                  <a:pt x="3527" y="2501"/>
                </a:cubicBezTo>
                <a:cubicBezTo>
                  <a:pt x="3527" y="2526"/>
                  <a:pt x="3552" y="2476"/>
                  <a:pt x="3552" y="2501"/>
                </a:cubicBezTo>
                <a:lnTo>
                  <a:pt x="3552" y="2501"/>
                </a:lnTo>
                <a:cubicBezTo>
                  <a:pt x="3576" y="2501"/>
                  <a:pt x="3601" y="2476"/>
                  <a:pt x="3627" y="2476"/>
                </a:cubicBezTo>
                <a:cubicBezTo>
                  <a:pt x="3652" y="2426"/>
                  <a:pt x="3576" y="2426"/>
                  <a:pt x="3601" y="2376"/>
                </a:cubicBezTo>
                <a:close/>
                <a:moveTo>
                  <a:pt x="76" y="2676"/>
                </a:moveTo>
                <a:lnTo>
                  <a:pt x="76" y="2676"/>
                </a:lnTo>
                <a:cubicBezTo>
                  <a:pt x="126" y="2650"/>
                  <a:pt x="151" y="2626"/>
                  <a:pt x="126" y="2601"/>
                </a:cubicBezTo>
                <a:cubicBezTo>
                  <a:pt x="100" y="2576"/>
                  <a:pt x="51" y="2701"/>
                  <a:pt x="76" y="2676"/>
                </a:cubicBezTo>
                <a:close/>
                <a:moveTo>
                  <a:pt x="426" y="2501"/>
                </a:moveTo>
                <a:lnTo>
                  <a:pt x="426" y="2501"/>
                </a:lnTo>
                <a:cubicBezTo>
                  <a:pt x="400" y="2476"/>
                  <a:pt x="276" y="2550"/>
                  <a:pt x="300" y="2550"/>
                </a:cubicBezTo>
                <a:cubicBezTo>
                  <a:pt x="351" y="2550"/>
                  <a:pt x="351" y="2526"/>
                  <a:pt x="376" y="2526"/>
                </a:cubicBezTo>
                <a:cubicBezTo>
                  <a:pt x="426" y="2526"/>
                  <a:pt x="476" y="2501"/>
                  <a:pt x="426" y="2501"/>
                </a:cubicBezTo>
                <a:close/>
                <a:moveTo>
                  <a:pt x="1501" y="2001"/>
                </a:moveTo>
                <a:lnTo>
                  <a:pt x="1501" y="2001"/>
                </a:lnTo>
                <a:cubicBezTo>
                  <a:pt x="1501" y="1976"/>
                  <a:pt x="1451" y="1976"/>
                  <a:pt x="1426" y="2026"/>
                </a:cubicBezTo>
                <a:cubicBezTo>
                  <a:pt x="1376" y="2076"/>
                  <a:pt x="1351" y="2101"/>
                  <a:pt x="1326" y="2126"/>
                </a:cubicBezTo>
                <a:cubicBezTo>
                  <a:pt x="1326" y="2150"/>
                  <a:pt x="1276" y="2126"/>
                  <a:pt x="1276" y="2150"/>
                </a:cubicBezTo>
                <a:cubicBezTo>
                  <a:pt x="1251" y="2176"/>
                  <a:pt x="1276" y="2250"/>
                  <a:pt x="1301" y="2226"/>
                </a:cubicBezTo>
                <a:cubicBezTo>
                  <a:pt x="1326" y="2201"/>
                  <a:pt x="1351" y="2226"/>
                  <a:pt x="1351" y="2226"/>
                </a:cubicBezTo>
                <a:cubicBezTo>
                  <a:pt x="1376" y="2226"/>
                  <a:pt x="1451" y="2150"/>
                  <a:pt x="1476" y="2126"/>
                </a:cubicBezTo>
                <a:cubicBezTo>
                  <a:pt x="1501" y="2101"/>
                  <a:pt x="1451" y="2101"/>
                  <a:pt x="1451" y="2076"/>
                </a:cubicBezTo>
                <a:cubicBezTo>
                  <a:pt x="1451" y="2050"/>
                  <a:pt x="1501" y="2050"/>
                  <a:pt x="1501" y="2050"/>
                </a:cubicBezTo>
                <a:cubicBezTo>
                  <a:pt x="1526" y="2026"/>
                  <a:pt x="1501" y="2026"/>
                  <a:pt x="1501" y="2001"/>
                </a:cubicBezTo>
                <a:close/>
                <a:moveTo>
                  <a:pt x="176" y="1750"/>
                </a:moveTo>
                <a:lnTo>
                  <a:pt x="176" y="1750"/>
                </a:lnTo>
                <a:cubicBezTo>
                  <a:pt x="151" y="1726"/>
                  <a:pt x="76" y="1750"/>
                  <a:pt x="76" y="1775"/>
                </a:cubicBezTo>
                <a:cubicBezTo>
                  <a:pt x="100" y="1826"/>
                  <a:pt x="176" y="1826"/>
                  <a:pt x="226" y="1826"/>
                </a:cubicBezTo>
                <a:cubicBezTo>
                  <a:pt x="251" y="1801"/>
                  <a:pt x="251" y="1775"/>
                  <a:pt x="226" y="1750"/>
                </a:cubicBezTo>
                <a:cubicBezTo>
                  <a:pt x="200" y="1726"/>
                  <a:pt x="176" y="1775"/>
                  <a:pt x="176" y="1750"/>
                </a:cubicBezTo>
                <a:close/>
                <a:moveTo>
                  <a:pt x="1176" y="6350"/>
                </a:moveTo>
                <a:lnTo>
                  <a:pt x="1176" y="6350"/>
                </a:lnTo>
                <a:cubicBezTo>
                  <a:pt x="1126" y="6350"/>
                  <a:pt x="1151" y="6501"/>
                  <a:pt x="1176" y="6476"/>
                </a:cubicBezTo>
                <a:cubicBezTo>
                  <a:pt x="1201" y="6450"/>
                  <a:pt x="1251" y="6450"/>
                  <a:pt x="1251" y="6425"/>
                </a:cubicBezTo>
                <a:cubicBezTo>
                  <a:pt x="1276" y="6400"/>
                  <a:pt x="1226" y="6350"/>
                  <a:pt x="1176" y="6350"/>
                </a:cubicBezTo>
                <a:close/>
                <a:moveTo>
                  <a:pt x="1101" y="6276"/>
                </a:moveTo>
                <a:lnTo>
                  <a:pt x="1101" y="6276"/>
                </a:lnTo>
                <a:cubicBezTo>
                  <a:pt x="1076" y="6276"/>
                  <a:pt x="1101" y="6325"/>
                  <a:pt x="1126" y="6325"/>
                </a:cubicBezTo>
                <a:cubicBezTo>
                  <a:pt x="1151" y="6300"/>
                  <a:pt x="1151" y="6276"/>
                  <a:pt x="1101" y="6276"/>
                </a:cubicBezTo>
                <a:close/>
                <a:moveTo>
                  <a:pt x="776" y="6176"/>
                </a:moveTo>
                <a:lnTo>
                  <a:pt x="776" y="6176"/>
                </a:lnTo>
                <a:cubicBezTo>
                  <a:pt x="826" y="6200"/>
                  <a:pt x="826" y="6200"/>
                  <a:pt x="851" y="6150"/>
                </a:cubicBezTo>
                <a:cubicBezTo>
                  <a:pt x="851" y="6125"/>
                  <a:pt x="751" y="6125"/>
                  <a:pt x="776" y="6176"/>
                </a:cubicBezTo>
                <a:close/>
                <a:moveTo>
                  <a:pt x="926" y="6225"/>
                </a:moveTo>
                <a:lnTo>
                  <a:pt x="926" y="6225"/>
                </a:lnTo>
                <a:cubicBezTo>
                  <a:pt x="951" y="6250"/>
                  <a:pt x="976" y="6276"/>
                  <a:pt x="1001" y="6250"/>
                </a:cubicBezTo>
                <a:cubicBezTo>
                  <a:pt x="1001" y="6200"/>
                  <a:pt x="901" y="6200"/>
                  <a:pt x="926" y="6225"/>
                </a:cubicBezTo>
                <a:close/>
                <a:moveTo>
                  <a:pt x="9478" y="3451"/>
                </a:moveTo>
                <a:lnTo>
                  <a:pt x="9478" y="3451"/>
                </a:lnTo>
                <a:cubicBezTo>
                  <a:pt x="9478" y="3426"/>
                  <a:pt x="9403" y="3426"/>
                  <a:pt x="9353" y="3401"/>
                </a:cubicBezTo>
                <a:cubicBezTo>
                  <a:pt x="9328" y="3376"/>
                  <a:pt x="9253" y="3526"/>
                  <a:pt x="9253" y="3576"/>
                </a:cubicBezTo>
                <a:cubicBezTo>
                  <a:pt x="9228" y="3626"/>
                  <a:pt x="9128" y="3701"/>
                  <a:pt x="9128" y="3701"/>
                </a:cubicBezTo>
                <a:cubicBezTo>
                  <a:pt x="9128" y="3701"/>
                  <a:pt x="8828" y="3701"/>
                  <a:pt x="8802" y="3701"/>
                </a:cubicBezTo>
                <a:cubicBezTo>
                  <a:pt x="8778" y="3701"/>
                  <a:pt x="8728" y="3751"/>
                  <a:pt x="8678" y="3801"/>
                </a:cubicBezTo>
                <a:lnTo>
                  <a:pt x="8678" y="3801"/>
                </a:lnTo>
                <a:cubicBezTo>
                  <a:pt x="8702" y="3851"/>
                  <a:pt x="8602" y="3876"/>
                  <a:pt x="8502" y="3901"/>
                </a:cubicBezTo>
                <a:cubicBezTo>
                  <a:pt x="8477" y="3901"/>
                  <a:pt x="8453" y="3901"/>
                  <a:pt x="8428" y="3901"/>
                </a:cubicBezTo>
                <a:lnTo>
                  <a:pt x="8428" y="3926"/>
                </a:lnTo>
                <a:cubicBezTo>
                  <a:pt x="8428" y="3951"/>
                  <a:pt x="8428" y="3951"/>
                  <a:pt x="8402" y="3951"/>
                </a:cubicBezTo>
                <a:cubicBezTo>
                  <a:pt x="8377" y="4001"/>
                  <a:pt x="8253" y="4051"/>
                  <a:pt x="8177" y="4101"/>
                </a:cubicBezTo>
                <a:cubicBezTo>
                  <a:pt x="8102" y="4126"/>
                  <a:pt x="8002" y="4101"/>
                  <a:pt x="8002" y="4051"/>
                </a:cubicBezTo>
                <a:cubicBezTo>
                  <a:pt x="8002" y="3976"/>
                  <a:pt x="8053" y="4001"/>
                  <a:pt x="8077" y="4026"/>
                </a:cubicBezTo>
                <a:cubicBezTo>
                  <a:pt x="8077" y="4026"/>
                  <a:pt x="8077" y="4026"/>
                  <a:pt x="8102" y="4026"/>
                </a:cubicBezTo>
                <a:cubicBezTo>
                  <a:pt x="8077" y="4001"/>
                  <a:pt x="8077" y="3976"/>
                  <a:pt x="8102" y="3951"/>
                </a:cubicBezTo>
                <a:cubicBezTo>
                  <a:pt x="8077" y="3926"/>
                  <a:pt x="8102" y="3826"/>
                  <a:pt x="8053" y="3826"/>
                </a:cubicBezTo>
                <a:cubicBezTo>
                  <a:pt x="8002" y="3801"/>
                  <a:pt x="7953" y="3901"/>
                  <a:pt x="7953" y="3851"/>
                </a:cubicBezTo>
                <a:cubicBezTo>
                  <a:pt x="7953" y="3776"/>
                  <a:pt x="8028" y="3751"/>
                  <a:pt x="8002" y="3676"/>
                </a:cubicBezTo>
                <a:cubicBezTo>
                  <a:pt x="7953" y="3601"/>
                  <a:pt x="7853" y="3601"/>
                  <a:pt x="7853" y="3651"/>
                </a:cubicBezTo>
                <a:cubicBezTo>
                  <a:pt x="7828" y="3701"/>
                  <a:pt x="7777" y="3676"/>
                  <a:pt x="7753" y="3726"/>
                </a:cubicBezTo>
                <a:cubicBezTo>
                  <a:pt x="7728" y="3776"/>
                  <a:pt x="7702" y="3851"/>
                  <a:pt x="7728" y="3926"/>
                </a:cubicBezTo>
                <a:cubicBezTo>
                  <a:pt x="7753" y="4001"/>
                  <a:pt x="7728" y="4026"/>
                  <a:pt x="7653" y="4051"/>
                </a:cubicBezTo>
                <a:cubicBezTo>
                  <a:pt x="7602" y="4101"/>
                  <a:pt x="7552" y="4001"/>
                  <a:pt x="7577" y="3876"/>
                </a:cubicBezTo>
                <a:cubicBezTo>
                  <a:pt x="7602" y="3801"/>
                  <a:pt x="7653" y="3726"/>
                  <a:pt x="7602" y="3726"/>
                </a:cubicBezTo>
                <a:cubicBezTo>
                  <a:pt x="7577" y="3726"/>
                  <a:pt x="7653" y="3626"/>
                  <a:pt x="7753" y="3601"/>
                </a:cubicBezTo>
                <a:cubicBezTo>
                  <a:pt x="7828" y="3576"/>
                  <a:pt x="7953" y="3576"/>
                  <a:pt x="7953" y="3551"/>
                </a:cubicBezTo>
                <a:lnTo>
                  <a:pt x="7953" y="3551"/>
                </a:lnTo>
                <a:cubicBezTo>
                  <a:pt x="7953" y="3526"/>
                  <a:pt x="7928" y="3526"/>
                  <a:pt x="7902" y="3501"/>
                </a:cubicBezTo>
                <a:cubicBezTo>
                  <a:pt x="7902" y="3526"/>
                  <a:pt x="7902" y="3526"/>
                  <a:pt x="7902" y="3526"/>
                </a:cubicBezTo>
                <a:cubicBezTo>
                  <a:pt x="7853" y="3551"/>
                  <a:pt x="7877" y="3501"/>
                  <a:pt x="7802" y="3501"/>
                </a:cubicBezTo>
                <a:cubicBezTo>
                  <a:pt x="7753" y="3501"/>
                  <a:pt x="7677" y="3551"/>
                  <a:pt x="7628" y="3526"/>
                </a:cubicBezTo>
                <a:cubicBezTo>
                  <a:pt x="7577" y="3501"/>
                  <a:pt x="7602" y="3476"/>
                  <a:pt x="7552" y="3476"/>
                </a:cubicBezTo>
                <a:cubicBezTo>
                  <a:pt x="7502" y="3476"/>
                  <a:pt x="7602" y="3376"/>
                  <a:pt x="7528" y="3426"/>
                </a:cubicBezTo>
                <a:cubicBezTo>
                  <a:pt x="7452" y="3451"/>
                  <a:pt x="7352" y="3551"/>
                  <a:pt x="7302" y="3501"/>
                </a:cubicBezTo>
                <a:cubicBezTo>
                  <a:pt x="7277" y="3451"/>
                  <a:pt x="7228" y="3526"/>
                  <a:pt x="7202" y="3476"/>
                </a:cubicBezTo>
                <a:cubicBezTo>
                  <a:pt x="7152" y="3451"/>
                  <a:pt x="7302" y="3351"/>
                  <a:pt x="7377" y="3351"/>
                </a:cubicBezTo>
                <a:cubicBezTo>
                  <a:pt x="7402" y="3351"/>
                  <a:pt x="7402" y="3351"/>
                  <a:pt x="7428" y="3351"/>
                </a:cubicBezTo>
                <a:cubicBezTo>
                  <a:pt x="7402" y="3326"/>
                  <a:pt x="7302" y="3301"/>
                  <a:pt x="7302" y="3326"/>
                </a:cubicBezTo>
                <a:cubicBezTo>
                  <a:pt x="7277" y="3351"/>
                  <a:pt x="7228" y="3326"/>
                  <a:pt x="7202" y="3301"/>
                </a:cubicBezTo>
                <a:cubicBezTo>
                  <a:pt x="7202" y="3276"/>
                  <a:pt x="7177" y="3326"/>
                  <a:pt x="7128" y="3276"/>
                </a:cubicBezTo>
                <a:cubicBezTo>
                  <a:pt x="7102" y="3251"/>
                  <a:pt x="7077" y="3276"/>
                  <a:pt x="7052" y="3276"/>
                </a:cubicBezTo>
                <a:cubicBezTo>
                  <a:pt x="7028" y="3276"/>
                  <a:pt x="7002" y="3251"/>
                  <a:pt x="6977" y="3251"/>
                </a:cubicBezTo>
                <a:cubicBezTo>
                  <a:pt x="6928" y="3226"/>
                  <a:pt x="6952" y="3201"/>
                  <a:pt x="6928" y="3175"/>
                </a:cubicBezTo>
                <a:cubicBezTo>
                  <a:pt x="6902" y="3151"/>
                  <a:pt x="6902" y="3226"/>
                  <a:pt x="6902" y="3226"/>
                </a:cubicBezTo>
                <a:cubicBezTo>
                  <a:pt x="4301" y="3226"/>
                  <a:pt x="4301" y="3226"/>
                  <a:pt x="4301" y="3226"/>
                </a:cubicBezTo>
                <a:lnTo>
                  <a:pt x="4327" y="3251"/>
                </a:lnTo>
                <a:cubicBezTo>
                  <a:pt x="4352" y="3276"/>
                  <a:pt x="4327" y="3301"/>
                  <a:pt x="4327" y="3351"/>
                </a:cubicBezTo>
                <a:cubicBezTo>
                  <a:pt x="4352" y="3376"/>
                  <a:pt x="4327" y="3426"/>
                  <a:pt x="4301" y="3426"/>
                </a:cubicBezTo>
                <a:cubicBezTo>
                  <a:pt x="4277" y="3426"/>
                  <a:pt x="4277" y="3401"/>
                  <a:pt x="4301" y="3401"/>
                </a:cubicBezTo>
                <a:cubicBezTo>
                  <a:pt x="4327" y="3376"/>
                  <a:pt x="4301" y="3326"/>
                  <a:pt x="4277" y="3326"/>
                </a:cubicBezTo>
                <a:cubicBezTo>
                  <a:pt x="4277" y="3326"/>
                  <a:pt x="4252" y="3326"/>
                  <a:pt x="4252" y="3301"/>
                </a:cubicBezTo>
                <a:cubicBezTo>
                  <a:pt x="4227" y="3301"/>
                  <a:pt x="4177" y="3301"/>
                  <a:pt x="4101" y="3301"/>
                </a:cubicBezTo>
                <a:cubicBezTo>
                  <a:pt x="4127" y="3301"/>
                  <a:pt x="4127" y="3301"/>
                  <a:pt x="4127" y="3301"/>
                </a:cubicBezTo>
                <a:cubicBezTo>
                  <a:pt x="4127" y="3326"/>
                  <a:pt x="4127" y="3376"/>
                  <a:pt x="4152" y="3426"/>
                </a:cubicBezTo>
                <a:cubicBezTo>
                  <a:pt x="4201" y="3476"/>
                  <a:pt x="4177" y="3501"/>
                  <a:pt x="4201" y="3526"/>
                </a:cubicBezTo>
                <a:cubicBezTo>
                  <a:pt x="4227" y="3526"/>
                  <a:pt x="4227" y="3551"/>
                  <a:pt x="4201" y="3551"/>
                </a:cubicBezTo>
                <a:cubicBezTo>
                  <a:pt x="4177" y="3551"/>
                  <a:pt x="4201" y="3576"/>
                  <a:pt x="4177" y="3626"/>
                </a:cubicBezTo>
                <a:cubicBezTo>
                  <a:pt x="4177" y="3701"/>
                  <a:pt x="4177" y="3826"/>
                  <a:pt x="4177" y="3876"/>
                </a:cubicBezTo>
                <a:cubicBezTo>
                  <a:pt x="4177" y="3901"/>
                  <a:pt x="4127" y="3976"/>
                  <a:pt x="4152" y="4001"/>
                </a:cubicBezTo>
                <a:cubicBezTo>
                  <a:pt x="4177" y="4051"/>
                  <a:pt x="4201" y="4101"/>
                  <a:pt x="4177" y="4151"/>
                </a:cubicBezTo>
                <a:cubicBezTo>
                  <a:pt x="4152" y="4226"/>
                  <a:pt x="4177" y="4251"/>
                  <a:pt x="4177" y="4276"/>
                </a:cubicBezTo>
                <a:cubicBezTo>
                  <a:pt x="4201" y="4326"/>
                  <a:pt x="4201" y="4401"/>
                  <a:pt x="4227" y="4401"/>
                </a:cubicBezTo>
                <a:cubicBezTo>
                  <a:pt x="4252" y="4426"/>
                  <a:pt x="4277" y="4451"/>
                  <a:pt x="4277" y="4501"/>
                </a:cubicBezTo>
                <a:cubicBezTo>
                  <a:pt x="4301" y="4526"/>
                  <a:pt x="4327" y="4501"/>
                  <a:pt x="4327" y="4551"/>
                </a:cubicBezTo>
                <a:cubicBezTo>
                  <a:pt x="4352" y="4576"/>
                  <a:pt x="4352" y="4576"/>
                  <a:pt x="4377" y="4601"/>
                </a:cubicBezTo>
                <a:cubicBezTo>
                  <a:pt x="4401" y="4626"/>
                  <a:pt x="4377" y="4651"/>
                  <a:pt x="4377" y="4676"/>
                </a:cubicBezTo>
                <a:cubicBezTo>
                  <a:pt x="4377" y="4701"/>
                  <a:pt x="4427" y="4726"/>
                  <a:pt x="4477" y="4776"/>
                </a:cubicBezTo>
                <a:cubicBezTo>
                  <a:pt x="4527" y="4826"/>
                  <a:pt x="4501" y="4876"/>
                  <a:pt x="4527" y="4876"/>
                </a:cubicBezTo>
                <a:cubicBezTo>
                  <a:pt x="4577" y="4876"/>
                  <a:pt x="4601" y="4901"/>
                  <a:pt x="4652" y="4926"/>
                </a:cubicBezTo>
                <a:cubicBezTo>
                  <a:pt x="4677" y="4951"/>
                  <a:pt x="4701" y="4926"/>
                  <a:pt x="4727" y="4926"/>
                </a:cubicBezTo>
                <a:cubicBezTo>
                  <a:pt x="4752" y="4926"/>
                  <a:pt x="4801" y="5001"/>
                  <a:pt x="4827" y="5026"/>
                </a:cubicBezTo>
                <a:cubicBezTo>
                  <a:pt x="4827" y="5051"/>
                  <a:pt x="4827" y="5076"/>
                  <a:pt x="4827" y="5101"/>
                </a:cubicBezTo>
                <a:cubicBezTo>
                  <a:pt x="5052" y="5076"/>
                  <a:pt x="5052" y="5076"/>
                  <a:pt x="5052" y="5076"/>
                </a:cubicBezTo>
                <a:cubicBezTo>
                  <a:pt x="5052" y="5076"/>
                  <a:pt x="5127" y="5101"/>
                  <a:pt x="5152" y="5126"/>
                </a:cubicBezTo>
                <a:cubicBezTo>
                  <a:pt x="5202" y="5126"/>
                  <a:pt x="5402" y="5201"/>
                  <a:pt x="5402" y="5201"/>
                </a:cubicBezTo>
                <a:cubicBezTo>
                  <a:pt x="5677" y="5201"/>
                  <a:pt x="5677" y="5201"/>
                  <a:pt x="5677" y="5201"/>
                </a:cubicBezTo>
                <a:cubicBezTo>
                  <a:pt x="5702" y="5151"/>
                  <a:pt x="5702" y="5151"/>
                  <a:pt x="5702" y="5151"/>
                </a:cubicBezTo>
                <a:cubicBezTo>
                  <a:pt x="5852" y="5151"/>
                  <a:pt x="5852" y="5151"/>
                  <a:pt x="5852" y="5151"/>
                </a:cubicBezTo>
                <a:cubicBezTo>
                  <a:pt x="5852" y="5151"/>
                  <a:pt x="5927" y="5251"/>
                  <a:pt x="5952" y="5251"/>
                </a:cubicBezTo>
                <a:cubicBezTo>
                  <a:pt x="5977" y="5277"/>
                  <a:pt x="6002" y="5301"/>
                  <a:pt x="6002" y="5326"/>
                </a:cubicBezTo>
                <a:cubicBezTo>
                  <a:pt x="6002" y="5351"/>
                  <a:pt x="6027" y="5377"/>
                  <a:pt x="6052" y="5401"/>
                </a:cubicBezTo>
                <a:cubicBezTo>
                  <a:pt x="6077" y="5401"/>
                  <a:pt x="6152" y="5451"/>
                  <a:pt x="6152" y="5451"/>
                </a:cubicBezTo>
                <a:cubicBezTo>
                  <a:pt x="6177" y="5451"/>
                  <a:pt x="6177" y="5351"/>
                  <a:pt x="6227" y="5351"/>
                </a:cubicBezTo>
                <a:cubicBezTo>
                  <a:pt x="6277" y="5377"/>
                  <a:pt x="6377" y="5401"/>
                  <a:pt x="6402" y="5451"/>
                </a:cubicBezTo>
                <a:cubicBezTo>
                  <a:pt x="6402" y="5526"/>
                  <a:pt x="6477" y="5577"/>
                  <a:pt x="6477" y="5577"/>
                </a:cubicBezTo>
                <a:cubicBezTo>
                  <a:pt x="6502" y="5601"/>
                  <a:pt x="6502" y="5626"/>
                  <a:pt x="6502" y="5651"/>
                </a:cubicBezTo>
                <a:cubicBezTo>
                  <a:pt x="6527" y="5677"/>
                  <a:pt x="6527" y="5701"/>
                  <a:pt x="6527" y="5701"/>
                </a:cubicBezTo>
                <a:cubicBezTo>
                  <a:pt x="6552" y="5701"/>
                  <a:pt x="6627" y="5751"/>
                  <a:pt x="6652" y="5751"/>
                </a:cubicBezTo>
                <a:cubicBezTo>
                  <a:pt x="6677" y="5751"/>
                  <a:pt x="6677" y="5777"/>
                  <a:pt x="6702" y="5777"/>
                </a:cubicBezTo>
                <a:cubicBezTo>
                  <a:pt x="6702" y="5701"/>
                  <a:pt x="6627" y="5677"/>
                  <a:pt x="6677" y="5651"/>
                </a:cubicBezTo>
                <a:cubicBezTo>
                  <a:pt x="6728" y="5626"/>
                  <a:pt x="6677" y="5577"/>
                  <a:pt x="6702" y="5577"/>
                </a:cubicBezTo>
                <a:cubicBezTo>
                  <a:pt x="6728" y="5551"/>
                  <a:pt x="6777" y="5526"/>
                  <a:pt x="6777" y="5501"/>
                </a:cubicBezTo>
                <a:cubicBezTo>
                  <a:pt x="6777" y="5477"/>
                  <a:pt x="6802" y="5477"/>
                  <a:pt x="6828" y="5477"/>
                </a:cubicBezTo>
                <a:cubicBezTo>
                  <a:pt x="6852" y="5501"/>
                  <a:pt x="6928" y="5426"/>
                  <a:pt x="6928" y="5401"/>
                </a:cubicBezTo>
                <a:cubicBezTo>
                  <a:pt x="6902" y="5377"/>
                  <a:pt x="6928" y="5377"/>
                  <a:pt x="6952" y="5401"/>
                </a:cubicBezTo>
                <a:cubicBezTo>
                  <a:pt x="7002" y="5401"/>
                  <a:pt x="7002" y="5351"/>
                  <a:pt x="7028" y="5351"/>
                </a:cubicBezTo>
                <a:cubicBezTo>
                  <a:pt x="7052" y="5351"/>
                  <a:pt x="7077" y="5377"/>
                  <a:pt x="7077" y="5351"/>
                </a:cubicBezTo>
                <a:cubicBezTo>
                  <a:pt x="7077" y="5326"/>
                  <a:pt x="7102" y="5351"/>
                  <a:pt x="7102" y="5377"/>
                </a:cubicBezTo>
                <a:cubicBezTo>
                  <a:pt x="7128" y="5401"/>
                  <a:pt x="7177" y="5401"/>
                  <a:pt x="7202" y="5377"/>
                </a:cubicBezTo>
                <a:cubicBezTo>
                  <a:pt x="7202" y="5351"/>
                  <a:pt x="7228" y="5377"/>
                  <a:pt x="7252" y="5401"/>
                </a:cubicBezTo>
                <a:cubicBezTo>
                  <a:pt x="7277" y="5426"/>
                  <a:pt x="7302" y="5426"/>
                  <a:pt x="7328" y="5426"/>
                </a:cubicBezTo>
                <a:cubicBezTo>
                  <a:pt x="7377" y="5426"/>
                  <a:pt x="7377" y="5401"/>
                  <a:pt x="7377" y="5377"/>
                </a:cubicBezTo>
                <a:cubicBezTo>
                  <a:pt x="7377" y="5351"/>
                  <a:pt x="7428" y="5451"/>
                  <a:pt x="7452" y="5451"/>
                </a:cubicBezTo>
                <a:cubicBezTo>
                  <a:pt x="7502" y="5451"/>
                  <a:pt x="7477" y="5426"/>
                  <a:pt x="7428" y="5401"/>
                </a:cubicBezTo>
                <a:cubicBezTo>
                  <a:pt x="7402" y="5377"/>
                  <a:pt x="7452" y="5377"/>
                  <a:pt x="7428" y="5351"/>
                </a:cubicBezTo>
                <a:cubicBezTo>
                  <a:pt x="7402" y="5326"/>
                  <a:pt x="7452" y="5301"/>
                  <a:pt x="7502" y="5301"/>
                </a:cubicBezTo>
                <a:cubicBezTo>
                  <a:pt x="7552" y="5301"/>
                  <a:pt x="7552" y="5326"/>
                  <a:pt x="7577" y="5301"/>
                </a:cubicBezTo>
                <a:cubicBezTo>
                  <a:pt x="7577" y="5251"/>
                  <a:pt x="7602" y="5301"/>
                  <a:pt x="7602" y="5326"/>
                </a:cubicBezTo>
                <a:cubicBezTo>
                  <a:pt x="7602" y="5351"/>
                  <a:pt x="7677" y="5301"/>
                  <a:pt x="7728" y="5301"/>
                </a:cubicBezTo>
                <a:cubicBezTo>
                  <a:pt x="7777" y="5301"/>
                  <a:pt x="7802" y="5326"/>
                  <a:pt x="7828" y="5351"/>
                </a:cubicBezTo>
                <a:cubicBezTo>
                  <a:pt x="7828" y="5377"/>
                  <a:pt x="7853" y="5401"/>
                  <a:pt x="7877" y="5377"/>
                </a:cubicBezTo>
                <a:cubicBezTo>
                  <a:pt x="7902" y="5351"/>
                  <a:pt x="7928" y="5326"/>
                  <a:pt x="7977" y="5351"/>
                </a:cubicBezTo>
                <a:cubicBezTo>
                  <a:pt x="8002" y="5377"/>
                  <a:pt x="8028" y="5401"/>
                  <a:pt x="8053" y="5451"/>
                </a:cubicBezTo>
                <a:cubicBezTo>
                  <a:pt x="8102" y="5477"/>
                  <a:pt x="8053" y="5526"/>
                  <a:pt x="8053" y="5551"/>
                </a:cubicBezTo>
                <a:cubicBezTo>
                  <a:pt x="8077" y="5577"/>
                  <a:pt x="8053" y="5626"/>
                  <a:pt x="8102" y="5651"/>
                </a:cubicBezTo>
                <a:cubicBezTo>
                  <a:pt x="8153" y="5677"/>
                  <a:pt x="8102" y="5726"/>
                  <a:pt x="8153" y="5751"/>
                </a:cubicBezTo>
                <a:cubicBezTo>
                  <a:pt x="8177" y="5751"/>
                  <a:pt x="8202" y="5801"/>
                  <a:pt x="8202" y="5826"/>
                </a:cubicBezTo>
                <a:cubicBezTo>
                  <a:pt x="8202" y="5850"/>
                  <a:pt x="8277" y="5875"/>
                  <a:pt x="8277" y="5850"/>
                </a:cubicBezTo>
                <a:cubicBezTo>
                  <a:pt x="8277" y="5801"/>
                  <a:pt x="8302" y="5751"/>
                  <a:pt x="8328" y="5726"/>
                </a:cubicBezTo>
                <a:cubicBezTo>
                  <a:pt x="8328" y="5701"/>
                  <a:pt x="8302" y="5577"/>
                  <a:pt x="8277" y="5551"/>
                </a:cubicBezTo>
                <a:cubicBezTo>
                  <a:pt x="8228" y="5501"/>
                  <a:pt x="8277" y="5501"/>
                  <a:pt x="8228" y="5451"/>
                </a:cubicBezTo>
                <a:cubicBezTo>
                  <a:pt x="8202" y="5401"/>
                  <a:pt x="8177" y="5326"/>
                  <a:pt x="8177" y="5277"/>
                </a:cubicBezTo>
                <a:cubicBezTo>
                  <a:pt x="8177" y="5201"/>
                  <a:pt x="8253" y="5101"/>
                  <a:pt x="8302" y="5076"/>
                </a:cubicBezTo>
                <a:cubicBezTo>
                  <a:pt x="8328" y="5051"/>
                  <a:pt x="8377" y="5051"/>
                  <a:pt x="8377" y="5026"/>
                </a:cubicBezTo>
                <a:cubicBezTo>
                  <a:pt x="8377" y="5001"/>
                  <a:pt x="8428" y="4951"/>
                  <a:pt x="8453" y="4951"/>
                </a:cubicBezTo>
                <a:cubicBezTo>
                  <a:pt x="8477" y="4951"/>
                  <a:pt x="8502" y="4951"/>
                  <a:pt x="8502" y="4926"/>
                </a:cubicBezTo>
                <a:cubicBezTo>
                  <a:pt x="8528" y="4901"/>
                  <a:pt x="8553" y="4876"/>
                  <a:pt x="8602" y="4851"/>
                </a:cubicBezTo>
                <a:cubicBezTo>
                  <a:pt x="8678" y="4851"/>
                  <a:pt x="8628" y="4826"/>
                  <a:pt x="8628" y="4801"/>
                </a:cubicBezTo>
                <a:cubicBezTo>
                  <a:pt x="8602" y="4776"/>
                  <a:pt x="8628" y="4751"/>
                  <a:pt x="8653" y="4751"/>
                </a:cubicBezTo>
                <a:cubicBezTo>
                  <a:pt x="8653" y="4776"/>
                  <a:pt x="8678" y="4776"/>
                  <a:pt x="8702" y="4776"/>
                </a:cubicBezTo>
                <a:cubicBezTo>
                  <a:pt x="8728" y="4751"/>
                  <a:pt x="8778" y="4701"/>
                  <a:pt x="8728" y="4701"/>
                </a:cubicBezTo>
                <a:cubicBezTo>
                  <a:pt x="8678" y="4701"/>
                  <a:pt x="8678" y="4701"/>
                  <a:pt x="8702" y="4676"/>
                </a:cubicBezTo>
                <a:cubicBezTo>
                  <a:pt x="8728" y="4676"/>
                  <a:pt x="8702" y="4626"/>
                  <a:pt x="8678" y="4626"/>
                </a:cubicBezTo>
                <a:cubicBezTo>
                  <a:pt x="8628" y="4601"/>
                  <a:pt x="8653" y="4601"/>
                  <a:pt x="8678" y="4576"/>
                </a:cubicBezTo>
                <a:cubicBezTo>
                  <a:pt x="8702" y="4551"/>
                  <a:pt x="8628" y="4501"/>
                  <a:pt x="8602" y="4501"/>
                </a:cubicBezTo>
                <a:cubicBezTo>
                  <a:pt x="8578" y="4476"/>
                  <a:pt x="8628" y="4451"/>
                  <a:pt x="8653" y="4451"/>
                </a:cubicBezTo>
                <a:cubicBezTo>
                  <a:pt x="8678" y="4451"/>
                  <a:pt x="8653" y="4351"/>
                  <a:pt x="8653" y="4326"/>
                </a:cubicBezTo>
                <a:cubicBezTo>
                  <a:pt x="8678" y="4301"/>
                  <a:pt x="8702" y="4301"/>
                  <a:pt x="8702" y="4326"/>
                </a:cubicBezTo>
                <a:cubicBezTo>
                  <a:pt x="8678" y="4351"/>
                  <a:pt x="8653" y="4401"/>
                  <a:pt x="8678" y="4426"/>
                </a:cubicBezTo>
                <a:cubicBezTo>
                  <a:pt x="8702" y="4451"/>
                  <a:pt x="8728" y="4501"/>
                  <a:pt x="8702" y="4526"/>
                </a:cubicBezTo>
                <a:cubicBezTo>
                  <a:pt x="8702" y="4576"/>
                  <a:pt x="8728" y="4576"/>
                  <a:pt x="8753" y="4501"/>
                </a:cubicBezTo>
                <a:cubicBezTo>
                  <a:pt x="8778" y="4451"/>
                  <a:pt x="8778" y="4401"/>
                  <a:pt x="8753" y="4376"/>
                </a:cubicBezTo>
                <a:cubicBezTo>
                  <a:pt x="8753" y="4376"/>
                  <a:pt x="8753" y="4326"/>
                  <a:pt x="8778" y="4351"/>
                </a:cubicBezTo>
                <a:cubicBezTo>
                  <a:pt x="8802" y="4376"/>
                  <a:pt x="8802" y="4376"/>
                  <a:pt x="8828" y="4351"/>
                </a:cubicBezTo>
                <a:cubicBezTo>
                  <a:pt x="8878" y="4301"/>
                  <a:pt x="8902" y="4251"/>
                  <a:pt x="8878" y="4226"/>
                </a:cubicBezTo>
                <a:cubicBezTo>
                  <a:pt x="8853" y="4201"/>
                  <a:pt x="8902" y="4201"/>
                  <a:pt x="8928" y="4201"/>
                </a:cubicBezTo>
                <a:cubicBezTo>
                  <a:pt x="8978" y="4201"/>
                  <a:pt x="9078" y="4176"/>
                  <a:pt x="9078" y="4151"/>
                </a:cubicBezTo>
                <a:cubicBezTo>
                  <a:pt x="9102" y="4126"/>
                  <a:pt x="8928" y="4176"/>
                  <a:pt x="8928" y="4151"/>
                </a:cubicBezTo>
                <a:cubicBezTo>
                  <a:pt x="8928" y="4126"/>
                  <a:pt x="9028" y="4101"/>
                  <a:pt x="9078" y="4101"/>
                </a:cubicBezTo>
                <a:cubicBezTo>
                  <a:pt x="9128" y="4101"/>
                  <a:pt x="9102" y="4051"/>
                  <a:pt x="9128" y="4076"/>
                </a:cubicBezTo>
                <a:cubicBezTo>
                  <a:pt x="9153" y="4101"/>
                  <a:pt x="9178" y="4101"/>
                  <a:pt x="9202" y="4076"/>
                </a:cubicBezTo>
                <a:cubicBezTo>
                  <a:pt x="9228" y="4051"/>
                  <a:pt x="9202" y="4001"/>
                  <a:pt x="9178" y="4001"/>
                </a:cubicBezTo>
                <a:cubicBezTo>
                  <a:pt x="9153" y="4001"/>
                  <a:pt x="9202" y="3976"/>
                  <a:pt x="9202" y="3951"/>
                </a:cubicBezTo>
                <a:cubicBezTo>
                  <a:pt x="9178" y="3926"/>
                  <a:pt x="9228" y="3851"/>
                  <a:pt x="9253" y="3851"/>
                </a:cubicBezTo>
                <a:cubicBezTo>
                  <a:pt x="9302" y="3851"/>
                  <a:pt x="9278" y="3826"/>
                  <a:pt x="9302" y="3826"/>
                </a:cubicBezTo>
                <a:cubicBezTo>
                  <a:pt x="9353" y="3826"/>
                  <a:pt x="9353" y="3776"/>
                  <a:pt x="9378" y="3751"/>
                </a:cubicBezTo>
                <a:cubicBezTo>
                  <a:pt x="9403" y="3726"/>
                  <a:pt x="9453" y="3801"/>
                  <a:pt x="9503" y="3751"/>
                </a:cubicBezTo>
                <a:cubicBezTo>
                  <a:pt x="9503" y="3726"/>
                  <a:pt x="9528" y="3726"/>
                  <a:pt x="9578" y="3701"/>
                </a:cubicBezTo>
                <a:cubicBezTo>
                  <a:pt x="9453" y="3551"/>
                  <a:pt x="9478" y="3476"/>
                  <a:pt x="9478" y="3451"/>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00" name="Freeform 126">
            <a:extLst>
              <a:ext uri="{FF2B5EF4-FFF2-40B4-BE49-F238E27FC236}">
                <a16:creationId xmlns:a16="http://schemas.microsoft.com/office/drawing/2014/main" id="{7E6A6EEA-21CC-AD41-84E1-B67B4B24B7D2}"/>
              </a:ext>
            </a:extLst>
          </p:cNvPr>
          <p:cNvSpPr>
            <a:spLocks noChangeArrowheads="1"/>
          </p:cNvSpPr>
          <p:nvPr/>
        </p:nvSpPr>
        <p:spPr bwMode="auto">
          <a:xfrm>
            <a:off x="6156468" y="3306325"/>
            <a:ext cx="104061" cy="56249"/>
          </a:xfrm>
          <a:custGeom>
            <a:avLst/>
            <a:gdLst>
              <a:gd name="T0" fmla="*/ 0 w 326"/>
              <a:gd name="T1" fmla="*/ 150 h 176"/>
              <a:gd name="T2" fmla="*/ 0 w 326"/>
              <a:gd name="T3" fmla="*/ 150 h 176"/>
              <a:gd name="T4" fmla="*/ 49 w 326"/>
              <a:gd name="T5" fmla="*/ 150 h 176"/>
              <a:gd name="T6" fmla="*/ 74 w 326"/>
              <a:gd name="T7" fmla="*/ 175 h 176"/>
              <a:gd name="T8" fmla="*/ 149 w 326"/>
              <a:gd name="T9" fmla="*/ 150 h 176"/>
              <a:gd name="T10" fmla="*/ 200 w 326"/>
              <a:gd name="T11" fmla="*/ 150 h 176"/>
              <a:gd name="T12" fmla="*/ 225 w 326"/>
              <a:gd name="T13" fmla="*/ 125 h 176"/>
              <a:gd name="T14" fmla="*/ 249 w 326"/>
              <a:gd name="T15" fmla="*/ 75 h 176"/>
              <a:gd name="T16" fmla="*/ 325 w 326"/>
              <a:gd name="T17" fmla="*/ 25 h 176"/>
              <a:gd name="T18" fmla="*/ 300 w 326"/>
              <a:gd name="T19" fmla="*/ 0 h 176"/>
              <a:gd name="T20" fmla="*/ 225 w 326"/>
              <a:gd name="T21" fmla="*/ 25 h 176"/>
              <a:gd name="T22" fmla="*/ 149 w 326"/>
              <a:gd name="T23" fmla="*/ 50 h 176"/>
              <a:gd name="T24" fmla="*/ 49 w 326"/>
              <a:gd name="T25" fmla="*/ 25 h 176"/>
              <a:gd name="T26" fmla="*/ 0 w 326"/>
              <a:gd name="T27" fmla="*/ 25 h 176"/>
              <a:gd name="T28" fmla="*/ 0 w 326"/>
              <a:gd name="T29"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6" h="176">
                <a:moveTo>
                  <a:pt x="0" y="150"/>
                </a:moveTo>
                <a:lnTo>
                  <a:pt x="0" y="150"/>
                </a:lnTo>
                <a:cubicBezTo>
                  <a:pt x="25" y="150"/>
                  <a:pt x="49" y="125"/>
                  <a:pt x="49" y="150"/>
                </a:cubicBezTo>
                <a:cubicBezTo>
                  <a:pt x="74" y="150"/>
                  <a:pt x="74" y="150"/>
                  <a:pt x="74" y="175"/>
                </a:cubicBezTo>
                <a:cubicBezTo>
                  <a:pt x="99" y="175"/>
                  <a:pt x="125" y="150"/>
                  <a:pt x="149" y="150"/>
                </a:cubicBezTo>
                <a:cubicBezTo>
                  <a:pt x="149" y="150"/>
                  <a:pt x="200" y="175"/>
                  <a:pt x="200" y="150"/>
                </a:cubicBezTo>
                <a:lnTo>
                  <a:pt x="225" y="125"/>
                </a:lnTo>
                <a:cubicBezTo>
                  <a:pt x="249" y="125"/>
                  <a:pt x="249" y="75"/>
                  <a:pt x="249" y="75"/>
                </a:cubicBezTo>
                <a:cubicBezTo>
                  <a:pt x="274" y="75"/>
                  <a:pt x="325" y="25"/>
                  <a:pt x="325" y="25"/>
                </a:cubicBezTo>
                <a:lnTo>
                  <a:pt x="300" y="0"/>
                </a:lnTo>
                <a:cubicBezTo>
                  <a:pt x="274" y="0"/>
                  <a:pt x="274" y="25"/>
                  <a:pt x="225" y="25"/>
                </a:cubicBezTo>
                <a:cubicBezTo>
                  <a:pt x="200" y="25"/>
                  <a:pt x="174" y="50"/>
                  <a:pt x="149" y="50"/>
                </a:cubicBezTo>
                <a:cubicBezTo>
                  <a:pt x="125" y="50"/>
                  <a:pt x="74" y="25"/>
                  <a:pt x="49" y="25"/>
                </a:cubicBezTo>
                <a:cubicBezTo>
                  <a:pt x="25" y="25"/>
                  <a:pt x="25" y="25"/>
                  <a:pt x="0" y="25"/>
                </a:cubicBezTo>
                <a:cubicBezTo>
                  <a:pt x="0" y="50"/>
                  <a:pt x="0" y="100"/>
                  <a:pt x="0" y="1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01" name="Freeform 127">
            <a:extLst>
              <a:ext uri="{FF2B5EF4-FFF2-40B4-BE49-F238E27FC236}">
                <a16:creationId xmlns:a16="http://schemas.microsoft.com/office/drawing/2014/main" id="{49B701F1-2E73-8D4E-8E0C-0B879C660C19}"/>
              </a:ext>
            </a:extLst>
          </p:cNvPr>
          <p:cNvSpPr>
            <a:spLocks noChangeArrowheads="1"/>
          </p:cNvSpPr>
          <p:nvPr/>
        </p:nvSpPr>
        <p:spPr bwMode="auto">
          <a:xfrm>
            <a:off x="6363189" y="3497574"/>
            <a:ext cx="191249" cy="232031"/>
          </a:xfrm>
          <a:custGeom>
            <a:avLst/>
            <a:gdLst>
              <a:gd name="T0" fmla="*/ 575 w 601"/>
              <a:gd name="T1" fmla="*/ 0 h 726"/>
              <a:gd name="T2" fmla="*/ 575 w 601"/>
              <a:gd name="T3" fmla="*/ 0 h 726"/>
              <a:gd name="T4" fmla="*/ 550 w 601"/>
              <a:gd name="T5" fmla="*/ 0 h 726"/>
              <a:gd name="T6" fmla="*/ 500 w 601"/>
              <a:gd name="T7" fmla="*/ 25 h 726"/>
              <a:gd name="T8" fmla="*/ 400 w 601"/>
              <a:gd name="T9" fmla="*/ 25 h 726"/>
              <a:gd name="T10" fmla="*/ 275 w 601"/>
              <a:gd name="T11" fmla="*/ 25 h 726"/>
              <a:gd name="T12" fmla="*/ 275 w 601"/>
              <a:gd name="T13" fmla="*/ 25 h 726"/>
              <a:gd name="T14" fmla="*/ 200 w 601"/>
              <a:gd name="T15" fmla="*/ 50 h 726"/>
              <a:gd name="T16" fmla="*/ 150 w 601"/>
              <a:gd name="T17" fmla="*/ 75 h 726"/>
              <a:gd name="T18" fmla="*/ 75 w 601"/>
              <a:gd name="T19" fmla="*/ 100 h 726"/>
              <a:gd name="T20" fmla="*/ 50 w 601"/>
              <a:gd name="T21" fmla="*/ 150 h 726"/>
              <a:gd name="T22" fmla="*/ 24 w 601"/>
              <a:gd name="T23" fmla="*/ 175 h 726"/>
              <a:gd name="T24" fmla="*/ 0 w 601"/>
              <a:gd name="T25" fmla="*/ 225 h 726"/>
              <a:gd name="T26" fmla="*/ 0 w 601"/>
              <a:gd name="T27" fmla="*/ 225 h 726"/>
              <a:gd name="T28" fmla="*/ 50 w 601"/>
              <a:gd name="T29" fmla="*/ 325 h 726"/>
              <a:gd name="T30" fmla="*/ 124 w 601"/>
              <a:gd name="T31" fmla="*/ 350 h 726"/>
              <a:gd name="T32" fmla="*/ 200 w 601"/>
              <a:gd name="T33" fmla="*/ 375 h 726"/>
              <a:gd name="T34" fmla="*/ 100 w 601"/>
              <a:gd name="T35" fmla="*/ 375 h 726"/>
              <a:gd name="T36" fmla="*/ 124 w 601"/>
              <a:gd name="T37" fmla="*/ 450 h 726"/>
              <a:gd name="T38" fmla="*/ 175 w 601"/>
              <a:gd name="T39" fmla="*/ 525 h 726"/>
              <a:gd name="T40" fmla="*/ 250 w 601"/>
              <a:gd name="T41" fmla="*/ 575 h 726"/>
              <a:gd name="T42" fmla="*/ 250 w 601"/>
              <a:gd name="T43" fmla="*/ 475 h 726"/>
              <a:gd name="T44" fmla="*/ 300 w 601"/>
              <a:gd name="T45" fmla="*/ 475 h 726"/>
              <a:gd name="T46" fmla="*/ 275 w 601"/>
              <a:gd name="T47" fmla="*/ 425 h 726"/>
              <a:gd name="T48" fmla="*/ 300 w 601"/>
              <a:gd name="T49" fmla="*/ 400 h 726"/>
              <a:gd name="T50" fmla="*/ 375 w 601"/>
              <a:gd name="T51" fmla="*/ 400 h 726"/>
              <a:gd name="T52" fmla="*/ 324 w 601"/>
              <a:gd name="T53" fmla="*/ 325 h 726"/>
              <a:gd name="T54" fmla="*/ 250 w 601"/>
              <a:gd name="T55" fmla="*/ 325 h 726"/>
              <a:gd name="T56" fmla="*/ 300 w 601"/>
              <a:gd name="T57" fmla="*/ 275 h 726"/>
              <a:gd name="T58" fmla="*/ 224 w 601"/>
              <a:gd name="T59" fmla="*/ 175 h 726"/>
              <a:gd name="T60" fmla="*/ 250 w 601"/>
              <a:gd name="T61" fmla="*/ 150 h 726"/>
              <a:gd name="T62" fmla="*/ 324 w 601"/>
              <a:gd name="T63" fmla="*/ 150 h 726"/>
              <a:gd name="T64" fmla="*/ 350 w 601"/>
              <a:gd name="T65" fmla="*/ 100 h 726"/>
              <a:gd name="T66" fmla="*/ 400 w 601"/>
              <a:gd name="T67" fmla="*/ 100 h 726"/>
              <a:gd name="T68" fmla="*/ 475 w 601"/>
              <a:gd name="T69" fmla="*/ 75 h 726"/>
              <a:gd name="T70" fmla="*/ 550 w 601"/>
              <a:gd name="T71" fmla="*/ 100 h 726"/>
              <a:gd name="T72" fmla="*/ 575 w 601"/>
              <a:gd name="T73" fmla="*/ 75 h 726"/>
              <a:gd name="T74" fmla="*/ 600 w 601"/>
              <a:gd name="T75" fmla="*/ 25 h 726"/>
              <a:gd name="T76" fmla="*/ 575 w 601"/>
              <a:gd name="T77" fmla="*/ 0 h 726"/>
              <a:gd name="T78" fmla="*/ 500 w 601"/>
              <a:gd name="T79" fmla="*/ 700 h 726"/>
              <a:gd name="T80" fmla="*/ 500 w 601"/>
              <a:gd name="T81" fmla="*/ 700 h 726"/>
              <a:gd name="T82" fmla="*/ 350 w 601"/>
              <a:gd name="T83" fmla="*/ 675 h 726"/>
              <a:gd name="T84" fmla="*/ 300 w 601"/>
              <a:gd name="T85" fmla="*/ 700 h 726"/>
              <a:gd name="T86" fmla="*/ 450 w 601"/>
              <a:gd name="T87" fmla="*/ 725 h 726"/>
              <a:gd name="T88" fmla="*/ 575 w 601"/>
              <a:gd name="T89" fmla="*/ 700 h 726"/>
              <a:gd name="T90" fmla="*/ 500 w 601"/>
              <a:gd name="T91" fmla="*/ 70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 h="726">
                <a:moveTo>
                  <a:pt x="575" y="0"/>
                </a:moveTo>
                <a:lnTo>
                  <a:pt x="575" y="0"/>
                </a:lnTo>
                <a:lnTo>
                  <a:pt x="550" y="0"/>
                </a:lnTo>
                <a:cubicBezTo>
                  <a:pt x="550" y="25"/>
                  <a:pt x="525" y="25"/>
                  <a:pt x="500" y="25"/>
                </a:cubicBezTo>
                <a:cubicBezTo>
                  <a:pt x="500" y="25"/>
                  <a:pt x="424" y="25"/>
                  <a:pt x="400" y="25"/>
                </a:cubicBezTo>
                <a:cubicBezTo>
                  <a:pt x="400" y="0"/>
                  <a:pt x="324" y="0"/>
                  <a:pt x="275" y="25"/>
                </a:cubicBezTo>
                <a:lnTo>
                  <a:pt x="275" y="25"/>
                </a:lnTo>
                <a:cubicBezTo>
                  <a:pt x="275" y="25"/>
                  <a:pt x="200" y="75"/>
                  <a:pt x="200" y="50"/>
                </a:cubicBezTo>
                <a:cubicBezTo>
                  <a:pt x="175" y="50"/>
                  <a:pt x="175" y="75"/>
                  <a:pt x="150" y="75"/>
                </a:cubicBezTo>
                <a:cubicBezTo>
                  <a:pt x="124" y="100"/>
                  <a:pt x="75" y="75"/>
                  <a:pt x="75" y="100"/>
                </a:cubicBezTo>
                <a:cubicBezTo>
                  <a:pt x="75" y="100"/>
                  <a:pt x="75" y="125"/>
                  <a:pt x="50" y="150"/>
                </a:cubicBezTo>
                <a:cubicBezTo>
                  <a:pt x="24" y="175"/>
                  <a:pt x="50" y="175"/>
                  <a:pt x="24" y="175"/>
                </a:cubicBezTo>
                <a:cubicBezTo>
                  <a:pt x="0" y="175"/>
                  <a:pt x="0" y="200"/>
                  <a:pt x="0" y="225"/>
                </a:cubicBezTo>
                <a:lnTo>
                  <a:pt x="0" y="225"/>
                </a:lnTo>
                <a:cubicBezTo>
                  <a:pt x="24" y="250"/>
                  <a:pt x="50" y="275"/>
                  <a:pt x="50" y="325"/>
                </a:cubicBezTo>
                <a:cubicBezTo>
                  <a:pt x="50" y="350"/>
                  <a:pt x="100" y="375"/>
                  <a:pt x="124" y="350"/>
                </a:cubicBezTo>
                <a:cubicBezTo>
                  <a:pt x="150" y="325"/>
                  <a:pt x="200" y="350"/>
                  <a:pt x="200" y="375"/>
                </a:cubicBezTo>
                <a:cubicBezTo>
                  <a:pt x="200" y="375"/>
                  <a:pt x="150" y="350"/>
                  <a:pt x="100" y="375"/>
                </a:cubicBezTo>
                <a:cubicBezTo>
                  <a:pt x="75" y="400"/>
                  <a:pt x="124" y="425"/>
                  <a:pt x="124" y="450"/>
                </a:cubicBezTo>
                <a:cubicBezTo>
                  <a:pt x="124" y="475"/>
                  <a:pt x="150" y="525"/>
                  <a:pt x="175" y="525"/>
                </a:cubicBezTo>
                <a:cubicBezTo>
                  <a:pt x="200" y="525"/>
                  <a:pt x="250" y="575"/>
                  <a:pt x="250" y="575"/>
                </a:cubicBezTo>
                <a:cubicBezTo>
                  <a:pt x="275" y="550"/>
                  <a:pt x="224" y="475"/>
                  <a:pt x="250" y="475"/>
                </a:cubicBezTo>
                <a:cubicBezTo>
                  <a:pt x="250" y="450"/>
                  <a:pt x="300" y="500"/>
                  <a:pt x="300" y="475"/>
                </a:cubicBezTo>
                <a:cubicBezTo>
                  <a:pt x="324" y="450"/>
                  <a:pt x="300" y="425"/>
                  <a:pt x="275" y="425"/>
                </a:cubicBezTo>
                <a:cubicBezTo>
                  <a:pt x="224" y="425"/>
                  <a:pt x="275" y="400"/>
                  <a:pt x="300" y="400"/>
                </a:cubicBezTo>
                <a:cubicBezTo>
                  <a:pt x="324" y="425"/>
                  <a:pt x="350" y="400"/>
                  <a:pt x="375" y="400"/>
                </a:cubicBezTo>
                <a:cubicBezTo>
                  <a:pt x="375" y="400"/>
                  <a:pt x="400" y="350"/>
                  <a:pt x="324" y="325"/>
                </a:cubicBezTo>
                <a:cubicBezTo>
                  <a:pt x="275" y="325"/>
                  <a:pt x="300" y="375"/>
                  <a:pt x="250" y="325"/>
                </a:cubicBezTo>
                <a:cubicBezTo>
                  <a:pt x="224" y="300"/>
                  <a:pt x="300" y="300"/>
                  <a:pt x="300" y="275"/>
                </a:cubicBezTo>
                <a:cubicBezTo>
                  <a:pt x="300" y="250"/>
                  <a:pt x="250" y="200"/>
                  <a:pt x="224" y="175"/>
                </a:cubicBezTo>
                <a:cubicBezTo>
                  <a:pt x="200" y="150"/>
                  <a:pt x="250" y="125"/>
                  <a:pt x="250" y="150"/>
                </a:cubicBezTo>
                <a:cubicBezTo>
                  <a:pt x="275" y="175"/>
                  <a:pt x="324" y="175"/>
                  <a:pt x="324" y="150"/>
                </a:cubicBezTo>
                <a:cubicBezTo>
                  <a:pt x="350" y="150"/>
                  <a:pt x="300" y="100"/>
                  <a:pt x="350" y="100"/>
                </a:cubicBezTo>
                <a:cubicBezTo>
                  <a:pt x="400" y="75"/>
                  <a:pt x="400" y="100"/>
                  <a:pt x="400" y="100"/>
                </a:cubicBezTo>
                <a:cubicBezTo>
                  <a:pt x="424" y="100"/>
                  <a:pt x="450" y="75"/>
                  <a:pt x="475" y="75"/>
                </a:cubicBezTo>
                <a:cubicBezTo>
                  <a:pt x="500" y="75"/>
                  <a:pt x="525" y="75"/>
                  <a:pt x="550" y="100"/>
                </a:cubicBezTo>
                <a:lnTo>
                  <a:pt x="575" y="75"/>
                </a:lnTo>
                <a:cubicBezTo>
                  <a:pt x="575" y="50"/>
                  <a:pt x="600" y="50"/>
                  <a:pt x="600" y="25"/>
                </a:cubicBezTo>
                <a:cubicBezTo>
                  <a:pt x="600" y="25"/>
                  <a:pt x="600" y="0"/>
                  <a:pt x="575" y="0"/>
                </a:cubicBezTo>
                <a:close/>
                <a:moveTo>
                  <a:pt x="500" y="700"/>
                </a:moveTo>
                <a:lnTo>
                  <a:pt x="500" y="700"/>
                </a:lnTo>
                <a:cubicBezTo>
                  <a:pt x="475" y="675"/>
                  <a:pt x="375" y="700"/>
                  <a:pt x="350" y="675"/>
                </a:cubicBezTo>
                <a:cubicBezTo>
                  <a:pt x="324" y="650"/>
                  <a:pt x="275" y="700"/>
                  <a:pt x="300" y="700"/>
                </a:cubicBezTo>
                <a:cubicBezTo>
                  <a:pt x="324" y="700"/>
                  <a:pt x="375" y="725"/>
                  <a:pt x="450" y="725"/>
                </a:cubicBezTo>
                <a:cubicBezTo>
                  <a:pt x="500" y="725"/>
                  <a:pt x="575" y="700"/>
                  <a:pt x="575" y="700"/>
                </a:cubicBezTo>
                <a:cubicBezTo>
                  <a:pt x="575" y="675"/>
                  <a:pt x="525" y="700"/>
                  <a:pt x="500" y="700"/>
                </a:cubicBezTo>
                <a:close/>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02" name="Freeform 128">
            <a:extLst>
              <a:ext uri="{FF2B5EF4-FFF2-40B4-BE49-F238E27FC236}">
                <a16:creationId xmlns:a16="http://schemas.microsoft.com/office/drawing/2014/main" id="{23CC4FA5-85B4-F34C-9565-F0131EEC6E36}"/>
              </a:ext>
            </a:extLst>
          </p:cNvPr>
          <p:cNvSpPr>
            <a:spLocks noChangeArrowheads="1"/>
          </p:cNvSpPr>
          <p:nvPr/>
        </p:nvSpPr>
        <p:spPr bwMode="auto">
          <a:xfrm>
            <a:off x="6714748" y="3697259"/>
            <a:ext cx="80155" cy="47812"/>
          </a:xfrm>
          <a:custGeom>
            <a:avLst/>
            <a:gdLst>
              <a:gd name="T0" fmla="*/ 175 w 251"/>
              <a:gd name="T1" fmla="*/ 100 h 151"/>
              <a:gd name="T2" fmla="*/ 175 w 251"/>
              <a:gd name="T3" fmla="*/ 100 h 151"/>
              <a:gd name="T4" fmla="*/ 225 w 251"/>
              <a:gd name="T5" fmla="*/ 50 h 151"/>
              <a:gd name="T6" fmla="*/ 225 w 251"/>
              <a:gd name="T7" fmla="*/ 25 h 151"/>
              <a:gd name="T8" fmla="*/ 75 w 251"/>
              <a:gd name="T9" fmla="*/ 75 h 151"/>
              <a:gd name="T10" fmla="*/ 50 w 251"/>
              <a:gd name="T11" fmla="*/ 125 h 151"/>
              <a:gd name="T12" fmla="*/ 175 w 251"/>
              <a:gd name="T13" fmla="*/ 100 h 151"/>
            </a:gdLst>
            <a:ahLst/>
            <a:cxnLst>
              <a:cxn ang="0">
                <a:pos x="T0" y="T1"/>
              </a:cxn>
              <a:cxn ang="0">
                <a:pos x="T2" y="T3"/>
              </a:cxn>
              <a:cxn ang="0">
                <a:pos x="T4" y="T5"/>
              </a:cxn>
              <a:cxn ang="0">
                <a:pos x="T6" y="T7"/>
              </a:cxn>
              <a:cxn ang="0">
                <a:pos x="T8" y="T9"/>
              </a:cxn>
              <a:cxn ang="0">
                <a:pos x="T10" y="T11"/>
              </a:cxn>
              <a:cxn ang="0">
                <a:pos x="T12" y="T13"/>
              </a:cxn>
            </a:cxnLst>
            <a:rect l="0" t="0" r="r" b="b"/>
            <a:pathLst>
              <a:path w="251" h="151">
                <a:moveTo>
                  <a:pt x="175" y="100"/>
                </a:moveTo>
                <a:lnTo>
                  <a:pt x="175" y="100"/>
                </a:lnTo>
                <a:cubicBezTo>
                  <a:pt x="175" y="100"/>
                  <a:pt x="200" y="50"/>
                  <a:pt x="225" y="50"/>
                </a:cubicBezTo>
                <a:cubicBezTo>
                  <a:pt x="250" y="25"/>
                  <a:pt x="250" y="0"/>
                  <a:pt x="225" y="25"/>
                </a:cubicBezTo>
                <a:cubicBezTo>
                  <a:pt x="200" y="50"/>
                  <a:pt x="150" y="75"/>
                  <a:pt x="75" y="75"/>
                </a:cubicBezTo>
                <a:cubicBezTo>
                  <a:pt x="25" y="75"/>
                  <a:pt x="0" y="100"/>
                  <a:pt x="50" y="125"/>
                </a:cubicBezTo>
                <a:cubicBezTo>
                  <a:pt x="100" y="150"/>
                  <a:pt x="175" y="125"/>
                  <a:pt x="175" y="1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03" name="Freeform 129">
            <a:extLst>
              <a:ext uri="{FF2B5EF4-FFF2-40B4-BE49-F238E27FC236}">
                <a16:creationId xmlns:a16="http://schemas.microsoft.com/office/drawing/2014/main" id="{5C343341-3FA8-6945-BBFF-0E91F1CBE964}"/>
              </a:ext>
            </a:extLst>
          </p:cNvPr>
          <p:cNvSpPr>
            <a:spLocks noChangeArrowheads="1"/>
          </p:cNvSpPr>
          <p:nvPr/>
        </p:nvSpPr>
        <p:spPr bwMode="auto">
          <a:xfrm>
            <a:off x="5039916" y="2444299"/>
            <a:ext cx="319217" cy="167343"/>
          </a:xfrm>
          <a:custGeom>
            <a:avLst/>
            <a:gdLst>
              <a:gd name="T0" fmla="*/ 850 w 1001"/>
              <a:gd name="T1" fmla="*/ 374 h 526"/>
              <a:gd name="T2" fmla="*/ 850 w 1001"/>
              <a:gd name="T3" fmla="*/ 374 h 526"/>
              <a:gd name="T4" fmla="*/ 925 w 1001"/>
              <a:gd name="T5" fmla="*/ 300 h 526"/>
              <a:gd name="T6" fmla="*/ 1000 w 1001"/>
              <a:gd name="T7" fmla="*/ 249 h 526"/>
              <a:gd name="T8" fmla="*/ 950 w 1001"/>
              <a:gd name="T9" fmla="*/ 174 h 526"/>
              <a:gd name="T10" fmla="*/ 900 w 1001"/>
              <a:gd name="T11" fmla="*/ 125 h 526"/>
              <a:gd name="T12" fmla="*/ 875 w 1001"/>
              <a:gd name="T13" fmla="*/ 49 h 526"/>
              <a:gd name="T14" fmla="*/ 825 w 1001"/>
              <a:gd name="T15" fmla="*/ 74 h 526"/>
              <a:gd name="T16" fmla="*/ 725 w 1001"/>
              <a:gd name="T17" fmla="*/ 25 h 526"/>
              <a:gd name="T18" fmla="*/ 725 w 1001"/>
              <a:gd name="T19" fmla="*/ 74 h 526"/>
              <a:gd name="T20" fmla="*/ 650 w 1001"/>
              <a:gd name="T21" fmla="*/ 74 h 526"/>
              <a:gd name="T22" fmla="*/ 625 w 1001"/>
              <a:gd name="T23" fmla="*/ 74 h 526"/>
              <a:gd name="T24" fmla="*/ 575 w 1001"/>
              <a:gd name="T25" fmla="*/ 100 h 526"/>
              <a:gd name="T26" fmla="*/ 525 w 1001"/>
              <a:gd name="T27" fmla="*/ 74 h 526"/>
              <a:gd name="T28" fmla="*/ 450 w 1001"/>
              <a:gd name="T29" fmla="*/ 125 h 526"/>
              <a:gd name="T30" fmla="*/ 425 w 1001"/>
              <a:gd name="T31" fmla="*/ 100 h 526"/>
              <a:gd name="T32" fmla="*/ 375 w 1001"/>
              <a:gd name="T33" fmla="*/ 125 h 526"/>
              <a:gd name="T34" fmla="*/ 375 w 1001"/>
              <a:gd name="T35" fmla="*/ 174 h 526"/>
              <a:gd name="T36" fmla="*/ 300 w 1001"/>
              <a:gd name="T37" fmla="*/ 200 h 526"/>
              <a:gd name="T38" fmla="*/ 275 w 1001"/>
              <a:gd name="T39" fmla="*/ 125 h 526"/>
              <a:gd name="T40" fmla="*/ 125 w 1001"/>
              <a:gd name="T41" fmla="*/ 25 h 526"/>
              <a:gd name="T42" fmla="*/ 150 w 1001"/>
              <a:gd name="T43" fmla="*/ 74 h 526"/>
              <a:gd name="T44" fmla="*/ 125 w 1001"/>
              <a:gd name="T45" fmla="*/ 74 h 526"/>
              <a:gd name="T46" fmla="*/ 50 w 1001"/>
              <a:gd name="T47" fmla="*/ 100 h 526"/>
              <a:gd name="T48" fmla="*/ 0 w 1001"/>
              <a:gd name="T49" fmla="*/ 174 h 526"/>
              <a:gd name="T50" fmla="*/ 100 w 1001"/>
              <a:gd name="T51" fmla="*/ 200 h 526"/>
              <a:gd name="T52" fmla="*/ 200 w 1001"/>
              <a:gd name="T53" fmla="*/ 200 h 526"/>
              <a:gd name="T54" fmla="*/ 200 w 1001"/>
              <a:gd name="T55" fmla="*/ 225 h 526"/>
              <a:gd name="T56" fmla="*/ 150 w 1001"/>
              <a:gd name="T57" fmla="*/ 249 h 526"/>
              <a:gd name="T58" fmla="*/ 25 w 1001"/>
              <a:gd name="T59" fmla="*/ 300 h 526"/>
              <a:gd name="T60" fmla="*/ 174 w 1001"/>
              <a:gd name="T61" fmla="*/ 300 h 526"/>
              <a:gd name="T62" fmla="*/ 200 w 1001"/>
              <a:gd name="T63" fmla="*/ 325 h 526"/>
              <a:gd name="T64" fmla="*/ 225 w 1001"/>
              <a:gd name="T65" fmla="*/ 349 h 526"/>
              <a:gd name="T66" fmla="*/ 200 w 1001"/>
              <a:gd name="T67" fmla="*/ 400 h 526"/>
              <a:gd name="T68" fmla="*/ 150 w 1001"/>
              <a:gd name="T69" fmla="*/ 425 h 526"/>
              <a:gd name="T70" fmla="*/ 275 w 1001"/>
              <a:gd name="T71" fmla="*/ 425 h 526"/>
              <a:gd name="T72" fmla="*/ 450 w 1001"/>
              <a:gd name="T73" fmla="*/ 500 h 526"/>
              <a:gd name="T74" fmla="*/ 599 w 1001"/>
              <a:gd name="T75" fmla="*/ 449 h 526"/>
              <a:gd name="T76" fmla="*/ 725 w 1001"/>
              <a:gd name="T77" fmla="*/ 425 h 526"/>
              <a:gd name="T78" fmla="*/ 850 w 1001"/>
              <a:gd name="T79" fmla="*/ 374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1" h="526">
                <a:moveTo>
                  <a:pt x="850" y="374"/>
                </a:moveTo>
                <a:lnTo>
                  <a:pt x="850" y="374"/>
                </a:lnTo>
                <a:cubicBezTo>
                  <a:pt x="900" y="374"/>
                  <a:pt x="900" y="300"/>
                  <a:pt x="925" y="300"/>
                </a:cubicBezTo>
                <a:cubicBezTo>
                  <a:pt x="950" y="325"/>
                  <a:pt x="975" y="274"/>
                  <a:pt x="1000" y="249"/>
                </a:cubicBezTo>
                <a:cubicBezTo>
                  <a:pt x="1000" y="225"/>
                  <a:pt x="975" y="174"/>
                  <a:pt x="950" y="174"/>
                </a:cubicBezTo>
                <a:cubicBezTo>
                  <a:pt x="925" y="174"/>
                  <a:pt x="900" y="149"/>
                  <a:pt x="900" y="125"/>
                </a:cubicBezTo>
                <a:cubicBezTo>
                  <a:pt x="900" y="100"/>
                  <a:pt x="875" y="74"/>
                  <a:pt x="875" y="49"/>
                </a:cubicBezTo>
                <a:cubicBezTo>
                  <a:pt x="875" y="49"/>
                  <a:pt x="850" y="49"/>
                  <a:pt x="825" y="74"/>
                </a:cubicBezTo>
                <a:cubicBezTo>
                  <a:pt x="799" y="74"/>
                  <a:pt x="750" y="0"/>
                  <a:pt x="725" y="25"/>
                </a:cubicBezTo>
                <a:cubicBezTo>
                  <a:pt x="700" y="25"/>
                  <a:pt x="725" y="49"/>
                  <a:pt x="725" y="74"/>
                </a:cubicBezTo>
                <a:cubicBezTo>
                  <a:pt x="700" y="100"/>
                  <a:pt x="650" y="74"/>
                  <a:pt x="650" y="74"/>
                </a:cubicBezTo>
                <a:cubicBezTo>
                  <a:pt x="650" y="100"/>
                  <a:pt x="650" y="100"/>
                  <a:pt x="625" y="74"/>
                </a:cubicBezTo>
                <a:cubicBezTo>
                  <a:pt x="599" y="74"/>
                  <a:pt x="575" y="74"/>
                  <a:pt x="575" y="100"/>
                </a:cubicBezTo>
                <a:cubicBezTo>
                  <a:pt x="575" y="100"/>
                  <a:pt x="550" y="100"/>
                  <a:pt x="525" y="74"/>
                </a:cubicBezTo>
                <a:cubicBezTo>
                  <a:pt x="500" y="49"/>
                  <a:pt x="450" y="100"/>
                  <a:pt x="450" y="125"/>
                </a:cubicBezTo>
                <a:cubicBezTo>
                  <a:pt x="450" y="149"/>
                  <a:pt x="450" y="149"/>
                  <a:pt x="425" y="100"/>
                </a:cubicBezTo>
                <a:cubicBezTo>
                  <a:pt x="400" y="49"/>
                  <a:pt x="375" y="100"/>
                  <a:pt x="375" y="125"/>
                </a:cubicBezTo>
                <a:cubicBezTo>
                  <a:pt x="400" y="149"/>
                  <a:pt x="375" y="174"/>
                  <a:pt x="375" y="174"/>
                </a:cubicBezTo>
                <a:cubicBezTo>
                  <a:pt x="350" y="149"/>
                  <a:pt x="325" y="174"/>
                  <a:pt x="300" y="200"/>
                </a:cubicBezTo>
                <a:cubicBezTo>
                  <a:pt x="300" y="225"/>
                  <a:pt x="250" y="149"/>
                  <a:pt x="275" y="125"/>
                </a:cubicBezTo>
                <a:cubicBezTo>
                  <a:pt x="300" y="100"/>
                  <a:pt x="174" y="25"/>
                  <a:pt x="125" y="25"/>
                </a:cubicBezTo>
                <a:cubicBezTo>
                  <a:pt x="100" y="25"/>
                  <a:pt x="125" y="49"/>
                  <a:pt x="150" y="74"/>
                </a:cubicBezTo>
                <a:cubicBezTo>
                  <a:pt x="174" y="100"/>
                  <a:pt x="125" y="100"/>
                  <a:pt x="125" y="74"/>
                </a:cubicBezTo>
                <a:cubicBezTo>
                  <a:pt x="100" y="49"/>
                  <a:pt x="74" y="74"/>
                  <a:pt x="50" y="100"/>
                </a:cubicBezTo>
                <a:cubicBezTo>
                  <a:pt x="25" y="125"/>
                  <a:pt x="0" y="149"/>
                  <a:pt x="0" y="174"/>
                </a:cubicBezTo>
                <a:cubicBezTo>
                  <a:pt x="0" y="174"/>
                  <a:pt x="50" y="200"/>
                  <a:pt x="100" y="200"/>
                </a:cubicBezTo>
                <a:cubicBezTo>
                  <a:pt x="150" y="174"/>
                  <a:pt x="200" y="174"/>
                  <a:pt x="200" y="200"/>
                </a:cubicBezTo>
                <a:cubicBezTo>
                  <a:pt x="225" y="200"/>
                  <a:pt x="174" y="225"/>
                  <a:pt x="200" y="225"/>
                </a:cubicBezTo>
                <a:cubicBezTo>
                  <a:pt x="225" y="249"/>
                  <a:pt x="200" y="274"/>
                  <a:pt x="150" y="249"/>
                </a:cubicBezTo>
                <a:cubicBezTo>
                  <a:pt x="100" y="249"/>
                  <a:pt x="25" y="274"/>
                  <a:pt x="25" y="300"/>
                </a:cubicBezTo>
                <a:cubicBezTo>
                  <a:pt x="50" y="300"/>
                  <a:pt x="174" y="274"/>
                  <a:pt x="174" y="300"/>
                </a:cubicBezTo>
                <a:cubicBezTo>
                  <a:pt x="174" y="300"/>
                  <a:pt x="174" y="349"/>
                  <a:pt x="200" y="325"/>
                </a:cubicBezTo>
                <a:cubicBezTo>
                  <a:pt x="250" y="325"/>
                  <a:pt x="225" y="349"/>
                  <a:pt x="225" y="349"/>
                </a:cubicBezTo>
                <a:cubicBezTo>
                  <a:pt x="250" y="374"/>
                  <a:pt x="250" y="400"/>
                  <a:pt x="200" y="400"/>
                </a:cubicBezTo>
                <a:cubicBezTo>
                  <a:pt x="150" y="400"/>
                  <a:pt x="125" y="425"/>
                  <a:pt x="150" y="425"/>
                </a:cubicBezTo>
                <a:cubicBezTo>
                  <a:pt x="174" y="449"/>
                  <a:pt x="225" y="449"/>
                  <a:pt x="275" y="425"/>
                </a:cubicBezTo>
                <a:cubicBezTo>
                  <a:pt x="325" y="425"/>
                  <a:pt x="400" y="474"/>
                  <a:pt x="450" y="500"/>
                </a:cubicBezTo>
                <a:cubicBezTo>
                  <a:pt x="500" y="525"/>
                  <a:pt x="599" y="500"/>
                  <a:pt x="599" y="449"/>
                </a:cubicBezTo>
                <a:cubicBezTo>
                  <a:pt x="625" y="425"/>
                  <a:pt x="700" y="449"/>
                  <a:pt x="725" y="425"/>
                </a:cubicBezTo>
                <a:cubicBezTo>
                  <a:pt x="750" y="400"/>
                  <a:pt x="799" y="374"/>
                  <a:pt x="850" y="374"/>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04" name="Freeform 130">
            <a:extLst>
              <a:ext uri="{FF2B5EF4-FFF2-40B4-BE49-F238E27FC236}">
                <a16:creationId xmlns:a16="http://schemas.microsoft.com/office/drawing/2014/main" id="{E5016B91-79AE-5743-8B93-03F5DA36D54D}"/>
              </a:ext>
            </a:extLst>
          </p:cNvPr>
          <p:cNvSpPr>
            <a:spLocks noChangeArrowheads="1"/>
          </p:cNvSpPr>
          <p:nvPr/>
        </p:nvSpPr>
        <p:spPr bwMode="auto">
          <a:xfrm>
            <a:off x="5454756" y="2971637"/>
            <a:ext cx="136405" cy="151875"/>
          </a:xfrm>
          <a:custGeom>
            <a:avLst/>
            <a:gdLst>
              <a:gd name="T0" fmla="*/ 375 w 426"/>
              <a:gd name="T1" fmla="*/ 150 h 476"/>
              <a:gd name="T2" fmla="*/ 375 w 426"/>
              <a:gd name="T3" fmla="*/ 150 h 476"/>
              <a:gd name="T4" fmla="*/ 350 w 426"/>
              <a:gd name="T5" fmla="*/ 124 h 476"/>
              <a:gd name="T6" fmla="*/ 300 w 426"/>
              <a:gd name="T7" fmla="*/ 150 h 476"/>
              <a:gd name="T8" fmla="*/ 225 w 426"/>
              <a:gd name="T9" fmla="*/ 124 h 476"/>
              <a:gd name="T10" fmla="*/ 250 w 426"/>
              <a:gd name="T11" fmla="*/ 75 h 476"/>
              <a:gd name="T12" fmla="*/ 275 w 426"/>
              <a:gd name="T13" fmla="*/ 24 h 476"/>
              <a:gd name="T14" fmla="*/ 275 w 426"/>
              <a:gd name="T15" fmla="*/ 24 h 476"/>
              <a:gd name="T16" fmla="*/ 175 w 426"/>
              <a:gd name="T17" fmla="*/ 50 h 476"/>
              <a:gd name="T18" fmla="*/ 225 w 426"/>
              <a:gd name="T19" fmla="*/ 75 h 476"/>
              <a:gd name="T20" fmla="*/ 150 w 426"/>
              <a:gd name="T21" fmla="*/ 124 h 476"/>
              <a:gd name="T22" fmla="*/ 50 w 426"/>
              <a:gd name="T23" fmla="*/ 124 h 476"/>
              <a:gd name="T24" fmla="*/ 50 w 426"/>
              <a:gd name="T25" fmla="*/ 200 h 476"/>
              <a:gd name="T26" fmla="*/ 100 w 426"/>
              <a:gd name="T27" fmla="*/ 250 h 476"/>
              <a:gd name="T28" fmla="*/ 75 w 426"/>
              <a:gd name="T29" fmla="*/ 350 h 476"/>
              <a:gd name="T30" fmla="*/ 0 w 426"/>
              <a:gd name="T31" fmla="*/ 400 h 476"/>
              <a:gd name="T32" fmla="*/ 100 w 426"/>
              <a:gd name="T33" fmla="*/ 475 h 476"/>
              <a:gd name="T34" fmla="*/ 275 w 426"/>
              <a:gd name="T35" fmla="*/ 400 h 476"/>
              <a:gd name="T36" fmla="*/ 375 w 426"/>
              <a:gd name="T37" fmla="*/ 375 h 476"/>
              <a:gd name="T38" fmla="*/ 375 w 426"/>
              <a:gd name="T39" fmla="*/ 175 h 476"/>
              <a:gd name="T40" fmla="*/ 375 w 426"/>
              <a:gd name="T41" fmla="*/ 15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6" h="476">
                <a:moveTo>
                  <a:pt x="375" y="150"/>
                </a:moveTo>
                <a:lnTo>
                  <a:pt x="375" y="150"/>
                </a:lnTo>
                <a:lnTo>
                  <a:pt x="350" y="124"/>
                </a:lnTo>
                <a:cubicBezTo>
                  <a:pt x="300" y="75"/>
                  <a:pt x="300" y="124"/>
                  <a:pt x="300" y="150"/>
                </a:cubicBezTo>
                <a:cubicBezTo>
                  <a:pt x="300" y="175"/>
                  <a:pt x="250" y="124"/>
                  <a:pt x="225" y="124"/>
                </a:cubicBezTo>
                <a:lnTo>
                  <a:pt x="250" y="75"/>
                </a:lnTo>
                <a:cubicBezTo>
                  <a:pt x="275" y="75"/>
                  <a:pt x="275" y="50"/>
                  <a:pt x="275" y="24"/>
                </a:cubicBezTo>
                <a:lnTo>
                  <a:pt x="275" y="24"/>
                </a:lnTo>
                <a:cubicBezTo>
                  <a:pt x="225" y="0"/>
                  <a:pt x="175" y="0"/>
                  <a:pt x="175" y="50"/>
                </a:cubicBezTo>
                <a:cubicBezTo>
                  <a:pt x="175" y="75"/>
                  <a:pt x="225" y="50"/>
                  <a:pt x="225" y="75"/>
                </a:cubicBezTo>
                <a:cubicBezTo>
                  <a:pt x="225" y="100"/>
                  <a:pt x="175" y="100"/>
                  <a:pt x="150" y="124"/>
                </a:cubicBezTo>
                <a:cubicBezTo>
                  <a:pt x="100" y="150"/>
                  <a:pt x="75" y="100"/>
                  <a:pt x="50" y="124"/>
                </a:cubicBezTo>
                <a:cubicBezTo>
                  <a:pt x="0" y="150"/>
                  <a:pt x="75" y="150"/>
                  <a:pt x="50" y="200"/>
                </a:cubicBezTo>
                <a:cubicBezTo>
                  <a:pt x="25" y="224"/>
                  <a:pt x="50" y="224"/>
                  <a:pt x="100" y="250"/>
                </a:cubicBezTo>
                <a:cubicBezTo>
                  <a:pt x="150" y="300"/>
                  <a:pt x="75" y="300"/>
                  <a:pt x="75" y="350"/>
                </a:cubicBezTo>
                <a:cubicBezTo>
                  <a:pt x="75" y="375"/>
                  <a:pt x="25" y="375"/>
                  <a:pt x="0" y="400"/>
                </a:cubicBezTo>
                <a:cubicBezTo>
                  <a:pt x="0" y="424"/>
                  <a:pt x="50" y="475"/>
                  <a:pt x="100" y="475"/>
                </a:cubicBezTo>
                <a:cubicBezTo>
                  <a:pt x="125" y="475"/>
                  <a:pt x="225" y="450"/>
                  <a:pt x="275" y="400"/>
                </a:cubicBezTo>
                <a:cubicBezTo>
                  <a:pt x="300" y="375"/>
                  <a:pt x="325" y="400"/>
                  <a:pt x="375" y="375"/>
                </a:cubicBezTo>
                <a:cubicBezTo>
                  <a:pt x="425" y="375"/>
                  <a:pt x="400" y="200"/>
                  <a:pt x="375" y="175"/>
                </a:cubicBezTo>
                <a:cubicBezTo>
                  <a:pt x="375" y="150"/>
                  <a:pt x="375" y="150"/>
                  <a:pt x="375" y="1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05" name="Freeform 131">
            <a:extLst>
              <a:ext uri="{FF2B5EF4-FFF2-40B4-BE49-F238E27FC236}">
                <a16:creationId xmlns:a16="http://schemas.microsoft.com/office/drawing/2014/main" id="{BA01EB55-FB0F-684D-88B4-148C3460AD01}"/>
              </a:ext>
            </a:extLst>
          </p:cNvPr>
          <p:cNvSpPr>
            <a:spLocks noChangeArrowheads="1"/>
          </p:cNvSpPr>
          <p:nvPr/>
        </p:nvSpPr>
        <p:spPr bwMode="auto">
          <a:xfrm>
            <a:off x="5526474" y="2724140"/>
            <a:ext cx="295311" cy="462653"/>
          </a:xfrm>
          <a:custGeom>
            <a:avLst/>
            <a:gdLst>
              <a:gd name="T0" fmla="*/ 175 w 926"/>
              <a:gd name="T1" fmla="*/ 776 h 1452"/>
              <a:gd name="T2" fmla="*/ 25 w 926"/>
              <a:gd name="T3" fmla="*/ 851 h 1452"/>
              <a:gd name="T4" fmla="*/ 75 w 926"/>
              <a:gd name="T5" fmla="*/ 926 h 1452"/>
              <a:gd name="T6" fmla="*/ 150 w 926"/>
              <a:gd name="T7" fmla="*/ 926 h 1452"/>
              <a:gd name="T8" fmla="*/ 175 w 926"/>
              <a:gd name="T9" fmla="*/ 776 h 1452"/>
              <a:gd name="T10" fmla="*/ 925 w 926"/>
              <a:gd name="T11" fmla="*/ 1126 h 1452"/>
              <a:gd name="T12" fmla="*/ 800 w 926"/>
              <a:gd name="T13" fmla="*/ 1076 h 1452"/>
              <a:gd name="T14" fmla="*/ 750 w 926"/>
              <a:gd name="T15" fmla="*/ 976 h 1452"/>
              <a:gd name="T16" fmla="*/ 625 w 926"/>
              <a:gd name="T17" fmla="*/ 751 h 1452"/>
              <a:gd name="T18" fmla="*/ 476 w 926"/>
              <a:gd name="T19" fmla="*/ 676 h 1452"/>
              <a:gd name="T20" fmla="*/ 575 w 926"/>
              <a:gd name="T21" fmla="*/ 451 h 1452"/>
              <a:gd name="T22" fmla="*/ 375 w 926"/>
              <a:gd name="T23" fmla="*/ 426 h 1452"/>
              <a:gd name="T24" fmla="*/ 450 w 926"/>
              <a:gd name="T25" fmla="*/ 276 h 1452"/>
              <a:gd name="T26" fmla="*/ 325 w 926"/>
              <a:gd name="T27" fmla="*/ 326 h 1452"/>
              <a:gd name="T28" fmla="*/ 225 w 926"/>
              <a:gd name="T29" fmla="*/ 451 h 1452"/>
              <a:gd name="T30" fmla="*/ 125 w 926"/>
              <a:gd name="T31" fmla="*/ 476 h 1452"/>
              <a:gd name="T32" fmla="*/ 175 w 926"/>
              <a:gd name="T33" fmla="*/ 600 h 1452"/>
              <a:gd name="T34" fmla="*/ 150 w 926"/>
              <a:gd name="T35" fmla="*/ 700 h 1452"/>
              <a:gd name="T36" fmla="*/ 250 w 926"/>
              <a:gd name="T37" fmla="*/ 726 h 1452"/>
              <a:gd name="T38" fmla="*/ 300 w 926"/>
              <a:gd name="T39" fmla="*/ 726 h 1452"/>
              <a:gd name="T40" fmla="*/ 400 w 926"/>
              <a:gd name="T41" fmla="*/ 800 h 1452"/>
              <a:gd name="T42" fmla="*/ 450 w 926"/>
              <a:gd name="T43" fmla="*/ 900 h 1452"/>
              <a:gd name="T44" fmla="*/ 476 w 926"/>
              <a:gd name="T45" fmla="*/ 1026 h 1452"/>
              <a:gd name="T46" fmla="*/ 350 w 926"/>
              <a:gd name="T47" fmla="*/ 1026 h 1452"/>
              <a:gd name="T48" fmla="*/ 375 w 926"/>
              <a:gd name="T49" fmla="*/ 1126 h 1452"/>
              <a:gd name="T50" fmla="*/ 325 w 926"/>
              <a:gd name="T51" fmla="*/ 1226 h 1452"/>
              <a:gd name="T52" fmla="*/ 476 w 926"/>
              <a:gd name="T53" fmla="*/ 1251 h 1452"/>
              <a:gd name="T54" fmla="*/ 375 w 926"/>
              <a:gd name="T55" fmla="*/ 1301 h 1452"/>
              <a:gd name="T56" fmla="*/ 325 w 926"/>
              <a:gd name="T57" fmla="*/ 1401 h 1452"/>
              <a:gd name="T58" fmla="*/ 425 w 926"/>
              <a:gd name="T59" fmla="*/ 1376 h 1452"/>
              <a:gd name="T60" fmla="*/ 575 w 926"/>
              <a:gd name="T61" fmla="*/ 1351 h 1452"/>
              <a:gd name="T62" fmla="*/ 750 w 926"/>
              <a:gd name="T63" fmla="*/ 1351 h 1452"/>
              <a:gd name="T64" fmla="*/ 850 w 926"/>
              <a:gd name="T65" fmla="*/ 1276 h 1452"/>
              <a:gd name="T66" fmla="*/ 925 w 926"/>
              <a:gd name="T67" fmla="*/ 1126 h 1452"/>
              <a:gd name="T68" fmla="*/ 100 w 926"/>
              <a:gd name="T69" fmla="*/ 426 h 1452"/>
              <a:gd name="T70" fmla="*/ 100 w 926"/>
              <a:gd name="T71" fmla="*/ 426 h 1452"/>
              <a:gd name="T72" fmla="*/ 625 w 926"/>
              <a:gd name="T73" fmla="*/ 125 h 1452"/>
              <a:gd name="T74" fmla="*/ 625 w 926"/>
              <a:gd name="T75" fmla="*/ 125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6" h="1452">
                <a:moveTo>
                  <a:pt x="175" y="776"/>
                </a:moveTo>
                <a:lnTo>
                  <a:pt x="175" y="776"/>
                </a:lnTo>
                <a:cubicBezTo>
                  <a:pt x="150" y="751"/>
                  <a:pt x="100" y="800"/>
                  <a:pt x="50" y="800"/>
                </a:cubicBezTo>
                <a:cubicBezTo>
                  <a:pt x="50" y="826"/>
                  <a:pt x="50" y="851"/>
                  <a:pt x="25" y="851"/>
                </a:cubicBezTo>
                <a:lnTo>
                  <a:pt x="0" y="900"/>
                </a:lnTo>
                <a:cubicBezTo>
                  <a:pt x="25" y="900"/>
                  <a:pt x="75" y="951"/>
                  <a:pt x="75" y="926"/>
                </a:cubicBezTo>
                <a:cubicBezTo>
                  <a:pt x="75" y="900"/>
                  <a:pt x="75" y="851"/>
                  <a:pt x="125" y="900"/>
                </a:cubicBezTo>
                <a:lnTo>
                  <a:pt x="150" y="926"/>
                </a:lnTo>
                <a:cubicBezTo>
                  <a:pt x="150" y="900"/>
                  <a:pt x="200" y="900"/>
                  <a:pt x="225" y="876"/>
                </a:cubicBezTo>
                <a:cubicBezTo>
                  <a:pt x="250" y="851"/>
                  <a:pt x="200" y="826"/>
                  <a:pt x="175" y="776"/>
                </a:cubicBezTo>
                <a:close/>
                <a:moveTo>
                  <a:pt x="925" y="1126"/>
                </a:moveTo>
                <a:lnTo>
                  <a:pt x="925" y="1126"/>
                </a:lnTo>
                <a:cubicBezTo>
                  <a:pt x="925" y="1076"/>
                  <a:pt x="850" y="1051"/>
                  <a:pt x="825" y="1076"/>
                </a:cubicBezTo>
                <a:cubicBezTo>
                  <a:pt x="825" y="1100"/>
                  <a:pt x="800" y="1100"/>
                  <a:pt x="800" y="1076"/>
                </a:cubicBezTo>
                <a:cubicBezTo>
                  <a:pt x="775" y="1051"/>
                  <a:pt x="800" y="1026"/>
                  <a:pt x="775" y="1026"/>
                </a:cubicBezTo>
                <a:lnTo>
                  <a:pt x="750" y="976"/>
                </a:lnTo>
                <a:cubicBezTo>
                  <a:pt x="750" y="951"/>
                  <a:pt x="725" y="876"/>
                  <a:pt x="676" y="851"/>
                </a:cubicBezTo>
                <a:cubicBezTo>
                  <a:pt x="650" y="851"/>
                  <a:pt x="625" y="776"/>
                  <a:pt x="625" y="751"/>
                </a:cubicBezTo>
                <a:cubicBezTo>
                  <a:pt x="625" y="700"/>
                  <a:pt x="575" y="726"/>
                  <a:pt x="550" y="700"/>
                </a:cubicBezTo>
                <a:cubicBezTo>
                  <a:pt x="525" y="651"/>
                  <a:pt x="500" y="676"/>
                  <a:pt x="476" y="676"/>
                </a:cubicBezTo>
                <a:cubicBezTo>
                  <a:pt x="450" y="676"/>
                  <a:pt x="476" y="651"/>
                  <a:pt x="500" y="626"/>
                </a:cubicBezTo>
                <a:cubicBezTo>
                  <a:pt x="550" y="600"/>
                  <a:pt x="575" y="476"/>
                  <a:pt x="575" y="451"/>
                </a:cubicBezTo>
                <a:cubicBezTo>
                  <a:pt x="575" y="426"/>
                  <a:pt x="425" y="426"/>
                  <a:pt x="400" y="451"/>
                </a:cubicBezTo>
                <a:cubicBezTo>
                  <a:pt x="375" y="451"/>
                  <a:pt x="350" y="426"/>
                  <a:pt x="375" y="426"/>
                </a:cubicBezTo>
                <a:cubicBezTo>
                  <a:pt x="400" y="400"/>
                  <a:pt x="450" y="351"/>
                  <a:pt x="450" y="326"/>
                </a:cubicBezTo>
                <a:cubicBezTo>
                  <a:pt x="450" y="326"/>
                  <a:pt x="476" y="300"/>
                  <a:pt x="450" y="276"/>
                </a:cubicBezTo>
                <a:cubicBezTo>
                  <a:pt x="450" y="251"/>
                  <a:pt x="425" y="300"/>
                  <a:pt x="425" y="326"/>
                </a:cubicBezTo>
                <a:cubicBezTo>
                  <a:pt x="400" y="326"/>
                  <a:pt x="350" y="326"/>
                  <a:pt x="325" y="326"/>
                </a:cubicBezTo>
                <a:cubicBezTo>
                  <a:pt x="275" y="300"/>
                  <a:pt x="250" y="376"/>
                  <a:pt x="250" y="400"/>
                </a:cubicBezTo>
                <a:cubicBezTo>
                  <a:pt x="250" y="426"/>
                  <a:pt x="200" y="451"/>
                  <a:pt x="225" y="451"/>
                </a:cubicBezTo>
                <a:cubicBezTo>
                  <a:pt x="225" y="476"/>
                  <a:pt x="200" y="500"/>
                  <a:pt x="200" y="500"/>
                </a:cubicBezTo>
                <a:cubicBezTo>
                  <a:pt x="175" y="476"/>
                  <a:pt x="175" y="451"/>
                  <a:pt x="125" y="476"/>
                </a:cubicBezTo>
                <a:cubicBezTo>
                  <a:pt x="100" y="500"/>
                  <a:pt x="175" y="526"/>
                  <a:pt x="200" y="526"/>
                </a:cubicBezTo>
                <a:cubicBezTo>
                  <a:pt x="250" y="526"/>
                  <a:pt x="175" y="551"/>
                  <a:pt x="175" y="600"/>
                </a:cubicBezTo>
                <a:cubicBezTo>
                  <a:pt x="175" y="626"/>
                  <a:pt x="225" y="626"/>
                  <a:pt x="225" y="651"/>
                </a:cubicBezTo>
                <a:cubicBezTo>
                  <a:pt x="225" y="676"/>
                  <a:pt x="150" y="676"/>
                  <a:pt x="150" y="700"/>
                </a:cubicBezTo>
                <a:cubicBezTo>
                  <a:pt x="150" y="726"/>
                  <a:pt x="200" y="700"/>
                  <a:pt x="200" y="676"/>
                </a:cubicBezTo>
                <a:cubicBezTo>
                  <a:pt x="225" y="676"/>
                  <a:pt x="200" y="751"/>
                  <a:pt x="250" y="726"/>
                </a:cubicBezTo>
                <a:cubicBezTo>
                  <a:pt x="300" y="726"/>
                  <a:pt x="275" y="651"/>
                  <a:pt x="300" y="651"/>
                </a:cubicBezTo>
                <a:cubicBezTo>
                  <a:pt x="325" y="676"/>
                  <a:pt x="300" y="700"/>
                  <a:pt x="300" y="726"/>
                </a:cubicBezTo>
                <a:cubicBezTo>
                  <a:pt x="325" y="751"/>
                  <a:pt x="275" y="800"/>
                  <a:pt x="275" y="826"/>
                </a:cubicBezTo>
                <a:cubicBezTo>
                  <a:pt x="275" y="851"/>
                  <a:pt x="375" y="851"/>
                  <a:pt x="400" y="800"/>
                </a:cubicBezTo>
                <a:cubicBezTo>
                  <a:pt x="450" y="776"/>
                  <a:pt x="450" y="800"/>
                  <a:pt x="425" y="826"/>
                </a:cubicBezTo>
                <a:cubicBezTo>
                  <a:pt x="425" y="851"/>
                  <a:pt x="425" y="876"/>
                  <a:pt x="450" y="900"/>
                </a:cubicBezTo>
                <a:cubicBezTo>
                  <a:pt x="476" y="900"/>
                  <a:pt x="500" y="900"/>
                  <a:pt x="476" y="926"/>
                </a:cubicBezTo>
                <a:cubicBezTo>
                  <a:pt x="476" y="951"/>
                  <a:pt x="476" y="1000"/>
                  <a:pt x="476" y="1026"/>
                </a:cubicBezTo>
                <a:cubicBezTo>
                  <a:pt x="450" y="1026"/>
                  <a:pt x="375" y="1026"/>
                  <a:pt x="375" y="1026"/>
                </a:cubicBezTo>
                <a:cubicBezTo>
                  <a:pt x="375" y="1000"/>
                  <a:pt x="325" y="1026"/>
                  <a:pt x="350" y="1026"/>
                </a:cubicBezTo>
                <a:cubicBezTo>
                  <a:pt x="350" y="1051"/>
                  <a:pt x="300" y="1076"/>
                  <a:pt x="325" y="1100"/>
                </a:cubicBezTo>
                <a:cubicBezTo>
                  <a:pt x="325" y="1100"/>
                  <a:pt x="375" y="1100"/>
                  <a:pt x="375" y="1126"/>
                </a:cubicBezTo>
                <a:cubicBezTo>
                  <a:pt x="375" y="1151"/>
                  <a:pt x="325" y="1176"/>
                  <a:pt x="275" y="1200"/>
                </a:cubicBezTo>
                <a:cubicBezTo>
                  <a:pt x="225" y="1200"/>
                  <a:pt x="300" y="1251"/>
                  <a:pt x="325" y="1226"/>
                </a:cubicBezTo>
                <a:cubicBezTo>
                  <a:pt x="350" y="1200"/>
                  <a:pt x="325" y="1251"/>
                  <a:pt x="375" y="1251"/>
                </a:cubicBezTo>
                <a:cubicBezTo>
                  <a:pt x="400" y="1251"/>
                  <a:pt x="425" y="1276"/>
                  <a:pt x="476" y="1251"/>
                </a:cubicBezTo>
                <a:cubicBezTo>
                  <a:pt x="500" y="1251"/>
                  <a:pt x="500" y="1251"/>
                  <a:pt x="476" y="1276"/>
                </a:cubicBezTo>
                <a:cubicBezTo>
                  <a:pt x="450" y="1301"/>
                  <a:pt x="400" y="1276"/>
                  <a:pt x="375" y="1301"/>
                </a:cubicBezTo>
                <a:cubicBezTo>
                  <a:pt x="350" y="1301"/>
                  <a:pt x="225" y="1425"/>
                  <a:pt x="250" y="1451"/>
                </a:cubicBezTo>
                <a:cubicBezTo>
                  <a:pt x="275" y="1451"/>
                  <a:pt x="275" y="1425"/>
                  <a:pt x="325" y="1401"/>
                </a:cubicBezTo>
                <a:cubicBezTo>
                  <a:pt x="375" y="1376"/>
                  <a:pt x="375" y="1425"/>
                  <a:pt x="400" y="1425"/>
                </a:cubicBezTo>
                <a:cubicBezTo>
                  <a:pt x="425" y="1425"/>
                  <a:pt x="425" y="1376"/>
                  <a:pt x="425" y="1376"/>
                </a:cubicBezTo>
                <a:cubicBezTo>
                  <a:pt x="450" y="1376"/>
                  <a:pt x="476" y="1351"/>
                  <a:pt x="500" y="1376"/>
                </a:cubicBezTo>
                <a:cubicBezTo>
                  <a:pt x="525" y="1376"/>
                  <a:pt x="550" y="1351"/>
                  <a:pt x="575" y="1351"/>
                </a:cubicBezTo>
                <a:cubicBezTo>
                  <a:pt x="600" y="1326"/>
                  <a:pt x="650" y="1376"/>
                  <a:pt x="650" y="1351"/>
                </a:cubicBezTo>
                <a:cubicBezTo>
                  <a:pt x="676" y="1351"/>
                  <a:pt x="725" y="1351"/>
                  <a:pt x="750" y="1351"/>
                </a:cubicBezTo>
                <a:cubicBezTo>
                  <a:pt x="800" y="1351"/>
                  <a:pt x="876" y="1301"/>
                  <a:pt x="900" y="1301"/>
                </a:cubicBezTo>
                <a:cubicBezTo>
                  <a:pt x="900" y="1276"/>
                  <a:pt x="876" y="1276"/>
                  <a:pt x="850" y="1276"/>
                </a:cubicBezTo>
                <a:cubicBezTo>
                  <a:pt x="825" y="1276"/>
                  <a:pt x="825" y="1251"/>
                  <a:pt x="850" y="1226"/>
                </a:cubicBezTo>
                <a:cubicBezTo>
                  <a:pt x="876" y="1176"/>
                  <a:pt x="925" y="1176"/>
                  <a:pt x="925" y="1126"/>
                </a:cubicBezTo>
                <a:close/>
                <a:moveTo>
                  <a:pt x="100" y="426"/>
                </a:moveTo>
                <a:lnTo>
                  <a:pt x="100" y="426"/>
                </a:lnTo>
                <a:cubicBezTo>
                  <a:pt x="125" y="426"/>
                  <a:pt x="175" y="351"/>
                  <a:pt x="150" y="351"/>
                </a:cubicBezTo>
                <a:cubicBezTo>
                  <a:pt x="150" y="326"/>
                  <a:pt x="75" y="426"/>
                  <a:pt x="100" y="426"/>
                </a:cubicBezTo>
                <a:close/>
                <a:moveTo>
                  <a:pt x="625" y="125"/>
                </a:moveTo>
                <a:lnTo>
                  <a:pt x="625" y="125"/>
                </a:lnTo>
                <a:cubicBezTo>
                  <a:pt x="650" y="100"/>
                  <a:pt x="676" y="0"/>
                  <a:pt x="650" y="26"/>
                </a:cubicBezTo>
                <a:cubicBezTo>
                  <a:pt x="625" y="26"/>
                  <a:pt x="625" y="125"/>
                  <a:pt x="625" y="12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07" name="Freeform 133">
            <a:extLst>
              <a:ext uri="{FF2B5EF4-FFF2-40B4-BE49-F238E27FC236}">
                <a16:creationId xmlns:a16="http://schemas.microsoft.com/office/drawing/2014/main" id="{ECBD6DFB-C36D-294B-9304-EC1A56BFEF28}"/>
              </a:ext>
            </a:extLst>
          </p:cNvPr>
          <p:cNvSpPr>
            <a:spLocks noChangeArrowheads="1"/>
          </p:cNvSpPr>
          <p:nvPr/>
        </p:nvSpPr>
        <p:spPr bwMode="auto">
          <a:xfrm>
            <a:off x="6013034" y="2859140"/>
            <a:ext cx="143436" cy="136405"/>
          </a:xfrm>
          <a:custGeom>
            <a:avLst/>
            <a:gdLst>
              <a:gd name="T0" fmla="*/ 225 w 451"/>
              <a:gd name="T1" fmla="*/ 174 h 426"/>
              <a:gd name="T2" fmla="*/ 225 w 451"/>
              <a:gd name="T3" fmla="*/ 174 h 426"/>
              <a:gd name="T4" fmla="*/ 225 w 451"/>
              <a:gd name="T5" fmla="*/ 100 h 426"/>
              <a:gd name="T6" fmla="*/ 225 w 451"/>
              <a:gd name="T7" fmla="*/ 25 h 426"/>
              <a:gd name="T8" fmla="*/ 151 w 451"/>
              <a:gd name="T9" fmla="*/ 50 h 426"/>
              <a:gd name="T10" fmla="*/ 100 w 451"/>
              <a:gd name="T11" fmla="*/ 74 h 426"/>
              <a:gd name="T12" fmla="*/ 100 w 451"/>
              <a:gd name="T13" fmla="*/ 125 h 426"/>
              <a:gd name="T14" fmla="*/ 51 w 451"/>
              <a:gd name="T15" fmla="*/ 100 h 426"/>
              <a:gd name="T16" fmla="*/ 0 w 451"/>
              <a:gd name="T17" fmla="*/ 174 h 426"/>
              <a:gd name="T18" fmla="*/ 0 w 451"/>
              <a:gd name="T19" fmla="*/ 274 h 426"/>
              <a:gd name="T20" fmla="*/ 51 w 451"/>
              <a:gd name="T21" fmla="*/ 350 h 426"/>
              <a:gd name="T22" fmla="*/ 51 w 451"/>
              <a:gd name="T23" fmla="*/ 400 h 426"/>
              <a:gd name="T24" fmla="*/ 151 w 451"/>
              <a:gd name="T25" fmla="*/ 400 h 426"/>
              <a:gd name="T26" fmla="*/ 176 w 451"/>
              <a:gd name="T27" fmla="*/ 400 h 426"/>
              <a:gd name="T28" fmla="*/ 151 w 451"/>
              <a:gd name="T29" fmla="*/ 350 h 426"/>
              <a:gd name="T30" fmla="*/ 200 w 451"/>
              <a:gd name="T31" fmla="*/ 374 h 426"/>
              <a:gd name="T32" fmla="*/ 251 w 451"/>
              <a:gd name="T33" fmla="*/ 350 h 426"/>
              <a:gd name="T34" fmla="*/ 225 w 451"/>
              <a:gd name="T35" fmla="*/ 300 h 426"/>
              <a:gd name="T36" fmla="*/ 176 w 451"/>
              <a:gd name="T37" fmla="*/ 300 h 426"/>
              <a:gd name="T38" fmla="*/ 200 w 451"/>
              <a:gd name="T39" fmla="*/ 250 h 426"/>
              <a:gd name="T40" fmla="*/ 276 w 451"/>
              <a:gd name="T41" fmla="*/ 200 h 426"/>
              <a:gd name="T42" fmla="*/ 225 w 451"/>
              <a:gd name="T43" fmla="*/ 174 h 426"/>
              <a:gd name="T44" fmla="*/ 424 w 451"/>
              <a:gd name="T45" fmla="*/ 250 h 426"/>
              <a:gd name="T46" fmla="*/ 424 w 451"/>
              <a:gd name="T47" fmla="*/ 250 h 426"/>
              <a:gd name="T48" fmla="*/ 399 w 451"/>
              <a:gd name="T49" fmla="*/ 274 h 426"/>
              <a:gd name="T50" fmla="*/ 375 w 451"/>
              <a:gd name="T51" fmla="*/ 250 h 426"/>
              <a:gd name="T52" fmla="*/ 299 w 451"/>
              <a:gd name="T53" fmla="*/ 274 h 426"/>
              <a:gd name="T54" fmla="*/ 350 w 451"/>
              <a:gd name="T55" fmla="*/ 350 h 426"/>
              <a:gd name="T56" fmla="*/ 324 w 451"/>
              <a:gd name="T57" fmla="*/ 374 h 426"/>
              <a:gd name="T58" fmla="*/ 350 w 451"/>
              <a:gd name="T59" fmla="*/ 425 h 426"/>
              <a:gd name="T60" fmla="*/ 399 w 451"/>
              <a:gd name="T61" fmla="*/ 350 h 426"/>
              <a:gd name="T62" fmla="*/ 424 w 451"/>
              <a:gd name="T63" fmla="*/ 25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1" h="426">
                <a:moveTo>
                  <a:pt x="225" y="174"/>
                </a:moveTo>
                <a:lnTo>
                  <a:pt x="225" y="174"/>
                </a:lnTo>
                <a:cubicBezTo>
                  <a:pt x="200" y="150"/>
                  <a:pt x="200" y="100"/>
                  <a:pt x="225" y="100"/>
                </a:cubicBezTo>
                <a:cubicBezTo>
                  <a:pt x="225" y="74"/>
                  <a:pt x="251" y="25"/>
                  <a:pt x="225" y="25"/>
                </a:cubicBezTo>
                <a:cubicBezTo>
                  <a:pt x="225" y="0"/>
                  <a:pt x="176" y="25"/>
                  <a:pt x="151" y="50"/>
                </a:cubicBezTo>
                <a:cubicBezTo>
                  <a:pt x="151" y="100"/>
                  <a:pt x="125" y="74"/>
                  <a:pt x="100" y="74"/>
                </a:cubicBezTo>
                <a:cubicBezTo>
                  <a:pt x="100" y="100"/>
                  <a:pt x="125" y="100"/>
                  <a:pt x="100" y="125"/>
                </a:cubicBezTo>
                <a:cubicBezTo>
                  <a:pt x="100" y="150"/>
                  <a:pt x="76" y="100"/>
                  <a:pt x="51" y="100"/>
                </a:cubicBezTo>
                <a:cubicBezTo>
                  <a:pt x="25" y="100"/>
                  <a:pt x="25" y="150"/>
                  <a:pt x="0" y="174"/>
                </a:cubicBezTo>
                <a:cubicBezTo>
                  <a:pt x="0" y="200"/>
                  <a:pt x="0" y="250"/>
                  <a:pt x="0" y="274"/>
                </a:cubicBezTo>
                <a:cubicBezTo>
                  <a:pt x="0" y="300"/>
                  <a:pt x="51" y="325"/>
                  <a:pt x="51" y="350"/>
                </a:cubicBezTo>
                <a:cubicBezTo>
                  <a:pt x="51" y="374"/>
                  <a:pt x="51" y="374"/>
                  <a:pt x="51" y="400"/>
                </a:cubicBezTo>
                <a:cubicBezTo>
                  <a:pt x="100" y="400"/>
                  <a:pt x="125" y="400"/>
                  <a:pt x="151" y="400"/>
                </a:cubicBezTo>
                <a:cubicBezTo>
                  <a:pt x="151" y="400"/>
                  <a:pt x="151" y="400"/>
                  <a:pt x="176" y="400"/>
                </a:cubicBezTo>
                <a:cubicBezTo>
                  <a:pt x="176" y="374"/>
                  <a:pt x="125" y="374"/>
                  <a:pt x="151" y="350"/>
                </a:cubicBezTo>
                <a:cubicBezTo>
                  <a:pt x="151" y="325"/>
                  <a:pt x="176" y="350"/>
                  <a:pt x="200" y="374"/>
                </a:cubicBezTo>
                <a:cubicBezTo>
                  <a:pt x="200" y="374"/>
                  <a:pt x="251" y="374"/>
                  <a:pt x="251" y="350"/>
                </a:cubicBezTo>
                <a:cubicBezTo>
                  <a:pt x="251" y="350"/>
                  <a:pt x="251" y="300"/>
                  <a:pt x="225" y="300"/>
                </a:cubicBezTo>
                <a:cubicBezTo>
                  <a:pt x="200" y="325"/>
                  <a:pt x="200" y="300"/>
                  <a:pt x="176" y="300"/>
                </a:cubicBezTo>
                <a:cubicBezTo>
                  <a:pt x="176" y="274"/>
                  <a:pt x="200" y="250"/>
                  <a:pt x="200" y="250"/>
                </a:cubicBezTo>
                <a:cubicBezTo>
                  <a:pt x="200" y="225"/>
                  <a:pt x="251" y="225"/>
                  <a:pt x="276" y="200"/>
                </a:cubicBezTo>
                <a:lnTo>
                  <a:pt x="225" y="174"/>
                </a:lnTo>
                <a:close/>
                <a:moveTo>
                  <a:pt x="424" y="250"/>
                </a:moveTo>
                <a:lnTo>
                  <a:pt x="424" y="250"/>
                </a:lnTo>
                <a:lnTo>
                  <a:pt x="399" y="274"/>
                </a:lnTo>
                <a:cubicBezTo>
                  <a:pt x="375" y="274"/>
                  <a:pt x="375" y="225"/>
                  <a:pt x="375" y="250"/>
                </a:cubicBezTo>
                <a:cubicBezTo>
                  <a:pt x="350" y="274"/>
                  <a:pt x="324" y="225"/>
                  <a:pt x="299" y="274"/>
                </a:cubicBezTo>
                <a:cubicBezTo>
                  <a:pt x="276" y="325"/>
                  <a:pt x="324" y="350"/>
                  <a:pt x="350" y="350"/>
                </a:cubicBezTo>
                <a:cubicBezTo>
                  <a:pt x="350" y="374"/>
                  <a:pt x="350" y="400"/>
                  <a:pt x="324" y="374"/>
                </a:cubicBezTo>
                <a:cubicBezTo>
                  <a:pt x="299" y="374"/>
                  <a:pt x="299" y="425"/>
                  <a:pt x="350" y="425"/>
                </a:cubicBezTo>
                <a:cubicBezTo>
                  <a:pt x="375" y="425"/>
                  <a:pt x="399" y="374"/>
                  <a:pt x="399" y="350"/>
                </a:cubicBezTo>
                <a:cubicBezTo>
                  <a:pt x="399" y="325"/>
                  <a:pt x="450" y="250"/>
                  <a:pt x="424" y="25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08" name="Freeform 134">
            <a:extLst>
              <a:ext uri="{FF2B5EF4-FFF2-40B4-BE49-F238E27FC236}">
                <a16:creationId xmlns:a16="http://schemas.microsoft.com/office/drawing/2014/main" id="{C8763AB7-3213-0B48-B96A-FA9F4628B2C1}"/>
              </a:ext>
            </a:extLst>
          </p:cNvPr>
          <p:cNvSpPr>
            <a:spLocks noChangeArrowheads="1"/>
          </p:cNvSpPr>
          <p:nvPr/>
        </p:nvSpPr>
        <p:spPr bwMode="auto">
          <a:xfrm>
            <a:off x="6108657" y="2309300"/>
            <a:ext cx="375467" cy="662339"/>
          </a:xfrm>
          <a:custGeom>
            <a:avLst/>
            <a:gdLst>
              <a:gd name="T0" fmla="*/ 1151 w 1177"/>
              <a:gd name="T1" fmla="*/ 500 h 2077"/>
              <a:gd name="T2" fmla="*/ 1151 w 1177"/>
              <a:gd name="T3" fmla="*/ 375 h 2077"/>
              <a:gd name="T4" fmla="*/ 1125 w 1177"/>
              <a:gd name="T5" fmla="*/ 200 h 2077"/>
              <a:gd name="T6" fmla="*/ 876 w 1177"/>
              <a:gd name="T7" fmla="*/ 25 h 2077"/>
              <a:gd name="T8" fmla="*/ 751 w 1177"/>
              <a:gd name="T9" fmla="*/ 125 h 2077"/>
              <a:gd name="T10" fmla="*/ 625 w 1177"/>
              <a:gd name="T11" fmla="*/ 175 h 2077"/>
              <a:gd name="T12" fmla="*/ 501 w 1177"/>
              <a:gd name="T13" fmla="*/ 251 h 2077"/>
              <a:gd name="T14" fmla="*/ 451 w 1177"/>
              <a:gd name="T15" fmla="*/ 375 h 2077"/>
              <a:gd name="T16" fmla="*/ 376 w 1177"/>
              <a:gd name="T17" fmla="*/ 500 h 2077"/>
              <a:gd name="T18" fmla="*/ 300 w 1177"/>
              <a:gd name="T19" fmla="*/ 600 h 2077"/>
              <a:gd name="T20" fmla="*/ 250 w 1177"/>
              <a:gd name="T21" fmla="*/ 775 h 2077"/>
              <a:gd name="T22" fmla="*/ 200 w 1177"/>
              <a:gd name="T23" fmla="*/ 826 h 2077"/>
              <a:gd name="T24" fmla="*/ 100 w 1177"/>
              <a:gd name="T25" fmla="*/ 975 h 2077"/>
              <a:gd name="T26" fmla="*/ 100 w 1177"/>
              <a:gd name="T27" fmla="*/ 1151 h 2077"/>
              <a:gd name="T28" fmla="*/ 125 w 1177"/>
              <a:gd name="T29" fmla="*/ 1275 h 2077"/>
              <a:gd name="T30" fmla="*/ 125 w 1177"/>
              <a:gd name="T31" fmla="*/ 1400 h 2077"/>
              <a:gd name="T32" fmla="*/ 51 w 1177"/>
              <a:gd name="T33" fmla="*/ 1500 h 2077"/>
              <a:gd name="T34" fmla="*/ 0 w 1177"/>
              <a:gd name="T35" fmla="*/ 1576 h 2077"/>
              <a:gd name="T36" fmla="*/ 51 w 1177"/>
              <a:gd name="T37" fmla="*/ 1676 h 2077"/>
              <a:gd name="T38" fmla="*/ 125 w 1177"/>
              <a:gd name="T39" fmla="*/ 1851 h 2077"/>
              <a:gd name="T40" fmla="*/ 176 w 1177"/>
              <a:gd name="T41" fmla="*/ 1976 h 2077"/>
              <a:gd name="T42" fmla="*/ 250 w 1177"/>
              <a:gd name="T43" fmla="*/ 2051 h 2077"/>
              <a:gd name="T44" fmla="*/ 300 w 1177"/>
              <a:gd name="T45" fmla="*/ 1951 h 2077"/>
              <a:gd name="T46" fmla="*/ 451 w 1177"/>
              <a:gd name="T47" fmla="*/ 1900 h 2077"/>
              <a:gd name="T48" fmla="*/ 525 w 1177"/>
              <a:gd name="T49" fmla="*/ 1826 h 2077"/>
              <a:gd name="T50" fmla="*/ 501 w 1177"/>
              <a:gd name="T51" fmla="*/ 1776 h 2077"/>
              <a:gd name="T52" fmla="*/ 551 w 1177"/>
              <a:gd name="T53" fmla="*/ 1576 h 2077"/>
              <a:gd name="T54" fmla="*/ 701 w 1177"/>
              <a:gd name="T55" fmla="*/ 1425 h 2077"/>
              <a:gd name="T56" fmla="*/ 551 w 1177"/>
              <a:gd name="T57" fmla="*/ 1300 h 2077"/>
              <a:gd name="T58" fmla="*/ 576 w 1177"/>
              <a:gd name="T59" fmla="*/ 1126 h 2077"/>
              <a:gd name="T60" fmla="*/ 625 w 1177"/>
              <a:gd name="T61" fmla="*/ 1000 h 2077"/>
              <a:gd name="T62" fmla="*/ 801 w 1177"/>
              <a:gd name="T63" fmla="*/ 875 h 2077"/>
              <a:gd name="T64" fmla="*/ 925 w 1177"/>
              <a:gd name="T65" fmla="*/ 675 h 2077"/>
              <a:gd name="T66" fmla="*/ 1025 w 1177"/>
              <a:gd name="T67" fmla="*/ 551 h 2077"/>
              <a:gd name="T68" fmla="*/ 1176 w 1177"/>
              <a:gd name="T69" fmla="*/ 551 h 2077"/>
              <a:gd name="T70" fmla="*/ 701 w 1177"/>
              <a:gd name="T71" fmla="*/ 1726 h 2077"/>
              <a:gd name="T72" fmla="*/ 625 w 1177"/>
              <a:gd name="T73" fmla="*/ 1851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7" h="2077">
                <a:moveTo>
                  <a:pt x="1151" y="500"/>
                </a:moveTo>
                <a:lnTo>
                  <a:pt x="1151" y="500"/>
                </a:lnTo>
                <a:cubicBezTo>
                  <a:pt x="1151" y="475"/>
                  <a:pt x="1125" y="451"/>
                  <a:pt x="1151" y="451"/>
                </a:cubicBezTo>
                <a:cubicBezTo>
                  <a:pt x="1151" y="451"/>
                  <a:pt x="1176" y="375"/>
                  <a:pt x="1151" y="375"/>
                </a:cubicBezTo>
                <a:cubicBezTo>
                  <a:pt x="1125" y="351"/>
                  <a:pt x="1151" y="300"/>
                  <a:pt x="1125" y="275"/>
                </a:cubicBezTo>
                <a:cubicBezTo>
                  <a:pt x="1101" y="275"/>
                  <a:pt x="1125" y="226"/>
                  <a:pt x="1125" y="200"/>
                </a:cubicBezTo>
                <a:cubicBezTo>
                  <a:pt x="1125" y="151"/>
                  <a:pt x="1025" y="125"/>
                  <a:pt x="976" y="100"/>
                </a:cubicBezTo>
                <a:cubicBezTo>
                  <a:pt x="925" y="100"/>
                  <a:pt x="901" y="50"/>
                  <a:pt x="876" y="25"/>
                </a:cubicBezTo>
                <a:cubicBezTo>
                  <a:pt x="825" y="0"/>
                  <a:pt x="825" y="75"/>
                  <a:pt x="825" y="100"/>
                </a:cubicBezTo>
                <a:cubicBezTo>
                  <a:pt x="825" y="151"/>
                  <a:pt x="776" y="151"/>
                  <a:pt x="751" y="125"/>
                </a:cubicBezTo>
                <a:cubicBezTo>
                  <a:pt x="725" y="100"/>
                  <a:pt x="701" y="125"/>
                  <a:pt x="651" y="100"/>
                </a:cubicBezTo>
                <a:cubicBezTo>
                  <a:pt x="625" y="75"/>
                  <a:pt x="625" y="151"/>
                  <a:pt x="625" y="175"/>
                </a:cubicBezTo>
                <a:cubicBezTo>
                  <a:pt x="625" y="200"/>
                  <a:pt x="601" y="200"/>
                  <a:pt x="576" y="200"/>
                </a:cubicBezTo>
                <a:cubicBezTo>
                  <a:pt x="525" y="200"/>
                  <a:pt x="501" y="226"/>
                  <a:pt x="501" y="251"/>
                </a:cubicBezTo>
                <a:cubicBezTo>
                  <a:pt x="501" y="275"/>
                  <a:pt x="451" y="300"/>
                  <a:pt x="476" y="326"/>
                </a:cubicBezTo>
                <a:cubicBezTo>
                  <a:pt x="476" y="326"/>
                  <a:pt x="451" y="351"/>
                  <a:pt x="451" y="375"/>
                </a:cubicBezTo>
                <a:cubicBezTo>
                  <a:pt x="425" y="375"/>
                  <a:pt x="400" y="426"/>
                  <a:pt x="400" y="426"/>
                </a:cubicBezTo>
                <a:cubicBezTo>
                  <a:pt x="376" y="451"/>
                  <a:pt x="400" y="475"/>
                  <a:pt x="376" y="500"/>
                </a:cubicBezTo>
                <a:cubicBezTo>
                  <a:pt x="351" y="500"/>
                  <a:pt x="325" y="500"/>
                  <a:pt x="300" y="500"/>
                </a:cubicBezTo>
                <a:cubicBezTo>
                  <a:pt x="300" y="526"/>
                  <a:pt x="300" y="551"/>
                  <a:pt x="300" y="600"/>
                </a:cubicBezTo>
                <a:cubicBezTo>
                  <a:pt x="300" y="626"/>
                  <a:pt x="276" y="675"/>
                  <a:pt x="250" y="726"/>
                </a:cubicBezTo>
                <a:cubicBezTo>
                  <a:pt x="200" y="751"/>
                  <a:pt x="250" y="751"/>
                  <a:pt x="250" y="775"/>
                </a:cubicBezTo>
                <a:cubicBezTo>
                  <a:pt x="276" y="775"/>
                  <a:pt x="276" y="800"/>
                  <a:pt x="250" y="826"/>
                </a:cubicBezTo>
                <a:cubicBezTo>
                  <a:pt x="250" y="851"/>
                  <a:pt x="225" y="826"/>
                  <a:pt x="200" y="826"/>
                </a:cubicBezTo>
                <a:cubicBezTo>
                  <a:pt x="176" y="826"/>
                  <a:pt x="125" y="851"/>
                  <a:pt x="100" y="875"/>
                </a:cubicBezTo>
                <a:cubicBezTo>
                  <a:pt x="76" y="926"/>
                  <a:pt x="76" y="951"/>
                  <a:pt x="100" y="975"/>
                </a:cubicBezTo>
                <a:cubicBezTo>
                  <a:pt x="100" y="1000"/>
                  <a:pt x="76" y="1026"/>
                  <a:pt x="100" y="1075"/>
                </a:cubicBezTo>
                <a:cubicBezTo>
                  <a:pt x="125" y="1126"/>
                  <a:pt x="76" y="1126"/>
                  <a:pt x="100" y="1151"/>
                </a:cubicBezTo>
                <a:cubicBezTo>
                  <a:pt x="100" y="1200"/>
                  <a:pt x="151" y="1200"/>
                  <a:pt x="151" y="1226"/>
                </a:cubicBezTo>
                <a:cubicBezTo>
                  <a:pt x="151" y="1275"/>
                  <a:pt x="125" y="1275"/>
                  <a:pt x="125" y="1275"/>
                </a:cubicBezTo>
                <a:cubicBezTo>
                  <a:pt x="100" y="1275"/>
                  <a:pt x="100" y="1300"/>
                  <a:pt x="125" y="1326"/>
                </a:cubicBezTo>
                <a:cubicBezTo>
                  <a:pt x="151" y="1326"/>
                  <a:pt x="125" y="1400"/>
                  <a:pt x="125" y="1400"/>
                </a:cubicBezTo>
                <a:cubicBezTo>
                  <a:pt x="125" y="1425"/>
                  <a:pt x="51" y="1400"/>
                  <a:pt x="76" y="1425"/>
                </a:cubicBezTo>
                <a:cubicBezTo>
                  <a:pt x="76" y="1451"/>
                  <a:pt x="51" y="1500"/>
                  <a:pt x="51" y="1500"/>
                </a:cubicBezTo>
                <a:cubicBezTo>
                  <a:pt x="51" y="1526"/>
                  <a:pt x="51" y="1576"/>
                  <a:pt x="25" y="1576"/>
                </a:cubicBezTo>
                <a:lnTo>
                  <a:pt x="0" y="1576"/>
                </a:lnTo>
                <a:lnTo>
                  <a:pt x="0" y="1576"/>
                </a:lnTo>
                <a:cubicBezTo>
                  <a:pt x="0" y="1600"/>
                  <a:pt x="0" y="1651"/>
                  <a:pt x="51" y="1676"/>
                </a:cubicBezTo>
                <a:cubicBezTo>
                  <a:pt x="76" y="1700"/>
                  <a:pt x="51" y="1726"/>
                  <a:pt x="76" y="1776"/>
                </a:cubicBezTo>
                <a:cubicBezTo>
                  <a:pt x="100" y="1800"/>
                  <a:pt x="100" y="1826"/>
                  <a:pt x="125" y="1851"/>
                </a:cubicBezTo>
                <a:cubicBezTo>
                  <a:pt x="151" y="1876"/>
                  <a:pt x="151" y="1900"/>
                  <a:pt x="151" y="1926"/>
                </a:cubicBezTo>
                <a:cubicBezTo>
                  <a:pt x="125" y="1951"/>
                  <a:pt x="176" y="1951"/>
                  <a:pt x="176" y="1976"/>
                </a:cubicBezTo>
                <a:cubicBezTo>
                  <a:pt x="176" y="1976"/>
                  <a:pt x="151" y="2026"/>
                  <a:pt x="176" y="2051"/>
                </a:cubicBezTo>
                <a:cubicBezTo>
                  <a:pt x="176" y="2076"/>
                  <a:pt x="200" y="2051"/>
                  <a:pt x="250" y="2051"/>
                </a:cubicBezTo>
                <a:cubicBezTo>
                  <a:pt x="276" y="2051"/>
                  <a:pt x="276" y="2026"/>
                  <a:pt x="276" y="2000"/>
                </a:cubicBezTo>
                <a:cubicBezTo>
                  <a:pt x="276" y="1951"/>
                  <a:pt x="300" y="1976"/>
                  <a:pt x="300" y="1951"/>
                </a:cubicBezTo>
                <a:cubicBezTo>
                  <a:pt x="300" y="1951"/>
                  <a:pt x="351" y="1926"/>
                  <a:pt x="376" y="1951"/>
                </a:cubicBezTo>
                <a:cubicBezTo>
                  <a:pt x="425" y="1976"/>
                  <a:pt x="425" y="1951"/>
                  <a:pt x="451" y="1900"/>
                </a:cubicBezTo>
                <a:cubicBezTo>
                  <a:pt x="451" y="1876"/>
                  <a:pt x="451" y="1926"/>
                  <a:pt x="476" y="1926"/>
                </a:cubicBezTo>
                <a:cubicBezTo>
                  <a:pt x="476" y="1926"/>
                  <a:pt x="501" y="1876"/>
                  <a:pt x="525" y="1826"/>
                </a:cubicBezTo>
                <a:cubicBezTo>
                  <a:pt x="551" y="1800"/>
                  <a:pt x="525" y="1800"/>
                  <a:pt x="501" y="1851"/>
                </a:cubicBezTo>
                <a:cubicBezTo>
                  <a:pt x="451" y="1876"/>
                  <a:pt x="476" y="1800"/>
                  <a:pt x="501" y="1776"/>
                </a:cubicBezTo>
                <a:cubicBezTo>
                  <a:pt x="501" y="1751"/>
                  <a:pt x="501" y="1651"/>
                  <a:pt x="501" y="1651"/>
                </a:cubicBezTo>
                <a:cubicBezTo>
                  <a:pt x="501" y="1626"/>
                  <a:pt x="525" y="1600"/>
                  <a:pt x="551" y="1576"/>
                </a:cubicBezTo>
                <a:cubicBezTo>
                  <a:pt x="601" y="1576"/>
                  <a:pt x="651" y="1526"/>
                  <a:pt x="651" y="1500"/>
                </a:cubicBezTo>
                <a:cubicBezTo>
                  <a:pt x="625" y="1476"/>
                  <a:pt x="701" y="1451"/>
                  <a:pt x="701" y="1425"/>
                </a:cubicBezTo>
                <a:cubicBezTo>
                  <a:pt x="701" y="1400"/>
                  <a:pt x="625" y="1351"/>
                  <a:pt x="601" y="1326"/>
                </a:cubicBezTo>
                <a:cubicBezTo>
                  <a:pt x="576" y="1326"/>
                  <a:pt x="551" y="1326"/>
                  <a:pt x="551" y="1300"/>
                </a:cubicBezTo>
                <a:cubicBezTo>
                  <a:pt x="551" y="1300"/>
                  <a:pt x="525" y="1226"/>
                  <a:pt x="525" y="1200"/>
                </a:cubicBezTo>
                <a:cubicBezTo>
                  <a:pt x="525" y="1175"/>
                  <a:pt x="576" y="1151"/>
                  <a:pt x="576" y="1126"/>
                </a:cubicBezTo>
                <a:cubicBezTo>
                  <a:pt x="576" y="1075"/>
                  <a:pt x="576" y="1051"/>
                  <a:pt x="601" y="1051"/>
                </a:cubicBezTo>
                <a:cubicBezTo>
                  <a:pt x="625" y="1026"/>
                  <a:pt x="601" y="1000"/>
                  <a:pt x="625" y="1000"/>
                </a:cubicBezTo>
                <a:cubicBezTo>
                  <a:pt x="676" y="1000"/>
                  <a:pt x="676" y="951"/>
                  <a:pt x="701" y="926"/>
                </a:cubicBezTo>
                <a:cubicBezTo>
                  <a:pt x="751" y="900"/>
                  <a:pt x="751" y="900"/>
                  <a:pt x="801" y="875"/>
                </a:cubicBezTo>
                <a:cubicBezTo>
                  <a:pt x="851" y="851"/>
                  <a:pt x="925" y="800"/>
                  <a:pt x="925" y="775"/>
                </a:cubicBezTo>
                <a:cubicBezTo>
                  <a:pt x="951" y="726"/>
                  <a:pt x="876" y="700"/>
                  <a:pt x="925" y="675"/>
                </a:cubicBezTo>
                <a:cubicBezTo>
                  <a:pt x="976" y="651"/>
                  <a:pt x="925" y="600"/>
                  <a:pt x="951" y="600"/>
                </a:cubicBezTo>
                <a:cubicBezTo>
                  <a:pt x="1001" y="575"/>
                  <a:pt x="1001" y="575"/>
                  <a:pt x="1025" y="551"/>
                </a:cubicBezTo>
                <a:cubicBezTo>
                  <a:pt x="1051" y="526"/>
                  <a:pt x="1076" y="551"/>
                  <a:pt x="1125" y="551"/>
                </a:cubicBezTo>
                <a:cubicBezTo>
                  <a:pt x="1151" y="526"/>
                  <a:pt x="1151" y="551"/>
                  <a:pt x="1176" y="551"/>
                </a:cubicBezTo>
                <a:cubicBezTo>
                  <a:pt x="1176" y="526"/>
                  <a:pt x="1176" y="500"/>
                  <a:pt x="1151" y="500"/>
                </a:cubicBezTo>
                <a:close/>
                <a:moveTo>
                  <a:pt x="701" y="1726"/>
                </a:moveTo>
                <a:lnTo>
                  <a:pt x="701" y="1726"/>
                </a:lnTo>
                <a:cubicBezTo>
                  <a:pt x="625" y="1726"/>
                  <a:pt x="601" y="1826"/>
                  <a:pt x="625" y="1851"/>
                </a:cubicBezTo>
                <a:cubicBezTo>
                  <a:pt x="625" y="1851"/>
                  <a:pt x="751" y="1726"/>
                  <a:pt x="701" y="1726"/>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09" name="Freeform 135">
            <a:extLst>
              <a:ext uri="{FF2B5EF4-FFF2-40B4-BE49-F238E27FC236}">
                <a16:creationId xmlns:a16="http://schemas.microsoft.com/office/drawing/2014/main" id="{60BEE691-819C-A74C-A07F-338B42BD9E77}"/>
              </a:ext>
            </a:extLst>
          </p:cNvPr>
          <p:cNvSpPr>
            <a:spLocks noChangeArrowheads="1"/>
          </p:cNvSpPr>
          <p:nvPr/>
        </p:nvSpPr>
        <p:spPr bwMode="auto">
          <a:xfrm>
            <a:off x="6419437" y="2771951"/>
            <a:ext cx="182811" cy="95624"/>
          </a:xfrm>
          <a:custGeom>
            <a:avLst/>
            <a:gdLst>
              <a:gd name="T0" fmla="*/ 525 w 575"/>
              <a:gd name="T1" fmla="*/ 100 h 301"/>
              <a:gd name="T2" fmla="*/ 525 w 575"/>
              <a:gd name="T3" fmla="*/ 100 h 301"/>
              <a:gd name="T4" fmla="*/ 550 w 575"/>
              <a:gd name="T5" fmla="*/ 25 h 301"/>
              <a:gd name="T6" fmla="*/ 525 w 575"/>
              <a:gd name="T7" fmla="*/ 49 h 301"/>
              <a:gd name="T8" fmla="*/ 350 w 575"/>
              <a:gd name="T9" fmla="*/ 25 h 301"/>
              <a:gd name="T10" fmla="*/ 175 w 575"/>
              <a:gd name="T11" fmla="*/ 49 h 301"/>
              <a:gd name="T12" fmla="*/ 125 w 575"/>
              <a:gd name="T13" fmla="*/ 100 h 301"/>
              <a:gd name="T14" fmla="*/ 149 w 575"/>
              <a:gd name="T15" fmla="*/ 175 h 301"/>
              <a:gd name="T16" fmla="*/ 200 w 575"/>
              <a:gd name="T17" fmla="*/ 200 h 301"/>
              <a:gd name="T18" fmla="*/ 225 w 575"/>
              <a:gd name="T19" fmla="*/ 249 h 301"/>
              <a:gd name="T20" fmla="*/ 225 w 575"/>
              <a:gd name="T21" fmla="*/ 249 h 301"/>
              <a:gd name="T22" fmla="*/ 325 w 575"/>
              <a:gd name="T23" fmla="*/ 249 h 301"/>
              <a:gd name="T24" fmla="*/ 425 w 575"/>
              <a:gd name="T25" fmla="*/ 300 h 301"/>
              <a:gd name="T26" fmla="*/ 500 w 575"/>
              <a:gd name="T27" fmla="*/ 300 h 301"/>
              <a:gd name="T28" fmla="*/ 500 w 575"/>
              <a:gd name="T29" fmla="*/ 275 h 301"/>
              <a:gd name="T30" fmla="*/ 525 w 575"/>
              <a:gd name="T31" fmla="*/ 249 h 301"/>
              <a:gd name="T32" fmla="*/ 500 w 575"/>
              <a:gd name="T33" fmla="*/ 200 h 301"/>
              <a:gd name="T34" fmla="*/ 500 w 575"/>
              <a:gd name="T35" fmla="*/ 149 h 301"/>
              <a:gd name="T36" fmla="*/ 525 w 575"/>
              <a:gd name="T37" fmla="*/ 100 h 301"/>
              <a:gd name="T38" fmla="*/ 49 w 575"/>
              <a:gd name="T39" fmla="*/ 149 h 301"/>
              <a:gd name="T40" fmla="*/ 49 w 575"/>
              <a:gd name="T41" fmla="*/ 149 h 301"/>
              <a:gd name="T42" fmla="*/ 0 w 575"/>
              <a:gd name="T43" fmla="*/ 249 h 301"/>
              <a:gd name="T44" fmla="*/ 100 w 575"/>
              <a:gd name="T45" fmla="*/ 175 h 301"/>
              <a:gd name="T46" fmla="*/ 49 w 575"/>
              <a:gd name="T47" fmla="*/ 149 h 301"/>
              <a:gd name="T48" fmla="*/ 75 w 575"/>
              <a:gd name="T49" fmla="*/ 125 h 301"/>
              <a:gd name="T50" fmla="*/ 75 w 575"/>
              <a:gd name="T51" fmla="*/ 125 h 301"/>
              <a:gd name="T52" fmla="*/ 25 w 575"/>
              <a:gd name="T53" fmla="*/ 125 h 301"/>
              <a:gd name="T54" fmla="*/ 75 w 575"/>
              <a:gd name="T55" fmla="*/ 12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5" h="301">
                <a:moveTo>
                  <a:pt x="525" y="100"/>
                </a:moveTo>
                <a:lnTo>
                  <a:pt x="525" y="100"/>
                </a:lnTo>
                <a:cubicBezTo>
                  <a:pt x="550" y="75"/>
                  <a:pt x="574" y="49"/>
                  <a:pt x="550" y="25"/>
                </a:cubicBezTo>
                <a:cubicBezTo>
                  <a:pt x="550" y="25"/>
                  <a:pt x="550" y="25"/>
                  <a:pt x="525" y="49"/>
                </a:cubicBezTo>
                <a:cubicBezTo>
                  <a:pt x="500" y="49"/>
                  <a:pt x="400" y="0"/>
                  <a:pt x="350" y="25"/>
                </a:cubicBezTo>
                <a:cubicBezTo>
                  <a:pt x="300" y="25"/>
                  <a:pt x="200" y="25"/>
                  <a:pt x="175" y="49"/>
                </a:cubicBezTo>
                <a:cubicBezTo>
                  <a:pt x="149" y="75"/>
                  <a:pt x="100" y="75"/>
                  <a:pt x="125" y="100"/>
                </a:cubicBezTo>
                <a:cubicBezTo>
                  <a:pt x="149" y="125"/>
                  <a:pt x="125" y="149"/>
                  <a:pt x="149" y="175"/>
                </a:cubicBezTo>
                <a:cubicBezTo>
                  <a:pt x="175" y="200"/>
                  <a:pt x="175" y="200"/>
                  <a:pt x="200" y="200"/>
                </a:cubicBezTo>
                <a:cubicBezTo>
                  <a:pt x="225" y="200"/>
                  <a:pt x="249" y="200"/>
                  <a:pt x="225" y="249"/>
                </a:cubicBezTo>
                <a:lnTo>
                  <a:pt x="225" y="249"/>
                </a:lnTo>
                <a:cubicBezTo>
                  <a:pt x="275" y="225"/>
                  <a:pt x="325" y="225"/>
                  <a:pt x="325" y="249"/>
                </a:cubicBezTo>
                <a:cubicBezTo>
                  <a:pt x="325" y="249"/>
                  <a:pt x="400" y="300"/>
                  <a:pt x="425" y="300"/>
                </a:cubicBezTo>
                <a:cubicBezTo>
                  <a:pt x="425" y="300"/>
                  <a:pt x="475" y="300"/>
                  <a:pt x="500" y="300"/>
                </a:cubicBezTo>
                <a:lnTo>
                  <a:pt x="500" y="275"/>
                </a:lnTo>
                <a:cubicBezTo>
                  <a:pt x="525" y="275"/>
                  <a:pt x="550" y="275"/>
                  <a:pt x="525" y="249"/>
                </a:cubicBezTo>
                <a:cubicBezTo>
                  <a:pt x="525" y="225"/>
                  <a:pt x="525" y="225"/>
                  <a:pt x="500" y="200"/>
                </a:cubicBezTo>
                <a:cubicBezTo>
                  <a:pt x="500" y="175"/>
                  <a:pt x="500" y="149"/>
                  <a:pt x="500" y="149"/>
                </a:cubicBezTo>
                <a:cubicBezTo>
                  <a:pt x="500" y="125"/>
                  <a:pt x="525" y="125"/>
                  <a:pt x="525" y="100"/>
                </a:cubicBezTo>
                <a:close/>
                <a:moveTo>
                  <a:pt x="49" y="149"/>
                </a:moveTo>
                <a:lnTo>
                  <a:pt x="49" y="149"/>
                </a:lnTo>
                <a:cubicBezTo>
                  <a:pt x="0" y="175"/>
                  <a:pt x="0" y="249"/>
                  <a:pt x="0" y="249"/>
                </a:cubicBezTo>
                <a:cubicBezTo>
                  <a:pt x="25" y="249"/>
                  <a:pt x="100" y="200"/>
                  <a:pt x="100" y="175"/>
                </a:cubicBezTo>
                <a:cubicBezTo>
                  <a:pt x="125" y="149"/>
                  <a:pt x="100" y="149"/>
                  <a:pt x="49" y="149"/>
                </a:cubicBezTo>
                <a:close/>
                <a:moveTo>
                  <a:pt x="75" y="125"/>
                </a:moveTo>
                <a:lnTo>
                  <a:pt x="75" y="125"/>
                </a:lnTo>
                <a:cubicBezTo>
                  <a:pt x="100" y="100"/>
                  <a:pt x="0" y="100"/>
                  <a:pt x="25" y="125"/>
                </a:cubicBezTo>
                <a:cubicBezTo>
                  <a:pt x="49" y="149"/>
                  <a:pt x="75" y="149"/>
                  <a:pt x="75" y="12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10" name="Freeform 136">
            <a:extLst>
              <a:ext uri="{FF2B5EF4-FFF2-40B4-BE49-F238E27FC236}">
                <a16:creationId xmlns:a16="http://schemas.microsoft.com/office/drawing/2014/main" id="{1BD66429-E412-2544-9296-BAE20DF4EA76}"/>
              </a:ext>
            </a:extLst>
          </p:cNvPr>
          <p:cNvSpPr>
            <a:spLocks noChangeArrowheads="1"/>
          </p:cNvSpPr>
          <p:nvPr/>
        </p:nvSpPr>
        <p:spPr bwMode="auto">
          <a:xfrm>
            <a:off x="6762560" y="4685847"/>
            <a:ext cx="239061" cy="295311"/>
          </a:xfrm>
          <a:custGeom>
            <a:avLst/>
            <a:gdLst>
              <a:gd name="T0" fmla="*/ 675 w 751"/>
              <a:gd name="T1" fmla="*/ 200 h 926"/>
              <a:gd name="T2" fmla="*/ 675 w 751"/>
              <a:gd name="T3" fmla="*/ 200 h 926"/>
              <a:gd name="T4" fmla="*/ 700 w 751"/>
              <a:gd name="T5" fmla="*/ 149 h 926"/>
              <a:gd name="T6" fmla="*/ 750 w 751"/>
              <a:gd name="T7" fmla="*/ 75 h 926"/>
              <a:gd name="T8" fmla="*/ 700 w 751"/>
              <a:gd name="T9" fmla="*/ 100 h 926"/>
              <a:gd name="T10" fmla="*/ 675 w 751"/>
              <a:gd name="T11" fmla="*/ 75 h 926"/>
              <a:gd name="T12" fmla="*/ 575 w 751"/>
              <a:gd name="T13" fmla="*/ 75 h 926"/>
              <a:gd name="T14" fmla="*/ 525 w 751"/>
              <a:gd name="T15" fmla="*/ 125 h 926"/>
              <a:gd name="T16" fmla="*/ 400 w 751"/>
              <a:gd name="T17" fmla="*/ 125 h 926"/>
              <a:gd name="T18" fmla="*/ 300 w 751"/>
              <a:gd name="T19" fmla="*/ 49 h 926"/>
              <a:gd name="T20" fmla="*/ 200 w 751"/>
              <a:gd name="T21" fmla="*/ 25 h 926"/>
              <a:gd name="T22" fmla="*/ 150 w 751"/>
              <a:gd name="T23" fmla="*/ 0 h 926"/>
              <a:gd name="T24" fmla="*/ 100 w 751"/>
              <a:gd name="T25" fmla="*/ 0 h 926"/>
              <a:gd name="T26" fmla="*/ 25 w 751"/>
              <a:gd name="T27" fmla="*/ 49 h 926"/>
              <a:gd name="T28" fmla="*/ 0 w 751"/>
              <a:gd name="T29" fmla="*/ 75 h 926"/>
              <a:gd name="T30" fmla="*/ 50 w 751"/>
              <a:gd name="T31" fmla="*/ 100 h 926"/>
              <a:gd name="T32" fmla="*/ 50 w 751"/>
              <a:gd name="T33" fmla="*/ 175 h 926"/>
              <a:gd name="T34" fmla="*/ 100 w 751"/>
              <a:gd name="T35" fmla="*/ 200 h 926"/>
              <a:gd name="T36" fmla="*/ 100 w 751"/>
              <a:gd name="T37" fmla="*/ 275 h 926"/>
              <a:gd name="T38" fmla="*/ 25 w 751"/>
              <a:gd name="T39" fmla="*/ 400 h 926"/>
              <a:gd name="T40" fmla="*/ 0 w 751"/>
              <a:gd name="T41" fmla="*/ 449 h 926"/>
              <a:gd name="T42" fmla="*/ 75 w 751"/>
              <a:gd name="T43" fmla="*/ 500 h 926"/>
              <a:gd name="T44" fmla="*/ 0 w 751"/>
              <a:gd name="T45" fmla="*/ 549 h 926"/>
              <a:gd name="T46" fmla="*/ 0 w 751"/>
              <a:gd name="T47" fmla="*/ 549 h 926"/>
              <a:gd name="T48" fmla="*/ 350 w 751"/>
              <a:gd name="T49" fmla="*/ 749 h 926"/>
              <a:gd name="T50" fmla="*/ 350 w 751"/>
              <a:gd name="T51" fmla="*/ 800 h 926"/>
              <a:gd name="T52" fmla="*/ 500 w 751"/>
              <a:gd name="T53" fmla="*/ 925 h 926"/>
              <a:gd name="T54" fmla="*/ 600 w 751"/>
              <a:gd name="T55" fmla="*/ 700 h 926"/>
              <a:gd name="T56" fmla="*/ 650 w 751"/>
              <a:gd name="T57" fmla="*/ 675 h 926"/>
              <a:gd name="T58" fmla="*/ 700 w 751"/>
              <a:gd name="T59" fmla="*/ 625 h 926"/>
              <a:gd name="T60" fmla="*/ 725 w 751"/>
              <a:gd name="T61" fmla="*/ 625 h 926"/>
              <a:gd name="T62" fmla="*/ 675 w 751"/>
              <a:gd name="T63" fmla="*/ 549 h 926"/>
              <a:gd name="T64" fmla="*/ 675 w 751"/>
              <a:gd name="T65" fmla="*/ 20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1" h="926">
                <a:moveTo>
                  <a:pt x="675" y="200"/>
                </a:moveTo>
                <a:lnTo>
                  <a:pt x="675" y="200"/>
                </a:lnTo>
                <a:cubicBezTo>
                  <a:pt x="700" y="149"/>
                  <a:pt x="700" y="149"/>
                  <a:pt x="700" y="149"/>
                </a:cubicBezTo>
                <a:cubicBezTo>
                  <a:pt x="750" y="75"/>
                  <a:pt x="750" y="75"/>
                  <a:pt x="750" y="75"/>
                </a:cubicBezTo>
                <a:cubicBezTo>
                  <a:pt x="725" y="75"/>
                  <a:pt x="725" y="75"/>
                  <a:pt x="700" y="100"/>
                </a:cubicBezTo>
                <a:lnTo>
                  <a:pt x="675" y="75"/>
                </a:lnTo>
                <a:cubicBezTo>
                  <a:pt x="650" y="49"/>
                  <a:pt x="625" y="75"/>
                  <a:pt x="575" y="75"/>
                </a:cubicBezTo>
                <a:cubicBezTo>
                  <a:pt x="550" y="100"/>
                  <a:pt x="525" y="149"/>
                  <a:pt x="525" y="125"/>
                </a:cubicBezTo>
                <a:cubicBezTo>
                  <a:pt x="500" y="125"/>
                  <a:pt x="425" y="125"/>
                  <a:pt x="400" y="125"/>
                </a:cubicBezTo>
                <a:cubicBezTo>
                  <a:pt x="400" y="125"/>
                  <a:pt x="325" y="75"/>
                  <a:pt x="300" y="49"/>
                </a:cubicBezTo>
                <a:cubicBezTo>
                  <a:pt x="275" y="25"/>
                  <a:pt x="225" y="49"/>
                  <a:pt x="200" y="25"/>
                </a:cubicBezTo>
                <a:cubicBezTo>
                  <a:pt x="200" y="25"/>
                  <a:pt x="175" y="25"/>
                  <a:pt x="150" y="0"/>
                </a:cubicBezTo>
                <a:cubicBezTo>
                  <a:pt x="150" y="0"/>
                  <a:pt x="125" y="0"/>
                  <a:pt x="100" y="0"/>
                </a:cubicBezTo>
                <a:cubicBezTo>
                  <a:pt x="75" y="0"/>
                  <a:pt x="25" y="25"/>
                  <a:pt x="25" y="49"/>
                </a:cubicBezTo>
                <a:cubicBezTo>
                  <a:pt x="25" y="49"/>
                  <a:pt x="25" y="75"/>
                  <a:pt x="0" y="75"/>
                </a:cubicBezTo>
                <a:cubicBezTo>
                  <a:pt x="50" y="100"/>
                  <a:pt x="50" y="100"/>
                  <a:pt x="50" y="100"/>
                </a:cubicBezTo>
                <a:cubicBezTo>
                  <a:pt x="50" y="175"/>
                  <a:pt x="50" y="175"/>
                  <a:pt x="50" y="175"/>
                </a:cubicBezTo>
                <a:cubicBezTo>
                  <a:pt x="100" y="200"/>
                  <a:pt x="100" y="200"/>
                  <a:pt x="100" y="200"/>
                </a:cubicBezTo>
                <a:cubicBezTo>
                  <a:pt x="100" y="200"/>
                  <a:pt x="100" y="249"/>
                  <a:pt x="100" y="275"/>
                </a:cubicBezTo>
                <a:cubicBezTo>
                  <a:pt x="100" y="325"/>
                  <a:pt x="50" y="375"/>
                  <a:pt x="25" y="400"/>
                </a:cubicBezTo>
                <a:cubicBezTo>
                  <a:pt x="25" y="400"/>
                  <a:pt x="25" y="425"/>
                  <a:pt x="0" y="449"/>
                </a:cubicBezTo>
                <a:cubicBezTo>
                  <a:pt x="50" y="475"/>
                  <a:pt x="75" y="475"/>
                  <a:pt x="75" y="500"/>
                </a:cubicBezTo>
                <a:cubicBezTo>
                  <a:pt x="75" y="500"/>
                  <a:pt x="0" y="500"/>
                  <a:pt x="0" y="549"/>
                </a:cubicBezTo>
                <a:lnTo>
                  <a:pt x="0" y="549"/>
                </a:lnTo>
                <a:cubicBezTo>
                  <a:pt x="350" y="749"/>
                  <a:pt x="350" y="749"/>
                  <a:pt x="350" y="749"/>
                </a:cubicBezTo>
                <a:cubicBezTo>
                  <a:pt x="350" y="800"/>
                  <a:pt x="350" y="800"/>
                  <a:pt x="350" y="800"/>
                </a:cubicBezTo>
                <a:cubicBezTo>
                  <a:pt x="350" y="800"/>
                  <a:pt x="425" y="849"/>
                  <a:pt x="500" y="925"/>
                </a:cubicBezTo>
                <a:cubicBezTo>
                  <a:pt x="550" y="825"/>
                  <a:pt x="600" y="725"/>
                  <a:pt x="600" y="700"/>
                </a:cubicBezTo>
                <a:cubicBezTo>
                  <a:pt x="625" y="675"/>
                  <a:pt x="650" y="675"/>
                  <a:pt x="650" y="675"/>
                </a:cubicBezTo>
                <a:cubicBezTo>
                  <a:pt x="675" y="649"/>
                  <a:pt x="675" y="675"/>
                  <a:pt x="700" y="625"/>
                </a:cubicBezTo>
                <a:cubicBezTo>
                  <a:pt x="725" y="625"/>
                  <a:pt x="725" y="625"/>
                  <a:pt x="725" y="625"/>
                </a:cubicBezTo>
                <a:cubicBezTo>
                  <a:pt x="675" y="549"/>
                  <a:pt x="675" y="549"/>
                  <a:pt x="675" y="549"/>
                </a:cubicBezTo>
                <a:lnTo>
                  <a:pt x="675" y="200"/>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11" name="Freeform 137">
            <a:extLst>
              <a:ext uri="{FF2B5EF4-FFF2-40B4-BE49-F238E27FC236}">
                <a16:creationId xmlns:a16="http://schemas.microsoft.com/office/drawing/2014/main" id="{921D19E5-975E-204F-AED0-0900FDE00BB8}"/>
              </a:ext>
            </a:extLst>
          </p:cNvPr>
          <p:cNvSpPr>
            <a:spLocks noChangeArrowheads="1"/>
          </p:cNvSpPr>
          <p:nvPr/>
        </p:nvSpPr>
        <p:spPr bwMode="auto">
          <a:xfrm>
            <a:off x="6634591" y="4709754"/>
            <a:ext cx="160312" cy="167343"/>
          </a:xfrm>
          <a:custGeom>
            <a:avLst/>
            <a:gdLst>
              <a:gd name="T0" fmla="*/ 450 w 501"/>
              <a:gd name="T1" fmla="*/ 100 h 526"/>
              <a:gd name="T2" fmla="*/ 450 w 501"/>
              <a:gd name="T3" fmla="*/ 100 h 526"/>
              <a:gd name="T4" fmla="*/ 450 w 501"/>
              <a:gd name="T5" fmla="*/ 25 h 526"/>
              <a:gd name="T6" fmla="*/ 400 w 501"/>
              <a:gd name="T7" fmla="*/ 0 h 526"/>
              <a:gd name="T8" fmla="*/ 375 w 501"/>
              <a:gd name="T9" fmla="*/ 25 h 526"/>
              <a:gd name="T10" fmla="*/ 325 w 501"/>
              <a:gd name="T11" fmla="*/ 25 h 526"/>
              <a:gd name="T12" fmla="*/ 250 w 501"/>
              <a:gd name="T13" fmla="*/ 50 h 526"/>
              <a:gd name="T14" fmla="*/ 200 w 501"/>
              <a:gd name="T15" fmla="*/ 25 h 526"/>
              <a:gd name="T16" fmla="*/ 125 w 501"/>
              <a:gd name="T17" fmla="*/ 50 h 526"/>
              <a:gd name="T18" fmla="*/ 125 w 501"/>
              <a:gd name="T19" fmla="*/ 125 h 526"/>
              <a:gd name="T20" fmla="*/ 150 w 501"/>
              <a:gd name="T21" fmla="*/ 174 h 526"/>
              <a:gd name="T22" fmla="*/ 125 w 501"/>
              <a:gd name="T23" fmla="*/ 225 h 526"/>
              <a:gd name="T24" fmla="*/ 75 w 501"/>
              <a:gd name="T25" fmla="*/ 250 h 526"/>
              <a:gd name="T26" fmla="*/ 50 w 501"/>
              <a:gd name="T27" fmla="*/ 300 h 526"/>
              <a:gd name="T28" fmla="*/ 25 w 501"/>
              <a:gd name="T29" fmla="*/ 374 h 526"/>
              <a:gd name="T30" fmla="*/ 0 w 501"/>
              <a:gd name="T31" fmla="*/ 450 h 526"/>
              <a:gd name="T32" fmla="*/ 0 w 501"/>
              <a:gd name="T33" fmla="*/ 525 h 526"/>
              <a:gd name="T34" fmla="*/ 25 w 501"/>
              <a:gd name="T35" fmla="*/ 500 h 526"/>
              <a:gd name="T36" fmla="*/ 125 w 501"/>
              <a:gd name="T37" fmla="*/ 474 h 526"/>
              <a:gd name="T38" fmla="*/ 200 w 501"/>
              <a:gd name="T39" fmla="*/ 474 h 526"/>
              <a:gd name="T40" fmla="*/ 275 w 501"/>
              <a:gd name="T41" fmla="*/ 374 h 526"/>
              <a:gd name="T42" fmla="*/ 400 w 501"/>
              <a:gd name="T43" fmla="*/ 374 h 526"/>
              <a:gd name="T44" fmla="*/ 425 w 501"/>
              <a:gd name="T45" fmla="*/ 325 h 526"/>
              <a:gd name="T46" fmla="*/ 500 w 501"/>
              <a:gd name="T47" fmla="*/ 200 h 526"/>
              <a:gd name="T48" fmla="*/ 500 w 501"/>
              <a:gd name="T49" fmla="*/ 125 h 526"/>
              <a:gd name="T50" fmla="*/ 450 w 501"/>
              <a:gd name="T51" fmla="*/ 10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1" h="526">
                <a:moveTo>
                  <a:pt x="450" y="100"/>
                </a:moveTo>
                <a:lnTo>
                  <a:pt x="450" y="100"/>
                </a:lnTo>
                <a:cubicBezTo>
                  <a:pt x="450" y="25"/>
                  <a:pt x="450" y="25"/>
                  <a:pt x="450" y="25"/>
                </a:cubicBezTo>
                <a:cubicBezTo>
                  <a:pt x="400" y="0"/>
                  <a:pt x="400" y="0"/>
                  <a:pt x="400" y="0"/>
                </a:cubicBezTo>
                <a:lnTo>
                  <a:pt x="375" y="25"/>
                </a:lnTo>
                <a:cubicBezTo>
                  <a:pt x="375" y="50"/>
                  <a:pt x="325" y="25"/>
                  <a:pt x="325" y="25"/>
                </a:cubicBezTo>
                <a:cubicBezTo>
                  <a:pt x="300" y="25"/>
                  <a:pt x="250" y="50"/>
                  <a:pt x="250" y="50"/>
                </a:cubicBezTo>
                <a:cubicBezTo>
                  <a:pt x="250" y="74"/>
                  <a:pt x="225" y="25"/>
                  <a:pt x="200" y="25"/>
                </a:cubicBezTo>
                <a:cubicBezTo>
                  <a:pt x="175" y="25"/>
                  <a:pt x="125" y="50"/>
                  <a:pt x="125" y="50"/>
                </a:cubicBezTo>
                <a:cubicBezTo>
                  <a:pt x="125" y="50"/>
                  <a:pt x="125" y="100"/>
                  <a:pt x="125" y="125"/>
                </a:cubicBezTo>
                <a:cubicBezTo>
                  <a:pt x="125" y="150"/>
                  <a:pt x="150" y="150"/>
                  <a:pt x="150" y="174"/>
                </a:cubicBezTo>
                <a:cubicBezTo>
                  <a:pt x="150" y="200"/>
                  <a:pt x="125" y="225"/>
                  <a:pt x="125" y="225"/>
                </a:cubicBezTo>
                <a:cubicBezTo>
                  <a:pt x="125" y="250"/>
                  <a:pt x="99" y="250"/>
                  <a:pt x="75" y="250"/>
                </a:cubicBezTo>
                <a:cubicBezTo>
                  <a:pt x="50" y="250"/>
                  <a:pt x="50" y="300"/>
                  <a:pt x="50" y="300"/>
                </a:cubicBezTo>
                <a:cubicBezTo>
                  <a:pt x="25" y="325"/>
                  <a:pt x="25" y="350"/>
                  <a:pt x="25" y="374"/>
                </a:cubicBezTo>
                <a:cubicBezTo>
                  <a:pt x="0" y="400"/>
                  <a:pt x="0" y="425"/>
                  <a:pt x="0" y="450"/>
                </a:cubicBezTo>
                <a:cubicBezTo>
                  <a:pt x="0" y="474"/>
                  <a:pt x="0" y="500"/>
                  <a:pt x="0" y="525"/>
                </a:cubicBezTo>
                <a:cubicBezTo>
                  <a:pt x="25" y="525"/>
                  <a:pt x="25" y="525"/>
                  <a:pt x="25" y="500"/>
                </a:cubicBezTo>
                <a:cubicBezTo>
                  <a:pt x="50" y="500"/>
                  <a:pt x="125" y="474"/>
                  <a:pt x="125" y="474"/>
                </a:cubicBezTo>
                <a:cubicBezTo>
                  <a:pt x="200" y="474"/>
                  <a:pt x="200" y="474"/>
                  <a:pt x="200" y="474"/>
                </a:cubicBezTo>
                <a:cubicBezTo>
                  <a:pt x="225" y="425"/>
                  <a:pt x="250" y="374"/>
                  <a:pt x="275" y="374"/>
                </a:cubicBezTo>
                <a:cubicBezTo>
                  <a:pt x="325" y="374"/>
                  <a:pt x="375" y="374"/>
                  <a:pt x="400" y="374"/>
                </a:cubicBezTo>
                <a:cubicBezTo>
                  <a:pt x="425" y="350"/>
                  <a:pt x="425" y="325"/>
                  <a:pt x="425" y="325"/>
                </a:cubicBezTo>
                <a:cubicBezTo>
                  <a:pt x="450" y="300"/>
                  <a:pt x="500" y="250"/>
                  <a:pt x="500" y="200"/>
                </a:cubicBezTo>
                <a:cubicBezTo>
                  <a:pt x="500" y="174"/>
                  <a:pt x="500" y="125"/>
                  <a:pt x="500" y="125"/>
                </a:cubicBezTo>
                <a:lnTo>
                  <a:pt x="450" y="100"/>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12" name="Freeform 138">
            <a:extLst>
              <a:ext uri="{FF2B5EF4-FFF2-40B4-BE49-F238E27FC236}">
                <a16:creationId xmlns:a16="http://schemas.microsoft.com/office/drawing/2014/main" id="{14635A6F-311C-BD48-8E93-F1C282EE266B}"/>
              </a:ext>
            </a:extLst>
          </p:cNvPr>
          <p:cNvSpPr>
            <a:spLocks noChangeArrowheads="1"/>
          </p:cNvSpPr>
          <p:nvPr/>
        </p:nvSpPr>
        <p:spPr bwMode="auto">
          <a:xfrm>
            <a:off x="7440369" y="3354135"/>
            <a:ext cx="525935" cy="310780"/>
          </a:xfrm>
          <a:custGeom>
            <a:avLst/>
            <a:gdLst>
              <a:gd name="T0" fmla="*/ 1600 w 1651"/>
              <a:gd name="T1" fmla="*/ 550 h 976"/>
              <a:gd name="T2" fmla="*/ 1600 w 1651"/>
              <a:gd name="T3" fmla="*/ 550 h 976"/>
              <a:gd name="T4" fmla="*/ 1475 w 1651"/>
              <a:gd name="T5" fmla="*/ 500 h 976"/>
              <a:gd name="T6" fmla="*/ 1400 w 1651"/>
              <a:gd name="T7" fmla="*/ 500 h 976"/>
              <a:gd name="T8" fmla="*/ 1325 w 1651"/>
              <a:gd name="T9" fmla="*/ 475 h 976"/>
              <a:gd name="T10" fmla="*/ 1225 w 1651"/>
              <a:gd name="T11" fmla="*/ 550 h 976"/>
              <a:gd name="T12" fmla="*/ 1175 w 1651"/>
              <a:gd name="T13" fmla="*/ 550 h 976"/>
              <a:gd name="T14" fmla="*/ 1100 w 1651"/>
              <a:gd name="T15" fmla="*/ 500 h 976"/>
              <a:gd name="T16" fmla="*/ 1025 w 1651"/>
              <a:gd name="T17" fmla="*/ 500 h 976"/>
              <a:gd name="T18" fmla="*/ 975 w 1651"/>
              <a:gd name="T19" fmla="*/ 400 h 976"/>
              <a:gd name="T20" fmla="*/ 949 w 1651"/>
              <a:gd name="T21" fmla="*/ 300 h 976"/>
              <a:gd name="T22" fmla="*/ 875 w 1651"/>
              <a:gd name="T23" fmla="*/ 250 h 976"/>
              <a:gd name="T24" fmla="*/ 675 w 1651"/>
              <a:gd name="T25" fmla="*/ 250 h 976"/>
              <a:gd name="T26" fmla="*/ 549 w 1651"/>
              <a:gd name="T27" fmla="*/ 250 h 976"/>
              <a:gd name="T28" fmla="*/ 449 w 1651"/>
              <a:gd name="T29" fmla="*/ 125 h 976"/>
              <a:gd name="T30" fmla="*/ 424 w 1651"/>
              <a:gd name="T31" fmla="*/ 175 h 976"/>
              <a:gd name="T32" fmla="*/ 300 w 1651"/>
              <a:gd name="T33" fmla="*/ 150 h 976"/>
              <a:gd name="T34" fmla="*/ 300 w 1651"/>
              <a:gd name="T35" fmla="*/ 25 h 976"/>
              <a:gd name="T36" fmla="*/ 249 w 1651"/>
              <a:gd name="T37" fmla="*/ 150 h 976"/>
              <a:gd name="T38" fmla="*/ 249 w 1651"/>
              <a:gd name="T39" fmla="*/ 0 h 976"/>
              <a:gd name="T40" fmla="*/ 0 w 1651"/>
              <a:gd name="T41" fmla="*/ 75 h 976"/>
              <a:gd name="T42" fmla="*/ 0 w 1651"/>
              <a:gd name="T43" fmla="*/ 475 h 976"/>
              <a:gd name="T44" fmla="*/ 0 w 1651"/>
              <a:gd name="T45" fmla="*/ 475 h 976"/>
              <a:gd name="T46" fmla="*/ 49 w 1651"/>
              <a:gd name="T47" fmla="*/ 500 h 976"/>
              <a:gd name="T48" fmla="*/ 100 w 1651"/>
              <a:gd name="T49" fmla="*/ 450 h 976"/>
              <a:gd name="T50" fmla="*/ 149 w 1651"/>
              <a:gd name="T51" fmla="*/ 400 h 976"/>
              <a:gd name="T52" fmla="*/ 200 w 1651"/>
              <a:gd name="T53" fmla="*/ 375 h 976"/>
              <a:gd name="T54" fmla="*/ 224 w 1651"/>
              <a:gd name="T55" fmla="*/ 350 h 976"/>
              <a:gd name="T56" fmla="*/ 300 w 1651"/>
              <a:gd name="T57" fmla="*/ 375 h 976"/>
              <a:gd name="T58" fmla="*/ 374 w 1651"/>
              <a:gd name="T59" fmla="*/ 400 h 976"/>
              <a:gd name="T60" fmla="*/ 400 w 1651"/>
              <a:gd name="T61" fmla="*/ 500 h 976"/>
              <a:gd name="T62" fmla="*/ 549 w 1651"/>
              <a:gd name="T63" fmla="*/ 500 h 976"/>
              <a:gd name="T64" fmla="*/ 575 w 1651"/>
              <a:gd name="T65" fmla="*/ 575 h 976"/>
              <a:gd name="T66" fmla="*/ 624 w 1651"/>
              <a:gd name="T67" fmla="*/ 650 h 976"/>
              <a:gd name="T68" fmla="*/ 725 w 1651"/>
              <a:gd name="T69" fmla="*/ 725 h 976"/>
              <a:gd name="T70" fmla="*/ 825 w 1651"/>
              <a:gd name="T71" fmla="*/ 775 h 976"/>
              <a:gd name="T72" fmla="*/ 925 w 1651"/>
              <a:gd name="T73" fmla="*/ 850 h 976"/>
              <a:gd name="T74" fmla="*/ 1000 w 1651"/>
              <a:gd name="T75" fmla="*/ 875 h 976"/>
              <a:gd name="T76" fmla="*/ 1025 w 1651"/>
              <a:gd name="T77" fmla="*/ 925 h 976"/>
              <a:gd name="T78" fmla="*/ 1025 w 1651"/>
              <a:gd name="T79" fmla="*/ 925 h 976"/>
              <a:gd name="T80" fmla="*/ 1100 w 1651"/>
              <a:gd name="T81" fmla="*/ 950 h 976"/>
              <a:gd name="T82" fmla="*/ 1125 w 1651"/>
              <a:gd name="T83" fmla="*/ 975 h 976"/>
              <a:gd name="T84" fmla="*/ 1175 w 1651"/>
              <a:gd name="T85" fmla="*/ 875 h 976"/>
              <a:gd name="T86" fmla="*/ 1175 w 1651"/>
              <a:gd name="T87" fmla="*/ 800 h 976"/>
              <a:gd name="T88" fmla="*/ 1100 w 1651"/>
              <a:gd name="T89" fmla="*/ 725 h 976"/>
              <a:gd name="T90" fmla="*/ 1200 w 1651"/>
              <a:gd name="T91" fmla="*/ 700 h 976"/>
              <a:gd name="T92" fmla="*/ 1225 w 1651"/>
              <a:gd name="T93" fmla="*/ 650 h 976"/>
              <a:gd name="T94" fmla="*/ 1275 w 1651"/>
              <a:gd name="T95" fmla="*/ 600 h 976"/>
              <a:gd name="T96" fmla="*/ 1349 w 1651"/>
              <a:gd name="T97" fmla="*/ 575 h 976"/>
              <a:gd name="T98" fmla="*/ 1400 w 1651"/>
              <a:gd name="T99" fmla="*/ 550 h 976"/>
              <a:gd name="T100" fmla="*/ 1375 w 1651"/>
              <a:gd name="T101" fmla="*/ 625 h 976"/>
              <a:gd name="T102" fmla="*/ 1475 w 1651"/>
              <a:gd name="T103" fmla="*/ 625 h 976"/>
              <a:gd name="T104" fmla="*/ 1575 w 1651"/>
              <a:gd name="T105" fmla="*/ 600 h 976"/>
              <a:gd name="T106" fmla="*/ 1600 w 1651"/>
              <a:gd name="T107" fmla="*/ 55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51" h="976">
                <a:moveTo>
                  <a:pt x="1600" y="550"/>
                </a:moveTo>
                <a:lnTo>
                  <a:pt x="1600" y="550"/>
                </a:lnTo>
                <a:cubicBezTo>
                  <a:pt x="1575" y="525"/>
                  <a:pt x="1500" y="475"/>
                  <a:pt x="1475" y="500"/>
                </a:cubicBezTo>
                <a:cubicBezTo>
                  <a:pt x="1475" y="525"/>
                  <a:pt x="1425" y="525"/>
                  <a:pt x="1400" y="500"/>
                </a:cubicBezTo>
                <a:cubicBezTo>
                  <a:pt x="1400" y="475"/>
                  <a:pt x="1375" y="450"/>
                  <a:pt x="1325" y="475"/>
                </a:cubicBezTo>
                <a:cubicBezTo>
                  <a:pt x="1249" y="500"/>
                  <a:pt x="1225" y="525"/>
                  <a:pt x="1225" y="550"/>
                </a:cubicBezTo>
                <a:cubicBezTo>
                  <a:pt x="1225" y="575"/>
                  <a:pt x="1175" y="600"/>
                  <a:pt x="1175" y="550"/>
                </a:cubicBezTo>
                <a:cubicBezTo>
                  <a:pt x="1175" y="525"/>
                  <a:pt x="1125" y="525"/>
                  <a:pt x="1100" y="500"/>
                </a:cubicBezTo>
                <a:cubicBezTo>
                  <a:pt x="1075" y="500"/>
                  <a:pt x="1025" y="525"/>
                  <a:pt x="1025" y="500"/>
                </a:cubicBezTo>
                <a:cubicBezTo>
                  <a:pt x="1025" y="450"/>
                  <a:pt x="975" y="425"/>
                  <a:pt x="975" y="400"/>
                </a:cubicBezTo>
                <a:cubicBezTo>
                  <a:pt x="949" y="350"/>
                  <a:pt x="975" y="300"/>
                  <a:pt x="949" y="300"/>
                </a:cubicBezTo>
                <a:cubicBezTo>
                  <a:pt x="925" y="300"/>
                  <a:pt x="900" y="250"/>
                  <a:pt x="875" y="250"/>
                </a:cubicBezTo>
                <a:cubicBezTo>
                  <a:pt x="849" y="250"/>
                  <a:pt x="700" y="250"/>
                  <a:pt x="675" y="250"/>
                </a:cubicBezTo>
                <a:cubicBezTo>
                  <a:pt x="649" y="225"/>
                  <a:pt x="575" y="275"/>
                  <a:pt x="549" y="250"/>
                </a:cubicBezTo>
                <a:cubicBezTo>
                  <a:pt x="549" y="225"/>
                  <a:pt x="475" y="150"/>
                  <a:pt x="449" y="125"/>
                </a:cubicBezTo>
                <a:cubicBezTo>
                  <a:pt x="449" y="150"/>
                  <a:pt x="424" y="150"/>
                  <a:pt x="424" y="175"/>
                </a:cubicBezTo>
                <a:cubicBezTo>
                  <a:pt x="349" y="225"/>
                  <a:pt x="275" y="200"/>
                  <a:pt x="300" y="150"/>
                </a:cubicBezTo>
                <a:cubicBezTo>
                  <a:pt x="324" y="100"/>
                  <a:pt x="324" y="25"/>
                  <a:pt x="300" y="25"/>
                </a:cubicBezTo>
                <a:cubicBezTo>
                  <a:pt x="249" y="25"/>
                  <a:pt x="275" y="150"/>
                  <a:pt x="249" y="150"/>
                </a:cubicBezTo>
                <a:cubicBezTo>
                  <a:pt x="224" y="150"/>
                  <a:pt x="224" y="50"/>
                  <a:pt x="249" y="0"/>
                </a:cubicBezTo>
                <a:cubicBezTo>
                  <a:pt x="0" y="75"/>
                  <a:pt x="0" y="75"/>
                  <a:pt x="0" y="75"/>
                </a:cubicBezTo>
                <a:cubicBezTo>
                  <a:pt x="0" y="475"/>
                  <a:pt x="0" y="475"/>
                  <a:pt x="0" y="475"/>
                </a:cubicBezTo>
                <a:lnTo>
                  <a:pt x="0" y="475"/>
                </a:lnTo>
                <a:cubicBezTo>
                  <a:pt x="24" y="500"/>
                  <a:pt x="49" y="500"/>
                  <a:pt x="49" y="500"/>
                </a:cubicBezTo>
                <a:cubicBezTo>
                  <a:pt x="100" y="500"/>
                  <a:pt x="100" y="475"/>
                  <a:pt x="100" y="450"/>
                </a:cubicBezTo>
                <a:cubicBezTo>
                  <a:pt x="100" y="450"/>
                  <a:pt x="124" y="400"/>
                  <a:pt x="149" y="400"/>
                </a:cubicBezTo>
                <a:cubicBezTo>
                  <a:pt x="175" y="400"/>
                  <a:pt x="175" y="375"/>
                  <a:pt x="200" y="375"/>
                </a:cubicBezTo>
                <a:cubicBezTo>
                  <a:pt x="200" y="375"/>
                  <a:pt x="224" y="375"/>
                  <a:pt x="224" y="350"/>
                </a:cubicBezTo>
                <a:cubicBezTo>
                  <a:pt x="249" y="350"/>
                  <a:pt x="275" y="350"/>
                  <a:pt x="300" y="375"/>
                </a:cubicBezTo>
                <a:cubicBezTo>
                  <a:pt x="300" y="375"/>
                  <a:pt x="349" y="400"/>
                  <a:pt x="374" y="400"/>
                </a:cubicBezTo>
                <a:cubicBezTo>
                  <a:pt x="400" y="400"/>
                  <a:pt x="400" y="475"/>
                  <a:pt x="400" y="500"/>
                </a:cubicBezTo>
                <a:cubicBezTo>
                  <a:pt x="400" y="500"/>
                  <a:pt x="524" y="500"/>
                  <a:pt x="549" y="500"/>
                </a:cubicBezTo>
                <a:cubicBezTo>
                  <a:pt x="549" y="525"/>
                  <a:pt x="549" y="550"/>
                  <a:pt x="575" y="575"/>
                </a:cubicBezTo>
                <a:cubicBezTo>
                  <a:pt x="600" y="600"/>
                  <a:pt x="624" y="625"/>
                  <a:pt x="624" y="650"/>
                </a:cubicBezTo>
                <a:cubicBezTo>
                  <a:pt x="624" y="675"/>
                  <a:pt x="700" y="700"/>
                  <a:pt x="725" y="725"/>
                </a:cubicBezTo>
                <a:cubicBezTo>
                  <a:pt x="725" y="750"/>
                  <a:pt x="775" y="775"/>
                  <a:pt x="825" y="775"/>
                </a:cubicBezTo>
                <a:cubicBezTo>
                  <a:pt x="875" y="800"/>
                  <a:pt x="900" y="850"/>
                  <a:pt x="925" y="850"/>
                </a:cubicBezTo>
                <a:cubicBezTo>
                  <a:pt x="949" y="850"/>
                  <a:pt x="1000" y="875"/>
                  <a:pt x="1000" y="875"/>
                </a:cubicBezTo>
                <a:cubicBezTo>
                  <a:pt x="1025" y="925"/>
                  <a:pt x="1025" y="925"/>
                  <a:pt x="1025" y="925"/>
                </a:cubicBezTo>
                <a:lnTo>
                  <a:pt x="1025" y="925"/>
                </a:lnTo>
                <a:cubicBezTo>
                  <a:pt x="1049" y="925"/>
                  <a:pt x="1075" y="950"/>
                  <a:pt x="1100" y="950"/>
                </a:cubicBezTo>
                <a:lnTo>
                  <a:pt x="1125" y="975"/>
                </a:lnTo>
                <a:cubicBezTo>
                  <a:pt x="1125" y="925"/>
                  <a:pt x="1149" y="900"/>
                  <a:pt x="1175" y="875"/>
                </a:cubicBezTo>
                <a:cubicBezTo>
                  <a:pt x="1200" y="850"/>
                  <a:pt x="1149" y="825"/>
                  <a:pt x="1175" y="800"/>
                </a:cubicBezTo>
                <a:cubicBezTo>
                  <a:pt x="1175" y="775"/>
                  <a:pt x="1100" y="750"/>
                  <a:pt x="1100" y="725"/>
                </a:cubicBezTo>
                <a:cubicBezTo>
                  <a:pt x="1100" y="700"/>
                  <a:pt x="1175" y="700"/>
                  <a:pt x="1200" y="700"/>
                </a:cubicBezTo>
                <a:cubicBezTo>
                  <a:pt x="1225" y="675"/>
                  <a:pt x="1200" y="650"/>
                  <a:pt x="1225" y="650"/>
                </a:cubicBezTo>
                <a:cubicBezTo>
                  <a:pt x="1249" y="650"/>
                  <a:pt x="1249" y="625"/>
                  <a:pt x="1275" y="600"/>
                </a:cubicBezTo>
                <a:cubicBezTo>
                  <a:pt x="1275" y="575"/>
                  <a:pt x="1325" y="600"/>
                  <a:pt x="1349" y="575"/>
                </a:cubicBezTo>
                <a:cubicBezTo>
                  <a:pt x="1375" y="550"/>
                  <a:pt x="1400" y="550"/>
                  <a:pt x="1400" y="550"/>
                </a:cubicBezTo>
                <a:cubicBezTo>
                  <a:pt x="1425" y="575"/>
                  <a:pt x="1375" y="625"/>
                  <a:pt x="1375" y="625"/>
                </a:cubicBezTo>
                <a:cubicBezTo>
                  <a:pt x="1400" y="625"/>
                  <a:pt x="1475" y="625"/>
                  <a:pt x="1475" y="625"/>
                </a:cubicBezTo>
                <a:cubicBezTo>
                  <a:pt x="1500" y="600"/>
                  <a:pt x="1549" y="625"/>
                  <a:pt x="1575" y="600"/>
                </a:cubicBezTo>
                <a:cubicBezTo>
                  <a:pt x="1600" y="575"/>
                  <a:pt x="1650" y="600"/>
                  <a:pt x="1600" y="5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13" name="Freeform 139">
            <a:extLst>
              <a:ext uri="{FF2B5EF4-FFF2-40B4-BE49-F238E27FC236}">
                <a16:creationId xmlns:a16="http://schemas.microsoft.com/office/drawing/2014/main" id="{30F87B2D-AD76-1844-ABC6-6AB18FF55A4B}"/>
              </a:ext>
            </a:extLst>
          </p:cNvPr>
          <p:cNvSpPr>
            <a:spLocks noChangeArrowheads="1"/>
          </p:cNvSpPr>
          <p:nvPr/>
        </p:nvSpPr>
        <p:spPr bwMode="auto">
          <a:xfrm>
            <a:off x="5917408" y="1623053"/>
            <a:ext cx="773432" cy="1227648"/>
          </a:xfrm>
          <a:custGeom>
            <a:avLst/>
            <a:gdLst>
              <a:gd name="T0" fmla="*/ 2300 w 2426"/>
              <a:gd name="T1" fmla="*/ 2000 h 3851"/>
              <a:gd name="T2" fmla="*/ 2250 w 2426"/>
              <a:gd name="T3" fmla="*/ 1876 h 3851"/>
              <a:gd name="T4" fmla="*/ 2075 w 2426"/>
              <a:gd name="T5" fmla="*/ 1876 h 3851"/>
              <a:gd name="T6" fmla="*/ 1900 w 2426"/>
              <a:gd name="T7" fmla="*/ 1925 h 3851"/>
              <a:gd name="T8" fmla="*/ 1800 w 2426"/>
              <a:gd name="T9" fmla="*/ 1900 h 3851"/>
              <a:gd name="T10" fmla="*/ 1650 w 2426"/>
              <a:gd name="T11" fmla="*/ 1950 h 3851"/>
              <a:gd name="T12" fmla="*/ 1624 w 2426"/>
              <a:gd name="T13" fmla="*/ 1950 h 3851"/>
              <a:gd name="T14" fmla="*/ 1475 w 2426"/>
              <a:gd name="T15" fmla="*/ 1976 h 3851"/>
              <a:gd name="T16" fmla="*/ 1375 w 2426"/>
              <a:gd name="T17" fmla="*/ 2000 h 3851"/>
              <a:gd name="T18" fmla="*/ 1224 w 2426"/>
              <a:gd name="T19" fmla="*/ 2100 h 3851"/>
              <a:gd name="T20" fmla="*/ 1175 w 2426"/>
              <a:gd name="T21" fmla="*/ 2225 h 3851"/>
              <a:gd name="T22" fmla="*/ 999 w 2426"/>
              <a:gd name="T23" fmla="*/ 2200 h 3851"/>
              <a:gd name="T24" fmla="*/ 875 w 2426"/>
              <a:gd name="T25" fmla="*/ 2325 h 3851"/>
              <a:gd name="T26" fmla="*/ 1050 w 2426"/>
              <a:gd name="T27" fmla="*/ 2325 h 3851"/>
              <a:gd name="T28" fmla="*/ 799 w 2426"/>
              <a:gd name="T29" fmla="*/ 2576 h 3851"/>
              <a:gd name="T30" fmla="*/ 650 w 2426"/>
              <a:gd name="T31" fmla="*/ 2801 h 3851"/>
              <a:gd name="T32" fmla="*/ 476 w 2426"/>
              <a:gd name="T33" fmla="*/ 3001 h 3851"/>
              <a:gd name="T34" fmla="*/ 225 w 2426"/>
              <a:gd name="T35" fmla="*/ 3150 h 3851"/>
              <a:gd name="T36" fmla="*/ 51 w 2426"/>
              <a:gd name="T37" fmla="*/ 3276 h 3851"/>
              <a:gd name="T38" fmla="*/ 25 w 2426"/>
              <a:gd name="T39" fmla="*/ 3476 h 3851"/>
              <a:gd name="T40" fmla="*/ 100 w 2426"/>
              <a:gd name="T41" fmla="*/ 3601 h 3851"/>
              <a:gd name="T42" fmla="*/ 125 w 2426"/>
              <a:gd name="T43" fmla="*/ 3650 h 3851"/>
              <a:gd name="T44" fmla="*/ 451 w 2426"/>
              <a:gd name="T45" fmla="*/ 3701 h 3851"/>
              <a:gd name="T46" fmla="*/ 624 w 2426"/>
              <a:gd name="T47" fmla="*/ 3726 h 3851"/>
              <a:gd name="T48" fmla="*/ 724 w 2426"/>
              <a:gd name="T49" fmla="*/ 3425 h 3851"/>
              <a:gd name="T50" fmla="*/ 699 w 2426"/>
              <a:gd name="T51" fmla="*/ 3025 h 3851"/>
              <a:gd name="T52" fmla="*/ 899 w 2426"/>
              <a:gd name="T53" fmla="*/ 2750 h 3851"/>
              <a:gd name="T54" fmla="*/ 1075 w 2426"/>
              <a:gd name="T55" fmla="*/ 2476 h 3851"/>
              <a:gd name="T56" fmla="*/ 1350 w 2426"/>
              <a:gd name="T57" fmla="*/ 2275 h 3851"/>
              <a:gd name="T58" fmla="*/ 1650 w 2426"/>
              <a:gd name="T59" fmla="*/ 2225 h 3851"/>
              <a:gd name="T60" fmla="*/ 1925 w 2426"/>
              <a:gd name="T61" fmla="*/ 2100 h 3851"/>
              <a:gd name="T62" fmla="*/ 2250 w 2426"/>
              <a:gd name="T63" fmla="*/ 2150 h 3851"/>
              <a:gd name="T64" fmla="*/ 675 w 2426"/>
              <a:gd name="T65" fmla="*/ 275 h 3851"/>
              <a:gd name="T66" fmla="*/ 899 w 2426"/>
              <a:gd name="T67" fmla="*/ 400 h 3851"/>
              <a:gd name="T68" fmla="*/ 975 w 2426"/>
              <a:gd name="T69" fmla="*/ 500 h 3851"/>
              <a:gd name="T70" fmla="*/ 924 w 2426"/>
              <a:gd name="T71" fmla="*/ 625 h 3851"/>
              <a:gd name="T72" fmla="*/ 1050 w 2426"/>
              <a:gd name="T73" fmla="*/ 800 h 3851"/>
              <a:gd name="T74" fmla="*/ 1324 w 2426"/>
              <a:gd name="T75" fmla="*/ 425 h 3851"/>
              <a:gd name="T76" fmla="*/ 1500 w 2426"/>
              <a:gd name="T77" fmla="*/ 600 h 3851"/>
              <a:gd name="T78" fmla="*/ 1775 w 2426"/>
              <a:gd name="T79" fmla="*/ 550 h 3851"/>
              <a:gd name="T80" fmla="*/ 1524 w 2426"/>
              <a:gd name="T81" fmla="*/ 350 h 3851"/>
              <a:gd name="T82" fmla="*/ 1250 w 2426"/>
              <a:gd name="T83" fmla="*/ 200 h 3851"/>
              <a:gd name="T84" fmla="*/ 1024 w 2426"/>
              <a:gd name="T85" fmla="*/ 150 h 3851"/>
              <a:gd name="T86" fmla="*/ 875 w 2426"/>
              <a:gd name="T87" fmla="*/ 225 h 3851"/>
              <a:gd name="T88" fmla="*/ 724 w 2426"/>
              <a:gd name="T89" fmla="*/ 150 h 3851"/>
              <a:gd name="T90" fmla="*/ 599 w 2426"/>
              <a:gd name="T91" fmla="*/ 450 h 3851"/>
              <a:gd name="T92" fmla="*/ 599 w 2426"/>
              <a:gd name="T93" fmla="*/ 450 h 3851"/>
              <a:gd name="T94" fmla="*/ 1400 w 2426"/>
              <a:gd name="T95" fmla="*/ 225 h 3851"/>
              <a:gd name="T96" fmla="*/ 2075 w 2426"/>
              <a:gd name="T97" fmla="*/ 100 h 3851"/>
              <a:gd name="T98" fmla="*/ 1624 w 2426"/>
              <a:gd name="T99" fmla="*/ 100 h 3851"/>
              <a:gd name="T100" fmla="*/ 1324 w 2426"/>
              <a:gd name="T101" fmla="*/ 25 h 3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6" h="3851">
                <a:moveTo>
                  <a:pt x="2349" y="2050"/>
                </a:moveTo>
                <a:lnTo>
                  <a:pt x="2349" y="2050"/>
                </a:lnTo>
                <a:cubicBezTo>
                  <a:pt x="2349" y="2076"/>
                  <a:pt x="2325" y="2076"/>
                  <a:pt x="2325" y="2050"/>
                </a:cubicBezTo>
                <a:cubicBezTo>
                  <a:pt x="2325" y="2025"/>
                  <a:pt x="2250" y="2000"/>
                  <a:pt x="2250" y="2000"/>
                </a:cubicBezTo>
                <a:cubicBezTo>
                  <a:pt x="2250" y="2000"/>
                  <a:pt x="2275" y="2000"/>
                  <a:pt x="2300" y="2000"/>
                </a:cubicBezTo>
                <a:cubicBezTo>
                  <a:pt x="2325" y="2025"/>
                  <a:pt x="2349" y="2000"/>
                  <a:pt x="2375" y="1976"/>
                </a:cubicBezTo>
                <a:cubicBezTo>
                  <a:pt x="2400" y="1950"/>
                  <a:pt x="2425" y="1976"/>
                  <a:pt x="2425" y="1950"/>
                </a:cubicBezTo>
                <a:lnTo>
                  <a:pt x="2375" y="1925"/>
                </a:lnTo>
                <a:cubicBezTo>
                  <a:pt x="2375" y="1900"/>
                  <a:pt x="2349" y="1876"/>
                  <a:pt x="2300" y="1900"/>
                </a:cubicBezTo>
                <a:cubicBezTo>
                  <a:pt x="2275" y="1900"/>
                  <a:pt x="2275" y="1876"/>
                  <a:pt x="2250" y="1876"/>
                </a:cubicBezTo>
                <a:cubicBezTo>
                  <a:pt x="2250" y="1850"/>
                  <a:pt x="2175" y="1876"/>
                  <a:pt x="2175" y="1925"/>
                </a:cubicBezTo>
                <a:cubicBezTo>
                  <a:pt x="2175" y="1950"/>
                  <a:pt x="2149" y="1950"/>
                  <a:pt x="2149" y="1925"/>
                </a:cubicBezTo>
                <a:cubicBezTo>
                  <a:pt x="2175" y="1900"/>
                  <a:pt x="2149" y="1876"/>
                  <a:pt x="2175" y="1876"/>
                </a:cubicBezTo>
                <a:cubicBezTo>
                  <a:pt x="2200" y="1876"/>
                  <a:pt x="2175" y="1825"/>
                  <a:pt x="2125" y="1825"/>
                </a:cubicBezTo>
                <a:cubicBezTo>
                  <a:pt x="2075" y="1825"/>
                  <a:pt x="2075" y="1850"/>
                  <a:pt x="2075" y="1876"/>
                </a:cubicBezTo>
                <a:cubicBezTo>
                  <a:pt x="2100" y="1876"/>
                  <a:pt x="2050" y="1950"/>
                  <a:pt x="2025" y="1950"/>
                </a:cubicBezTo>
                <a:cubicBezTo>
                  <a:pt x="2000" y="1950"/>
                  <a:pt x="2025" y="1900"/>
                  <a:pt x="2025" y="1876"/>
                </a:cubicBezTo>
                <a:cubicBezTo>
                  <a:pt x="2025" y="1850"/>
                  <a:pt x="2000" y="1850"/>
                  <a:pt x="1950" y="1900"/>
                </a:cubicBezTo>
                <a:cubicBezTo>
                  <a:pt x="1925" y="1950"/>
                  <a:pt x="1900" y="1976"/>
                  <a:pt x="1875" y="1976"/>
                </a:cubicBezTo>
                <a:cubicBezTo>
                  <a:pt x="1850" y="2000"/>
                  <a:pt x="1850" y="1950"/>
                  <a:pt x="1900" y="1925"/>
                </a:cubicBezTo>
                <a:cubicBezTo>
                  <a:pt x="1925" y="1900"/>
                  <a:pt x="1925" y="1850"/>
                  <a:pt x="1950" y="1850"/>
                </a:cubicBezTo>
                <a:cubicBezTo>
                  <a:pt x="1975" y="1850"/>
                  <a:pt x="1975" y="1825"/>
                  <a:pt x="1950" y="1825"/>
                </a:cubicBezTo>
                <a:cubicBezTo>
                  <a:pt x="1900" y="1800"/>
                  <a:pt x="1900" y="1850"/>
                  <a:pt x="1875" y="1850"/>
                </a:cubicBezTo>
                <a:cubicBezTo>
                  <a:pt x="1875" y="1876"/>
                  <a:pt x="1824" y="1850"/>
                  <a:pt x="1824" y="1850"/>
                </a:cubicBezTo>
                <a:cubicBezTo>
                  <a:pt x="1824" y="1876"/>
                  <a:pt x="1800" y="1876"/>
                  <a:pt x="1800" y="1900"/>
                </a:cubicBezTo>
                <a:cubicBezTo>
                  <a:pt x="1824" y="1900"/>
                  <a:pt x="1800" y="1925"/>
                  <a:pt x="1775" y="1900"/>
                </a:cubicBezTo>
                <a:cubicBezTo>
                  <a:pt x="1775" y="1876"/>
                  <a:pt x="1724" y="1900"/>
                  <a:pt x="1724" y="1925"/>
                </a:cubicBezTo>
                <a:cubicBezTo>
                  <a:pt x="1700" y="1950"/>
                  <a:pt x="1675" y="1950"/>
                  <a:pt x="1700" y="1950"/>
                </a:cubicBezTo>
                <a:cubicBezTo>
                  <a:pt x="1700" y="1976"/>
                  <a:pt x="1700" y="2000"/>
                  <a:pt x="1675" y="2025"/>
                </a:cubicBezTo>
                <a:cubicBezTo>
                  <a:pt x="1650" y="2025"/>
                  <a:pt x="1675" y="1950"/>
                  <a:pt x="1650" y="1950"/>
                </a:cubicBezTo>
                <a:cubicBezTo>
                  <a:pt x="1624" y="1950"/>
                  <a:pt x="1650" y="1925"/>
                  <a:pt x="1675" y="1925"/>
                </a:cubicBezTo>
                <a:cubicBezTo>
                  <a:pt x="1700" y="1925"/>
                  <a:pt x="1724" y="1876"/>
                  <a:pt x="1724" y="1876"/>
                </a:cubicBezTo>
                <a:cubicBezTo>
                  <a:pt x="1724" y="1850"/>
                  <a:pt x="1675" y="1850"/>
                  <a:pt x="1675" y="1876"/>
                </a:cubicBezTo>
                <a:cubicBezTo>
                  <a:pt x="1675" y="1900"/>
                  <a:pt x="1650" y="1900"/>
                  <a:pt x="1600" y="1900"/>
                </a:cubicBezTo>
                <a:cubicBezTo>
                  <a:pt x="1575" y="1900"/>
                  <a:pt x="1575" y="1925"/>
                  <a:pt x="1624" y="1950"/>
                </a:cubicBezTo>
                <a:cubicBezTo>
                  <a:pt x="1650" y="1976"/>
                  <a:pt x="1600" y="2000"/>
                  <a:pt x="1600" y="1976"/>
                </a:cubicBezTo>
                <a:cubicBezTo>
                  <a:pt x="1575" y="1950"/>
                  <a:pt x="1550" y="1976"/>
                  <a:pt x="1524" y="1976"/>
                </a:cubicBezTo>
                <a:cubicBezTo>
                  <a:pt x="1500" y="1976"/>
                  <a:pt x="1575" y="2000"/>
                  <a:pt x="1575" y="2025"/>
                </a:cubicBezTo>
                <a:cubicBezTo>
                  <a:pt x="1575" y="2025"/>
                  <a:pt x="1524" y="2000"/>
                  <a:pt x="1524" y="2025"/>
                </a:cubicBezTo>
                <a:cubicBezTo>
                  <a:pt x="1524" y="2025"/>
                  <a:pt x="1475" y="2000"/>
                  <a:pt x="1475" y="1976"/>
                </a:cubicBezTo>
                <a:cubicBezTo>
                  <a:pt x="1475" y="1976"/>
                  <a:pt x="1400" y="2000"/>
                  <a:pt x="1450" y="2000"/>
                </a:cubicBezTo>
                <a:cubicBezTo>
                  <a:pt x="1475" y="2025"/>
                  <a:pt x="1475" y="2025"/>
                  <a:pt x="1475" y="2076"/>
                </a:cubicBezTo>
                <a:cubicBezTo>
                  <a:pt x="1475" y="2100"/>
                  <a:pt x="1424" y="2076"/>
                  <a:pt x="1424" y="2050"/>
                </a:cubicBezTo>
                <a:cubicBezTo>
                  <a:pt x="1450" y="2025"/>
                  <a:pt x="1400" y="2025"/>
                  <a:pt x="1375" y="2050"/>
                </a:cubicBezTo>
                <a:cubicBezTo>
                  <a:pt x="1350" y="2050"/>
                  <a:pt x="1400" y="2000"/>
                  <a:pt x="1375" y="2000"/>
                </a:cubicBezTo>
                <a:cubicBezTo>
                  <a:pt x="1375" y="1976"/>
                  <a:pt x="1350" y="2000"/>
                  <a:pt x="1300" y="2000"/>
                </a:cubicBezTo>
                <a:cubicBezTo>
                  <a:pt x="1275" y="2000"/>
                  <a:pt x="1275" y="2000"/>
                  <a:pt x="1275" y="2025"/>
                </a:cubicBezTo>
                <a:cubicBezTo>
                  <a:pt x="1300" y="2050"/>
                  <a:pt x="1300" y="2076"/>
                  <a:pt x="1275" y="2076"/>
                </a:cubicBezTo>
                <a:cubicBezTo>
                  <a:pt x="1250" y="2050"/>
                  <a:pt x="1250" y="2076"/>
                  <a:pt x="1250" y="2076"/>
                </a:cubicBezTo>
                <a:cubicBezTo>
                  <a:pt x="1250" y="2100"/>
                  <a:pt x="1224" y="2100"/>
                  <a:pt x="1224" y="2100"/>
                </a:cubicBezTo>
                <a:cubicBezTo>
                  <a:pt x="1200" y="2076"/>
                  <a:pt x="1175" y="2076"/>
                  <a:pt x="1150" y="2100"/>
                </a:cubicBezTo>
                <a:cubicBezTo>
                  <a:pt x="1124" y="2125"/>
                  <a:pt x="1100" y="2125"/>
                  <a:pt x="1100" y="2150"/>
                </a:cubicBezTo>
                <a:cubicBezTo>
                  <a:pt x="1100" y="2175"/>
                  <a:pt x="1124" y="2150"/>
                  <a:pt x="1150" y="2150"/>
                </a:cubicBezTo>
                <a:cubicBezTo>
                  <a:pt x="1175" y="2175"/>
                  <a:pt x="1150" y="2175"/>
                  <a:pt x="1175" y="2200"/>
                </a:cubicBezTo>
                <a:lnTo>
                  <a:pt x="1175" y="2225"/>
                </a:lnTo>
                <a:cubicBezTo>
                  <a:pt x="1150" y="2200"/>
                  <a:pt x="1124" y="2200"/>
                  <a:pt x="1124" y="2225"/>
                </a:cubicBezTo>
                <a:cubicBezTo>
                  <a:pt x="1100" y="2250"/>
                  <a:pt x="1100" y="2225"/>
                  <a:pt x="1075" y="2200"/>
                </a:cubicBezTo>
                <a:cubicBezTo>
                  <a:pt x="1050" y="2175"/>
                  <a:pt x="1050" y="2225"/>
                  <a:pt x="1024" y="2225"/>
                </a:cubicBezTo>
                <a:cubicBezTo>
                  <a:pt x="999" y="2200"/>
                  <a:pt x="1050" y="2175"/>
                  <a:pt x="1050" y="2150"/>
                </a:cubicBezTo>
                <a:cubicBezTo>
                  <a:pt x="1024" y="2125"/>
                  <a:pt x="1024" y="2150"/>
                  <a:pt x="999" y="2200"/>
                </a:cubicBezTo>
                <a:cubicBezTo>
                  <a:pt x="950" y="2225"/>
                  <a:pt x="924" y="2225"/>
                  <a:pt x="924" y="2225"/>
                </a:cubicBezTo>
                <a:cubicBezTo>
                  <a:pt x="950" y="2250"/>
                  <a:pt x="899" y="2250"/>
                  <a:pt x="899" y="2275"/>
                </a:cubicBezTo>
                <a:cubicBezTo>
                  <a:pt x="875" y="2301"/>
                  <a:pt x="824" y="2325"/>
                  <a:pt x="775" y="2350"/>
                </a:cubicBezTo>
                <a:cubicBezTo>
                  <a:pt x="724" y="2376"/>
                  <a:pt x="775" y="2376"/>
                  <a:pt x="799" y="2350"/>
                </a:cubicBezTo>
                <a:cubicBezTo>
                  <a:pt x="824" y="2325"/>
                  <a:pt x="849" y="2350"/>
                  <a:pt x="875" y="2325"/>
                </a:cubicBezTo>
                <a:cubicBezTo>
                  <a:pt x="924" y="2301"/>
                  <a:pt x="950" y="2275"/>
                  <a:pt x="975" y="2275"/>
                </a:cubicBezTo>
                <a:cubicBezTo>
                  <a:pt x="975" y="2301"/>
                  <a:pt x="999" y="2301"/>
                  <a:pt x="1024" y="2275"/>
                </a:cubicBezTo>
                <a:cubicBezTo>
                  <a:pt x="1050" y="2250"/>
                  <a:pt x="1075" y="2250"/>
                  <a:pt x="1075" y="2275"/>
                </a:cubicBezTo>
                <a:cubicBezTo>
                  <a:pt x="1100" y="2275"/>
                  <a:pt x="1050" y="2301"/>
                  <a:pt x="1075" y="2325"/>
                </a:cubicBezTo>
                <a:cubicBezTo>
                  <a:pt x="1100" y="2350"/>
                  <a:pt x="1050" y="2350"/>
                  <a:pt x="1050" y="2325"/>
                </a:cubicBezTo>
                <a:cubicBezTo>
                  <a:pt x="1050" y="2325"/>
                  <a:pt x="1024" y="2301"/>
                  <a:pt x="999" y="2325"/>
                </a:cubicBezTo>
                <a:lnTo>
                  <a:pt x="975" y="2350"/>
                </a:lnTo>
                <a:cubicBezTo>
                  <a:pt x="950" y="2350"/>
                  <a:pt x="924" y="2401"/>
                  <a:pt x="924" y="2425"/>
                </a:cubicBezTo>
                <a:cubicBezTo>
                  <a:pt x="924" y="2450"/>
                  <a:pt x="899" y="2425"/>
                  <a:pt x="899" y="2450"/>
                </a:cubicBezTo>
                <a:cubicBezTo>
                  <a:pt x="899" y="2476"/>
                  <a:pt x="849" y="2525"/>
                  <a:pt x="799" y="2576"/>
                </a:cubicBezTo>
                <a:cubicBezTo>
                  <a:pt x="775" y="2601"/>
                  <a:pt x="799" y="2625"/>
                  <a:pt x="799" y="2650"/>
                </a:cubicBezTo>
                <a:cubicBezTo>
                  <a:pt x="775" y="2676"/>
                  <a:pt x="724" y="2650"/>
                  <a:pt x="724" y="2650"/>
                </a:cubicBezTo>
                <a:cubicBezTo>
                  <a:pt x="699" y="2676"/>
                  <a:pt x="724" y="2725"/>
                  <a:pt x="699" y="2750"/>
                </a:cubicBezTo>
                <a:cubicBezTo>
                  <a:pt x="675" y="2750"/>
                  <a:pt x="699" y="2776"/>
                  <a:pt x="699" y="2801"/>
                </a:cubicBezTo>
                <a:cubicBezTo>
                  <a:pt x="699" y="2825"/>
                  <a:pt x="650" y="2801"/>
                  <a:pt x="650" y="2801"/>
                </a:cubicBezTo>
                <a:cubicBezTo>
                  <a:pt x="650" y="2825"/>
                  <a:pt x="599" y="2825"/>
                  <a:pt x="576" y="2825"/>
                </a:cubicBezTo>
                <a:cubicBezTo>
                  <a:pt x="576" y="2850"/>
                  <a:pt x="599" y="2876"/>
                  <a:pt x="624" y="2901"/>
                </a:cubicBezTo>
                <a:cubicBezTo>
                  <a:pt x="650" y="2901"/>
                  <a:pt x="599" y="2925"/>
                  <a:pt x="599" y="2901"/>
                </a:cubicBezTo>
                <a:cubicBezTo>
                  <a:pt x="599" y="2876"/>
                  <a:pt x="576" y="2925"/>
                  <a:pt x="525" y="2925"/>
                </a:cubicBezTo>
                <a:cubicBezTo>
                  <a:pt x="476" y="2950"/>
                  <a:pt x="500" y="3001"/>
                  <a:pt x="476" y="3001"/>
                </a:cubicBezTo>
                <a:cubicBezTo>
                  <a:pt x="425" y="3001"/>
                  <a:pt x="451" y="3050"/>
                  <a:pt x="425" y="3076"/>
                </a:cubicBezTo>
                <a:cubicBezTo>
                  <a:pt x="400" y="3076"/>
                  <a:pt x="400" y="3025"/>
                  <a:pt x="376" y="3025"/>
                </a:cubicBezTo>
                <a:cubicBezTo>
                  <a:pt x="325" y="3025"/>
                  <a:pt x="325" y="3050"/>
                  <a:pt x="351" y="3076"/>
                </a:cubicBezTo>
                <a:cubicBezTo>
                  <a:pt x="376" y="3101"/>
                  <a:pt x="325" y="3076"/>
                  <a:pt x="300" y="3101"/>
                </a:cubicBezTo>
                <a:cubicBezTo>
                  <a:pt x="276" y="3125"/>
                  <a:pt x="225" y="3125"/>
                  <a:pt x="225" y="3150"/>
                </a:cubicBezTo>
                <a:cubicBezTo>
                  <a:pt x="200" y="3176"/>
                  <a:pt x="251" y="3176"/>
                  <a:pt x="276" y="3176"/>
                </a:cubicBezTo>
                <a:cubicBezTo>
                  <a:pt x="276" y="3201"/>
                  <a:pt x="225" y="3201"/>
                  <a:pt x="176" y="3176"/>
                </a:cubicBezTo>
                <a:cubicBezTo>
                  <a:pt x="151" y="3176"/>
                  <a:pt x="151" y="3225"/>
                  <a:pt x="125" y="3225"/>
                </a:cubicBezTo>
                <a:cubicBezTo>
                  <a:pt x="100" y="3201"/>
                  <a:pt x="75" y="3250"/>
                  <a:pt x="100" y="3250"/>
                </a:cubicBezTo>
                <a:cubicBezTo>
                  <a:pt x="100" y="3276"/>
                  <a:pt x="75" y="3276"/>
                  <a:pt x="51" y="3276"/>
                </a:cubicBezTo>
                <a:cubicBezTo>
                  <a:pt x="25" y="3250"/>
                  <a:pt x="25" y="3301"/>
                  <a:pt x="0" y="3301"/>
                </a:cubicBezTo>
                <a:cubicBezTo>
                  <a:pt x="0" y="3325"/>
                  <a:pt x="51" y="3350"/>
                  <a:pt x="51" y="3350"/>
                </a:cubicBezTo>
                <a:cubicBezTo>
                  <a:pt x="51" y="3376"/>
                  <a:pt x="0" y="3401"/>
                  <a:pt x="25" y="3401"/>
                </a:cubicBezTo>
                <a:cubicBezTo>
                  <a:pt x="51" y="3401"/>
                  <a:pt x="51" y="3425"/>
                  <a:pt x="25" y="3425"/>
                </a:cubicBezTo>
                <a:cubicBezTo>
                  <a:pt x="0" y="3425"/>
                  <a:pt x="0" y="3450"/>
                  <a:pt x="25" y="3476"/>
                </a:cubicBezTo>
                <a:cubicBezTo>
                  <a:pt x="51" y="3501"/>
                  <a:pt x="0" y="3501"/>
                  <a:pt x="25" y="3526"/>
                </a:cubicBezTo>
                <a:cubicBezTo>
                  <a:pt x="51" y="3550"/>
                  <a:pt x="51" y="3526"/>
                  <a:pt x="75" y="3550"/>
                </a:cubicBezTo>
                <a:cubicBezTo>
                  <a:pt x="75" y="3575"/>
                  <a:pt x="100" y="3550"/>
                  <a:pt x="125" y="3526"/>
                </a:cubicBezTo>
                <a:cubicBezTo>
                  <a:pt x="176" y="3501"/>
                  <a:pt x="176" y="3550"/>
                  <a:pt x="151" y="3550"/>
                </a:cubicBezTo>
                <a:cubicBezTo>
                  <a:pt x="125" y="3550"/>
                  <a:pt x="100" y="3575"/>
                  <a:pt x="100" y="3601"/>
                </a:cubicBezTo>
                <a:cubicBezTo>
                  <a:pt x="100" y="3626"/>
                  <a:pt x="75" y="3601"/>
                  <a:pt x="75" y="3575"/>
                </a:cubicBezTo>
                <a:cubicBezTo>
                  <a:pt x="75" y="3550"/>
                  <a:pt x="25" y="3575"/>
                  <a:pt x="25" y="3601"/>
                </a:cubicBezTo>
                <a:cubicBezTo>
                  <a:pt x="51" y="3626"/>
                  <a:pt x="25" y="3650"/>
                  <a:pt x="25" y="3650"/>
                </a:cubicBezTo>
                <a:cubicBezTo>
                  <a:pt x="25" y="3676"/>
                  <a:pt x="75" y="3676"/>
                  <a:pt x="75" y="3650"/>
                </a:cubicBezTo>
                <a:cubicBezTo>
                  <a:pt x="100" y="3626"/>
                  <a:pt x="125" y="3626"/>
                  <a:pt x="125" y="3650"/>
                </a:cubicBezTo>
                <a:cubicBezTo>
                  <a:pt x="151" y="3676"/>
                  <a:pt x="100" y="3676"/>
                  <a:pt x="100" y="3701"/>
                </a:cubicBezTo>
                <a:cubicBezTo>
                  <a:pt x="100" y="3726"/>
                  <a:pt x="75" y="3701"/>
                  <a:pt x="75" y="3726"/>
                </a:cubicBezTo>
                <a:cubicBezTo>
                  <a:pt x="51" y="3750"/>
                  <a:pt x="151" y="3801"/>
                  <a:pt x="176" y="3801"/>
                </a:cubicBezTo>
                <a:cubicBezTo>
                  <a:pt x="200" y="3801"/>
                  <a:pt x="225" y="3850"/>
                  <a:pt x="276" y="3826"/>
                </a:cubicBezTo>
                <a:cubicBezTo>
                  <a:pt x="325" y="3826"/>
                  <a:pt x="425" y="3726"/>
                  <a:pt x="451" y="3701"/>
                </a:cubicBezTo>
                <a:cubicBezTo>
                  <a:pt x="476" y="3676"/>
                  <a:pt x="500" y="3701"/>
                  <a:pt x="525" y="3701"/>
                </a:cubicBezTo>
                <a:cubicBezTo>
                  <a:pt x="525" y="3676"/>
                  <a:pt x="525" y="3626"/>
                  <a:pt x="551" y="3626"/>
                </a:cubicBezTo>
                <a:lnTo>
                  <a:pt x="576" y="3676"/>
                </a:lnTo>
                <a:cubicBezTo>
                  <a:pt x="599" y="3676"/>
                  <a:pt x="599" y="3701"/>
                  <a:pt x="599" y="3726"/>
                </a:cubicBezTo>
                <a:lnTo>
                  <a:pt x="624" y="3726"/>
                </a:lnTo>
                <a:cubicBezTo>
                  <a:pt x="650" y="3726"/>
                  <a:pt x="650" y="3676"/>
                  <a:pt x="650" y="3650"/>
                </a:cubicBezTo>
                <a:cubicBezTo>
                  <a:pt x="650" y="3650"/>
                  <a:pt x="675" y="3601"/>
                  <a:pt x="675" y="3575"/>
                </a:cubicBezTo>
                <a:cubicBezTo>
                  <a:pt x="650" y="3550"/>
                  <a:pt x="724" y="3575"/>
                  <a:pt x="724" y="3550"/>
                </a:cubicBezTo>
                <a:cubicBezTo>
                  <a:pt x="724" y="3550"/>
                  <a:pt x="750" y="3476"/>
                  <a:pt x="724" y="3476"/>
                </a:cubicBezTo>
                <a:cubicBezTo>
                  <a:pt x="699" y="3450"/>
                  <a:pt x="699" y="3425"/>
                  <a:pt x="724" y="3425"/>
                </a:cubicBezTo>
                <a:cubicBezTo>
                  <a:pt x="724" y="3425"/>
                  <a:pt x="750" y="3425"/>
                  <a:pt x="750" y="3376"/>
                </a:cubicBezTo>
                <a:cubicBezTo>
                  <a:pt x="750" y="3350"/>
                  <a:pt x="699" y="3350"/>
                  <a:pt x="699" y="3301"/>
                </a:cubicBezTo>
                <a:cubicBezTo>
                  <a:pt x="675" y="3276"/>
                  <a:pt x="724" y="3276"/>
                  <a:pt x="699" y="3225"/>
                </a:cubicBezTo>
                <a:cubicBezTo>
                  <a:pt x="675" y="3176"/>
                  <a:pt x="699" y="3150"/>
                  <a:pt x="699" y="3125"/>
                </a:cubicBezTo>
                <a:cubicBezTo>
                  <a:pt x="675" y="3101"/>
                  <a:pt x="675" y="3076"/>
                  <a:pt x="699" y="3025"/>
                </a:cubicBezTo>
                <a:cubicBezTo>
                  <a:pt x="724" y="3001"/>
                  <a:pt x="775" y="2976"/>
                  <a:pt x="799" y="2976"/>
                </a:cubicBezTo>
                <a:cubicBezTo>
                  <a:pt x="824" y="2976"/>
                  <a:pt x="849" y="3001"/>
                  <a:pt x="849" y="2976"/>
                </a:cubicBezTo>
                <a:cubicBezTo>
                  <a:pt x="875" y="2950"/>
                  <a:pt x="875" y="2925"/>
                  <a:pt x="849" y="2925"/>
                </a:cubicBezTo>
                <a:cubicBezTo>
                  <a:pt x="849" y="2901"/>
                  <a:pt x="799" y="2901"/>
                  <a:pt x="849" y="2876"/>
                </a:cubicBezTo>
                <a:cubicBezTo>
                  <a:pt x="875" y="2825"/>
                  <a:pt x="899" y="2776"/>
                  <a:pt x="899" y="2750"/>
                </a:cubicBezTo>
                <a:cubicBezTo>
                  <a:pt x="899" y="2701"/>
                  <a:pt x="899" y="2676"/>
                  <a:pt x="899" y="2650"/>
                </a:cubicBezTo>
                <a:cubicBezTo>
                  <a:pt x="924" y="2650"/>
                  <a:pt x="950" y="2650"/>
                  <a:pt x="975" y="2650"/>
                </a:cubicBezTo>
                <a:cubicBezTo>
                  <a:pt x="999" y="2625"/>
                  <a:pt x="975" y="2601"/>
                  <a:pt x="999" y="2576"/>
                </a:cubicBezTo>
                <a:cubicBezTo>
                  <a:pt x="999" y="2576"/>
                  <a:pt x="1024" y="2525"/>
                  <a:pt x="1050" y="2525"/>
                </a:cubicBezTo>
                <a:cubicBezTo>
                  <a:pt x="1050" y="2501"/>
                  <a:pt x="1075" y="2476"/>
                  <a:pt x="1075" y="2476"/>
                </a:cubicBezTo>
                <a:cubicBezTo>
                  <a:pt x="1050" y="2450"/>
                  <a:pt x="1100" y="2425"/>
                  <a:pt x="1100" y="2401"/>
                </a:cubicBezTo>
                <a:cubicBezTo>
                  <a:pt x="1100" y="2376"/>
                  <a:pt x="1124" y="2350"/>
                  <a:pt x="1175" y="2350"/>
                </a:cubicBezTo>
                <a:cubicBezTo>
                  <a:pt x="1200" y="2350"/>
                  <a:pt x="1224" y="2350"/>
                  <a:pt x="1224" y="2325"/>
                </a:cubicBezTo>
                <a:cubicBezTo>
                  <a:pt x="1224" y="2301"/>
                  <a:pt x="1224" y="2225"/>
                  <a:pt x="1250" y="2250"/>
                </a:cubicBezTo>
                <a:cubicBezTo>
                  <a:pt x="1300" y="2275"/>
                  <a:pt x="1324" y="2250"/>
                  <a:pt x="1350" y="2275"/>
                </a:cubicBezTo>
                <a:cubicBezTo>
                  <a:pt x="1375" y="2301"/>
                  <a:pt x="1424" y="2301"/>
                  <a:pt x="1424" y="2250"/>
                </a:cubicBezTo>
                <a:cubicBezTo>
                  <a:pt x="1424" y="2225"/>
                  <a:pt x="1424" y="2150"/>
                  <a:pt x="1475" y="2175"/>
                </a:cubicBezTo>
                <a:lnTo>
                  <a:pt x="1475" y="2175"/>
                </a:lnTo>
                <a:cubicBezTo>
                  <a:pt x="1500" y="2150"/>
                  <a:pt x="1524" y="2150"/>
                  <a:pt x="1550" y="2150"/>
                </a:cubicBezTo>
                <a:cubicBezTo>
                  <a:pt x="1575" y="2150"/>
                  <a:pt x="1600" y="2200"/>
                  <a:pt x="1650" y="2225"/>
                </a:cubicBezTo>
                <a:cubicBezTo>
                  <a:pt x="1700" y="2225"/>
                  <a:pt x="1724" y="2250"/>
                  <a:pt x="1750" y="2225"/>
                </a:cubicBezTo>
                <a:cubicBezTo>
                  <a:pt x="1750" y="2200"/>
                  <a:pt x="1800" y="2225"/>
                  <a:pt x="1824" y="2225"/>
                </a:cubicBezTo>
                <a:cubicBezTo>
                  <a:pt x="1850" y="2225"/>
                  <a:pt x="1850" y="2275"/>
                  <a:pt x="1875" y="2250"/>
                </a:cubicBezTo>
                <a:cubicBezTo>
                  <a:pt x="1900" y="2200"/>
                  <a:pt x="1875" y="2175"/>
                  <a:pt x="1925" y="2175"/>
                </a:cubicBezTo>
                <a:cubicBezTo>
                  <a:pt x="1950" y="2200"/>
                  <a:pt x="1925" y="2125"/>
                  <a:pt x="1925" y="2100"/>
                </a:cubicBezTo>
                <a:cubicBezTo>
                  <a:pt x="1925" y="2076"/>
                  <a:pt x="2000" y="2076"/>
                  <a:pt x="2000" y="2050"/>
                </a:cubicBezTo>
                <a:cubicBezTo>
                  <a:pt x="2000" y="2025"/>
                  <a:pt x="2075" y="2050"/>
                  <a:pt x="2075" y="2025"/>
                </a:cubicBezTo>
                <a:cubicBezTo>
                  <a:pt x="2100" y="2000"/>
                  <a:pt x="2149" y="2000"/>
                  <a:pt x="2149" y="2025"/>
                </a:cubicBezTo>
                <a:cubicBezTo>
                  <a:pt x="2175" y="2050"/>
                  <a:pt x="2250" y="2050"/>
                  <a:pt x="2250" y="2076"/>
                </a:cubicBezTo>
                <a:cubicBezTo>
                  <a:pt x="2250" y="2100"/>
                  <a:pt x="2250" y="2125"/>
                  <a:pt x="2250" y="2150"/>
                </a:cubicBezTo>
                <a:cubicBezTo>
                  <a:pt x="2275" y="2125"/>
                  <a:pt x="2275" y="2125"/>
                  <a:pt x="2300" y="2125"/>
                </a:cubicBezTo>
                <a:cubicBezTo>
                  <a:pt x="2325" y="2125"/>
                  <a:pt x="2349" y="2076"/>
                  <a:pt x="2375" y="2076"/>
                </a:cubicBezTo>
                <a:cubicBezTo>
                  <a:pt x="2400" y="2076"/>
                  <a:pt x="2425" y="2076"/>
                  <a:pt x="2425" y="2050"/>
                </a:cubicBezTo>
                <a:cubicBezTo>
                  <a:pt x="2400" y="2025"/>
                  <a:pt x="2349" y="2025"/>
                  <a:pt x="2349" y="2050"/>
                </a:cubicBezTo>
                <a:close/>
                <a:moveTo>
                  <a:pt x="675" y="275"/>
                </a:moveTo>
                <a:lnTo>
                  <a:pt x="675" y="275"/>
                </a:lnTo>
                <a:cubicBezTo>
                  <a:pt x="724" y="275"/>
                  <a:pt x="624" y="325"/>
                  <a:pt x="624" y="375"/>
                </a:cubicBezTo>
                <a:cubicBezTo>
                  <a:pt x="599" y="400"/>
                  <a:pt x="675" y="450"/>
                  <a:pt x="724" y="475"/>
                </a:cubicBezTo>
                <a:cubicBezTo>
                  <a:pt x="750" y="500"/>
                  <a:pt x="824" y="500"/>
                  <a:pt x="849" y="475"/>
                </a:cubicBezTo>
                <a:cubicBezTo>
                  <a:pt x="875" y="450"/>
                  <a:pt x="875" y="400"/>
                  <a:pt x="899" y="400"/>
                </a:cubicBezTo>
                <a:cubicBezTo>
                  <a:pt x="950" y="400"/>
                  <a:pt x="924" y="375"/>
                  <a:pt x="950" y="350"/>
                </a:cubicBezTo>
                <a:cubicBezTo>
                  <a:pt x="975" y="350"/>
                  <a:pt x="975" y="400"/>
                  <a:pt x="950" y="425"/>
                </a:cubicBezTo>
                <a:cubicBezTo>
                  <a:pt x="924" y="450"/>
                  <a:pt x="999" y="450"/>
                  <a:pt x="1050" y="400"/>
                </a:cubicBezTo>
                <a:cubicBezTo>
                  <a:pt x="1075" y="375"/>
                  <a:pt x="1075" y="400"/>
                  <a:pt x="1075" y="450"/>
                </a:cubicBezTo>
                <a:cubicBezTo>
                  <a:pt x="1075" y="475"/>
                  <a:pt x="999" y="450"/>
                  <a:pt x="975" y="500"/>
                </a:cubicBezTo>
                <a:cubicBezTo>
                  <a:pt x="924" y="525"/>
                  <a:pt x="849" y="500"/>
                  <a:pt x="824" y="550"/>
                </a:cubicBezTo>
                <a:cubicBezTo>
                  <a:pt x="775" y="575"/>
                  <a:pt x="849" y="575"/>
                  <a:pt x="899" y="575"/>
                </a:cubicBezTo>
                <a:cubicBezTo>
                  <a:pt x="950" y="575"/>
                  <a:pt x="1050" y="550"/>
                  <a:pt x="1100" y="575"/>
                </a:cubicBezTo>
                <a:cubicBezTo>
                  <a:pt x="1124" y="575"/>
                  <a:pt x="1075" y="600"/>
                  <a:pt x="999" y="600"/>
                </a:cubicBezTo>
                <a:cubicBezTo>
                  <a:pt x="950" y="600"/>
                  <a:pt x="924" y="600"/>
                  <a:pt x="924" y="625"/>
                </a:cubicBezTo>
                <a:cubicBezTo>
                  <a:pt x="924" y="650"/>
                  <a:pt x="824" y="600"/>
                  <a:pt x="824" y="650"/>
                </a:cubicBezTo>
                <a:cubicBezTo>
                  <a:pt x="824" y="675"/>
                  <a:pt x="924" y="700"/>
                  <a:pt x="924" y="725"/>
                </a:cubicBezTo>
                <a:cubicBezTo>
                  <a:pt x="924" y="750"/>
                  <a:pt x="999" y="725"/>
                  <a:pt x="1024" y="725"/>
                </a:cubicBezTo>
                <a:cubicBezTo>
                  <a:pt x="1050" y="725"/>
                  <a:pt x="975" y="750"/>
                  <a:pt x="975" y="775"/>
                </a:cubicBezTo>
                <a:cubicBezTo>
                  <a:pt x="950" y="775"/>
                  <a:pt x="1024" y="800"/>
                  <a:pt x="1050" y="800"/>
                </a:cubicBezTo>
                <a:cubicBezTo>
                  <a:pt x="1050" y="825"/>
                  <a:pt x="1100" y="825"/>
                  <a:pt x="1100" y="800"/>
                </a:cubicBezTo>
                <a:cubicBezTo>
                  <a:pt x="1100" y="750"/>
                  <a:pt x="1150" y="650"/>
                  <a:pt x="1224" y="625"/>
                </a:cubicBezTo>
                <a:cubicBezTo>
                  <a:pt x="1275" y="600"/>
                  <a:pt x="1250" y="575"/>
                  <a:pt x="1250" y="550"/>
                </a:cubicBezTo>
                <a:cubicBezTo>
                  <a:pt x="1250" y="500"/>
                  <a:pt x="1300" y="525"/>
                  <a:pt x="1300" y="500"/>
                </a:cubicBezTo>
                <a:cubicBezTo>
                  <a:pt x="1275" y="475"/>
                  <a:pt x="1300" y="475"/>
                  <a:pt x="1324" y="425"/>
                </a:cubicBezTo>
                <a:cubicBezTo>
                  <a:pt x="1375" y="400"/>
                  <a:pt x="1400" y="425"/>
                  <a:pt x="1450" y="400"/>
                </a:cubicBezTo>
                <a:cubicBezTo>
                  <a:pt x="1500" y="375"/>
                  <a:pt x="1524" y="400"/>
                  <a:pt x="1450" y="425"/>
                </a:cubicBezTo>
                <a:cubicBezTo>
                  <a:pt x="1424" y="425"/>
                  <a:pt x="1450" y="475"/>
                  <a:pt x="1475" y="475"/>
                </a:cubicBezTo>
                <a:cubicBezTo>
                  <a:pt x="1524" y="500"/>
                  <a:pt x="1475" y="525"/>
                  <a:pt x="1500" y="525"/>
                </a:cubicBezTo>
                <a:cubicBezTo>
                  <a:pt x="1550" y="525"/>
                  <a:pt x="1524" y="575"/>
                  <a:pt x="1500" y="600"/>
                </a:cubicBezTo>
                <a:cubicBezTo>
                  <a:pt x="1450" y="650"/>
                  <a:pt x="1500" y="650"/>
                  <a:pt x="1575" y="625"/>
                </a:cubicBezTo>
                <a:cubicBezTo>
                  <a:pt x="1650" y="600"/>
                  <a:pt x="1600" y="650"/>
                  <a:pt x="1624" y="675"/>
                </a:cubicBezTo>
                <a:cubicBezTo>
                  <a:pt x="1650" y="700"/>
                  <a:pt x="1724" y="650"/>
                  <a:pt x="1750" y="625"/>
                </a:cubicBezTo>
                <a:cubicBezTo>
                  <a:pt x="1775" y="575"/>
                  <a:pt x="1824" y="575"/>
                  <a:pt x="1824" y="575"/>
                </a:cubicBezTo>
                <a:cubicBezTo>
                  <a:pt x="1824" y="550"/>
                  <a:pt x="1800" y="525"/>
                  <a:pt x="1775" y="550"/>
                </a:cubicBezTo>
                <a:cubicBezTo>
                  <a:pt x="1750" y="550"/>
                  <a:pt x="1675" y="550"/>
                  <a:pt x="1700" y="525"/>
                </a:cubicBezTo>
                <a:cubicBezTo>
                  <a:pt x="1724" y="500"/>
                  <a:pt x="1700" y="500"/>
                  <a:pt x="1675" y="500"/>
                </a:cubicBezTo>
                <a:cubicBezTo>
                  <a:pt x="1624" y="500"/>
                  <a:pt x="1575" y="475"/>
                  <a:pt x="1600" y="475"/>
                </a:cubicBezTo>
                <a:cubicBezTo>
                  <a:pt x="1624" y="450"/>
                  <a:pt x="1575" y="400"/>
                  <a:pt x="1550" y="425"/>
                </a:cubicBezTo>
                <a:cubicBezTo>
                  <a:pt x="1524" y="425"/>
                  <a:pt x="1524" y="375"/>
                  <a:pt x="1524" y="350"/>
                </a:cubicBezTo>
                <a:cubicBezTo>
                  <a:pt x="1524" y="325"/>
                  <a:pt x="1450" y="325"/>
                  <a:pt x="1475" y="325"/>
                </a:cubicBezTo>
                <a:cubicBezTo>
                  <a:pt x="1475" y="300"/>
                  <a:pt x="1424" y="300"/>
                  <a:pt x="1424" y="300"/>
                </a:cubicBezTo>
                <a:cubicBezTo>
                  <a:pt x="1400" y="325"/>
                  <a:pt x="1375" y="325"/>
                  <a:pt x="1375" y="300"/>
                </a:cubicBezTo>
                <a:cubicBezTo>
                  <a:pt x="1375" y="275"/>
                  <a:pt x="1324" y="275"/>
                  <a:pt x="1300" y="275"/>
                </a:cubicBezTo>
                <a:cubicBezTo>
                  <a:pt x="1275" y="275"/>
                  <a:pt x="1275" y="225"/>
                  <a:pt x="1250" y="200"/>
                </a:cubicBezTo>
                <a:cubicBezTo>
                  <a:pt x="1224" y="175"/>
                  <a:pt x="1200" y="250"/>
                  <a:pt x="1175" y="250"/>
                </a:cubicBezTo>
                <a:cubicBezTo>
                  <a:pt x="1150" y="225"/>
                  <a:pt x="1200" y="200"/>
                  <a:pt x="1200" y="175"/>
                </a:cubicBezTo>
                <a:cubicBezTo>
                  <a:pt x="1200" y="150"/>
                  <a:pt x="1124" y="125"/>
                  <a:pt x="1100" y="150"/>
                </a:cubicBezTo>
                <a:cubicBezTo>
                  <a:pt x="1100" y="175"/>
                  <a:pt x="1075" y="100"/>
                  <a:pt x="1050" y="100"/>
                </a:cubicBezTo>
                <a:cubicBezTo>
                  <a:pt x="1024" y="100"/>
                  <a:pt x="1050" y="125"/>
                  <a:pt x="1024" y="150"/>
                </a:cubicBezTo>
                <a:cubicBezTo>
                  <a:pt x="999" y="150"/>
                  <a:pt x="975" y="175"/>
                  <a:pt x="1024" y="175"/>
                </a:cubicBezTo>
                <a:cubicBezTo>
                  <a:pt x="1050" y="200"/>
                  <a:pt x="1075" y="300"/>
                  <a:pt x="1075" y="325"/>
                </a:cubicBezTo>
                <a:cubicBezTo>
                  <a:pt x="1075" y="350"/>
                  <a:pt x="975" y="250"/>
                  <a:pt x="975" y="200"/>
                </a:cubicBezTo>
                <a:cubicBezTo>
                  <a:pt x="975" y="175"/>
                  <a:pt x="924" y="125"/>
                  <a:pt x="899" y="150"/>
                </a:cubicBezTo>
                <a:cubicBezTo>
                  <a:pt x="899" y="200"/>
                  <a:pt x="849" y="200"/>
                  <a:pt x="875" y="225"/>
                </a:cubicBezTo>
                <a:cubicBezTo>
                  <a:pt x="875" y="275"/>
                  <a:pt x="849" y="275"/>
                  <a:pt x="849" y="250"/>
                </a:cubicBezTo>
                <a:cubicBezTo>
                  <a:pt x="849" y="225"/>
                  <a:pt x="799" y="200"/>
                  <a:pt x="775" y="200"/>
                </a:cubicBezTo>
                <a:cubicBezTo>
                  <a:pt x="750" y="200"/>
                  <a:pt x="824" y="175"/>
                  <a:pt x="849" y="175"/>
                </a:cubicBezTo>
                <a:cubicBezTo>
                  <a:pt x="875" y="150"/>
                  <a:pt x="824" y="125"/>
                  <a:pt x="799" y="150"/>
                </a:cubicBezTo>
                <a:cubicBezTo>
                  <a:pt x="775" y="175"/>
                  <a:pt x="724" y="125"/>
                  <a:pt x="724" y="150"/>
                </a:cubicBezTo>
                <a:cubicBezTo>
                  <a:pt x="699" y="175"/>
                  <a:pt x="675" y="150"/>
                  <a:pt x="650" y="150"/>
                </a:cubicBezTo>
                <a:cubicBezTo>
                  <a:pt x="624" y="150"/>
                  <a:pt x="599" y="200"/>
                  <a:pt x="576" y="175"/>
                </a:cubicBezTo>
                <a:cubicBezTo>
                  <a:pt x="551" y="175"/>
                  <a:pt x="551" y="225"/>
                  <a:pt x="576" y="275"/>
                </a:cubicBezTo>
                <a:cubicBezTo>
                  <a:pt x="599" y="325"/>
                  <a:pt x="624" y="275"/>
                  <a:pt x="675" y="275"/>
                </a:cubicBezTo>
                <a:close/>
                <a:moveTo>
                  <a:pt x="599" y="450"/>
                </a:moveTo>
                <a:lnTo>
                  <a:pt x="599" y="450"/>
                </a:lnTo>
                <a:cubicBezTo>
                  <a:pt x="624" y="450"/>
                  <a:pt x="624" y="500"/>
                  <a:pt x="650" y="475"/>
                </a:cubicBezTo>
                <a:cubicBezTo>
                  <a:pt x="675" y="475"/>
                  <a:pt x="624" y="425"/>
                  <a:pt x="599" y="400"/>
                </a:cubicBezTo>
                <a:cubicBezTo>
                  <a:pt x="576" y="375"/>
                  <a:pt x="576" y="350"/>
                  <a:pt x="525" y="350"/>
                </a:cubicBezTo>
                <a:cubicBezTo>
                  <a:pt x="500" y="375"/>
                  <a:pt x="576" y="425"/>
                  <a:pt x="599" y="450"/>
                </a:cubicBezTo>
                <a:close/>
                <a:moveTo>
                  <a:pt x="1250" y="100"/>
                </a:moveTo>
                <a:lnTo>
                  <a:pt x="1250" y="100"/>
                </a:lnTo>
                <a:cubicBezTo>
                  <a:pt x="1275" y="125"/>
                  <a:pt x="1224" y="125"/>
                  <a:pt x="1250" y="150"/>
                </a:cubicBezTo>
                <a:cubicBezTo>
                  <a:pt x="1300" y="200"/>
                  <a:pt x="1550" y="125"/>
                  <a:pt x="1575" y="150"/>
                </a:cubicBezTo>
                <a:cubicBezTo>
                  <a:pt x="1624" y="175"/>
                  <a:pt x="1375" y="200"/>
                  <a:pt x="1400" y="225"/>
                </a:cubicBezTo>
                <a:cubicBezTo>
                  <a:pt x="1400" y="250"/>
                  <a:pt x="1600" y="250"/>
                  <a:pt x="1600" y="250"/>
                </a:cubicBezTo>
                <a:cubicBezTo>
                  <a:pt x="1624" y="225"/>
                  <a:pt x="1650" y="275"/>
                  <a:pt x="1724" y="275"/>
                </a:cubicBezTo>
                <a:cubicBezTo>
                  <a:pt x="1775" y="275"/>
                  <a:pt x="1775" y="250"/>
                  <a:pt x="1824" y="250"/>
                </a:cubicBezTo>
                <a:cubicBezTo>
                  <a:pt x="1875" y="250"/>
                  <a:pt x="1950" y="225"/>
                  <a:pt x="1950" y="200"/>
                </a:cubicBezTo>
                <a:cubicBezTo>
                  <a:pt x="1950" y="175"/>
                  <a:pt x="2100" y="150"/>
                  <a:pt x="2075" y="100"/>
                </a:cubicBezTo>
                <a:cubicBezTo>
                  <a:pt x="2075" y="50"/>
                  <a:pt x="1925" y="75"/>
                  <a:pt x="1900" y="75"/>
                </a:cubicBezTo>
                <a:cubicBezTo>
                  <a:pt x="1850" y="50"/>
                  <a:pt x="1775" y="25"/>
                  <a:pt x="1750" y="50"/>
                </a:cubicBezTo>
                <a:cubicBezTo>
                  <a:pt x="1750" y="75"/>
                  <a:pt x="1724" y="75"/>
                  <a:pt x="1700" y="75"/>
                </a:cubicBezTo>
                <a:cubicBezTo>
                  <a:pt x="1700" y="50"/>
                  <a:pt x="1700" y="0"/>
                  <a:pt x="1650" y="25"/>
                </a:cubicBezTo>
                <a:cubicBezTo>
                  <a:pt x="1575" y="25"/>
                  <a:pt x="1650" y="100"/>
                  <a:pt x="1624" y="100"/>
                </a:cubicBezTo>
                <a:cubicBezTo>
                  <a:pt x="1624" y="125"/>
                  <a:pt x="1550" y="100"/>
                  <a:pt x="1550" y="75"/>
                </a:cubicBezTo>
                <a:cubicBezTo>
                  <a:pt x="1550" y="25"/>
                  <a:pt x="1475" y="100"/>
                  <a:pt x="1475" y="50"/>
                </a:cubicBezTo>
                <a:cubicBezTo>
                  <a:pt x="1475" y="25"/>
                  <a:pt x="1400" y="0"/>
                  <a:pt x="1375" y="0"/>
                </a:cubicBezTo>
                <a:cubicBezTo>
                  <a:pt x="1350" y="0"/>
                  <a:pt x="1400" y="25"/>
                  <a:pt x="1375" y="50"/>
                </a:cubicBezTo>
                <a:lnTo>
                  <a:pt x="1324" y="25"/>
                </a:lnTo>
                <a:cubicBezTo>
                  <a:pt x="1300" y="25"/>
                  <a:pt x="1324" y="50"/>
                  <a:pt x="1324" y="75"/>
                </a:cubicBezTo>
                <a:cubicBezTo>
                  <a:pt x="1300" y="100"/>
                  <a:pt x="1275" y="25"/>
                  <a:pt x="1250" y="25"/>
                </a:cubicBezTo>
                <a:cubicBezTo>
                  <a:pt x="1224" y="25"/>
                  <a:pt x="1224" y="50"/>
                  <a:pt x="1200" y="50"/>
                </a:cubicBezTo>
                <a:cubicBezTo>
                  <a:pt x="1175" y="75"/>
                  <a:pt x="1224" y="100"/>
                  <a:pt x="1250" y="10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14" name="Freeform 140">
            <a:extLst>
              <a:ext uri="{FF2B5EF4-FFF2-40B4-BE49-F238E27FC236}">
                <a16:creationId xmlns:a16="http://schemas.microsoft.com/office/drawing/2014/main" id="{A87DEA52-4241-724D-AEC5-FCFC6A7947F3}"/>
              </a:ext>
            </a:extLst>
          </p:cNvPr>
          <p:cNvSpPr>
            <a:spLocks noChangeArrowheads="1"/>
          </p:cNvSpPr>
          <p:nvPr/>
        </p:nvSpPr>
        <p:spPr bwMode="auto">
          <a:xfrm>
            <a:off x="11394719" y="2604611"/>
            <a:ext cx="104061" cy="32343"/>
          </a:xfrm>
          <a:custGeom>
            <a:avLst/>
            <a:gdLst>
              <a:gd name="T0" fmla="*/ 150 w 326"/>
              <a:gd name="T1" fmla="*/ 0 h 101"/>
              <a:gd name="T2" fmla="*/ 150 w 326"/>
              <a:gd name="T3" fmla="*/ 0 h 101"/>
              <a:gd name="T4" fmla="*/ 25 w 326"/>
              <a:gd name="T5" fmla="*/ 49 h 101"/>
              <a:gd name="T6" fmla="*/ 200 w 326"/>
              <a:gd name="T7" fmla="*/ 74 h 101"/>
              <a:gd name="T8" fmla="*/ 325 w 326"/>
              <a:gd name="T9" fmla="*/ 74 h 101"/>
              <a:gd name="T10" fmla="*/ 150 w 326"/>
              <a:gd name="T11" fmla="*/ 0 h 101"/>
            </a:gdLst>
            <a:ahLst/>
            <a:cxnLst>
              <a:cxn ang="0">
                <a:pos x="T0" y="T1"/>
              </a:cxn>
              <a:cxn ang="0">
                <a:pos x="T2" y="T3"/>
              </a:cxn>
              <a:cxn ang="0">
                <a:pos x="T4" y="T5"/>
              </a:cxn>
              <a:cxn ang="0">
                <a:pos x="T6" y="T7"/>
              </a:cxn>
              <a:cxn ang="0">
                <a:pos x="T8" y="T9"/>
              </a:cxn>
              <a:cxn ang="0">
                <a:pos x="T10" y="T11"/>
              </a:cxn>
            </a:cxnLst>
            <a:rect l="0" t="0" r="r" b="b"/>
            <a:pathLst>
              <a:path w="326" h="101">
                <a:moveTo>
                  <a:pt x="150" y="0"/>
                </a:moveTo>
                <a:lnTo>
                  <a:pt x="150" y="0"/>
                </a:lnTo>
                <a:cubicBezTo>
                  <a:pt x="125" y="25"/>
                  <a:pt x="0" y="0"/>
                  <a:pt x="25" y="49"/>
                </a:cubicBezTo>
                <a:cubicBezTo>
                  <a:pt x="50" y="74"/>
                  <a:pt x="150" y="49"/>
                  <a:pt x="200" y="74"/>
                </a:cubicBezTo>
                <a:cubicBezTo>
                  <a:pt x="250" y="100"/>
                  <a:pt x="325" y="74"/>
                  <a:pt x="325" y="74"/>
                </a:cubicBezTo>
                <a:cubicBezTo>
                  <a:pt x="325" y="49"/>
                  <a:pt x="150" y="0"/>
                  <a:pt x="150" y="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15" name="Freeform 141">
            <a:extLst>
              <a:ext uri="{FF2B5EF4-FFF2-40B4-BE49-F238E27FC236}">
                <a16:creationId xmlns:a16="http://schemas.microsoft.com/office/drawing/2014/main" id="{C1A9952B-D879-8944-AA77-6B3564B9104B}"/>
              </a:ext>
            </a:extLst>
          </p:cNvPr>
          <p:cNvSpPr>
            <a:spLocks noChangeArrowheads="1"/>
          </p:cNvSpPr>
          <p:nvPr/>
        </p:nvSpPr>
        <p:spPr bwMode="auto">
          <a:xfrm>
            <a:off x="9617230" y="3361169"/>
            <a:ext cx="518903" cy="510465"/>
          </a:xfrm>
          <a:custGeom>
            <a:avLst/>
            <a:gdLst>
              <a:gd name="T0" fmla="*/ 1525 w 1626"/>
              <a:gd name="T1" fmla="*/ 175 h 1601"/>
              <a:gd name="T2" fmla="*/ 1225 w 1626"/>
              <a:gd name="T3" fmla="*/ 50 h 1601"/>
              <a:gd name="T4" fmla="*/ 1151 w 1626"/>
              <a:gd name="T5" fmla="*/ 175 h 1601"/>
              <a:gd name="T6" fmla="*/ 1051 w 1626"/>
              <a:gd name="T7" fmla="*/ 275 h 1601"/>
              <a:gd name="T8" fmla="*/ 1000 w 1626"/>
              <a:gd name="T9" fmla="*/ 400 h 1601"/>
              <a:gd name="T10" fmla="*/ 1051 w 1626"/>
              <a:gd name="T11" fmla="*/ 450 h 1601"/>
              <a:gd name="T12" fmla="*/ 1051 w 1626"/>
              <a:gd name="T13" fmla="*/ 375 h 1601"/>
              <a:gd name="T14" fmla="*/ 1275 w 1626"/>
              <a:gd name="T15" fmla="*/ 400 h 1601"/>
              <a:gd name="T16" fmla="*/ 1451 w 1626"/>
              <a:gd name="T17" fmla="*/ 300 h 1601"/>
              <a:gd name="T18" fmla="*/ 1625 w 1626"/>
              <a:gd name="T19" fmla="*/ 150 h 1601"/>
              <a:gd name="T20" fmla="*/ 1025 w 1626"/>
              <a:gd name="T21" fmla="*/ 550 h 1601"/>
              <a:gd name="T22" fmla="*/ 1000 w 1626"/>
              <a:gd name="T23" fmla="*/ 675 h 1601"/>
              <a:gd name="T24" fmla="*/ 900 w 1626"/>
              <a:gd name="T25" fmla="*/ 900 h 1601"/>
              <a:gd name="T26" fmla="*/ 750 w 1626"/>
              <a:gd name="T27" fmla="*/ 925 h 1601"/>
              <a:gd name="T28" fmla="*/ 625 w 1626"/>
              <a:gd name="T29" fmla="*/ 1100 h 1601"/>
              <a:gd name="T30" fmla="*/ 450 w 1626"/>
              <a:gd name="T31" fmla="*/ 1125 h 1601"/>
              <a:gd name="T32" fmla="*/ 175 w 1626"/>
              <a:gd name="T33" fmla="*/ 1250 h 1601"/>
              <a:gd name="T34" fmla="*/ 275 w 1626"/>
              <a:gd name="T35" fmla="*/ 1275 h 1601"/>
              <a:gd name="T36" fmla="*/ 550 w 1626"/>
              <a:gd name="T37" fmla="*/ 1300 h 1601"/>
              <a:gd name="T38" fmla="*/ 675 w 1626"/>
              <a:gd name="T39" fmla="*/ 1225 h 1601"/>
              <a:gd name="T40" fmla="*/ 825 w 1626"/>
              <a:gd name="T41" fmla="*/ 1200 h 1601"/>
              <a:gd name="T42" fmla="*/ 950 w 1626"/>
              <a:gd name="T43" fmla="*/ 1150 h 1601"/>
              <a:gd name="T44" fmla="*/ 1075 w 1626"/>
              <a:gd name="T45" fmla="*/ 1000 h 1601"/>
              <a:gd name="T46" fmla="*/ 1175 w 1626"/>
              <a:gd name="T47" fmla="*/ 775 h 1601"/>
              <a:gd name="T48" fmla="*/ 1025 w 1626"/>
              <a:gd name="T49" fmla="*/ 550 h 1601"/>
              <a:gd name="T50" fmla="*/ 400 w 1626"/>
              <a:gd name="T51" fmla="*/ 1275 h 1601"/>
              <a:gd name="T52" fmla="*/ 300 w 1626"/>
              <a:gd name="T53" fmla="*/ 1425 h 1601"/>
              <a:gd name="T54" fmla="*/ 425 w 1626"/>
              <a:gd name="T55" fmla="*/ 1375 h 1601"/>
              <a:gd name="T56" fmla="*/ 400 w 1626"/>
              <a:gd name="T57" fmla="*/ 1275 h 1601"/>
              <a:gd name="T58" fmla="*/ 225 w 1626"/>
              <a:gd name="T59" fmla="*/ 1375 h 1601"/>
              <a:gd name="T60" fmla="*/ 75 w 1626"/>
              <a:gd name="T61" fmla="*/ 1350 h 1601"/>
              <a:gd name="T62" fmla="*/ 75 w 1626"/>
              <a:gd name="T63" fmla="*/ 1400 h 1601"/>
              <a:gd name="T64" fmla="*/ 125 w 1626"/>
              <a:gd name="T65" fmla="*/ 1600 h 1601"/>
              <a:gd name="T66" fmla="*/ 225 w 1626"/>
              <a:gd name="T67" fmla="*/ 137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6" h="1601">
                <a:moveTo>
                  <a:pt x="1525" y="175"/>
                </a:moveTo>
                <a:lnTo>
                  <a:pt x="1525" y="175"/>
                </a:lnTo>
                <a:cubicBezTo>
                  <a:pt x="1500" y="150"/>
                  <a:pt x="1475" y="175"/>
                  <a:pt x="1425" y="200"/>
                </a:cubicBezTo>
                <a:cubicBezTo>
                  <a:pt x="1400" y="200"/>
                  <a:pt x="1251" y="100"/>
                  <a:pt x="1225" y="50"/>
                </a:cubicBezTo>
                <a:cubicBezTo>
                  <a:pt x="1200" y="0"/>
                  <a:pt x="1151" y="25"/>
                  <a:pt x="1175" y="75"/>
                </a:cubicBezTo>
                <a:cubicBezTo>
                  <a:pt x="1200" y="100"/>
                  <a:pt x="1151" y="125"/>
                  <a:pt x="1151" y="175"/>
                </a:cubicBezTo>
                <a:cubicBezTo>
                  <a:pt x="1151" y="225"/>
                  <a:pt x="1125" y="225"/>
                  <a:pt x="1125" y="250"/>
                </a:cubicBezTo>
                <a:cubicBezTo>
                  <a:pt x="1151" y="275"/>
                  <a:pt x="1100" y="275"/>
                  <a:pt x="1051" y="275"/>
                </a:cubicBezTo>
                <a:cubicBezTo>
                  <a:pt x="1025" y="275"/>
                  <a:pt x="1051" y="325"/>
                  <a:pt x="1025" y="325"/>
                </a:cubicBezTo>
                <a:cubicBezTo>
                  <a:pt x="975" y="350"/>
                  <a:pt x="975" y="375"/>
                  <a:pt x="1000" y="400"/>
                </a:cubicBezTo>
                <a:cubicBezTo>
                  <a:pt x="1025" y="400"/>
                  <a:pt x="1000" y="450"/>
                  <a:pt x="1000" y="475"/>
                </a:cubicBezTo>
                <a:cubicBezTo>
                  <a:pt x="1000" y="500"/>
                  <a:pt x="1025" y="475"/>
                  <a:pt x="1051" y="450"/>
                </a:cubicBezTo>
                <a:cubicBezTo>
                  <a:pt x="1075" y="425"/>
                  <a:pt x="1100" y="450"/>
                  <a:pt x="1100" y="425"/>
                </a:cubicBezTo>
                <a:cubicBezTo>
                  <a:pt x="1100" y="400"/>
                  <a:pt x="1051" y="400"/>
                  <a:pt x="1051" y="375"/>
                </a:cubicBezTo>
                <a:cubicBezTo>
                  <a:pt x="1051" y="325"/>
                  <a:pt x="1100" y="375"/>
                  <a:pt x="1125" y="350"/>
                </a:cubicBezTo>
                <a:cubicBezTo>
                  <a:pt x="1151" y="350"/>
                  <a:pt x="1225" y="350"/>
                  <a:pt x="1275" y="400"/>
                </a:cubicBezTo>
                <a:cubicBezTo>
                  <a:pt x="1300" y="425"/>
                  <a:pt x="1325" y="400"/>
                  <a:pt x="1325" y="375"/>
                </a:cubicBezTo>
                <a:cubicBezTo>
                  <a:pt x="1325" y="325"/>
                  <a:pt x="1400" y="300"/>
                  <a:pt x="1451" y="300"/>
                </a:cubicBezTo>
                <a:cubicBezTo>
                  <a:pt x="1525" y="300"/>
                  <a:pt x="1525" y="275"/>
                  <a:pt x="1500" y="250"/>
                </a:cubicBezTo>
                <a:cubicBezTo>
                  <a:pt x="1500" y="250"/>
                  <a:pt x="1625" y="175"/>
                  <a:pt x="1625" y="150"/>
                </a:cubicBezTo>
                <a:cubicBezTo>
                  <a:pt x="1600" y="125"/>
                  <a:pt x="1551" y="200"/>
                  <a:pt x="1525" y="175"/>
                </a:cubicBezTo>
                <a:close/>
                <a:moveTo>
                  <a:pt x="1025" y="550"/>
                </a:moveTo>
                <a:lnTo>
                  <a:pt x="1025" y="550"/>
                </a:lnTo>
                <a:cubicBezTo>
                  <a:pt x="1000" y="550"/>
                  <a:pt x="975" y="650"/>
                  <a:pt x="1000" y="675"/>
                </a:cubicBezTo>
                <a:cubicBezTo>
                  <a:pt x="1025" y="700"/>
                  <a:pt x="950" y="750"/>
                  <a:pt x="950" y="800"/>
                </a:cubicBezTo>
                <a:cubicBezTo>
                  <a:pt x="950" y="850"/>
                  <a:pt x="900" y="850"/>
                  <a:pt x="900" y="900"/>
                </a:cubicBezTo>
                <a:cubicBezTo>
                  <a:pt x="875" y="925"/>
                  <a:pt x="850" y="925"/>
                  <a:pt x="800" y="950"/>
                </a:cubicBezTo>
                <a:cubicBezTo>
                  <a:pt x="750" y="1000"/>
                  <a:pt x="725" y="950"/>
                  <a:pt x="750" y="925"/>
                </a:cubicBezTo>
                <a:cubicBezTo>
                  <a:pt x="750" y="900"/>
                  <a:pt x="675" y="950"/>
                  <a:pt x="675" y="1000"/>
                </a:cubicBezTo>
                <a:cubicBezTo>
                  <a:pt x="675" y="1050"/>
                  <a:pt x="600" y="1075"/>
                  <a:pt x="625" y="1100"/>
                </a:cubicBezTo>
                <a:cubicBezTo>
                  <a:pt x="650" y="1125"/>
                  <a:pt x="550" y="1150"/>
                  <a:pt x="550" y="1125"/>
                </a:cubicBezTo>
                <a:cubicBezTo>
                  <a:pt x="575" y="1100"/>
                  <a:pt x="500" y="1100"/>
                  <a:pt x="450" y="1125"/>
                </a:cubicBezTo>
                <a:cubicBezTo>
                  <a:pt x="375" y="1150"/>
                  <a:pt x="350" y="1100"/>
                  <a:pt x="300" y="1125"/>
                </a:cubicBezTo>
                <a:cubicBezTo>
                  <a:pt x="275" y="1175"/>
                  <a:pt x="200" y="1225"/>
                  <a:pt x="175" y="1250"/>
                </a:cubicBezTo>
                <a:cubicBezTo>
                  <a:pt x="125" y="1250"/>
                  <a:pt x="150" y="1300"/>
                  <a:pt x="175" y="1300"/>
                </a:cubicBezTo>
                <a:cubicBezTo>
                  <a:pt x="200" y="1275"/>
                  <a:pt x="250" y="1300"/>
                  <a:pt x="275" y="1275"/>
                </a:cubicBezTo>
                <a:cubicBezTo>
                  <a:pt x="275" y="1250"/>
                  <a:pt x="425" y="1225"/>
                  <a:pt x="500" y="1225"/>
                </a:cubicBezTo>
                <a:cubicBezTo>
                  <a:pt x="575" y="1225"/>
                  <a:pt x="525" y="1250"/>
                  <a:pt x="550" y="1300"/>
                </a:cubicBezTo>
                <a:cubicBezTo>
                  <a:pt x="550" y="1350"/>
                  <a:pt x="625" y="1325"/>
                  <a:pt x="650" y="1300"/>
                </a:cubicBezTo>
                <a:cubicBezTo>
                  <a:pt x="700" y="1250"/>
                  <a:pt x="725" y="1250"/>
                  <a:pt x="675" y="1225"/>
                </a:cubicBezTo>
                <a:cubicBezTo>
                  <a:pt x="650" y="1200"/>
                  <a:pt x="700" y="1175"/>
                  <a:pt x="725" y="1225"/>
                </a:cubicBezTo>
                <a:cubicBezTo>
                  <a:pt x="725" y="1250"/>
                  <a:pt x="800" y="1250"/>
                  <a:pt x="825" y="1200"/>
                </a:cubicBezTo>
                <a:cubicBezTo>
                  <a:pt x="850" y="1175"/>
                  <a:pt x="875" y="1225"/>
                  <a:pt x="900" y="1225"/>
                </a:cubicBezTo>
                <a:cubicBezTo>
                  <a:pt x="925" y="1200"/>
                  <a:pt x="950" y="1125"/>
                  <a:pt x="950" y="1150"/>
                </a:cubicBezTo>
                <a:cubicBezTo>
                  <a:pt x="950" y="1200"/>
                  <a:pt x="1025" y="1175"/>
                  <a:pt x="1051" y="1150"/>
                </a:cubicBezTo>
                <a:cubicBezTo>
                  <a:pt x="1075" y="1100"/>
                  <a:pt x="1051" y="1050"/>
                  <a:pt x="1075" y="1000"/>
                </a:cubicBezTo>
                <a:cubicBezTo>
                  <a:pt x="1100" y="975"/>
                  <a:pt x="1125" y="900"/>
                  <a:pt x="1100" y="875"/>
                </a:cubicBezTo>
                <a:cubicBezTo>
                  <a:pt x="1075" y="825"/>
                  <a:pt x="1151" y="800"/>
                  <a:pt x="1175" y="775"/>
                </a:cubicBezTo>
                <a:cubicBezTo>
                  <a:pt x="1225" y="725"/>
                  <a:pt x="1151" y="575"/>
                  <a:pt x="1125" y="525"/>
                </a:cubicBezTo>
                <a:cubicBezTo>
                  <a:pt x="1125" y="475"/>
                  <a:pt x="1051" y="525"/>
                  <a:pt x="1025" y="550"/>
                </a:cubicBezTo>
                <a:close/>
                <a:moveTo>
                  <a:pt x="400" y="1275"/>
                </a:moveTo>
                <a:lnTo>
                  <a:pt x="400" y="1275"/>
                </a:lnTo>
                <a:cubicBezTo>
                  <a:pt x="400" y="1300"/>
                  <a:pt x="350" y="1275"/>
                  <a:pt x="325" y="1300"/>
                </a:cubicBezTo>
                <a:cubicBezTo>
                  <a:pt x="275" y="1300"/>
                  <a:pt x="275" y="1400"/>
                  <a:pt x="300" y="1425"/>
                </a:cubicBezTo>
                <a:cubicBezTo>
                  <a:pt x="325" y="1425"/>
                  <a:pt x="350" y="1425"/>
                  <a:pt x="350" y="1400"/>
                </a:cubicBezTo>
                <a:cubicBezTo>
                  <a:pt x="375" y="1350"/>
                  <a:pt x="400" y="1350"/>
                  <a:pt x="425" y="1375"/>
                </a:cubicBezTo>
                <a:cubicBezTo>
                  <a:pt x="475" y="1375"/>
                  <a:pt x="500" y="1325"/>
                  <a:pt x="500" y="1275"/>
                </a:cubicBezTo>
                <a:cubicBezTo>
                  <a:pt x="500" y="1250"/>
                  <a:pt x="425" y="1250"/>
                  <a:pt x="400" y="1275"/>
                </a:cubicBezTo>
                <a:close/>
                <a:moveTo>
                  <a:pt x="225" y="1375"/>
                </a:moveTo>
                <a:lnTo>
                  <a:pt x="225" y="1375"/>
                </a:lnTo>
                <a:cubicBezTo>
                  <a:pt x="225" y="1350"/>
                  <a:pt x="150" y="1350"/>
                  <a:pt x="150" y="1325"/>
                </a:cubicBezTo>
                <a:cubicBezTo>
                  <a:pt x="150" y="1300"/>
                  <a:pt x="100" y="1325"/>
                  <a:pt x="75" y="1350"/>
                </a:cubicBezTo>
                <a:cubicBezTo>
                  <a:pt x="25" y="1375"/>
                  <a:pt x="0" y="1375"/>
                  <a:pt x="25" y="1425"/>
                </a:cubicBezTo>
                <a:cubicBezTo>
                  <a:pt x="50" y="1450"/>
                  <a:pt x="75" y="1425"/>
                  <a:pt x="75" y="1400"/>
                </a:cubicBezTo>
                <a:cubicBezTo>
                  <a:pt x="100" y="1350"/>
                  <a:pt x="125" y="1425"/>
                  <a:pt x="100" y="1475"/>
                </a:cubicBezTo>
                <a:cubicBezTo>
                  <a:pt x="75" y="1525"/>
                  <a:pt x="100" y="1600"/>
                  <a:pt x="125" y="1600"/>
                </a:cubicBezTo>
                <a:cubicBezTo>
                  <a:pt x="150" y="1600"/>
                  <a:pt x="200" y="1500"/>
                  <a:pt x="225" y="1450"/>
                </a:cubicBezTo>
                <a:cubicBezTo>
                  <a:pt x="275" y="1375"/>
                  <a:pt x="225" y="1400"/>
                  <a:pt x="225" y="137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17" name="Freeform 143">
            <a:extLst>
              <a:ext uri="{FF2B5EF4-FFF2-40B4-BE49-F238E27FC236}">
                <a16:creationId xmlns:a16="http://schemas.microsoft.com/office/drawing/2014/main" id="{89E93197-33C9-F14C-978D-550913AA3AC9}"/>
              </a:ext>
            </a:extLst>
          </p:cNvPr>
          <p:cNvSpPr>
            <a:spLocks noChangeArrowheads="1"/>
          </p:cNvSpPr>
          <p:nvPr/>
        </p:nvSpPr>
        <p:spPr bwMode="auto">
          <a:xfrm>
            <a:off x="9241763" y="4271006"/>
            <a:ext cx="295311" cy="406404"/>
          </a:xfrm>
          <a:custGeom>
            <a:avLst/>
            <a:gdLst>
              <a:gd name="T0" fmla="*/ 501 w 927"/>
              <a:gd name="T1" fmla="*/ 500 h 1276"/>
              <a:gd name="T2" fmla="*/ 501 w 927"/>
              <a:gd name="T3" fmla="*/ 500 h 1276"/>
              <a:gd name="T4" fmla="*/ 601 w 927"/>
              <a:gd name="T5" fmla="*/ 575 h 1276"/>
              <a:gd name="T6" fmla="*/ 626 w 927"/>
              <a:gd name="T7" fmla="*/ 649 h 1276"/>
              <a:gd name="T8" fmla="*/ 676 w 927"/>
              <a:gd name="T9" fmla="*/ 700 h 1276"/>
              <a:gd name="T10" fmla="*/ 726 w 927"/>
              <a:gd name="T11" fmla="*/ 824 h 1276"/>
              <a:gd name="T12" fmla="*/ 751 w 927"/>
              <a:gd name="T13" fmla="*/ 800 h 1276"/>
              <a:gd name="T14" fmla="*/ 801 w 927"/>
              <a:gd name="T15" fmla="*/ 724 h 1276"/>
              <a:gd name="T16" fmla="*/ 776 w 927"/>
              <a:gd name="T17" fmla="*/ 624 h 1276"/>
              <a:gd name="T18" fmla="*/ 651 w 927"/>
              <a:gd name="T19" fmla="*/ 549 h 1276"/>
              <a:gd name="T20" fmla="*/ 601 w 927"/>
              <a:gd name="T21" fmla="*/ 475 h 1276"/>
              <a:gd name="T22" fmla="*/ 476 w 927"/>
              <a:gd name="T23" fmla="*/ 449 h 1276"/>
              <a:gd name="T24" fmla="*/ 426 w 927"/>
              <a:gd name="T25" fmla="*/ 349 h 1276"/>
              <a:gd name="T26" fmla="*/ 476 w 927"/>
              <a:gd name="T27" fmla="*/ 224 h 1276"/>
              <a:gd name="T28" fmla="*/ 476 w 927"/>
              <a:gd name="T29" fmla="*/ 75 h 1276"/>
              <a:gd name="T30" fmla="*/ 451 w 927"/>
              <a:gd name="T31" fmla="*/ 24 h 1276"/>
              <a:gd name="T32" fmla="*/ 325 w 927"/>
              <a:gd name="T33" fmla="*/ 24 h 1276"/>
              <a:gd name="T34" fmla="*/ 300 w 927"/>
              <a:gd name="T35" fmla="*/ 249 h 1276"/>
              <a:gd name="T36" fmla="*/ 251 w 927"/>
              <a:gd name="T37" fmla="*/ 224 h 1276"/>
              <a:gd name="T38" fmla="*/ 276 w 927"/>
              <a:gd name="T39" fmla="*/ 349 h 1276"/>
              <a:gd name="T40" fmla="*/ 300 w 927"/>
              <a:gd name="T41" fmla="*/ 424 h 1276"/>
              <a:gd name="T42" fmla="*/ 401 w 927"/>
              <a:gd name="T43" fmla="*/ 475 h 1276"/>
              <a:gd name="T44" fmla="*/ 501 w 927"/>
              <a:gd name="T45" fmla="*/ 500 h 1276"/>
              <a:gd name="T46" fmla="*/ 325 w 927"/>
              <a:gd name="T47" fmla="*/ 524 h 1276"/>
              <a:gd name="T48" fmla="*/ 325 w 927"/>
              <a:gd name="T49" fmla="*/ 524 h 1276"/>
              <a:gd name="T50" fmla="*/ 401 w 927"/>
              <a:gd name="T51" fmla="*/ 624 h 1276"/>
              <a:gd name="T52" fmla="*/ 325 w 927"/>
              <a:gd name="T53" fmla="*/ 524 h 1276"/>
              <a:gd name="T54" fmla="*/ 476 w 927"/>
              <a:gd name="T55" fmla="*/ 774 h 1276"/>
              <a:gd name="T56" fmla="*/ 476 w 927"/>
              <a:gd name="T57" fmla="*/ 774 h 1276"/>
              <a:gd name="T58" fmla="*/ 525 w 927"/>
              <a:gd name="T59" fmla="*/ 749 h 1276"/>
              <a:gd name="T60" fmla="*/ 525 w 927"/>
              <a:gd name="T61" fmla="*/ 824 h 1276"/>
              <a:gd name="T62" fmla="*/ 551 w 927"/>
              <a:gd name="T63" fmla="*/ 924 h 1276"/>
              <a:gd name="T64" fmla="*/ 651 w 927"/>
              <a:gd name="T65" fmla="*/ 774 h 1276"/>
              <a:gd name="T66" fmla="*/ 601 w 927"/>
              <a:gd name="T67" fmla="*/ 774 h 1276"/>
              <a:gd name="T68" fmla="*/ 476 w 927"/>
              <a:gd name="T69" fmla="*/ 649 h 1276"/>
              <a:gd name="T70" fmla="*/ 476 w 927"/>
              <a:gd name="T71" fmla="*/ 774 h 1276"/>
              <a:gd name="T72" fmla="*/ 151 w 927"/>
              <a:gd name="T73" fmla="*/ 849 h 1276"/>
              <a:gd name="T74" fmla="*/ 151 w 927"/>
              <a:gd name="T75" fmla="*/ 849 h 1276"/>
              <a:gd name="T76" fmla="*/ 26 w 927"/>
              <a:gd name="T77" fmla="*/ 1000 h 1276"/>
              <a:gd name="T78" fmla="*/ 200 w 927"/>
              <a:gd name="T79" fmla="*/ 824 h 1276"/>
              <a:gd name="T80" fmla="*/ 226 w 927"/>
              <a:gd name="T81" fmla="*/ 724 h 1276"/>
              <a:gd name="T82" fmla="*/ 151 w 927"/>
              <a:gd name="T83" fmla="*/ 849 h 1276"/>
              <a:gd name="T84" fmla="*/ 626 w 927"/>
              <a:gd name="T85" fmla="*/ 900 h 1276"/>
              <a:gd name="T86" fmla="*/ 626 w 927"/>
              <a:gd name="T87" fmla="*/ 900 h 1276"/>
              <a:gd name="T88" fmla="*/ 701 w 927"/>
              <a:gd name="T89" fmla="*/ 849 h 1276"/>
              <a:gd name="T90" fmla="*/ 626 w 927"/>
              <a:gd name="T91" fmla="*/ 900 h 1276"/>
              <a:gd name="T92" fmla="*/ 876 w 927"/>
              <a:gd name="T93" fmla="*/ 1100 h 1276"/>
              <a:gd name="T94" fmla="*/ 876 w 927"/>
              <a:gd name="T95" fmla="*/ 1100 h 1276"/>
              <a:gd name="T96" fmla="*/ 876 w 927"/>
              <a:gd name="T97" fmla="*/ 900 h 1276"/>
              <a:gd name="T98" fmla="*/ 801 w 927"/>
              <a:gd name="T99" fmla="*/ 900 h 1276"/>
              <a:gd name="T100" fmla="*/ 751 w 927"/>
              <a:gd name="T101" fmla="*/ 949 h 1276"/>
              <a:gd name="T102" fmla="*/ 701 w 927"/>
              <a:gd name="T103" fmla="*/ 1000 h 1276"/>
              <a:gd name="T104" fmla="*/ 601 w 927"/>
              <a:gd name="T105" fmla="*/ 975 h 1276"/>
              <a:gd name="T106" fmla="*/ 501 w 927"/>
              <a:gd name="T107" fmla="*/ 1024 h 1276"/>
              <a:gd name="T108" fmla="*/ 451 w 927"/>
              <a:gd name="T109" fmla="*/ 1125 h 1276"/>
              <a:gd name="T110" fmla="*/ 551 w 927"/>
              <a:gd name="T111" fmla="*/ 1075 h 1276"/>
              <a:gd name="T112" fmla="*/ 626 w 927"/>
              <a:gd name="T113" fmla="*/ 1049 h 1276"/>
              <a:gd name="T114" fmla="*/ 701 w 927"/>
              <a:gd name="T115" fmla="*/ 1225 h 1276"/>
              <a:gd name="T116" fmla="*/ 801 w 927"/>
              <a:gd name="T117" fmla="*/ 1275 h 1276"/>
              <a:gd name="T118" fmla="*/ 776 w 927"/>
              <a:gd name="T119" fmla="*/ 1149 h 1276"/>
              <a:gd name="T120" fmla="*/ 876 w 927"/>
              <a:gd name="T121" fmla="*/ 1100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7" h="1276">
                <a:moveTo>
                  <a:pt x="501" y="500"/>
                </a:moveTo>
                <a:lnTo>
                  <a:pt x="501" y="500"/>
                </a:lnTo>
                <a:cubicBezTo>
                  <a:pt x="551" y="475"/>
                  <a:pt x="626" y="549"/>
                  <a:pt x="601" y="575"/>
                </a:cubicBezTo>
                <a:cubicBezTo>
                  <a:pt x="601" y="600"/>
                  <a:pt x="601" y="674"/>
                  <a:pt x="626" y="649"/>
                </a:cubicBezTo>
                <a:cubicBezTo>
                  <a:pt x="651" y="624"/>
                  <a:pt x="701" y="674"/>
                  <a:pt x="676" y="700"/>
                </a:cubicBezTo>
                <a:cubicBezTo>
                  <a:pt x="651" y="724"/>
                  <a:pt x="701" y="774"/>
                  <a:pt x="726" y="824"/>
                </a:cubicBezTo>
                <a:cubicBezTo>
                  <a:pt x="726" y="849"/>
                  <a:pt x="751" y="824"/>
                  <a:pt x="751" y="800"/>
                </a:cubicBezTo>
                <a:cubicBezTo>
                  <a:pt x="751" y="749"/>
                  <a:pt x="751" y="749"/>
                  <a:pt x="801" y="724"/>
                </a:cubicBezTo>
                <a:cubicBezTo>
                  <a:pt x="826" y="700"/>
                  <a:pt x="801" y="674"/>
                  <a:pt x="776" y="624"/>
                </a:cubicBezTo>
                <a:cubicBezTo>
                  <a:pt x="751" y="575"/>
                  <a:pt x="651" y="600"/>
                  <a:pt x="651" y="549"/>
                </a:cubicBezTo>
                <a:cubicBezTo>
                  <a:pt x="651" y="500"/>
                  <a:pt x="601" y="500"/>
                  <a:pt x="601" y="475"/>
                </a:cubicBezTo>
                <a:cubicBezTo>
                  <a:pt x="601" y="449"/>
                  <a:pt x="525" y="424"/>
                  <a:pt x="476" y="449"/>
                </a:cubicBezTo>
                <a:cubicBezTo>
                  <a:pt x="426" y="475"/>
                  <a:pt x="451" y="400"/>
                  <a:pt x="426" y="349"/>
                </a:cubicBezTo>
                <a:cubicBezTo>
                  <a:pt x="376" y="324"/>
                  <a:pt x="451" y="275"/>
                  <a:pt x="476" y="224"/>
                </a:cubicBezTo>
                <a:cubicBezTo>
                  <a:pt x="525" y="175"/>
                  <a:pt x="476" y="100"/>
                  <a:pt x="476" y="75"/>
                </a:cubicBezTo>
                <a:cubicBezTo>
                  <a:pt x="476" y="24"/>
                  <a:pt x="476" y="24"/>
                  <a:pt x="451" y="24"/>
                </a:cubicBezTo>
                <a:cubicBezTo>
                  <a:pt x="451" y="49"/>
                  <a:pt x="351" y="0"/>
                  <a:pt x="325" y="24"/>
                </a:cubicBezTo>
                <a:cubicBezTo>
                  <a:pt x="300" y="49"/>
                  <a:pt x="325" y="224"/>
                  <a:pt x="300" y="249"/>
                </a:cubicBezTo>
                <a:cubicBezTo>
                  <a:pt x="300" y="249"/>
                  <a:pt x="276" y="224"/>
                  <a:pt x="251" y="224"/>
                </a:cubicBezTo>
                <a:cubicBezTo>
                  <a:pt x="251" y="249"/>
                  <a:pt x="276" y="349"/>
                  <a:pt x="276" y="349"/>
                </a:cubicBezTo>
                <a:cubicBezTo>
                  <a:pt x="300" y="349"/>
                  <a:pt x="325" y="400"/>
                  <a:pt x="300" y="424"/>
                </a:cubicBezTo>
                <a:cubicBezTo>
                  <a:pt x="300" y="475"/>
                  <a:pt x="351" y="475"/>
                  <a:pt x="401" y="475"/>
                </a:cubicBezTo>
                <a:cubicBezTo>
                  <a:pt x="451" y="449"/>
                  <a:pt x="451" y="500"/>
                  <a:pt x="501" y="500"/>
                </a:cubicBezTo>
                <a:close/>
                <a:moveTo>
                  <a:pt x="325" y="524"/>
                </a:moveTo>
                <a:lnTo>
                  <a:pt x="325" y="524"/>
                </a:lnTo>
                <a:cubicBezTo>
                  <a:pt x="325" y="549"/>
                  <a:pt x="351" y="624"/>
                  <a:pt x="401" y="624"/>
                </a:cubicBezTo>
                <a:cubicBezTo>
                  <a:pt x="476" y="600"/>
                  <a:pt x="300" y="475"/>
                  <a:pt x="325" y="524"/>
                </a:cubicBezTo>
                <a:close/>
                <a:moveTo>
                  <a:pt x="476" y="774"/>
                </a:moveTo>
                <a:lnTo>
                  <a:pt x="476" y="774"/>
                </a:lnTo>
                <a:cubicBezTo>
                  <a:pt x="476" y="774"/>
                  <a:pt x="525" y="774"/>
                  <a:pt x="525" y="749"/>
                </a:cubicBezTo>
                <a:cubicBezTo>
                  <a:pt x="525" y="724"/>
                  <a:pt x="551" y="800"/>
                  <a:pt x="525" y="824"/>
                </a:cubicBezTo>
                <a:cubicBezTo>
                  <a:pt x="501" y="849"/>
                  <a:pt x="501" y="924"/>
                  <a:pt x="551" y="924"/>
                </a:cubicBezTo>
                <a:cubicBezTo>
                  <a:pt x="576" y="949"/>
                  <a:pt x="651" y="800"/>
                  <a:pt x="651" y="774"/>
                </a:cubicBezTo>
                <a:cubicBezTo>
                  <a:pt x="626" y="749"/>
                  <a:pt x="601" y="800"/>
                  <a:pt x="601" y="774"/>
                </a:cubicBezTo>
                <a:cubicBezTo>
                  <a:pt x="626" y="724"/>
                  <a:pt x="501" y="649"/>
                  <a:pt x="476" y="649"/>
                </a:cubicBezTo>
                <a:cubicBezTo>
                  <a:pt x="426" y="674"/>
                  <a:pt x="426" y="800"/>
                  <a:pt x="476" y="774"/>
                </a:cubicBezTo>
                <a:close/>
                <a:moveTo>
                  <a:pt x="151" y="849"/>
                </a:moveTo>
                <a:lnTo>
                  <a:pt x="151" y="849"/>
                </a:lnTo>
                <a:cubicBezTo>
                  <a:pt x="100" y="900"/>
                  <a:pt x="0" y="975"/>
                  <a:pt x="26" y="1000"/>
                </a:cubicBezTo>
                <a:cubicBezTo>
                  <a:pt x="51" y="1024"/>
                  <a:pt x="151" y="875"/>
                  <a:pt x="200" y="824"/>
                </a:cubicBezTo>
                <a:cubicBezTo>
                  <a:pt x="251" y="800"/>
                  <a:pt x="226" y="774"/>
                  <a:pt x="226" y="724"/>
                </a:cubicBezTo>
                <a:cubicBezTo>
                  <a:pt x="200" y="700"/>
                  <a:pt x="176" y="800"/>
                  <a:pt x="151" y="849"/>
                </a:cubicBezTo>
                <a:close/>
                <a:moveTo>
                  <a:pt x="626" y="900"/>
                </a:moveTo>
                <a:lnTo>
                  <a:pt x="626" y="900"/>
                </a:lnTo>
                <a:cubicBezTo>
                  <a:pt x="651" y="924"/>
                  <a:pt x="726" y="875"/>
                  <a:pt x="701" y="849"/>
                </a:cubicBezTo>
                <a:cubicBezTo>
                  <a:pt x="676" y="824"/>
                  <a:pt x="626" y="875"/>
                  <a:pt x="626" y="900"/>
                </a:cubicBezTo>
                <a:close/>
                <a:moveTo>
                  <a:pt x="876" y="1100"/>
                </a:moveTo>
                <a:lnTo>
                  <a:pt x="876" y="1100"/>
                </a:lnTo>
                <a:cubicBezTo>
                  <a:pt x="926" y="1075"/>
                  <a:pt x="876" y="975"/>
                  <a:pt x="876" y="900"/>
                </a:cubicBezTo>
                <a:cubicBezTo>
                  <a:pt x="876" y="824"/>
                  <a:pt x="776" y="849"/>
                  <a:pt x="801" y="900"/>
                </a:cubicBezTo>
                <a:cubicBezTo>
                  <a:pt x="826" y="949"/>
                  <a:pt x="751" y="900"/>
                  <a:pt x="751" y="949"/>
                </a:cubicBezTo>
                <a:cubicBezTo>
                  <a:pt x="751" y="1000"/>
                  <a:pt x="676" y="949"/>
                  <a:pt x="701" y="1000"/>
                </a:cubicBezTo>
                <a:cubicBezTo>
                  <a:pt x="701" y="1024"/>
                  <a:pt x="626" y="1000"/>
                  <a:pt x="601" y="975"/>
                </a:cubicBezTo>
                <a:cubicBezTo>
                  <a:pt x="576" y="949"/>
                  <a:pt x="551" y="1024"/>
                  <a:pt x="501" y="1024"/>
                </a:cubicBezTo>
                <a:cubicBezTo>
                  <a:pt x="451" y="1049"/>
                  <a:pt x="426" y="1125"/>
                  <a:pt x="451" y="1125"/>
                </a:cubicBezTo>
                <a:cubicBezTo>
                  <a:pt x="501" y="1125"/>
                  <a:pt x="501" y="1075"/>
                  <a:pt x="551" y="1075"/>
                </a:cubicBezTo>
                <a:cubicBezTo>
                  <a:pt x="576" y="1100"/>
                  <a:pt x="576" y="1049"/>
                  <a:pt x="626" y="1049"/>
                </a:cubicBezTo>
                <a:cubicBezTo>
                  <a:pt x="651" y="1075"/>
                  <a:pt x="626" y="1200"/>
                  <a:pt x="701" y="1225"/>
                </a:cubicBezTo>
                <a:cubicBezTo>
                  <a:pt x="751" y="1225"/>
                  <a:pt x="751" y="1275"/>
                  <a:pt x="801" y="1275"/>
                </a:cubicBezTo>
                <a:cubicBezTo>
                  <a:pt x="826" y="1275"/>
                  <a:pt x="776" y="1175"/>
                  <a:pt x="776" y="1149"/>
                </a:cubicBezTo>
                <a:cubicBezTo>
                  <a:pt x="801" y="1125"/>
                  <a:pt x="851" y="1149"/>
                  <a:pt x="876" y="1100"/>
                </a:cubicBezTo>
                <a:close/>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18" name="Freeform 144">
            <a:extLst>
              <a:ext uri="{FF2B5EF4-FFF2-40B4-BE49-F238E27FC236}">
                <a16:creationId xmlns:a16="http://schemas.microsoft.com/office/drawing/2014/main" id="{8411E989-2F25-0F40-8878-320AC37DF59D}"/>
              </a:ext>
            </a:extLst>
          </p:cNvPr>
          <p:cNvSpPr>
            <a:spLocks noChangeArrowheads="1"/>
          </p:cNvSpPr>
          <p:nvPr/>
        </p:nvSpPr>
        <p:spPr bwMode="auto">
          <a:xfrm>
            <a:off x="9960351" y="4923502"/>
            <a:ext cx="383904" cy="240468"/>
          </a:xfrm>
          <a:custGeom>
            <a:avLst/>
            <a:gdLst>
              <a:gd name="T0" fmla="*/ 850 w 1202"/>
              <a:gd name="T1" fmla="*/ 701 h 752"/>
              <a:gd name="T2" fmla="*/ 850 w 1202"/>
              <a:gd name="T3" fmla="*/ 701 h 752"/>
              <a:gd name="T4" fmla="*/ 800 w 1202"/>
              <a:gd name="T5" fmla="*/ 626 h 752"/>
              <a:gd name="T6" fmla="*/ 700 w 1202"/>
              <a:gd name="T7" fmla="*/ 601 h 752"/>
              <a:gd name="T8" fmla="*/ 625 w 1202"/>
              <a:gd name="T9" fmla="*/ 476 h 752"/>
              <a:gd name="T10" fmla="*/ 600 w 1202"/>
              <a:gd name="T11" fmla="*/ 401 h 752"/>
              <a:gd name="T12" fmla="*/ 625 w 1202"/>
              <a:gd name="T13" fmla="*/ 326 h 752"/>
              <a:gd name="T14" fmla="*/ 450 w 1202"/>
              <a:gd name="T15" fmla="*/ 226 h 752"/>
              <a:gd name="T16" fmla="*/ 76 w 1202"/>
              <a:gd name="T17" fmla="*/ 25 h 752"/>
              <a:gd name="T18" fmla="*/ 0 w 1202"/>
              <a:gd name="T19" fmla="*/ 0 h 752"/>
              <a:gd name="T20" fmla="*/ 0 w 1202"/>
              <a:gd name="T21" fmla="*/ 601 h 752"/>
              <a:gd name="T22" fmla="*/ 100 w 1202"/>
              <a:gd name="T23" fmla="*/ 626 h 752"/>
              <a:gd name="T24" fmla="*/ 225 w 1202"/>
              <a:gd name="T25" fmla="*/ 576 h 752"/>
              <a:gd name="T26" fmla="*/ 276 w 1202"/>
              <a:gd name="T27" fmla="*/ 501 h 752"/>
              <a:gd name="T28" fmla="*/ 476 w 1202"/>
              <a:gd name="T29" fmla="*/ 551 h 752"/>
              <a:gd name="T30" fmla="*/ 676 w 1202"/>
              <a:gd name="T31" fmla="*/ 726 h 752"/>
              <a:gd name="T32" fmla="*/ 876 w 1202"/>
              <a:gd name="T33" fmla="*/ 751 h 752"/>
              <a:gd name="T34" fmla="*/ 850 w 1202"/>
              <a:gd name="T35" fmla="*/ 701 h 752"/>
              <a:gd name="T36" fmla="*/ 1025 w 1202"/>
              <a:gd name="T37" fmla="*/ 200 h 752"/>
              <a:gd name="T38" fmla="*/ 1025 w 1202"/>
              <a:gd name="T39" fmla="*/ 200 h 752"/>
              <a:gd name="T40" fmla="*/ 901 w 1202"/>
              <a:gd name="T41" fmla="*/ 276 h 752"/>
              <a:gd name="T42" fmla="*/ 700 w 1202"/>
              <a:gd name="T43" fmla="*/ 276 h 752"/>
              <a:gd name="T44" fmla="*/ 850 w 1202"/>
              <a:gd name="T45" fmla="*/ 351 h 752"/>
              <a:gd name="T46" fmla="*/ 1050 w 1202"/>
              <a:gd name="T47" fmla="*/ 251 h 752"/>
              <a:gd name="T48" fmla="*/ 1075 w 1202"/>
              <a:gd name="T49" fmla="*/ 176 h 752"/>
              <a:gd name="T50" fmla="*/ 1025 w 1202"/>
              <a:gd name="T51" fmla="*/ 200 h 752"/>
              <a:gd name="T52" fmla="*/ 1125 w 1202"/>
              <a:gd name="T53" fmla="*/ 100 h 752"/>
              <a:gd name="T54" fmla="*/ 1125 w 1202"/>
              <a:gd name="T55" fmla="*/ 100 h 752"/>
              <a:gd name="T56" fmla="*/ 1075 w 1202"/>
              <a:gd name="T57" fmla="*/ 100 h 752"/>
              <a:gd name="T58" fmla="*/ 1150 w 1202"/>
              <a:gd name="T59" fmla="*/ 200 h 752"/>
              <a:gd name="T60" fmla="*/ 1125 w 1202"/>
              <a:gd name="T61" fmla="*/ 10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2" h="752">
                <a:moveTo>
                  <a:pt x="850" y="701"/>
                </a:moveTo>
                <a:lnTo>
                  <a:pt x="850" y="701"/>
                </a:lnTo>
                <a:cubicBezTo>
                  <a:pt x="850" y="701"/>
                  <a:pt x="800" y="651"/>
                  <a:pt x="800" y="626"/>
                </a:cubicBezTo>
                <a:cubicBezTo>
                  <a:pt x="800" y="626"/>
                  <a:pt x="750" y="626"/>
                  <a:pt x="700" y="601"/>
                </a:cubicBezTo>
                <a:cubicBezTo>
                  <a:pt x="650" y="576"/>
                  <a:pt x="676" y="476"/>
                  <a:pt x="625" y="476"/>
                </a:cubicBezTo>
                <a:cubicBezTo>
                  <a:pt x="600" y="451"/>
                  <a:pt x="550" y="376"/>
                  <a:pt x="600" y="401"/>
                </a:cubicBezTo>
                <a:cubicBezTo>
                  <a:pt x="650" y="401"/>
                  <a:pt x="676" y="376"/>
                  <a:pt x="625" y="326"/>
                </a:cubicBezTo>
                <a:cubicBezTo>
                  <a:pt x="600" y="301"/>
                  <a:pt x="450" y="276"/>
                  <a:pt x="450" y="226"/>
                </a:cubicBezTo>
                <a:cubicBezTo>
                  <a:pt x="450" y="176"/>
                  <a:pt x="176" y="51"/>
                  <a:pt x="76" y="25"/>
                </a:cubicBezTo>
                <a:cubicBezTo>
                  <a:pt x="50" y="25"/>
                  <a:pt x="25" y="0"/>
                  <a:pt x="0" y="0"/>
                </a:cubicBezTo>
                <a:cubicBezTo>
                  <a:pt x="0" y="601"/>
                  <a:pt x="0" y="601"/>
                  <a:pt x="0" y="601"/>
                </a:cubicBezTo>
                <a:cubicBezTo>
                  <a:pt x="25" y="601"/>
                  <a:pt x="76" y="626"/>
                  <a:pt x="100" y="626"/>
                </a:cubicBezTo>
                <a:cubicBezTo>
                  <a:pt x="225" y="626"/>
                  <a:pt x="200" y="576"/>
                  <a:pt x="225" y="576"/>
                </a:cubicBezTo>
                <a:cubicBezTo>
                  <a:pt x="250" y="576"/>
                  <a:pt x="250" y="526"/>
                  <a:pt x="276" y="501"/>
                </a:cubicBezTo>
                <a:cubicBezTo>
                  <a:pt x="300" y="476"/>
                  <a:pt x="400" y="501"/>
                  <a:pt x="476" y="551"/>
                </a:cubicBezTo>
                <a:cubicBezTo>
                  <a:pt x="525" y="601"/>
                  <a:pt x="600" y="726"/>
                  <a:pt x="676" y="726"/>
                </a:cubicBezTo>
                <a:cubicBezTo>
                  <a:pt x="750" y="701"/>
                  <a:pt x="825" y="751"/>
                  <a:pt x="876" y="751"/>
                </a:cubicBezTo>
                <a:cubicBezTo>
                  <a:pt x="925" y="751"/>
                  <a:pt x="876" y="701"/>
                  <a:pt x="850" y="701"/>
                </a:cubicBezTo>
                <a:close/>
                <a:moveTo>
                  <a:pt x="1025" y="200"/>
                </a:moveTo>
                <a:lnTo>
                  <a:pt x="1025" y="200"/>
                </a:lnTo>
                <a:cubicBezTo>
                  <a:pt x="1025" y="226"/>
                  <a:pt x="976" y="251"/>
                  <a:pt x="901" y="276"/>
                </a:cubicBezTo>
                <a:cubicBezTo>
                  <a:pt x="825" y="301"/>
                  <a:pt x="700" y="251"/>
                  <a:pt x="700" y="276"/>
                </a:cubicBezTo>
                <a:cubicBezTo>
                  <a:pt x="700" y="301"/>
                  <a:pt x="776" y="351"/>
                  <a:pt x="850" y="351"/>
                </a:cubicBezTo>
                <a:cubicBezTo>
                  <a:pt x="925" y="351"/>
                  <a:pt x="1050" y="276"/>
                  <a:pt x="1050" y="251"/>
                </a:cubicBezTo>
                <a:cubicBezTo>
                  <a:pt x="1050" y="226"/>
                  <a:pt x="1101" y="200"/>
                  <a:pt x="1075" y="176"/>
                </a:cubicBezTo>
                <a:cubicBezTo>
                  <a:pt x="1050" y="151"/>
                  <a:pt x="1025" y="176"/>
                  <a:pt x="1025" y="200"/>
                </a:cubicBezTo>
                <a:close/>
                <a:moveTo>
                  <a:pt x="1125" y="100"/>
                </a:moveTo>
                <a:lnTo>
                  <a:pt x="1125" y="100"/>
                </a:lnTo>
                <a:cubicBezTo>
                  <a:pt x="1075" y="76"/>
                  <a:pt x="1025" y="51"/>
                  <a:pt x="1075" y="100"/>
                </a:cubicBezTo>
                <a:cubicBezTo>
                  <a:pt x="1150" y="151"/>
                  <a:pt x="1101" y="200"/>
                  <a:pt x="1150" y="200"/>
                </a:cubicBezTo>
                <a:cubicBezTo>
                  <a:pt x="1201" y="176"/>
                  <a:pt x="1150" y="126"/>
                  <a:pt x="1125" y="10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19" name="Freeform 145">
            <a:extLst>
              <a:ext uri="{FF2B5EF4-FFF2-40B4-BE49-F238E27FC236}">
                <a16:creationId xmlns:a16="http://schemas.microsoft.com/office/drawing/2014/main" id="{DB83C5C0-271D-B744-B926-6C86BA75D3C6}"/>
              </a:ext>
            </a:extLst>
          </p:cNvPr>
          <p:cNvSpPr>
            <a:spLocks noChangeArrowheads="1"/>
          </p:cNvSpPr>
          <p:nvPr/>
        </p:nvSpPr>
        <p:spPr bwMode="auto">
          <a:xfrm>
            <a:off x="8149114" y="4549441"/>
            <a:ext cx="64687" cy="119531"/>
          </a:xfrm>
          <a:custGeom>
            <a:avLst/>
            <a:gdLst>
              <a:gd name="T0" fmla="*/ 50 w 201"/>
              <a:gd name="T1" fmla="*/ 0 h 375"/>
              <a:gd name="T2" fmla="*/ 50 w 201"/>
              <a:gd name="T3" fmla="*/ 0 h 375"/>
              <a:gd name="T4" fmla="*/ 25 w 201"/>
              <a:gd name="T5" fmla="*/ 74 h 375"/>
              <a:gd name="T6" fmla="*/ 25 w 201"/>
              <a:gd name="T7" fmla="*/ 200 h 375"/>
              <a:gd name="T8" fmla="*/ 50 w 201"/>
              <a:gd name="T9" fmla="*/ 350 h 375"/>
              <a:gd name="T10" fmla="*/ 200 w 201"/>
              <a:gd name="T11" fmla="*/ 225 h 375"/>
              <a:gd name="T12" fmla="*/ 50 w 201"/>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201" h="375">
                <a:moveTo>
                  <a:pt x="50" y="0"/>
                </a:moveTo>
                <a:lnTo>
                  <a:pt x="50" y="0"/>
                </a:lnTo>
                <a:cubicBezTo>
                  <a:pt x="25" y="0"/>
                  <a:pt x="25" y="49"/>
                  <a:pt x="25" y="74"/>
                </a:cubicBezTo>
                <a:cubicBezTo>
                  <a:pt x="0" y="125"/>
                  <a:pt x="0" y="149"/>
                  <a:pt x="25" y="200"/>
                </a:cubicBezTo>
                <a:cubicBezTo>
                  <a:pt x="25" y="250"/>
                  <a:pt x="25" y="325"/>
                  <a:pt x="50" y="350"/>
                </a:cubicBezTo>
                <a:cubicBezTo>
                  <a:pt x="125" y="374"/>
                  <a:pt x="200" y="300"/>
                  <a:pt x="200" y="225"/>
                </a:cubicBezTo>
                <a:cubicBezTo>
                  <a:pt x="200" y="125"/>
                  <a:pt x="75" y="0"/>
                  <a:pt x="50" y="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20" name="Freeform 146">
            <a:extLst>
              <a:ext uri="{FF2B5EF4-FFF2-40B4-BE49-F238E27FC236}">
                <a16:creationId xmlns:a16="http://schemas.microsoft.com/office/drawing/2014/main" id="{E93044D9-FDD2-C54D-9B0F-82EE0D4A3306}"/>
              </a:ext>
            </a:extLst>
          </p:cNvPr>
          <p:cNvSpPr>
            <a:spLocks noChangeArrowheads="1"/>
          </p:cNvSpPr>
          <p:nvPr/>
        </p:nvSpPr>
        <p:spPr bwMode="auto">
          <a:xfrm>
            <a:off x="7032557" y="5187873"/>
            <a:ext cx="223592" cy="438747"/>
          </a:xfrm>
          <a:custGeom>
            <a:avLst/>
            <a:gdLst>
              <a:gd name="T0" fmla="*/ 600 w 701"/>
              <a:gd name="T1" fmla="*/ 50 h 1376"/>
              <a:gd name="T2" fmla="*/ 600 w 701"/>
              <a:gd name="T3" fmla="*/ 50 h 1376"/>
              <a:gd name="T4" fmla="*/ 575 w 701"/>
              <a:gd name="T5" fmla="*/ 75 h 1376"/>
              <a:gd name="T6" fmla="*/ 551 w 701"/>
              <a:gd name="T7" fmla="*/ 150 h 1376"/>
              <a:gd name="T8" fmla="*/ 500 w 701"/>
              <a:gd name="T9" fmla="*/ 175 h 1376"/>
              <a:gd name="T10" fmla="*/ 451 w 701"/>
              <a:gd name="T11" fmla="*/ 225 h 1376"/>
              <a:gd name="T12" fmla="*/ 451 w 701"/>
              <a:gd name="T13" fmla="*/ 275 h 1376"/>
              <a:gd name="T14" fmla="*/ 375 w 701"/>
              <a:gd name="T15" fmla="*/ 325 h 1376"/>
              <a:gd name="T16" fmla="*/ 251 w 701"/>
              <a:gd name="T17" fmla="*/ 400 h 1376"/>
              <a:gd name="T18" fmla="*/ 125 w 701"/>
              <a:gd name="T19" fmla="*/ 425 h 1376"/>
              <a:gd name="T20" fmla="*/ 100 w 701"/>
              <a:gd name="T21" fmla="*/ 550 h 1376"/>
              <a:gd name="T22" fmla="*/ 100 w 701"/>
              <a:gd name="T23" fmla="*/ 725 h 1376"/>
              <a:gd name="T24" fmla="*/ 75 w 701"/>
              <a:gd name="T25" fmla="*/ 900 h 1376"/>
              <a:gd name="T26" fmla="*/ 50 w 701"/>
              <a:gd name="T27" fmla="*/ 1125 h 1376"/>
              <a:gd name="T28" fmla="*/ 100 w 701"/>
              <a:gd name="T29" fmla="*/ 1300 h 1376"/>
              <a:gd name="T30" fmla="*/ 275 w 701"/>
              <a:gd name="T31" fmla="*/ 1350 h 1376"/>
              <a:gd name="T32" fmla="*/ 375 w 701"/>
              <a:gd name="T33" fmla="*/ 1325 h 1376"/>
              <a:gd name="T34" fmla="*/ 500 w 701"/>
              <a:gd name="T35" fmla="*/ 925 h 1376"/>
              <a:gd name="T36" fmla="*/ 600 w 701"/>
              <a:gd name="T37" fmla="*/ 550 h 1376"/>
              <a:gd name="T38" fmla="*/ 625 w 701"/>
              <a:gd name="T39" fmla="*/ 450 h 1376"/>
              <a:gd name="T40" fmla="*/ 651 w 701"/>
              <a:gd name="T41" fmla="*/ 400 h 1376"/>
              <a:gd name="T42" fmla="*/ 700 w 701"/>
              <a:gd name="T43" fmla="*/ 375 h 1376"/>
              <a:gd name="T44" fmla="*/ 675 w 701"/>
              <a:gd name="T45" fmla="*/ 200 h 1376"/>
              <a:gd name="T46" fmla="*/ 600 w 701"/>
              <a:gd name="T47" fmla="*/ 5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1" h="1376">
                <a:moveTo>
                  <a:pt x="600" y="50"/>
                </a:moveTo>
                <a:lnTo>
                  <a:pt x="600" y="50"/>
                </a:lnTo>
                <a:cubicBezTo>
                  <a:pt x="600" y="0"/>
                  <a:pt x="575" y="50"/>
                  <a:pt x="575" y="75"/>
                </a:cubicBezTo>
                <a:cubicBezTo>
                  <a:pt x="551" y="75"/>
                  <a:pt x="551" y="125"/>
                  <a:pt x="551" y="150"/>
                </a:cubicBezTo>
                <a:cubicBezTo>
                  <a:pt x="551" y="150"/>
                  <a:pt x="525" y="175"/>
                  <a:pt x="500" y="175"/>
                </a:cubicBezTo>
                <a:cubicBezTo>
                  <a:pt x="475" y="175"/>
                  <a:pt x="451" y="200"/>
                  <a:pt x="451" y="225"/>
                </a:cubicBezTo>
                <a:cubicBezTo>
                  <a:pt x="451" y="250"/>
                  <a:pt x="425" y="250"/>
                  <a:pt x="451" y="275"/>
                </a:cubicBezTo>
                <a:cubicBezTo>
                  <a:pt x="451" y="300"/>
                  <a:pt x="425" y="325"/>
                  <a:pt x="375" y="325"/>
                </a:cubicBezTo>
                <a:cubicBezTo>
                  <a:pt x="350" y="325"/>
                  <a:pt x="300" y="400"/>
                  <a:pt x="251" y="400"/>
                </a:cubicBezTo>
                <a:cubicBezTo>
                  <a:pt x="200" y="400"/>
                  <a:pt x="175" y="425"/>
                  <a:pt x="125" y="425"/>
                </a:cubicBezTo>
                <a:cubicBezTo>
                  <a:pt x="100" y="425"/>
                  <a:pt x="125" y="499"/>
                  <a:pt x="100" y="550"/>
                </a:cubicBezTo>
                <a:cubicBezTo>
                  <a:pt x="50" y="599"/>
                  <a:pt x="75" y="650"/>
                  <a:pt x="100" y="725"/>
                </a:cubicBezTo>
                <a:cubicBezTo>
                  <a:pt x="125" y="775"/>
                  <a:pt x="150" y="825"/>
                  <a:pt x="75" y="900"/>
                </a:cubicBezTo>
                <a:cubicBezTo>
                  <a:pt x="0" y="975"/>
                  <a:pt x="25" y="1075"/>
                  <a:pt x="50" y="1125"/>
                </a:cubicBezTo>
                <a:cubicBezTo>
                  <a:pt x="75" y="1175"/>
                  <a:pt x="75" y="1275"/>
                  <a:pt x="100" y="1300"/>
                </a:cubicBezTo>
                <a:cubicBezTo>
                  <a:pt x="150" y="1350"/>
                  <a:pt x="251" y="1375"/>
                  <a:pt x="275" y="1350"/>
                </a:cubicBezTo>
                <a:cubicBezTo>
                  <a:pt x="300" y="1325"/>
                  <a:pt x="325" y="1350"/>
                  <a:pt x="375" y="1325"/>
                </a:cubicBezTo>
                <a:cubicBezTo>
                  <a:pt x="400" y="1275"/>
                  <a:pt x="451" y="1050"/>
                  <a:pt x="500" y="925"/>
                </a:cubicBezTo>
                <a:cubicBezTo>
                  <a:pt x="551" y="775"/>
                  <a:pt x="600" y="599"/>
                  <a:pt x="600" y="550"/>
                </a:cubicBezTo>
                <a:cubicBezTo>
                  <a:pt x="600" y="525"/>
                  <a:pt x="651" y="499"/>
                  <a:pt x="625" y="450"/>
                </a:cubicBezTo>
                <a:cubicBezTo>
                  <a:pt x="600" y="400"/>
                  <a:pt x="625" y="350"/>
                  <a:pt x="651" y="400"/>
                </a:cubicBezTo>
                <a:cubicBezTo>
                  <a:pt x="675" y="425"/>
                  <a:pt x="700" y="425"/>
                  <a:pt x="700" y="375"/>
                </a:cubicBezTo>
                <a:cubicBezTo>
                  <a:pt x="700" y="325"/>
                  <a:pt x="675" y="275"/>
                  <a:pt x="675" y="200"/>
                </a:cubicBezTo>
                <a:cubicBezTo>
                  <a:pt x="675" y="125"/>
                  <a:pt x="600" y="75"/>
                  <a:pt x="600" y="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21" name="Freeform 147">
            <a:extLst>
              <a:ext uri="{FF2B5EF4-FFF2-40B4-BE49-F238E27FC236}">
                <a16:creationId xmlns:a16="http://schemas.microsoft.com/office/drawing/2014/main" id="{840C9644-6296-F545-8FF1-DE42F4E1AE4B}"/>
              </a:ext>
            </a:extLst>
          </p:cNvPr>
          <p:cNvSpPr>
            <a:spLocks noChangeArrowheads="1"/>
          </p:cNvSpPr>
          <p:nvPr/>
        </p:nvSpPr>
        <p:spPr bwMode="auto">
          <a:xfrm>
            <a:off x="7025525" y="4254131"/>
            <a:ext cx="358592" cy="215156"/>
          </a:xfrm>
          <a:custGeom>
            <a:avLst/>
            <a:gdLst>
              <a:gd name="T0" fmla="*/ 800 w 1126"/>
              <a:gd name="T1" fmla="*/ 26 h 676"/>
              <a:gd name="T2" fmla="*/ 800 w 1126"/>
              <a:gd name="T3" fmla="*/ 26 h 676"/>
              <a:gd name="T4" fmla="*/ 625 w 1126"/>
              <a:gd name="T5" fmla="*/ 26 h 676"/>
              <a:gd name="T6" fmla="*/ 476 w 1126"/>
              <a:gd name="T7" fmla="*/ 175 h 676"/>
              <a:gd name="T8" fmla="*/ 400 w 1126"/>
              <a:gd name="T9" fmla="*/ 175 h 676"/>
              <a:gd name="T10" fmla="*/ 276 w 1126"/>
              <a:gd name="T11" fmla="*/ 175 h 676"/>
              <a:gd name="T12" fmla="*/ 175 w 1126"/>
              <a:gd name="T13" fmla="*/ 151 h 676"/>
              <a:gd name="T14" fmla="*/ 100 w 1126"/>
              <a:gd name="T15" fmla="*/ 151 h 676"/>
              <a:gd name="T16" fmla="*/ 50 w 1126"/>
              <a:gd name="T17" fmla="*/ 175 h 676"/>
              <a:gd name="T18" fmla="*/ 50 w 1126"/>
              <a:gd name="T19" fmla="*/ 226 h 676"/>
              <a:gd name="T20" fmla="*/ 0 w 1126"/>
              <a:gd name="T21" fmla="*/ 251 h 676"/>
              <a:gd name="T22" fmla="*/ 25 w 1126"/>
              <a:gd name="T23" fmla="*/ 300 h 676"/>
              <a:gd name="T24" fmla="*/ 50 w 1126"/>
              <a:gd name="T25" fmla="*/ 451 h 676"/>
              <a:gd name="T26" fmla="*/ 75 w 1126"/>
              <a:gd name="T27" fmla="*/ 600 h 676"/>
              <a:gd name="T28" fmla="*/ 250 w 1126"/>
              <a:gd name="T29" fmla="*/ 575 h 676"/>
              <a:gd name="T30" fmla="*/ 375 w 1126"/>
              <a:gd name="T31" fmla="*/ 551 h 676"/>
              <a:gd name="T32" fmla="*/ 476 w 1126"/>
              <a:gd name="T33" fmla="*/ 500 h 676"/>
              <a:gd name="T34" fmla="*/ 576 w 1126"/>
              <a:gd name="T35" fmla="*/ 475 h 676"/>
              <a:gd name="T36" fmla="*/ 650 w 1126"/>
              <a:gd name="T37" fmla="*/ 426 h 676"/>
              <a:gd name="T38" fmla="*/ 850 w 1126"/>
              <a:gd name="T39" fmla="*/ 351 h 676"/>
              <a:gd name="T40" fmla="*/ 925 w 1126"/>
              <a:gd name="T41" fmla="*/ 275 h 676"/>
              <a:gd name="T42" fmla="*/ 1000 w 1126"/>
              <a:gd name="T43" fmla="*/ 226 h 676"/>
              <a:gd name="T44" fmla="*/ 900 w 1126"/>
              <a:gd name="T45" fmla="*/ 0 h 676"/>
              <a:gd name="T46" fmla="*/ 800 w 1126"/>
              <a:gd name="T47" fmla="*/ 26 h 676"/>
              <a:gd name="T48" fmla="*/ 1025 w 1126"/>
              <a:gd name="T49" fmla="*/ 651 h 676"/>
              <a:gd name="T50" fmla="*/ 1025 w 1126"/>
              <a:gd name="T51" fmla="*/ 651 h 676"/>
              <a:gd name="T52" fmla="*/ 1125 w 1126"/>
              <a:gd name="T53" fmla="*/ 626 h 676"/>
              <a:gd name="T54" fmla="*/ 1025 w 1126"/>
              <a:gd name="T55" fmla="*/ 65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6" h="676">
                <a:moveTo>
                  <a:pt x="800" y="26"/>
                </a:moveTo>
                <a:lnTo>
                  <a:pt x="800" y="26"/>
                </a:lnTo>
                <a:cubicBezTo>
                  <a:pt x="750" y="26"/>
                  <a:pt x="625" y="26"/>
                  <a:pt x="625" y="26"/>
                </a:cubicBezTo>
                <a:cubicBezTo>
                  <a:pt x="600" y="51"/>
                  <a:pt x="500" y="126"/>
                  <a:pt x="476" y="175"/>
                </a:cubicBezTo>
                <a:cubicBezTo>
                  <a:pt x="450" y="200"/>
                  <a:pt x="425" y="200"/>
                  <a:pt x="400" y="175"/>
                </a:cubicBezTo>
                <a:cubicBezTo>
                  <a:pt x="375" y="175"/>
                  <a:pt x="276" y="175"/>
                  <a:pt x="276" y="175"/>
                </a:cubicBezTo>
                <a:cubicBezTo>
                  <a:pt x="276" y="151"/>
                  <a:pt x="200" y="151"/>
                  <a:pt x="175" y="151"/>
                </a:cubicBezTo>
                <a:cubicBezTo>
                  <a:pt x="125" y="151"/>
                  <a:pt x="100" y="151"/>
                  <a:pt x="100" y="151"/>
                </a:cubicBezTo>
                <a:cubicBezTo>
                  <a:pt x="75" y="151"/>
                  <a:pt x="50" y="175"/>
                  <a:pt x="50" y="175"/>
                </a:cubicBezTo>
                <a:cubicBezTo>
                  <a:pt x="50" y="200"/>
                  <a:pt x="50" y="226"/>
                  <a:pt x="50" y="226"/>
                </a:cubicBezTo>
                <a:cubicBezTo>
                  <a:pt x="50" y="226"/>
                  <a:pt x="25" y="251"/>
                  <a:pt x="0" y="251"/>
                </a:cubicBezTo>
                <a:cubicBezTo>
                  <a:pt x="25" y="275"/>
                  <a:pt x="25" y="300"/>
                  <a:pt x="25" y="300"/>
                </a:cubicBezTo>
                <a:cubicBezTo>
                  <a:pt x="0" y="351"/>
                  <a:pt x="25" y="426"/>
                  <a:pt x="50" y="451"/>
                </a:cubicBezTo>
                <a:cubicBezTo>
                  <a:pt x="75" y="500"/>
                  <a:pt x="75" y="575"/>
                  <a:pt x="75" y="600"/>
                </a:cubicBezTo>
                <a:cubicBezTo>
                  <a:pt x="100" y="626"/>
                  <a:pt x="200" y="600"/>
                  <a:pt x="250" y="575"/>
                </a:cubicBezTo>
                <a:cubicBezTo>
                  <a:pt x="300" y="551"/>
                  <a:pt x="325" y="551"/>
                  <a:pt x="375" y="551"/>
                </a:cubicBezTo>
                <a:cubicBezTo>
                  <a:pt x="400" y="551"/>
                  <a:pt x="450" y="500"/>
                  <a:pt x="476" y="500"/>
                </a:cubicBezTo>
                <a:cubicBezTo>
                  <a:pt x="476" y="475"/>
                  <a:pt x="550" y="475"/>
                  <a:pt x="576" y="475"/>
                </a:cubicBezTo>
                <a:cubicBezTo>
                  <a:pt x="600" y="475"/>
                  <a:pt x="625" y="451"/>
                  <a:pt x="650" y="426"/>
                </a:cubicBezTo>
                <a:cubicBezTo>
                  <a:pt x="676" y="400"/>
                  <a:pt x="750" y="400"/>
                  <a:pt x="850" y="351"/>
                </a:cubicBezTo>
                <a:cubicBezTo>
                  <a:pt x="925" y="326"/>
                  <a:pt x="900" y="300"/>
                  <a:pt x="925" y="275"/>
                </a:cubicBezTo>
                <a:cubicBezTo>
                  <a:pt x="950" y="251"/>
                  <a:pt x="976" y="251"/>
                  <a:pt x="1000" y="226"/>
                </a:cubicBezTo>
                <a:cubicBezTo>
                  <a:pt x="976" y="151"/>
                  <a:pt x="925" y="51"/>
                  <a:pt x="900" y="0"/>
                </a:cubicBezTo>
                <a:cubicBezTo>
                  <a:pt x="850" y="0"/>
                  <a:pt x="825" y="26"/>
                  <a:pt x="800" y="26"/>
                </a:cubicBezTo>
                <a:close/>
                <a:moveTo>
                  <a:pt x="1025" y="651"/>
                </a:moveTo>
                <a:lnTo>
                  <a:pt x="1025" y="651"/>
                </a:lnTo>
                <a:cubicBezTo>
                  <a:pt x="1076" y="675"/>
                  <a:pt x="1125" y="651"/>
                  <a:pt x="1125" y="626"/>
                </a:cubicBezTo>
                <a:cubicBezTo>
                  <a:pt x="1125" y="626"/>
                  <a:pt x="1000" y="600"/>
                  <a:pt x="1025" y="651"/>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22" name="Freeform 148">
            <a:extLst>
              <a:ext uri="{FF2B5EF4-FFF2-40B4-BE49-F238E27FC236}">
                <a16:creationId xmlns:a16="http://schemas.microsoft.com/office/drawing/2014/main" id="{3B857B29-5265-5B4A-B989-BC7ED01B5BB8}"/>
              </a:ext>
            </a:extLst>
          </p:cNvPr>
          <p:cNvSpPr>
            <a:spLocks noChangeArrowheads="1"/>
          </p:cNvSpPr>
          <p:nvPr/>
        </p:nvSpPr>
        <p:spPr bwMode="auto">
          <a:xfrm>
            <a:off x="7790522" y="6439430"/>
            <a:ext cx="80156" cy="47812"/>
          </a:xfrm>
          <a:custGeom>
            <a:avLst/>
            <a:gdLst>
              <a:gd name="T0" fmla="*/ 100 w 250"/>
              <a:gd name="T1" fmla="*/ 24 h 150"/>
              <a:gd name="T2" fmla="*/ 100 w 250"/>
              <a:gd name="T3" fmla="*/ 24 h 150"/>
              <a:gd name="T4" fmla="*/ 75 w 250"/>
              <a:gd name="T5" fmla="*/ 124 h 150"/>
              <a:gd name="T6" fmla="*/ 149 w 250"/>
              <a:gd name="T7" fmla="*/ 124 h 150"/>
              <a:gd name="T8" fmla="*/ 225 w 250"/>
              <a:gd name="T9" fmla="*/ 100 h 150"/>
              <a:gd name="T10" fmla="*/ 100 w 250"/>
              <a:gd name="T11" fmla="*/ 24 h 150"/>
            </a:gdLst>
            <a:ahLst/>
            <a:cxnLst>
              <a:cxn ang="0">
                <a:pos x="T0" y="T1"/>
              </a:cxn>
              <a:cxn ang="0">
                <a:pos x="T2" y="T3"/>
              </a:cxn>
              <a:cxn ang="0">
                <a:pos x="T4" y="T5"/>
              </a:cxn>
              <a:cxn ang="0">
                <a:pos x="T6" y="T7"/>
              </a:cxn>
              <a:cxn ang="0">
                <a:pos x="T8" y="T9"/>
              </a:cxn>
              <a:cxn ang="0">
                <a:pos x="T10" y="T11"/>
              </a:cxn>
            </a:cxnLst>
            <a:rect l="0" t="0" r="r" b="b"/>
            <a:pathLst>
              <a:path w="250" h="150">
                <a:moveTo>
                  <a:pt x="100" y="24"/>
                </a:moveTo>
                <a:lnTo>
                  <a:pt x="100" y="24"/>
                </a:lnTo>
                <a:cubicBezTo>
                  <a:pt x="100" y="0"/>
                  <a:pt x="0" y="100"/>
                  <a:pt x="75" y="124"/>
                </a:cubicBezTo>
                <a:cubicBezTo>
                  <a:pt x="100" y="149"/>
                  <a:pt x="125" y="100"/>
                  <a:pt x="149" y="124"/>
                </a:cubicBezTo>
                <a:cubicBezTo>
                  <a:pt x="175" y="149"/>
                  <a:pt x="225" y="149"/>
                  <a:pt x="225" y="100"/>
                </a:cubicBezTo>
                <a:cubicBezTo>
                  <a:pt x="249" y="49"/>
                  <a:pt x="125" y="49"/>
                  <a:pt x="100" y="24"/>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23" name="Freeform 149">
            <a:extLst>
              <a:ext uri="{FF2B5EF4-FFF2-40B4-BE49-F238E27FC236}">
                <a16:creationId xmlns:a16="http://schemas.microsoft.com/office/drawing/2014/main" id="{42319213-A947-D04F-A84E-24AB17BB5A74}"/>
              </a:ext>
            </a:extLst>
          </p:cNvPr>
          <p:cNvSpPr>
            <a:spLocks noChangeArrowheads="1"/>
          </p:cNvSpPr>
          <p:nvPr/>
        </p:nvSpPr>
        <p:spPr bwMode="auto">
          <a:xfrm>
            <a:off x="10375193" y="5003658"/>
            <a:ext cx="247499" cy="175780"/>
          </a:xfrm>
          <a:custGeom>
            <a:avLst/>
            <a:gdLst>
              <a:gd name="T0" fmla="*/ 0 w 776"/>
              <a:gd name="T1" fmla="*/ 25 h 551"/>
              <a:gd name="T2" fmla="*/ 0 w 776"/>
              <a:gd name="T3" fmla="*/ 25 h 551"/>
              <a:gd name="T4" fmla="*/ 124 w 776"/>
              <a:gd name="T5" fmla="*/ 150 h 551"/>
              <a:gd name="T6" fmla="*/ 0 w 776"/>
              <a:gd name="T7" fmla="*/ 25 h 551"/>
              <a:gd name="T8" fmla="*/ 175 w 776"/>
              <a:gd name="T9" fmla="*/ 150 h 551"/>
              <a:gd name="T10" fmla="*/ 175 w 776"/>
              <a:gd name="T11" fmla="*/ 150 h 551"/>
              <a:gd name="T12" fmla="*/ 275 w 776"/>
              <a:gd name="T13" fmla="*/ 200 h 551"/>
              <a:gd name="T14" fmla="*/ 175 w 776"/>
              <a:gd name="T15" fmla="*/ 150 h 551"/>
              <a:gd name="T16" fmla="*/ 500 w 776"/>
              <a:gd name="T17" fmla="*/ 300 h 551"/>
              <a:gd name="T18" fmla="*/ 500 w 776"/>
              <a:gd name="T19" fmla="*/ 300 h 551"/>
              <a:gd name="T20" fmla="*/ 375 w 776"/>
              <a:gd name="T21" fmla="*/ 225 h 551"/>
              <a:gd name="T22" fmla="*/ 500 w 776"/>
              <a:gd name="T23" fmla="*/ 300 h 551"/>
              <a:gd name="T24" fmla="*/ 475 w 776"/>
              <a:gd name="T25" fmla="*/ 400 h 551"/>
              <a:gd name="T26" fmla="*/ 475 w 776"/>
              <a:gd name="T27" fmla="*/ 400 h 551"/>
              <a:gd name="T28" fmla="*/ 575 w 776"/>
              <a:gd name="T29" fmla="*/ 450 h 551"/>
              <a:gd name="T30" fmla="*/ 475 w 776"/>
              <a:gd name="T31" fmla="*/ 400 h 551"/>
              <a:gd name="T32" fmla="*/ 649 w 776"/>
              <a:gd name="T33" fmla="*/ 475 h 551"/>
              <a:gd name="T34" fmla="*/ 649 w 776"/>
              <a:gd name="T35" fmla="*/ 475 h 551"/>
              <a:gd name="T36" fmla="*/ 749 w 776"/>
              <a:gd name="T37" fmla="*/ 525 h 551"/>
              <a:gd name="T38" fmla="*/ 649 w 776"/>
              <a:gd name="T39" fmla="*/ 475 h 551"/>
              <a:gd name="T40" fmla="*/ 575 w 776"/>
              <a:gd name="T41" fmla="*/ 300 h 551"/>
              <a:gd name="T42" fmla="*/ 575 w 776"/>
              <a:gd name="T43" fmla="*/ 300 h 551"/>
              <a:gd name="T44" fmla="*/ 649 w 776"/>
              <a:gd name="T45" fmla="*/ 425 h 551"/>
              <a:gd name="T46" fmla="*/ 575 w 776"/>
              <a:gd name="T47" fmla="*/ 30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551">
                <a:moveTo>
                  <a:pt x="0" y="25"/>
                </a:moveTo>
                <a:lnTo>
                  <a:pt x="0" y="25"/>
                </a:lnTo>
                <a:cubicBezTo>
                  <a:pt x="0" y="50"/>
                  <a:pt x="100" y="175"/>
                  <a:pt x="124" y="150"/>
                </a:cubicBezTo>
                <a:cubicBezTo>
                  <a:pt x="175" y="125"/>
                  <a:pt x="24" y="0"/>
                  <a:pt x="0" y="25"/>
                </a:cubicBezTo>
                <a:close/>
                <a:moveTo>
                  <a:pt x="175" y="150"/>
                </a:moveTo>
                <a:lnTo>
                  <a:pt x="175" y="150"/>
                </a:lnTo>
                <a:cubicBezTo>
                  <a:pt x="175" y="150"/>
                  <a:pt x="249" y="225"/>
                  <a:pt x="275" y="200"/>
                </a:cubicBezTo>
                <a:cubicBezTo>
                  <a:pt x="275" y="200"/>
                  <a:pt x="200" y="125"/>
                  <a:pt x="175" y="150"/>
                </a:cubicBezTo>
                <a:close/>
                <a:moveTo>
                  <a:pt x="500" y="300"/>
                </a:moveTo>
                <a:lnTo>
                  <a:pt x="500" y="300"/>
                </a:lnTo>
                <a:cubicBezTo>
                  <a:pt x="525" y="300"/>
                  <a:pt x="375" y="200"/>
                  <a:pt x="375" y="225"/>
                </a:cubicBezTo>
                <a:cubicBezTo>
                  <a:pt x="375" y="250"/>
                  <a:pt x="475" y="325"/>
                  <a:pt x="500" y="300"/>
                </a:cubicBezTo>
                <a:close/>
                <a:moveTo>
                  <a:pt x="475" y="400"/>
                </a:moveTo>
                <a:lnTo>
                  <a:pt x="475" y="400"/>
                </a:lnTo>
                <a:cubicBezTo>
                  <a:pt x="500" y="425"/>
                  <a:pt x="549" y="450"/>
                  <a:pt x="575" y="450"/>
                </a:cubicBezTo>
                <a:cubicBezTo>
                  <a:pt x="600" y="425"/>
                  <a:pt x="475" y="350"/>
                  <a:pt x="475" y="400"/>
                </a:cubicBezTo>
                <a:close/>
                <a:moveTo>
                  <a:pt x="649" y="475"/>
                </a:moveTo>
                <a:lnTo>
                  <a:pt x="649" y="475"/>
                </a:lnTo>
                <a:cubicBezTo>
                  <a:pt x="649" y="500"/>
                  <a:pt x="700" y="550"/>
                  <a:pt x="749" y="525"/>
                </a:cubicBezTo>
                <a:cubicBezTo>
                  <a:pt x="775" y="500"/>
                  <a:pt x="649" y="475"/>
                  <a:pt x="649" y="475"/>
                </a:cubicBezTo>
                <a:close/>
                <a:moveTo>
                  <a:pt x="575" y="300"/>
                </a:moveTo>
                <a:lnTo>
                  <a:pt x="575" y="300"/>
                </a:lnTo>
                <a:cubicBezTo>
                  <a:pt x="549" y="350"/>
                  <a:pt x="649" y="425"/>
                  <a:pt x="649" y="425"/>
                </a:cubicBezTo>
                <a:cubicBezTo>
                  <a:pt x="675" y="425"/>
                  <a:pt x="600" y="275"/>
                  <a:pt x="575" y="30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24" name="Freeform 150">
            <a:extLst>
              <a:ext uri="{FF2B5EF4-FFF2-40B4-BE49-F238E27FC236}">
                <a16:creationId xmlns:a16="http://schemas.microsoft.com/office/drawing/2014/main" id="{EEFFC7D5-B852-8140-9D37-B86E844DBD69}"/>
              </a:ext>
            </a:extLst>
          </p:cNvPr>
          <p:cNvSpPr>
            <a:spLocks noChangeArrowheads="1"/>
          </p:cNvSpPr>
          <p:nvPr/>
        </p:nvSpPr>
        <p:spPr bwMode="auto">
          <a:xfrm>
            <a:off x="10375193" y="5003658"/>
            <a:ext cx="247499" cy="175780"/>
          </a:xfrm>
          <a:custGeom>
            <a:avLst/>
            <a:gdLst>
              <a:gd name="T0" fmla="*/ 0 w 776"/>
              <a:gd name="T1" fmla="*/ 25 h 551"/>
              <a:gd name="T2" fmla="*/ 0 w 776"/>
              <a:gd name="T3" fmla="*/ 25 h 551"/>
              <a:gd name="T4" fmla="*/ 124 w 776"/>
              <a:gd name="T5" fmla="*/ 150 h 551"/>
              <a:gd name="T6" fmla="*/ 0 w 776"/>
              <a:gd name="T7" fmla="*/ 25 h 551"/>
              <a:gd name="T8" fmla="*/ 175 w 776"/>
              <a:gd name="T9" fmla="*/ 150 h 551"/>
              <a:gd name="T10" fmla="*/ 175 w 776"/>
              <a:gd name="T11" fmla="*/ 150 h 551"/>
              <a:gd name="T12" fmla="*/ 275 w 776"/>
              <a:gd name="T13" fmla="*/ 200 h 551"/>
              <a:gd name="T14" fmla="*/ 175 w 776"/>
              <a:gd name="T15" fmla="*/ 150 h 551"/>
              <a:gd name="T16" fmla="*/ 500 w 776"/>
              <a:gd name="T17" fmla="*/ 300 h 551"/>
              <a:gd name="T18" fmla="*/ 500 w 776"/>
              <a:gd name="T19" fmla="*/ 300 h 551"/>
              <a:gd name="T20" fmla="*/ 375 w 776"/>
              <a:gd name="T21" fmla="*/ 225 h 551"/>
              <a:gd name="T22" fmla="*/ 500 w 776"/>
              <a:gd name="T23" fmla="*/ 300 h 551"/>
              <a:gd name="T24" fmla="*/ 475 w 776"/>
              <a:gd name="T25" fmla="*/ 400 h 551"/>
              <a:gd name="T26" fmla="*/ 475 w 776"/>
              <a:gd name="T27" fmla="*/ 400 h 551"/>
              <a:gd name="T28" fmla="*/ 575 w 776"/>
              <a:gd name="T29" fmla="*/ 450 h 551"/>
              <a:gd name="T30" fmla="*/ 475 w 776"/>
              <a:gd name="T31" fmla="*/ 400 h 551"/>
              <a:gd name="T32" fmla="*/ 649 w 776"/>
              <a:gd name="T33" fmla="*/ 475 h 551"/>
              <a:gd name="T34" fmla="*/ 649 w 776"/>
              <a:gd name="T35" fmla="*/ 475 h 551"/>
              <a:gd name="T36" fmla="*/ 749 w 776"/>
              <a:gd name="T37" fmla="*/ 525 h 551"/>
              <a:gd name="T38" fmla="*/ 649 w 776"/>
              <a:gd name="T39" fmla="*/ 475 h 551"/>
              <a:gd name="T40" fmla="*/ 575 w 776"/>
              <a:gd name="T41" fmla="*/ 300 h 551"/>
              <a:gd name="T42" fmla="*/ 575 w 776"/>
              <a:gd name="T43" fmla="*/ 300 h 551"/>
              <a:gd name="T44" fmla="*/ 649 w 776"/>
              <a:gd name="T45" fmla="*/ 425 h 551"/>
              <a:gd name="T46" fmla="*/ 575 w 776"/>
              <a:gd name="T47" fmla="*/ 30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551">
                <a:moveTo>
                  <a:pt x="0" y="25"/>
                </a:moveTo>
                <a:lnTo>
                  <a:pt x="0" y="25"/>
                </a:lnTo>
                <a:cubicBezTo>
                  <a:pt x="0" y="50"/>
                  <a:pt x="100" y="175"/>
                  <a:pt x="124" y="150"/>
                </a:cubicBezTo>
                <a:cubicBezTo>
                  <a:pt x="175" y="125"/>
                  <a:pt x="24" y="0"/>
                  <a:pt x="0" y="25"/>
                </a:cubicBezTo>
                <a:close/>
                <a:moveTo>
                  <a:pt x="175" y="150"/>
                </a:moveTo>
                <a:lnTo>
                  <a:pt x="175" y="150"/>
                </a:lnTo>
                <a:cubicBezTo>
                  <a:pt x="175" y="150"/>
                  <a:pt x="249" y="225"/>
                  <a:pt x="275" y="200"/>
                </a:cubicBezTo>
                <a:cubicBezTo>
                  <a:pt x="275" y="200"/>
                  <a:pt x="200" y="125"/>
                  <a:pt x="175" y="150"/>
                </a:cubicBezTo>
                <a:close/>
                <a:moveTo>
                  <a:pt x="500" y="300"/>
                </a:moveTo>
                <a:lnTo>
                  <a:pt x="500" y="300"/>
                </a:lnTo>
                <a:cubicBezTo>
                  <a:pt x="525" y="300"/>
                  <a:pt x="375" y="200"/>
                  <a:pt x="375" y="225"/>
                </a:cubicBezTo>
                <a:cubicBezTo>
                  <a:pt x="375" y="250"/>
                  <a:pt x="475" y="325"/>
                  <a:pt x="500" y="300"/>
                </a:cubicBezTo>
                <a:close/>
                <a:moveTo>
                  <a:pt x="475" y="400"/>
                </a:moveTo>
                <a:lnTo>
                  <a:pt x="475" y="400"/>
                </a:lnTo>
                <a:cubicBezTo>
                  <a:pt x="500" y="425"/>
                  <a:pt x="549" y="450"/>
                  <a:pt x="575" y="450"/>
                </a:cubicBezTo>
                <a:cubicBezTo>
                  <a:pt x="600" y="425"/>
                  <a:pt x="475" y="350"/>
                  <a:pt x="475" y="400"/>
                </a:cubicBezTo>
                <a:close/>
                <a:moveTo>
                  <a:pt x="649" y="475"/>
                </a:moveTo>
                <a:lnTo>
                  <a:pt x="649" y="475"/>
                </a:lnTo>
                <a:cubicBezTo>
                  <a:pt x="649" y="500"/>
                  <a:pt x="700" y="550"/>
                  <a:pt x="749" y="525"/>
                </a:cubicBezTo>
                <a:cubicBezTo>
                  <a:pt x="775" y="500"/>
                  <a:pt x="649" y="475"/>
                  <a:pt x="649" y="475"/>
                </a:cubicBezTo>
                <a:close/>
                <a:moveTo>
                  <a:pt x="575" y="300"/>
                </a:moveTo>
                <a:lnTo>
                  <a:pt x="575" y="300"/>
                </a:lnTo>
                <a:cubicBezTo>
                  <a:pt x="549" y="350"/>
                  <a:pt x="649" y="425"/>
                  <a:pt x="649" y="425"/>
                </a:cubicBezTo>
                <a:cubicBezTo>
                  <a:pt x="675" y="425"/>
                  <a:pt x="600" y="275"/>
                  <a:pt x="575" y="30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25" name="Freeform 151">
            <a:extLst>
              <a:ext uri="{FF2B5EF4-FFF2-40B4-BE49-F238E27FC236}">
                <a16:creationId xmlns:a16="http://schemas.microsoft.com/office/drawing/2014/main" id="{B8E03276-D753-5B47-947F-915CD7CEF893}"/>
              </a:ext>
            </a:extLst>
          </p:cNvPr>
          <p:cNvSpPr>
            <a:spLocks noChangeArrowheads="1"/>
          </p:cNvSpPr>
          <p:nvPr/>
        </p:nvSpPr>
        <p:spPr bwMode="auto">
          <a:xfrm>
            <a:off x="9113795" y="5163970"/>
            <a:ext cx="1229055" cy="1092649"/>
          </a:xfrm>
          <a:custGeom>
            <a:avLst/>
            <a:gdLst>
              <a:gd name="T0" fmla="*/ 3801 w 3853"/>
              <a:gd name="T1" fmla="*/ 1650 h 3426"/>
              <a:gd name="T2" fmla="*/ 3726 w 3853"/>
              <a:gd name="T3" fmla="*/ 1400 h 3426"/>
              <a:gd name="T4" fmla="*/ 3576 w 3853"/>
              <a:gd name="T5" fmla="*/ 1200 h 3426"/>
              <a:gd name="T6" fmla="*/ 3451 w 3853"/>
              <a:gd name="T7" fmla="*/ 1100 h 3426"/>
              <a:gd name="T8" fmla="*/ 3176 w 3853"/>
              <a:gd name="T9" fmla="*/ 825 h 3426"/>
              <a:gd name="T10" fmla="*/ 3076 w 3853"/>
              <a:gd name="T11" fmla="*/ 550 h 3426"/>
              <a:gd name="T12" fmla="*/ 2927 w 3853"/>
              <a:gd name="T13" fmla="*/ 375 h 3426"/>
              <a:gd name="T14" fmla="*/ 2801 w 3853"/>
              <a:gd name="T15" fmla="*/ 25 h 3426"/>
              <a:gd name="T16" fmla="*/ 2701 w 3853"/>
              <a:gd name="T17" fmla="*/ 250 h 3426"/>
              <a:gd name="T18" fmla="*/ 2601 w 3853"/>
              <a:gd name="T19" fmla="*/ 674 h 3426"/>
              <a:gd name="T20" fmla="*/ 2301 w 3853"/>
              <a:gd name="T21" fmla="*/ 525 h 3426"/>
              <a:gd name="T22" fmla="*/ 2151 w 3853"/>
              <a:gd name="T23" fmla="*/ 375 h 3426"/>
              <a:gd name="T24" fmla="*/ 2251 w 3853"/>
              <a:gd name="T25" fmla="*/ 175 h 3426"/>
              <a:gd name="T26" fmla="*/ 2151 w 3853"/>
              <a:gd name="T27" fmla="*/ 125 h 3426"/>
              <a:gd name="T28" fmla="*/ 1826 w 3853"/>
              <a:gd name="T29" fmla="*/ 50 h 3426"/>
              <a:gd name="T30" fmla="*/ 1676 w 3853"/>
              <a:gd name="T31" fmla="*/ 175 h 3426"/>
              <a:gd name="T32" fmla="*/ 1576 w 3853"/>
              <a:gd name="T33" fmla="*/ 425 h 3426"/>
              <a:gd name="T34" fmla="*/ 1451 w 3853"/>
              <a:gd name="T35" fmla="*/ 400 h 3426"/>
              <a:gd name="T36" fmla="*/ 1251 w 3853"/>
              <a:gd name="T37" fmla="*/ 325 h 3426"/>
              <a:gd name="T38" fmla="*/ 1151 w 3853"/>
              <a:gd name="T39" fmla="*/ 425 h 3426"/>
              <a:gd name="T40" fmla="*/ 1001 w 3853"/>
              <a:gd name="T41" fmla="*/ 550 h 3426"/>
              <a:gd name="T42" fmla="*/ 951 w 3853"/>
              <a:gd name="T43" fmla="*/ 600 h 3426"/>
              <a:gd name="T44" fmla="*/ 751 w 3853"/>
              <a:gd name="T45" fmla="*/ 875 h 3426"/>
              <a:gd name="T46" fmla="*/ 400 w 3853"/>
              <a:gd name="T47" fmla="*/ 975 h 3426"/>
              <a:gd name="T48" fmla="*/ 126 w 3853"/>
              <a:gd name="T49" fmla="*/ 1150 h 3426"/>
              <a:gd name="T50" fmla="*/ 76 w 3853"/>
              <a:gd name="T51" fmla="*/ 1250 h 3426"/>
              <a:gd name="T52" fmla="*/ 51 w 3853"/>
              <a:gd name="T53" fmla="*/ 1500 h 3426"/>
              <a:gd name="T54" fmla="*/ 100 w 3853"/>
              <a:gd name="T55" fmla="*/ 1725 h 3426"/>
              <a:gd name="T56" fmla="*/ 251 w 3853"/>
              <a:gd name="T57" fmla="*/ 2225 h 3426"/>
              <a:gd name="T58" fmla="*/ 276 w 3853"/>
              <a:gd name="T59" fmla="*/ 2425 h 3426"/>
              <a:gd name="T60" fmla="*/ 626 w 3853"/>
              <a:gd name="T61" fmla="*/ 2350 h 3426"/>
              <a:gd name="T62" fmla="*/ 1176 w 3853"/>
              <a:gd name="T63" fmla="*/ 2200 h 3426"/>
              <a:gd name="T64" fmla="*/ 1726 w 3853"/>
              <a:gd name="T65" fmla="*/ 2076 h 3426"/>
              <a:gd name="T66" fmla="*/ 2001 w 3853"/>
              <a:gd name="T67" fmla="*/ 2176 h 3426"/>
              <a:gd name="T68" fmla="*/ 2101 w 3853"/>
              <a:gd name="T69" fmla="*/ 2425 h 3426"/>
              <a:gd name="T70" fmla="*/ 2351 w 3853"/>
              <a:gd name="T71" fmla="*/ 2250 h 3426"/>
              <a:gd name="T72" fmla="*/ 2351 w 3853"/>
              <a:gd name="T73" fmla="*/ 2425 h 3426"/>
              <a:gd name="T74" fmla="*/ 2451 w 3853"/>
              <a:gd name="T75" fmla="*/ 2500 h 3426"/>
              <a:gd name="T76" fmla="*/ 2676 w 3853"/>
              <a:gd name="T77" fmla="*/ 2800 h 3426"/>
              <a:gd name="T78" fmla="*/ 3027 w 3853"/>
              <a:gd name="T79" fmla="*/ 2825 h 3426"/>
              <a:gd name="T80" fmla="*/ 3127 w 3853"/>
              <a:gd name="T81" fmla="*/ 2876 h 3426"/>
              <a:gd name="T82" fmla="*/ 3301 w 3853"/>
              <a:gd name="T83" fmla="*/ 2776 h 3426"/>
              <a:gd name="T84" fmla="*/ 3601 w 3853"/>
              <a:gd name="T85" fmla="*/ 2425 h 3426"/>
              <a:gd name="T86" fmla="*/ 3801 w 3853"/>
              <a:gd name="T87" fmla="*/ 2025 h 3426"/>
              <a:gd name="T88" fmla="*/ 3827 w 3853"/>
              <a:gd name="T89" fmla="*/ 1725 h 3426"/>
              <a:gd name="T90" fmla="*/ 1626 w 3853"/>
              <a:gd name="T91" fmla="*/ 125 h 3426"/>
              <a:gd name="T92" fmla="*/ 2226 w 3853"/>
              <a:gd name="T93" fmla="*/ 2550 h 3426"/>
              <a:gd name="T94" fmla="*/ 3151 w 3853"/>
              <a:gd name="T95" fmla="*/ 3125 h 3426"/>
              <a:gd name="T96" fmla="*/ 3051 w 3853"/>
              <a:gd name="T97" fmla="*/ 3276 h 3426"/>
              <a:gd name="T98" fmla="*/ 3251 w 3853"/>
              <a:gd name="T99" fmla="*/ 3350 h 3426"/>
              <a:gd name="T100" fmla="*/ 3327 w 3853"/>
              <a:gd name="T101" fmla="*/ 3101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53" h="3426">
                <a:moveTo>
                  <a:pt x="3827" y="1725"/>
                </a:moveTo>
                <a:lnTo>
                  <a:pt x="3827" y="1725"/>
                </a:lnTo>
                <a:cubicBezTo>
                  <a:pt x="3852" y="1700"/>
                  <a:pt x="3827" y="1650"/>
                  <a:pt x="3801" y="1650"/>
                </a:cubicBezTo>
                <a:cubicBezTo>
                  <a:pt x="3801" y="1675"/>
                  <a:pt x="3801" y="1550"/>
                  <a:pt x="3801" y="1500"/>
                </a:cubicBezTo>
                <a:cubicBezTo>
                  <a:pt x="3827" y="1450"/>
                  <a:pt x="3801" y="1450"/>
                  <a:pt x="3776" y="1475"/>
                </a:cubicBezTo>
                <a:cubicBezTo>
                  <a:pt x="3752" y="1500"/>
                  <a:pt x="3726" y="1425"/>
                  <a:pt x="3726" y="1400"/>
                </a:cubicBezTo>
                <a:cubicBezTo>
                  <a:pt x="3726" y="1375"/>
                  <a:pt x="3676" y="1325"/>
                  <a:pt x="3652" y="1325"/>
                </a:cubicBezTo>
                <a:cubicBezTo>
                  <a:pt x="3627" y="1350"/>
                  <a:pt x="3627" y="1275"/>
                  <a:pt x="3601" y="1300"/>
                </a:cubicBezTo>
                <a:cubicBezTo>
                  <a:pt x="3576" y="1300"/>
                  <a:pt x="3576" y="1250"/>
                  <a:pt x="3576" y="1200"/>
                </a:cubicBezTo>
                <a:cubicBezTo>
                  <a:pt x="3576" y="1150"/>
                  <a:pt x="3552" y="1175"/>
                  <a:pt x="3527" y="1150"/>
                </a:cubicBezTo>
                <a:cubicBezTo>
                  <a:pt x="3527" y="1150"/>
                  <a:pt x="3501" y="1150"/>
                  <a:pt x="3476" y="1175"/>
                </a:cubicBezTo>
                <a:cubicBezTo>
                  <a:pt x="3451" y="1175"/>
                  <a:pt x="3451" y="1125"/>
                  <a:pt x="3451" y="1100"/>
                </a:cubicBezTo>
                <a:cubicBezTo>
                  <a:pt x="3451" y="1075"/>
                  <a:pt x="3451" y="1050"/>
                  <a:pt x="3427" y="1025"/>
                </a:cubicBezTo>
                <a:cubicBezTo>
                  <a:pt x="3401" y="1000"/>
                  <a:pt x="3376" y="1000"/>
                  <a:pt x="3401" y="975"/>
                </a:cubicBezTo>
                <a:cubicBezTo>
                  <a:pt x="3401" y="925"/>
                  <a:pt x="3201" y="850"/>
                  <a:pt x="3176" y="825"/>
                </a:cubicBezTo>
                <a:cubicBezTo>
                  <a:pt x="3127" y="825"/>
                  <a:pt x="3176" y="775"/>
                  <a:pt x="3151" y="775"/>
                </a:cubicBezTo>
                <a:cubicBezTo>
                  <a:pt x="3127" y="750"/>
                  <a:pt x="3127" y="700"/>
                  <a:pt x="3127" y="650"/>
                </a:cubicBezTo>
                <a:cubicBezTo>
                  <a:pt x="3127" y="600"/>
                  <a:pt x="3076" y="600"/>
                  <a:pt x="3076" y="550"/>
                </a:cubicBezTo>
                <a:cubicBezTo>
                  <a:pt x="3076" y="525"/>
                  <a:pt x="3051" y="475"/>
                  <a:pt x="3051" y="450"/>
                </a:cubicBezTo>
                <a:cubicBezTo>
                  <a:pt x="3051" y="400"/>
                  <a:pt x="3001" y="400"/>
                  <a:pt x="3001" y="375"/>
                </a:cubicBezTo>
                <a:cubicBezTo>
                  <a:pt x="3001" y="350"/>
                  <a:pt x="2951" y="375"/>
                  <a:pt x="2927" y="375"/>
                </a:cubicBezTo>
                <a:cubicBezTo>
                  <a:pt x="2876" y="375"/>
                  <a:pt x="2901" y="325"/>
                  <a:pt x="2901" y="275"/>
                </a:cubicBezTo>
                <a:cubicBezTo>
                  <a:pt x="2901" y="225"/>
                  <a:pt x="2876" y="150"/>
                  <a:pt x="2851" y="125"/>
                </a:cubicBezTo>
                <a:cubicBezTo>
                  <a:pt x="2827" y="100"/>
                  <a:pt x="2827" y="25"/>
                  <a:pt x="2801" y="25"/>
                </a:cubicBezTo>
                <a:cubicBezTo>
                  <a:pt x="2801" y="0"/>
                  <a:pt x="2751" y="50"/>
                  <a:pt x="2751" y="75"/>
                </a:cubicBezTo>
                <a:cubicBezTo>
                  <a:pt x="2751" y="100"/>
                  <a:pt x="2751" y="150"/>
                  <a:pt x="2727" y="150"/>
                </a:cubicBezTo>
                <a:cubicBezTo>
                  <a:pt x="2701" y="175"/>
                  <a:pt x="2727" y="250"/>
                  <a:pt x="2701" y="250"/>
                </a:cubicBezTo>
                <a:cubicBezTo>
                  <a:pt x="2676" y="275"/>
                  <a:pt x="2701" y="375"/>
                  <a:pt x="2701" y="425"/>
                </a:cubicBezTo>
                <a:cubicBezTo>
                  <a:pt x="2701" y="475"/>
                  <a:pt x="2701" y="525"/>
                  <a:pt x="2676" y="574"/>
                </a:cubicBezTo>
                <a:cubicBezTo>
                  <a:pt x="2651" y="600"/>
                  <a:pt x="2651" y="674"/>
                  <a:pt x="2601" y="674"/>
                </a:cubicBezTo>
                <a:cubicBezTo>
                  <a:pt x="2551" y="700"/>
                  <a:pt x="2476" y="650"/>
                  <a:pt x="2476" y="625"/>
                </a:cubicBezTo>
                <a:cubicBezTo>
                  <a:pt x="2476" y="600"/>
                  <a:pt x="2426" y="600"/>
                  <a:pt x="2401" y="600"/>
                </a:cubicBezTo>
                <a:cubicBezTo>
                  <a:pt x="2376" y="600"/>
                  <a:pt x="2351" y="550"/>
                  <a:pt x="2301" y="525"/>
                </a:cubicBezTo>
                <a:cubicBezTo>
                  <a:pt x="2251" y="475"/>
                  <a:pt x="2226" y="525"/>
                  <a:pt x="2201" y="500"/>
                </a:cubicBezTo>
                <a:cubicBezTo>
                  <a:pt x="2201" y="450"/>
                  <a:pt x="2176" y="450"/>
                  <a:pt x="2151" y="425"/>
                </a:cubicBezTo>
                <a:cubicBezTo>
                  <a:pt x="2101" y="400"/>
                  <a:pt x="2126" y="400"/>
                  <a:pt x="2151" y="375"/>
                </a:cubicBezTo>
                <a:cubicBezTo>
                  <a:pt x="2176" y="350"/>
                  <a:pt x="2176" y="325"/>
                  <a:pt x="2151" y="300"/>
                </a:cubicBezTo>
                <a:cubicBezTo>
                  <a:pt x="2151" y="275"/>
                  <a:pt x="2176" y="275"/>
                  <a:pt x="2226" y="250"/>
                </a:cubicBezTo>
                <a:cubicBezTo>
                  <a:pt x="2251" y="225"/>
                  <a:pt x="2226" y="200"/>
                  <a:pt x="2251" y="175"/>
                </a:cubicBezTo>
                <a:cubicBezTo>
                  <a:pt x="2276" y="175"/>
                  <a:pt x="2276" y="150"/>
                  <a:pt x="2226" y="150"/>
                </a:cubicBezTo>
                <a:cubicBezTo>
                  <a:pt x="2201" y="125"/>
                  <a:pt x="2201" y="175"/>
                  <a:pt x="2201" y="175"/>
                </a:cubicBezTo>
                <a:cubicBezTo>
                  <a:pt x="2176" y="175"/>
                  <a:pt x="2176" y="125"/>
                  <a:pt x="2151" y="125"/>
                </a:cubicBezTo>
                <a:cubicBezTo>
                  <a:pt x="2151" y="125"/>
                  <a:pt x="2101" y="175"/>
                  <a:pt x="2101" y="150"/>
                </a:cubicBezTo>
                <a:cubicBezTo>
                  <a:pt x="2076" y="125"/>
                  <a:pt x="1951" y="100"/>
                  <a:pt x="1901" y="100"/>
                </a:cubicBezTo>
                <a:cubicBezTo>
                  <a:pt x="1851" y="100"/>
                  <a:pt x="1851" y="25"/>
                  <a:pt x="1826" y="50"/>
                </a:cubicBezTo>
                <a:cubicBezTo>
                  <a:pt x="1801" y="50"/>
                  <a:pt x="1826" y="75"/>
                  <a:pt x="1851" y="100"/>
                </a:cubicBezTo>
                <a:cubicBezTo>
                  <a:pt x="1876" y="150"/>
                  <a:pt x="1751" y="175"/>
                  <a:pt x="1701" y="150"/>
                </a:cubicBezTo>
                <a:cubicBezTo>
                  <a:pt x="1676" y="150"/>
                  <a:pt x="1726" y="175"/>
                  <a:pt x="1676" y="175"/>
                </a:cubicBezTo>
                <a:cubicBezTo>
                  <a:pt x="1651" y="175"/>
                  <a:pt x="1651" y="225"/>
                  <a:pt x="1626" y="275"/>
                </a:cubicBezTo>
                <a:cubicBezTo>
                  <a:pt x="1601" y="300"/>
                  <a:pt x="1601" y="325"/>
                  <a:pt x="1576" y="325"/>
                </a:cubicBezTo>
                <a:cubicBezTo>
                  <a:pt x="1551" y="350"/>
                  <a:pt x="1551" y="375"/>
                  <a:pt x="1576" y="425"/>
                </a:cubicBezTo>
                <a:cubicBezTo>
                  <a:pt x="1626" y="450"/>
                  <a:pt x="1576" y="450"/>
                  <a:pt x="1526" y="425"/>
                </a:cubicBezTo>
                <a:cubicBezTo>
                  <a:pt x="1501" y="400"/>
                  <a:pt x="1476" y="400"/>
                  <a:pt x="1476" y="425"/>
                </a:cubicBezTo>
                <a:cubicBezTo>
                  <a:pt x="1476" y="475"/>
                  <a:pt x="1426" y="450"/>
                  <a:pt x="1451" y="400"/>
                </a:cubicBezTo>
                <a:cubicBezTo>
                  <a:pt x="1451" y="375"/>
                  <a:pt x="1401" y="375"/>
                  <a:pt x="1401" y="375"/>
                </a:cubicBezTo>
                <a:cubicBezTo>
                  <a:pt x="1376" y="350"/>
                  <a:pt x="1351" y="300"/>
                  <a:pt x="1301" y="300"/>
                </a:cubicBezTo>
                <a:cubicBezTo>
                  <a:pt x="1276" y="300"/>
                  <a:pt x="1276" y="325"/>
                  <a:pt x="1251" y="325"/>
                </a:cubicBezTo>
                <a:cubicBezTo>
                  <a:pt x="1226" y="325"/>
                  <a:pt x="1226" y="350"/>
                  <a:pt x="1226" y="375"/>
                </a:cubicBezTo>
                <a:cubicBezTo>
                  <a:pt x="1226" y="400"/>
                  <a:pt x="1176" y="375"/>
                  <a:pt x="1151" y="375"/>
                </a:cubicBezTo>
                <a:cubicBezTo>
                  <a:pt x="1126" y="375"/>
                  <a:pt x="1151" y="425"/>
                  <a:pt x="1151" y="425"/>
                </a:cubicBezTo>
                <a:cubicBezTo>
                  <a:pt x="1126" y="425"/>
                  <a:pt x="1126" y="450"/>
                  <a:pt x="1101" y="450"/>
                </a:cubicBezTo>
                <a:cubicBezTo>
                  <a:pt x="1076" y="450"/>
                  <a:pt x="1076" y="525"/>
                  <a:pt x="1076" y="550"/>
                </a:cubicBezTo>
                <a:cubicBezTo>
                  <a:pt x="1076" y="574"/>
                  <a:pt x="1026" y="525"/>
                  <a:pt x="1001" y="550"/>
                </a:cubicBezTo>
                <a:cubicBezTo>
                  <a:pt x="976" y="550"/>
                  <a:pt x="1026" y="574"/>
                  <a:pt x="1026" y="600"/>
                </a:cubicBezTo>
                <a:cubicBezTo>
                  <a:pt x="1026" y="650"/>
                  <a:pt x="1001" y="650"/>
                  <a:pt x="1001" y="650"/>
                </a:cubicBezTo>
                <a:cubicBezTo>
                  <a:pt x="976" y="674"/>
                  <a:pt x="951" y="625"/>
                  <a:pt x="951" y="600"/>
                </a:cubicBezTo>
                <a:cubicBezTo>
                  <a:pt x="951" y="550"/>
                  <a:pt x="925" y="574"/>
                  <a:pt x="876" y="625"/>
                </a:cubicBezTo>
                <a:cubicBezTo>
                  <a:pt x="851" y="674"/>
                  <a:pt x="901" y="725"/>
                  <a:pt x="876" y="725"/>
                </a:cubicBezTo>
                <a:cubicBezTo>
                  <a:pt x="851" y="750"/>
                  <a:pt x="776" y="825"/>
                  <a:pt x="751" y="875"/>
                </a:cubicBezTo>
                <a:cubicBezTo>
                  <a:pt x="700" y="925"/>
                  <a:pt x="600" y="900"/>
                  <a:pt x="576" y="925"/>
                </a:cubicBezTo>
                <a:cubicBezTo>
                  <a:pt x="551" y="950"/>
                  <a:pt x="526" y="925"/>
                  <a:pt x="476" y="950"/>
                </a:cubicBezTo>
                <a:cubicBezTo>
                  <a:pt x="451" y="975"/>
                  <a:pt x="400" y="1000"/>
                  <a:pt x="400" y="975"/>
                </a:cubicBezTo>
                <a:cubicBezTo>
                  <a:pt x="400" y="950"/>
                  <a:pt x="326" y="975"/>
                  <a:pt x="276" y="1000"/>
                </a:cubicBezTo>
                <a:cubicBezTo>
                  <a:pt x="251" y="1050"/>
                  <a:pt x="200" y="1075"/>
                  <a:pt x="176" y="1075"/>
                </a:cubicBezTo>
                <a:cubicBezTo>
                  <a:pt x="126" y="1075"/>
                  <a:pt x="126" y="1125"/>
                  <a:pt x="126" y="1150"/>
                </a:cubicBezTo>
                <a:cubicBezTo>
                  <a:pt x="100" y="1150"/>
                  <a:pt x="100" y="1100"/>
                  <a:pt x="100" y="1075"/>
                </a:cubicBezTo>
                <a:cubicBezTo>
                  <a:pt x="100" y="1075"/>
                  <a:pt x="76" y="1100"/>
                  <a:pt x="51" y="1150"/>
                </a:cubicBezTo>
                <a:cubicBezTo>
                  <a:pt x="51" y="1200"/>
                  <a:pt x="100" y="1225"/>
                  <a:pt x="76" y="1250"/>
                </a:cubicBezTo>
                <a:cubicBezTo>
                  <a:pt x="26" y="1300"/>
                  <a:pt x="0" y="1350"/>
                  <a:pt x="51" y="1400"/>
                </a:cubicBezTo>
                <a:cubicBezTo>
                  <a:pt x="100" y="1475"/>
                  <a:pt x="126" y="1500"/>
                  <a:pt x="100" y="1525"/>
                </a:cubicBezTo>
                <a:cubicBezTo>
                  <a:pt x="76" y="1575"/>
                  <a:pt x="51" y="1475"/>
                  <a:pt x="51" y="1500"/>
                </a:cubicBezTo>
                <a:cubicBezTo>
                  <a:pt x="26" y="1500"/>
                  <a:pt x="76" y="1525"/>
                  <a:pt x="76" y="1550"/>
                </a:cubicBezTo>
                <a:cubicBezTo>
                  <a:pt x="51" y="1575"/>
                  <a:pt x="26" y="1475"/>
                  <a:pt x="0" y="1500"/>
                </a:cubicBezTo>
                <a:cubicBezTo>
                  <a:pt x="0" y="1525"/>
                  <a:pt x="100" y="1675"/>
                  <a:pt x="100" y="1725"/>
                </a:cubicBezTo>
                <a:cubicBezTo>
                  <a:pt x="100" y="1775"/>
                  <a:pt x="176" y="1825"/>
                  <a:pt x="176" y="1900"/>
                </a:cubicBezTo>
                <a:cubicBezTo>
                  <a:pt x="176" y="1976"/>
                  <a:pt x="251" y="2100"/>
                  <a:pt x="276" y="2100"/>
                </a:cubicBezTo>
                <a:cubicBezTo>
                  <a:pt x="276" y="2125"/>
                  <a:pt x="226" y="2176"/>
                  <a:pt x="251" y="2225"/>
                </a:cubicBezTo>
                <a:cubicBezTo>
                  <a:pt x="251" y="2300"/>
                  <a:pt x="226" y="2300"/>
                  <a:pt x="200" y="2300"/>
                </a:cubicBezTo>
                <a:cubicBezTo>
                  <a:pt x="151" y="2300"/>
                  <a:pt x="176" y="2376"/>
                  <a:pt x="226" y="2376"/>
                </a:cubicBezTo>
                <a:cubicBezTo>
                  <a:pt x="251" y="2376"/>
                  <a:pt x="251" y="2400"/>
                  <a:pt x="276" y="2425"/>
                </a:cubicBezTo>
                <a:cubicBezTo>
                  <a:pt x="326" y="2476"/>
                  <a:pt x="426" y="2450"/>
                  <a:pt x="476" y="2450"/>
                </a:cubicBezTo>
                <a:cubicBezTo>
                  <a:pt x="500" y="2450"/>
                  <a:pt x="500" y="2400"/>
                  <a:pt x="551" y="2400"/>
                </a:cubicBezTo>
                <a:cubicBezTo>
                  <a:pt x="600" y="2400"/>
                  <a:pt x="600" y="2376"/>
                  <a:pt x="626" y="2350"/>
                </a:cubicBezTo>
                <a:cubicBezTo>
                  <a:pt x="651" y="2325"/>
                  <a:pt x="751" y="2325"/>
                  <a:pt x="876" y="2325"/>
                </a:cubicBezTo>
                <a:cubicBezTo>
                  <a:pt x="976" y="2350"/>
                  <a:pt x="1026" y="2300"/>
                  <a:pt x="1051" y="2276"/>
                </a:cubicBezTo>
                <a:cubicBezTo>
                  <a:pt x="1051" y="2225"/>
                  <a:pt x="1126" y="2225"/>
                  <a:pt x="1176" y="2200"/>
                </a:cubicBezTo>
                <a:cubicBezTo>
                  <a:pt x="1201" y="2176"/>
                  <a:pt x="1226" y="2150"/>
                  <a:pt x="1301" y="2176"/>
                </a:cubicBezTo>
                <a:cubicBezTo>
                  <a:pt x="1401" y="2176"/>
                  <a:pt x="1476" y="2125"/>
                  <a:pt x="1526" y="2100"/>
                </a:cubicBezTo>
                <a:cubicBezTo>
                  <a:pt x="1576" y="2076"/>
                  <a:pt x="1676" y="2100"/>
                  <a:pt x="1726" y="2076"/>
                </a:cubicBezTo>
                <a:cubicBezTo>
                  <a:pt x="1776" y="2076"/>
                  <a:pt x="1776" y="2150"/>
                  <a:pt x="1826" y="2125"/>
                </a:cubicBezTo>
                <a:cubicBezTo>
                  <a:pt x="1876" y="2125"/>
                  <a:pt x="1901" y="2150"/>
                  <a:pt x="1951" y="2150"/>
                </a:cubicBezTo>
                <a:cubicBezTo>
                  <a:pt x="1976" y="2150"/>
                  <a:pt x="1976" y="2176"/>
                  <a:pt x="2001" y="2176"/>
                </a:cubicBezTo>
                <a:cubicBezTo>
                  <a:pt x="2026" y="2176"/>
                  <a:pt x="2026" y="2200"/>
                  <a:pt x="2001" y="2225"/>
                </a:cubicBezTo>
                <a:cubicBezTo>
                  <a:pt x="1976" y="2276"/>
                  <a:pt x="2051" y="2250"/>
                  <a:pt x="2076" y="2325"/>
                </a:cubicBezTo>
                <a:cubicBezTo>
                  <a:pt x="2126" y="2376"/>
                  <a:pt x="2076" y="2376"/>
                  <a:pt x="2101" y="2425"/>
                </a:cubicBezTo>
                <a:cubicBezTo>
                  <a:pt x="2126" y="2450"/>
                  <a:pt x="2151" y="2450"/>
                  <a:pt x="2176" y="2400"/>
                </a:cubicBezTo>
                <a:cubicBezTo>
                  <a:pt x="2226" y="2325"/>
                  <a:pt x="2276" y="2376"/>
                  <a:pt x="2276" y="2325"/>
                </a:cubicBezTo>
                <a:cubicBezTo>
                  <a:pt x="2276" y="2276"/>
                  <a:pt x="2326" y="2225"/>
                  <a:pt x="2351" y="2250"/>
                </a:cubicBezTo>
                <a:cubicBezTo>
                  <a:pt x="2376" y="2276"/>
                  <a:pt x="2326" y="2276"/>
                  <a:pt x="2326" y="2376"/>
                </a:cubicBezTo>
                <a:cubicBezTo>
                  <a:pt x="2301" y="2476"/>
                  <a:pt x="2276" y="2425"/>
                  <a:pt x="2251" y="2450"/>
                </a:cubicBezTo>
                <a:cubicBezTo>
                  <a:pt x="2251" y="2476"/>
                  <a:pt x="2351" y="2476"/>
                  <a:pt x="2351" y="2425"/>
                </a:cubicBezTo>
                <a:cubicBezTo>
                  <a:pt x="2351" y="2376"/>
                  <a:pt x="2351" y="2376"/>
                  <a:pt x="2401" y="2400"/>
                </a:cubicBezTo>
                <a:cubicBezTo>
                  <a:pt x="2426" y="2450"/>
                  <a:pt x="2376" y="2500"/>
                  <a:pt x="2376" y="2525"/>
                </a:cubicBezTo>
                <a:cubicBezTo>
                  <a:pt x="2401" y="2525"/>
                  <a:pt x="2426" y="2500"/>
                  <a:pt x="2451" y="2500"/>
                </a:cubicBezTo>
                <a:cubicBezTo>
                  <a:pt x="2501" y="2500"/>
                  <a:pt x="2551" y="2600"/>
                  <a:pt x="2526" y="2650"/>
                </a:cubicBezTo>
                <a:cubicBezTo>
                  <a:pt x="2526" y="2676"/>
                  <a:pt x="2501" y="2725"/>
                  <a:pt x="2576" y="2750"/>
                </a:cubicBezTo>
                <a:cubicBezTo>
                  <a:pt x="2651" y="2800"/>
                  <a:pt x="2627" y="2800"/>
                  <a:pt x="2676" y="2800"/>
                </a:cubicBezTo>
                <a:cubicBezTo>
                  <a:pt x="2727" y="2800"/>
                  <a:pt x="2851" y="2850"/>
                  <a:pt x="2876" y="2876"/>
                </a:cubicBezTo>
                <a:cubicBezTo>
                  <a:pt x="2901" y="2900"/>
                  <a:pt x="2976" y="2850"/>
                  <a:pt x="2976" y="2800"/>
                </a:cubicBezTo>
                <a:cubicBezTo>
                  <a:pt x="3001" y="2750"/>
                  <a:pt x="3051" y="2800"/>
                  <a:pt x="3027" y="2825"/>
                </a:cubicBezTo>
                <a:cubicBezTo>
                  <a:pt x="3001" y="2825"/>
                  <a:pt x="3051" y="2876"/>
                  <a:pt x="3051" y="2850"/>
                </a:cubicBezTo>
                <a:cubicBezTo>
                  <a:pt x="3051" y="2825"/>
                  <a:pt x="3051" y="2800"/>
                  <a:pt x="3076" y="2825"/>
                </a:cubicBezTo>
                <a:cubicBezTo>
                  <a:pt x="3076" y="2850"/>
                  <a:pt x="3127" y="2850"/>
                  <a:pt x="3127" y="2876"/>
                </a:cubicBezTo>
                <a:cubicBezTo>
                  <a:pt x="3151" y="2900"/>
                  <a:pt x="3151" y="2925"/>
                  <a:pt x="3151" y="2900"/>
                </a:cubicBezTo>
                <a:cubicBezTo>
                  <a:pt x="3151" y="2876"/>
                  <a:pt x="3176" y="2876"/>
                  <a:pt x="3201" y="2850"/>
                </a:cubicBezTo>
                <a:cubicBezTo>
                  <a:pt x="3227" y="2850"/>
                  <a:pt x="3251" y="2825"/>
                  <a:pt x="3301" y="2776"/>
                </a:cubicBezTo>
                <a:cubicBezTo>
                  <a:pt x="3327" y="2750"/>
                  <a:pt x="3476" y="2750"/>
                  <a:pt x="3501" y="2750"/>
                </a:cubicBezTo>
                <a:cubicBezTo>
                  <a:pt x="3501" y="2750"/>
                  <a:pt x="3501" y="2625"/>
                  <a:pt x="3527" y="2550"/>
                </a:cubicBezTo>
                <a:cubicBezTo>
                  <a:pt x="3527" y="2500"/>
                  <a:pt x="3576" y="2476"/>
                  <a:pt x="3601" y="2425"/>
                </a:cubicBezTo>
                <a:cubicBezTo>
                  <a:pt x="3601" y="2350"/>
                  <a:pt x="3676" y="2225"/>
                  <a:pt x="3701" y="2225"/>
                </a:cubicBezTo>
                <a:cubicBezTo>
                  <a:pt x="3701" y="2200"/>
                  <a:pt x="3752" y="2200"/>
                  <a:pt x="3752" y="2150"/>
                </a:cubicBezTo>
                <a:cubicBezTo>
                  <a:pt x="3752" y="2100"/>
                  <a:pt x="3801" y="2076"/>
                  <a:pt x="3801" y="2025"/>
                </a:cubicBezTo>
                <a:cubicBezTo>
                  <a:pt x="3801" y="1976"/>
                  <a:pt x="3827" y="1925"/>
                  <a:pt x="3827" y="1900"/>
                </a:cubicBezTo>
                <a:cubicBezTo>
                  <a:pt x="3827" y="1875"/>
                  <a:pt x="3801" y="1850"/>
                  <a:pt x="3827" y="1800"/>
                </a:cubicBezTo>
                <a:cubicBezTo>
                  <a:pt x="3852" y="1775"/>
                  <a:pt x="3827" y="1725"/>
                  <a:pt x="3827" y="1725"/>
                </a:cubicBezTo>
                <a:close/>
                <a:moveTo>
                  <a:pt x="1751" y="100"/>
                </a:moveTo>
                <a:lnTo>
                  <a:pt x="1751" y="100"/>
                </a:lnTo>
                <a:cubicBezTo>
                  <a:pt x="1751" y="75"/>
                  <a:pt x="1601" y="100"/>
                  <a:pt x="1626" y="125"/>
                </a:cubicBezTo>
                <a:cubicBezTo>
                  <a:pt x="1651" y="125"/>
                  <a:pt x="1751" y="125"/>
                  <a:pt x="1751" y="100"/>
                </a:cubicBezTo>
                <a:close/>
                <a:moveTo>
                  <a:pt x="2226" y="2550"/>
                </a:moveTo>
                <a:lnTo>
                  <a:pt x="2226" y="2550"/>
                </a:lnTo>
                <a:cubicBezTo>
                  <a:pt x="2251" y="2576"/>
                  <a:pt x="2326" y="2576"/>
                  <a:pt x="2326" y="2550"/>
                </a:cubicBezTo>
                <a:cubicBezTo>
                  <a:pt x="2351" y="2525"/>
                  <a:pt x="2201" y="2550"/>
                  <a:pt x="2226" y="2550"/>
                </a:cubicBezTo>
                <a:close/>
                <a:moveTo>
                  <a:pt x="3151" y="3125"/>
                </a:moveTo>
                <a:lnTo>
                  <a:pt x="3151" y="3125"/>
                </a:lnTo>
                <a:cubicBezTo>
                  <a:pt x="3101" y="3150"/>
                  <a:pt x="3027" y="3076"/>
                  <a:pt x="3001" y="3101"/>
                </a:cubicBezTo>
                <a:cubicBezTo>
                  <a:pt x="2976" y="3101"/>
                  <a:pt x="3076" y="3250"/>
                  <a:pt x="3051" y="3276"/>
                </a:cubicBezTo>
                <a:cubicBezTo>
                  <a:pt x="3001" y="3325"/>
                  <a:pt x="3127" y="3425"/>
                  <a:pt x="3176" y="3425"/>
                </a:cubicBezTo>
                <a:cubicBezTo>
                  <a:pt x="3201" y="3425"/>
                  <a:pt x="3201" y="3376"/>
                  <a:pt x="3227" y="3376"/>
                </a:cubicBezTo>
                <a:cubicBezTo>
                  <a:pt x="3251" y="3401"/>
                  <a:pt x="3227" y="3350"/>
                  <a:pt x="3251" y="3350"/>
                </a:cubicBezTo>
                <a:cubicBezTo>
                  <a:pt x="3251" y="3325"/>
                  <a:pt x="3276" y="3350"/>
                  <a:pt x="3301" y="3350"/>
                </a:cubicBezTo>
                <a:cubicBezTo>
                  <a:pt x="3327" y="3325"/>
                  <a:pt x="3276" y="3250"/>
                  <a:pt x="3327" y="3250"/>
                </a:cubicBezTo>
                <a:cubicBezTo>
                  <a:pt x="3351" y="3250"/>
                  <a:pt x="3327" y="3150"/>
                  <a:pt x="3327" y="3101"/>
                </a:cubicBezTo>
                <a:cubicBezTo>
                  <a:pt x="3301" y="3076"/>
                  <a:pt x="3227" y="3125"/>
                  <a:pt x="3151" y="312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26" name="Freeform 152">
            <a:extLst>
              <a:ext uri="{FF2B5EF4-FFF2-40B4-BE49-F238E27FC236}">
                <a16:creationId xmlns:a16="http://schemas.microsoft.com/office/drawing/2014/main" id="{8E1FB115-BC88-7A4F-BC5B-F11A618CD1B7}"/>
              </a:ext>
            </a:extLst>
          </p:cNvPr>
          <p:cNvSpPr>
            <a:spLocks noChangeArrowheads="1"/>
          </p:cNvSpPr>
          <p:nvPr/>
        </p:nvSpPr>
        <p:spPr bwMode="auto">
          <a:xfrm>
            <a:off x="10725349" y="5944433"/>
            <a:ext cx="375465" cy="447185"/>
          </a:xfrm>
          <a:custGeom>
            <a:avLst/>
            <a:gdLst>
              <a:gd name="T0" fmla="*/ 725 w 1176"/>
              <a:gd name="T1" fmla="*/ 675 h 1401"/>
              <a:gd name="T2" fmla="*/ 725 w 1176"/>
              <a:gd name="T3" fmla="*/ 675 h 1401"/>
              <a:gd name="T4" fmla="*/ 650 w 1176"/>
              <a:gd name="T5" fmla="*/ 700 h 1401"/>
              <a:gd name="T6" fmla="*/ 550 w 1176"/>
              <a:gd name="T7" fmla="*/ 651 h 1401"/>
              <a:gd name="T8" fmla="*/ 500 w 1176"/>
              <a:gd name="T9" fmla="*/ 726 h 1401"/>
              <a:gd name="T10" fmla="*/ 425 w 1176"/>
              <a:gd name="T11" fmla="*/ 875 h 1401"/>
              <a:gd name="T12" fmla="*/ 174 w 1176"/>
              <a:gd name="T13" fmla="*/ 1026 h 1401"/>
              <a:gd name="T14" fmla="*/ 49 w 1176"/>
              <a:gd name="T15" fmla="*/ 1151 h 1401"/>
              <a:gd name="T16" fmla="*/ 25 w 1176"/>
              <a:gd name="T17" fmla="*/ 1251 h 1401"/>
              <a:gd name="T18" fmla="*/ 125 w 1176"/>
              <a:gd name="T19" fmla="*/ 1300 h 1401"/>
              <a:gd name="T20" fmla="*/ 174 w 1176"/>
              <a:gd name="T21" fmla="*/ 1326 h 1401"/>
              <a:gd name="T22" fmla="*/ 350 w 1176"/>
              <a:gd name="T23" fmla="*/ 1275 h 1401"/>
              <a:gd name="T24" fmla="*/ 425 w 1176"/>
              <a:gd name="T25" fmla="*/ 1175 h 1401"/>
              <a:gd name="T26" fmla="*/ 475 w 1176"/>
              <a:gd name="T27" fmla="*/ 1075 h 1401"/>
              <a:gd name="T28" fmla="*/ 575 w 1176"/>
              <a:gd name="T29" fmla="*/ 1000 h 1401"/>
              <a:gd name="T30" fmla="*/ 600 w 1176"/>
              <a:gd name="T31" fmla="*/ 951 h 1401"/>
              <a:gd name="T32" fmla="*/ 675 w 1176"/>
              <a:gd name="T33" fmla="*/ 875 h 1401"/>
              <a:gd name="T34" fmla="*/ 750 w 1176"/>
              <a:gd name="T35" fmla="*/ 751 h 1401"/>
              <a:gd name="T36" fmla="*/ 725 w 1176"/>
              <a:gd name="T37" fmla="*/ 675 h 1401"/>
              <a:gd name="T38" fmla="*/ 125 w 1176"/>
              <a:gd name="T39" fmla="*/ 1375 h 1401"/>
              <a:gd name="T40" fmla="*/ 125 w 1176"/>
              <a:gd name="T41" fmla="*/ 1375 h 1401"/>
              <a:gd name="T42" fmla="*/ 149 w 1176"/>
              <a:gd name="T43" fmla="*/ 1351 h 1401"/>
              <a:gd name="T44" fmla="*/ 125 w 1176"/>
              <a:gd name="T45" fmla="*/ 1375 h 1401"/>
              <a:gd name="T46" fmla="*/ 1075 w 1176"/>
              <a:gd name="T47" fmla="*/ 326 h 1401"/>
              <a:gd name="T48" fmla="*/ 1075 w 1176"/>
              <a:gd name="T49" fmla="*/ 326 h 1401"/>
              <a:gd name="T50" fmla="*/ 975 w 1176"/>
              <a:gd name="T51" fmla="*/ 326 h 1401"/>
              <a:gd name="T52" fmla="*/ 925 w 1176"/>
              <a:gd name="T53" fmla="*/ 275 h 1401"/>
              <a:gd name="T54" fmla="*/ 875 w 1176"/>
              <a:gd name="T55" fmla="*/ 200 h 1401"/>
              <a:gd name="T56" fmla="*/ 875 w 1176"/>
              <a:gd name="T57" fmla="*/ 250 h 1401"/>
              <a:gd name="T58" fmla="*/ 825 w 1176"/>
              <a:gd name="T59" fmla="*/ 226 h 1401"/>
              <a:gd name="T60" fmla="*/ 800 w 1176"/>
              <a:gd name="T61" fmla="*/ 150 h 1401"/>
              <a:gd name="T62" fmla="*/ 775 w 1176"/>
              <a:gd name="T63" fmla="*/ 75 h 1401"/>
              <a:gd name="T64" fmla="*/ 650 w 1176"/>
              <a:gd name="T65" fmla="*/ 0 h 1401"/>
              <a:gd name="T66" fmla="*/ 675 w 1176"/>
              <a:gd name="T67" fmla="*/ 100 h 1401"/>
              <a:gd name="T68" fmla="*/ 750 w 1176"/>
              <a:gd name="T69" fmla="*/ 150 h 1401"/>
              <a:gd name="T70" fmla="*/ 800 w 1176"/>
              <a:gd name="T71" fmla="*/ 226 h 1401"/>
              <a:gd name="T72" fmla="*/ 775 w 1176"/>
              <a:gd name="T73" fmla="*/ 375 h 1401"/>
              <a:gd name="T74" fmla="*/ 700 w 1176"/>
              <a:gd name="T75" fmla="*/ 450 h 1401"/>
              <a:gd name="T76" fmla="*/ 825 w 1176"/>
              <a:gd name="T77" fmla="*/ 575 h 1401"/>
              <a:gd name="T78" fmla="*/ 800 w 1176"/>
              <a:gd name="T79" fmla="*/ 726 h 1401"/>
              <a:gd name="T80" fmla="*/ 900 w 1176"/>
              <a:gd name="T81" fmla="*/ 726 h 1401"/>
              <a:gd name="T82" fmla="*/ 1000 w 1176"/>
              <a:gd name="T83" fmla="*/ 575 h 1401"/>
              <a:gd name="T84" fmla="*/ 1025 w 1176"/>
              <a:gd name="T85" fmla="*/ 500 h 1401"/>
              <a:gd name="T86" fmla="*/ 1075 w 1176"/>
              <a:gd name="T87" fmla="*/ 475 h 1401"/>
              <a:gd name="T88" fmla="*/ 1125 w 1176"/>
              <a:gd name="T89" fmla="*/ 400 h 1401"/>
              <a:gd name="T90" fmla="*/ 1150 w 1176"/>
              <a:gd name="T91" fmla="*/ 326 h 1401"/>
              <a:gd name="T92" fmla="*/ 1075 w 1176"/>
              <a:gd name="T93" fmla="*/ 326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6" h="1401">
                <a:moveTo>
                  <a:pt x="725" y="675"/>
                </a:moveTo>
                <a:lnTo>
                  <a:pt x="725" y="675"/>
                </a:lnTo>
                <a:cubicBezTo>
                  <a:pt x="700" y="651"/>
                  <a:pt x="675" y="675"/>
                  <a:pt x="650" y="700"/>
                </a:cubicBezTo>
                <a:cubicBezTo>
                  <a:pt x="625" y="700"/>
                  <a:pt x="600" y="626"/>
                  <a:pt x="550" y="651"/>
                </a:cubicBezTo>
                <a:cubicBezTo>
                  <a:pt x="525" y="675"/>
                  <a:pt x="550" y="700"/>
                  <a:pt x="500" y="726"/>
                </a:cubicBezTo>
                <a:cubicBezTo>
                  <a:pt x="475" y="775"/>
                  <a:pt x="475" y="775"/>
                  <a:pt x="425" y="875"/>
                </a:cubicBezTo>
                <a:cubicBezTo>
                  <a:pt x="375" y="951"/>
                  <a:pt x="200" y="1000"/>
                  <a:pt x="174" y="1026"/>
                </a:cubicBezTo>
                <a:cubicBezTo>
                  <a:pt x="149" y="1075"/>
                  <a:pt x="49" y="1126"/>
                  <a:pt x="49" y="1151"/>
                </a:cubicBezTo>
                <a:cubicBezTo>
                  <a:pt x="49" y="1175"/>
                  <a:pt x="0" y="1200"/>
                  <a:pt x="25" y="1251"/>
                </a:cubicBezTo>
                <a:cubicBezTo>
                  <a:pt x="49" y="1275"/>
                  <a:pt x="100" y="1251"/>
                  <a:pt x="125" y="1300"/>
                </a:cubicBezTo>
                <a:cubicBezTo>
                  <a:pt x="149" y="1326"/>
                  <a:pt x="174" y="1300"/>
                  <a:pt x="174" y="1326"/>
                </a:cubicBezTo>
                <a:cubicBezTo>
                  <a:pt x="200" y="1351"/>
                  <a:pt x="300" y="1351"/>
                  <a:pt x="350" y="1275"/>
                </a:cubicBezTo>
                <a:cubicBezTo>
                  <a:pt x="425" y="1226"/>
                  <a:pt x="400" y="1175"/>
                  <a:pt x="425" y="1175"/>
                </a:cubicBezTo>
                <a:cubicBezTo>
                  <a:pt x="450" y="1151"/>
                  <a:pt x="450" y="1100"/>
                  <a:pt x="475" y="1075"/>
                </a:cubicBezTo>
                <a:cubicBezTo>
                  <a:pt x="475" y="1051"/>
                  <a:pt x="500" y="1000"/>
                  <a:pt x="575" y="1000"/>
                </a:cubicBezTo>
                <a:cubicBezTo>
                  <a:pt x="650" y="1000"/>
                  <a:pt x="600" y="1000"/>
                  <a:pt x="600" y="951"/>
                </a:cubicBezTo>
                <a:cubicBezTo>
                  <a:pt x="600" y="926"/>
                  <a:pt x="675" y="926"/>
                  <a:pt x="675" y="875"/>
                </a:cubicBezTo>
                <a:cubicBezTo>
                  <a:pt x="675" y="826"/>
                  <a:pt x="750" y="775"/>
                  <a:pt x="750" y="751"/>
                </a:cubicBezTo>
                <a:cubicBezTo>
                  <a:pt x="725" y="700"/>
                  <a:pt x="750" y="700"/>
                  <a:pt x="725" y="675"/>
                </a:cubicBezTo>
                <a:close/>
                <a:moveTo>
                  <a:pt x="125" y="1375"/>
                </a:moveTo>
                <a:lnTo>
                  <a:pt x="125" y="1375"/>
                </a:lnTo>
                <a:cubicBezTo>
                  <a:pt x="149" y="1400"/>
                  <a:pt x="174" y="1375"/>
                  <a:pt x="149" y="1351"/>
                </a:cubicBezTo>
                <a:cubicBezTo>
                  <a:pt x="125" y="1300"/>
                  <a:pt x="100" y="1375"/>
                  <a:pt x="125" y="1375"/>
                </a:cubicBezTo>
                <a:close/>
                <a:moveTo>
                  <a:pt x="1075" y="326"/>
                </a:moveTo>
                <a:lnTo>
                  <a:pt x="1075" y="326"/>
                </a:lnTo>
                <a:cubicBezTo>
                  <a:pt x="1050" y="375"/>
                  <a:pt x="1000" y="326"/>
                  <a:pt x="975" y="326"/>
                </a:cubicBezTo>
                <a:cubicBezTo>
                  <a:pt x="950" y="326"/>
                  <a:pt x="925" y="300"/>
                  <a:pt x="925" y="275"/>
                </a:cubicBezTo>
                <a:cubicBezTo>
                  <a:pt x="925" y="226"/>
                  <a:pt x="900" y="200"/>
                  <a:pt x="875" y="200"/>
                </a:cubicBezTo>
                <a:cubicBezTo>
                  <a:pt x="850" y="200"/>
                  <a:pt x="875" y="226"/>
                  <a:pt x="875" y="250"/>
                </a:cubicBezTo>
                <a:cubicBezTo>
                  <a:pt x="850" y="250"/>
                  <a:pt x="850" y="226"/>
                  <a:pt x="825" y="226"/>
                </a:cubicBezTo>
                <a:cubicBezTo>
                  <a:pt x="825" y="226"/>
                  <a:pt x="800" y="200"/>
                  <a:pt x="800" y="150"/>
                </a:cubicBezTo>
                <a:cubicBezTo>
                  <a:pt x="800" y="126"/>
                  <a:pt x="775" y="126"/>
                  <a:pt x="775" y="75"/>
                </a:cubicBezTo>
                <a:cubicBezTo>
                  <a:pt x="775" y="26"/>
                  <a:pt x="700" y="0"/>
                  <a:pt x="650" y="0"/>
                </a:cubicBezTo>
                <a:cubicBezTo>
                  <a:pt x="600" y="0"/>
                  <a:pt x="650" y="75"/>
                  <a:pt x="675" y="100"/>
                </a:cubicBezTo>
                <a:cubicBezTo>
                  <a:pt x="700" y="126"/>
                  <a:pt x="750" y="150"/>
                  <a:pt x="750" y="150"/>
                </a:cubicBezTo>
                <a:cubicBezTo>
                  <a:pt x="750" y="175"/>
                  <a:pt x="775" y="226"/>
                  <a:pt x="800" y="226"/>
                </a:cubicBezTo>
                <a:cubicBezTo>
                  <a:pt x="825" y="250"/>
                  <a:pt x="775" y="326"/>
                  <a:pt x="775" y="375"/>
                </a:cubicBezTo>
                <a:cubicBezTo>
                  <a:pt x="775" y="426"/>
                  <a:pt x="750" y="426"/>
                  <a:pt x="700" y="450"/>
                </a:cubicBezTo>
                <a:cubicBezTo>
                  <a:pt x="675" y="500"/>
                  <a:pt x="775" y="526"/>
                  <a:pt x="825" y="575"/>
                </a:cubicBezTo>
                <a:cubicBezTo>
                  <a:pt x="875" y="600"/>
                  <a:pt x="800" y="700"/>
                  <a:pt x="800" y="726"/>
                </a:cubicBezTo>
                <a:cubicBezTo>
                  <a:pt x="800" y="726"/>
                  <a:pt x="850" y="751"/>
                  <a:pt x="900" y="726"/>
                </a:cubicBezTo>
                <a:cubicBezTo>
                  <a:pt x="950" y="726"/>
                  <a:pt x="950" y="626"/>
                  <a:pt x="1000" y="575"/>
                </a:cubicBezTo>
                <a:cubicBezTo>
                  <a:pt x="1025" y="550"/>
                  <a:pt x="1000" y="500"/>
                  <a:pt x="1025" y="500"/>
                </a:cubicBezTo>
                <a:cubicBezTo>
                  <a:pt x="1050" y="475"/>
                  <a:pt x="1075" y="475"/>
                  <a:pt x="1075" y="475"/>
                </a:cubicBezTo>
                <a:cubicBezTo>
                  <a:pt x="1100" y="475"/>
                  <a:pt x="1100" y="400"/>
                  <a:pt x="1125" y="400"/>
                </a:cubicBezTo>
                <a:cubicBezTo>
                  <a:pt x="1150" y="400"/>
                  <a:pt x="1150" y="375"/>
                  <a:pt x="1150" y="326"/>
                </a:cubicBezTo>
                <a:cubicBezTo>
                  <a:pt x="1175" y="275"/>
                  <a:pt x="1075" y="300"/>
                  <a:pt x="1075" y="326"/>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27" name="Freeform 153">
            <a:extLst>
              <a:ext uri="{FF2B5EF4-FFF2-40B4-BE49-F238E27FC236}">
                <a16:creationId xmlns:a16="http://schemas.microsoft.com/office/drawing/2014/main" id="{9B3C8C14-03DB-524B-94E0-FBDCBC628333}"/>
              </a:ext>
            </a:extLst>
          </p:cNvPr>
          <p:cNvSpPr>
            <a:spLocks noChangeArrowheads="1"/>
          </p:cNvSpPr>
          <p:nvPr/>
        </p:nvSpPr>
        <p:spPr bwMode="auto">
          <a:xfrm>
            <a:off x="11051596" y="5338343"/>
            <a:ext cx="80155" cy="71717"/>
          </a:xfrm>
          <a:custGeom>
            <a:avLst/>
            <a:gdLst>
              <a:gd name="T0" fmla="*/ 25 w 251"/>
              <a:gd name="T1" fmla="*/ 200 h 226"/>
              <a:gd name="T2" fmla="*/ 25 w 251"/>
              <a:gd name="T3" fmla="*/ 200 h 226"/>
              <a:gd name="T4" fmla="*/ 150 w 251"/>
              <a:gd name="T5" fmla="*/ 150 h 226"/>
              <a:gd name="T6" fmla="*/ 25 w 251"/>
              <a:gd name="T7" fmla="*/ 200 h 226"/>
              <a:gd name="T8" fmla="*/ 175 w 251"/>
              <a:gd name="T9" fmla="*/ 75 h 226"/>
              <a:gd name="T10" fmla="*/ 175 w 251"/>
              <a:gd name="T11" fmla="*/ 75 h 226"/>
              <a:gd name="T12" fmla="*/ 250 w 251"/>
              <a:gd name="T13" fmla="*/ 24 h 226"/>
              <a:gd name="T14" fmla="*/ 175 w 251"/>
              <a:gd name="T15" fmla="*/ 75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226">
                <a:moveTo>
                  <a:pt x="25" y="200"/>
                </a:moveTo>
                <a:lnTo>
                  <a:pt x="25" y="200"/>
                </a:lnTo>
                <a:cubicBezTo>
                  <a:pt x="75" y="225"/>
                  <a:pt x="150" y="225"/>
                  <a:pt x="150" y="150"/>
                </a:cubicBezTo>
                <a:cubicBezTo>
                  <a:pt x="150" y="100"/>
                  <a:pt x="0" y="150"/>
                  <a:pt x="25" y="200"/>
                </a:cubicBezTo>
                <a:close/>
                <a:moveTo>
                  <a:pt x="175" y="75"/>
                </a:moveTo>
                <a:lnTo>
                  <a:pt x="175" y="75"/>
                </a:lnTo>
                <a:cubicBezTo>
                  <a:pt x="175" y="75"/>
                  <a:pt x="250" y="50"/>
                  <a:pt x="250" y="24"/>
                </a:cubicBezTo>
                <a:cubicBezTo>
                  <a:pt x="250" y="0"/>
                  <a:pt x="125" y="75"/>
                  <a:pt x="175" y="7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28" name="Freeform 154">
            <a:extLst>
              <a:ext uri="{FF2B5EF4-FFF2-40B4-BE49-F238E27FC236}">
                <a16:creationId xmlns:a16="http://schemas.microsoft.com/office/drawing/2014/main" id="{8487405D-5ECC-5B42-BE37-AE25A72DE678}"/>
              </a:ext>
            </a:extLst>
          </p:cNvPr>
          <p:cNvSpPr>
            <a:spLocks noChangeArrowheads="1"/>
          </p:cNvSpPr>
          <p:nvPr/>
        </p:nvSpPr>
        <p:spPr bwMode="auto">
          <a:xfrm>
            <a:off x="7336307" y="3465230"/>
            <a:ext cx="430309" cy="271404"/>
          </a:xfrm>
          <a:custGeom>
            <a:avLst/>
            <a:gdLst>
              <a:gd name="T0" fmla="*/ 1325 w 1351"/>
              <a:gd name="T1" fmla="*/ 525 h 851"/>
              <a:gd name="T2" fmla="*/ 1325 w 1351"/>
              <a:gd name="T3" fmla="*/ 525 h 851"/>
              <a:gd name="T4" fmla="*/ 1250 w 1351"/>
              <a:gd name="T5" fmla="*/ 500 h 851"/>
              <a:gd name="T6" fmla="*/ 1150 w 1351"/>
              <a:gd name="T7" fmla="*/ 425 h 851"/>
              <a:gd name="T8" fmla="*/ 1050 w 1351"/>
              <a:gd name="T9" fmla="*/ 375 h 851"/>
              <a:gd name="T10" fmla="*/ 949 w 1351"/>
              <a:gd name="T11" fmla="*/ 300 h 851"/>
              <a:gd name="T12" fmla="*/ 900 w 1351"/>
              <a:gd name="T13" fmla="*/ 225 h 851"/>
              <a:gd name="T14" fmla="*/ 874 w 1351"/>
              <a:gd name="T15" fmla="*/ 150 h 851"/>
              <a:gd name="T16" fmla="*/ 725 w 1351"/>
              <a:gd name="T17" fmla="*/ 150 h 851"/>
              <a:gd name="T18" fmla="*/ 699 w 1351"/>
              <a:gd name="T19" fmla="*/ 50 h 851"/>
              <a:gd name="T20" fmla="*/ 625 w 1351"/>
              <a:gd name="T21" fmla="*/ 25 h 851"/>
              <a:gd name="T22" fmla="*/ 549 w 1351"/>
              <a:gd name="T23" fmla="*/ 0 h 851"/>
              <a:gd name="T24" fmla="*/ 525 w 1351"/>
              <a:gd name="T25" fmla="*/ 25 h 851"/>
              <a:gd name="T26" fmla="*/ 474 w 1351"/>
              <a:gd name="T27" fmla="*/ 50 h 851"/>
              <a:gd name="T28" fmla="*/ 425 w 1351"/>
              <a:gd name="T29" fmla="*/ 100 h 851"/>
              <a:gd name="T30" fmla="*/ 374 w 1351"/>
              <a:gd name="T31" fmla="*/ 150 h 851"/>
              <a:gd name="T32" fmla="*/ 325 w 1351"/>
              <a:gd name="T33" fmla="*/ 125 h 851"/>
              <a:gd name="T34" fmla="*/ 249 w 1351"/>
              <a:gd name="T35" fmla="*/ 125 h 851"/>
              <a:gd name="T36" fmla="*/ 124 w 1351"/>
              <a:gd name="T37" fmla="*/ 25 h 851"/>
              <a:gd name="T38" fmla="*/ 49 w 1351"/>
              <a:gd name="T39" fmla="*/ 75 h 851"/>
              <a:gd name="T40" fmla="*/ 74 w 1351"/>
              <a:gd name="T41" fmla="*/ 75 h 851"/>
              <a:gd name="T42" fmla="*/ 149 w 1351"/>
              <a:gd name="T43" fmla="*/ 150 h 851"/>
              <a:gd name="T44" fmla="*/ 200 w 1351"/>
              <a:gd name="T45" fmla="*/ 200 h 851"/>
              <a:gd name="T46" fmla="*/ 100 w 1351"/>
              <a:gd name="T47" fmla="*/ 225 h 851"/>
              <a:gd name="T48" fmla="*/ 24 w 1351"/>
              <a:gd name="T49" fmla="*/ 225 h 851"/>
              <a:gd name="T50" fmla="*/ 49 w 1351"/>
              <a:gd name="T51" fmla="*/ 300 h 851"/>
              <a:gd name="T52" fmla="*/ 49 w 1351"/>
              <a:gd name="T53" fmla="*/ 375 h 851"/>
              <a:gd name="T54" fmla="*/ 100 w 1351"/>
              <a:gd name="T55" fmla="*/ 375 h 851"/>
              <a:gd name="T56" fmla="*/ 124 w 1351"/>
              <a:gd name="T57" fmla="*/ 450 h 851"/>
              <a:gd name="T58" fmla="*/ 124 w 1351"/>
              <a:gd name="T59" fmla="*/ 575 h 851"/>
              <a:gd name="T60" fmla="*/ 200 w 1351"/>
              <a:gd name="T61" fmla="*/ 575 h 851"/>
              <a:gd name="T62" fmla="*/ 274 w 1351"/>
              <a:gd name="T63" fmla="*/ 525 h 851"/>
              <a:gd name="T64" fmla="*/ 349 w 1351"/>
              <a:gd name="T65" fmla="*/ 500 h 851"/>
              <a:gd name="T66" fmla="*/ 449 w 1351"/>
              <a:gd name="T67" fmla="*/ 500 h 851"/>
              <a:gd name="T68" fmla="*/ 525 w 1351"/>
              <a:gd name="T69" fmla="*/ 550 h 851"/>
              <a:gd name="T70" fmla="*/ 574 w 1351"/>
              <a:gd name="T71" fmla="*/ 550 h 851"/>
              <a:gd name="T72" fmla="*/ 649 w 1351"/>
              <a:gd name="T73" fmla="*/ 575 h 851"/>
              <a:gd name="T74" fmla="*/ 699 w 1351"/>
              <a:gd name="T75" fmla="*/ 625 h 851"/>
              <a:gd name="T76" fmla="*/ 749 w 1351"/>
              <a:gd name="T77" fmla="*/ 675 h 851"/>
              <a:gd name="T78" fmla="*/ 825 w 1351"/>
              <a:gd name="T79" fmla="*/ 675 h 851"/>
              <a:gd name="T80" fmla="*/ 825 w 1351"/>
              <a:gd name="T81" fmla="*/ 800 h 851"/>
              <a:gd name="T82" fmla="*/ 849 w 1351"/>
              <a:gd name="T83" fmla="*/ 800 h 851"/>
              <a:gd name="T84" fmla="*/ 925 w 1351"/>
              <a:gd name="T85" fmla="*/ 825 h 851"/>
              <a:gd name="T86" fmla="*/ 1000 w 1351"/>
              <a:gd name="T87" fmla="*/ 775 h 851"/>
              <a:gd name="T88" fmla="*/ 1150 w 1351"/>
              <a:gd name="T89" fmla="*/ 700 h 851"/>
              <a:gd name="T90" fmla="*/ 1200 w 1351"/>
              <a:gd name="T91" fmla="*/ 625 h 851"/>
              <a:gd name="T92" fmla="*/ 1274 w 1351"/>
              <a:gd name="T93" fmla="*/ 575 h 851"/>
              <a:gd name="T94" fmla="*/ 1350 w 1351"/>
              <a:gd name="T95" fmla="*/ 575 h 851"/>
              <a:gd name="T96" fmla="*/ 1325 w 1351"/>
              <a:gd name="T97" fmla="*/ 52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1" h="851">
                <a:moveTo>
                  <a:pt x="1325" y="525"/>
                </a:moveTo>
                <a:lnTo>
                  <a:pt x="1325" y="525"/>
                </a:lnTo>
                <a:cubicBezTo>
                  <a:pt x="1325" y="525"/>
                  <a:pt x="1274" y="500"/>
                  <a:pt x="1250" y="500"/>
                </a:cubicBezTo>
                <a:cubicBezTo>
                  <a:pt x="1225" y="500"/>
                  <a:pt x="1200" y="450"/>
                  <a:pt x="1150" y="425"/>
                </a:cubicBezTo>
                <a:cubicBezTo>
                  <a:pt x="1100" y="425"/>
                  <a:pt x="1050" y="400"/>
                  <a:pt x="1050" y="375"/>
                </a:cubicBezTo>
                <a:cubicBezTo>
                  <a:pt x="1025" y="350"/>
                  <a:pt x="949" y="325"/>
                  <a:pt x="949" y="300"/>
                </a:cubicBezTo>
                <a:cubicBezTo>
                  <a:pt x="949" y="275"/>
                  <a:pt x="925" y="250"/>
                  <a:pt x="900" y="225"/>
                </a:cubicBezTo>
                <a:cubicBezTo>
                  <a:pt x="874" y="200"/>
                  <a:pt x="874" y="175"/>
                  <a:pt x="874" y="150"/>
                </a:cubicBezTo>
                <a:cubicBezTo>
                  <a:pt x="849" y="150"/>
                  <a:pt x="725" y="150"/>
                  <a:pt x="725" y="150"/>
                </a:cubicBezTo>
                <a:cubicBezTo>
                  <a:pt x="725" y="125"/>
                  <a:pt x="725" y="50"/>
                  <a:pt x="699" y="50"/>
                </a:cubicBezTo>
                <a:cubicBezTo>
                  <a:pt x="674" y="50"/>
                  <a:pt x="625" y="25"/>
                  <a:pt x="625" y="25"/>
                </a:cubicBezTo>
                <a:cubicBezTo>
                  <a:pt x="600" y="0"/>
                  <a:pt x="574" y="0"/>
                  <a:pt x="549" y="0"/>
                </a:cubicBezTo>
                <a:cubicBezTo>
                  <a:pt x="549" y="25"/>
                  <a:pt x="525" y="25"/>
                  <a:pt x="525" y="25"/>
                </a:cubicBezTo>
                <a:cubicBezTo>
                  <a:pt x="500" y="25"/>
                  <a:pt x="500" y="50"/>
                  <a:pt x="474" y="50"/>
                </a:cubicBezTo>
                <a:cubicBezTo>
                  <a:pt x="449" y="50"/>
                  <a:pt x="425" y="100"/>
                  <a:pt x="425" y="100"/>
                </a:cubicBezTo>
                <a:cubicBezTo>
                  <a:pt x="425" y="125"/>
                  <a:pt x="425" y="150"/>
                  <a:pt x="374" y="150"/>
                </a:cubicBezTo>
                <a:cubicBezTo>
                  <a:pt x="374" y="150"/>
                  <a:pt x="349" y="150"/>
                  <a:pt x="325" y="125"/>
                </a:cubicBezTo>
                <a:cubicBezTo>
                  <a:pt x="325" y="150"/>
                  <a:pt x="274" y="150"/>
                  <a:pt x="249" y="125"/>
                </a:cubicBezTo>
                <a:cubicBezTo>
                  <a:pt x="225" y="75"/>
                  <a:pt x="174" y="25"/>
                  <a:pt x="124" y="25"/>
                </a:cubicBezTo>
                <a:cubicBezTo>
                  <a:pt x="100" y="25"/>
                  <a:pt x="24" y="25"/>
                  <a:pt x="49" y="75"/>
                </a:cubicBezTo>
                <a:cubicBezTo>
                  <a:pt x="49" y="75"/>
                  <a:pt x="49" y="75"/>
                  <a:pt x="74" y="75"/>
                </a:cubicBezTo>
                <a:cubicBezTo>
                  <a:pt x="149" y="75"/>
                  <a:pt x="124" y="150"/>
                  <a:pt x="149" y="150"/>
                </a:cubicBezTo>
                <a:cubicBezTo>
                  <a:pt x="200" y="150"/>
                  <a:pt x="225" y="200"/>
                  <a:pt x="200" y="200"/>
                </a:cubicBezTo>
                <a:cubicBezTo>
                  <a:pt x="174" y="200"/>
                  <a:pt x="149" y="250"/>
                  <a:pt x="100" y="225"/>
                </a:cubicBezTo>
                <a:cubicBezTo>
                  <a:pt x="74" y="225"/>
                  <a:pt x="24" y="200"/>
                  <a:pt x="24" y="225"/>
                </a:cubicBezTo>
                <a:cubicBezTo>
                  <a:pt x="0" y="275"/>
                  <a:pt x="0" y="300"/>
                  <a:pt x="49" y="300"/>
                </a:cubicBezTo>
                <a:cubicBezTo>
                  <a:pt x="74" y="300"/>
                  <a:pt x="74" y="325"/>
                  <a:pt x="49" y="375"/>
                </a:cubicBezTo>
                <a:cubicBezTo>
                  <a:pt x="24" y="400"/>
                  <a:pt x="100" y="350"/>
                  <a:pt x="100" y="375"/>
                </a:cubicBezTo>
                <a:cubicBezTo>
                  <a:pt x="100" y="425"/>
                  <a:pt x="124" y="425"/>
                  <a:pt x="124" y="450"/>
                </a:cubicBezTo>
                <a:cubicBezTo>
                  <a:pt x="100" y="500"/>
                  <a:pt x="124" y="550"/>
                  <a:pt x="124" y="575"/>
                </a:cubicBezTo>
                <a:cubicBezTo>
                  <a:pt x="149" y="575"/>
                  <a:pt x="174" y="575"/>
                  <a:pt x="200" y="575"/>
                </a:cubicBezTo>
                <a:cubicBezTo>
                  <a:pt x="200" y="550"/>
                  <a:pt x="249" y="525"/>
                  <a:pt x="274" y="525"/>
                </a:cubicBezTo>
                <a:cubicBezTo>
                  <a:pt x="300" y="525"/>
                  <a:pt x="325" y="525"/>
                  <a:pt x="349" y="500"/>
                </a:cubicBezTo>
                <a:cubicBezTo>
                  <a:pt x="349" y="475"/>
                  <a:pt x="449" y="500"/>
                  <a:pt x="449" y="500"/>
                </a:cubicBezTo>
                <a:cubicBezTo>
                  <a:pt x="474" y="525"/>
                  <a:pt x="500" y="550"/>
                  <a:pt x="525" y="550"/>
                </a:cubicBezTo>
                <a:cubicBezTo>
                  <a:pt x="525" y="550"/>
                  <a:pt x="549" y="575"/>
                  <a:pt x="574" y="550"/>
                </a:cubicBezTo>
                <a:cubicBezTo>
                  <a:pt x="600" y="550"/>
                  <a:pt x="649" y="575"/>
                  <a:pt x="649" y="575"/>
                </a:cubicBezTo>
                <a:cubicBezTo>
                  <a:pt x="649" y="600"/>
                  <a:pt x="674" y="625"/>
                  <a:pt x="699" y="625"/>
                </a:cubicBezTo>
                <a:cubicBezTo>
                  <a:pt x="699" y="625"/>
                  <a:pt x="725" y="675"/>
                  <a:pt x="749" y="675"/>
                </a:cubicBezTo>
                <a:cubicBezTo>
                  <a:pt x="774" y="675"/>
                  <a:pt x="825" y="675"/>
                  <a:pt x="825" y="675"/>
                </a:cubicBezTo>
                <a:cubicBezTo>
                  <a:pt x="825" y="700"/>
                  <a:pt x="825" y="750"/>
                  <a:pt x="825" y="800"/>
                </a:cubicBezTo>
                <a:cubicBezTo>
                  <a:pt x="849" y="800"/>
                  <a:pt x="849" y="800"/>
                  <a:pt x="849" y="800"/>
                </a:cubicBezTo>
                <a:cubicBezTo>
                  <a:pt x="874" y="800"/>
                  <a:pt x="925" y="800"/>
                  <a:pt x="925" y="825"/>
                </a:cubicBezTo>
                <a:cubicBezTo>
                  <a:pt x="925" y="850"/>
                  <a:pt x="1000" y="825"/>
                  <a:pt x="1000" y="775"/>
                </a:cubicBezTo>
                <a:cubicBezTo>
                  <a:pt x="1000" y="750"/>
                  <a:pt x="1125" y="750"/>
                  <a:pt x="1150" y="700"/>
                </a:cubicBezTo>
                <a:cubicBezTo>
                  <a:pt x="1150" y="675"/>
                  <a:pt x="1174" y="600"/>
                  <a:pt x="1200" y="625"/>
                </a:cubicBezTo>
                <a:cubicBezTo>
                  <a:pt x="1225" y="625"/>
                  <a:pt x="1250" y="575"/>
                  <a:pt x="1274" y="575"/>
                </a:cubicBezTo>
                <a:cubicBezTo>
                  <a:pt x="1300" y="575"/>
                  <a:pt x="1300" y="600"/>
                  <a:pt x="1350" y="575"/>
                </a:cubicBezTo>
                <a:lnTo>
                  <a:pt x="1325" y="525"/>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29" name="Freeform 155">
            <a:extLst>
              <a:ext uri="{FF2B5EF4-FFF2-40B4-BE49-F238E27FC236}">
                <a16:creationId xmlns:a16="http://schemas.microsoft.com/office/drawing/2014/main" id="{380C74E3-242E-704D-A1E1-F421F419DF0C}"/>
              </a:ext>
            </a:extLst>
          </p:cNvPr>
          <p:cNvSpPr>
            <a:spLocks noChangeArrowheads="1"/>
          </p:cNvSpPr>
          <p:nvPr/>
        </p:nvSpPr>
        <p:spPr bwMode="auto">
          <a:xfrm>
            <a:off x="7073339" y="3560855"/>
            <a:ext cx="590621" cy="502028"/>
          </a:xfrm>
          <a:custGeom>
            <a:avLst/>
            <a:gdLst>
              <a:gd name="T0" fmla="*/ 1800 w 1852"/>
              <a:gd name="T1" fmla="*/ 1350 h 1575"/>
              <a:gd name="T2" fmla="*/ 1800 w 1852"/>
              <a:gd name="T3" fmla="*/ 1350 h 1575"/>
              <a:gd name="T4" fmla="*/ 1775 w 1852"/>
              <a:gd name="T5" fmla="*/ 1250 h 1575"/>
              <a:gd name="T6" fmla="*/ 1675 w 1852"/>
              <a:gd name="T7" fmla="*/ 1175 h 1575"/>
              <a:gd name="T8" fmla="*/ 1600 w 1852"/>
              <a:gd name="T9" fmla="*/ 1075 h 1575"/>
              <a:gd name="T10" fmla="*/ 1700 w 1852"/>
              <a:gd name="T11" fmla="*/ 950 h 1575"/>
              <a:gd name="T12" fmla="*/ 1600 w 1852"/>
              <a:gd name="T13" fmla="*/ 900 h 1575"/>
              <a:gd name="T14" fmla="*/ 1600 w 1852"/>
              <a:gd name="T15" fmla="*/ 800 h 1575"/>
              <a:gd name="T16" fmla="*/ 1600 w 1852"/>
              <a:gd name="T17" fmla="*/ 700 h 1575"/>
              <a:gd name="T18" fmla="*/ 1600 w 1852"/>
              <a:gd name="T19" fmla="*/ 625 h 1575"/>
              <a:gd name="T20" fmla="*/ 1651 w 1852"/>
              <a:gd name="T21" fmla="*/ 550 h 1575"/>
              <a:gd name="T22" fmla="*/ 1651 w 1852"/>
              <a:gd name="T23" fmla="*/ 500 h 1575"/>
              <a:gd name="T24" fmla="*/ 1651 w 1852"/>
              <a:gd name="T25" fmla="*/ 375 h 1575"/>
              <a:gd name="T26" fmla="*/ 1575 w 1852"/>
              <a:gd name="T27" fmla="*/ 375 h 1575"/>
              <a:gd name="T28" fmla="*/ 1525 w 1852"/>
              <a:gd name="T29" fmla="*/ 325 h 1575"/>
              <a:gd name="T30" fmla="*/ 1475 w 1852"/>
              <a:gd name="T31" fmla="*/ 275 h 1575"/>
              <a:gd name="T32" fmla="*/ 1400 w 1852"/>
              <a:gd name="T33" fmla="*/ 250 h 1575"/>
              <a:gd name="T34" fmla="*/ 1351 w 1852"/>
              <a:gd name="T35" fmla="*/ 250 h 1575"/>
              <a:gd name="T36" fmla="*/ 1275 w 1852"/>
              <a:gd name="T37" fmla="*/ 200 h 1575"/>
              <a:gd name="T38" fmla="*/ 1175 w 1852"/>
              <a:gd name="T39" fmla="*/ 200 h 1575"/>
              <a:gd name="T40" fmla="*/ 1100 w 1852"/>
              <a:gd name="T41" fmla="*/ 225 h 1575"/>
              <a:gd name="T42" fmla="*/ 1026 w 1852"/>
              <a:gd name="T43" fmla="*/ 275 h 1575"/>
              <a:gd name="T44" fmla="*/ 950 w 1852"/>
              <a:gd name="T45" fmla="*/ 275 h 1575"/>
              <a:gd name="T46" fmla="*/ 950 w 1852"/>
              <a:gd name="T47" fmla="*/ 325 h 1575"/>
              <a:gd name="T48" fmla="*/ 726 w 1852"/>
              <a:gd name="T49" fmla="*/ 375 h 1575"/>
              <a:gd name="T50" fmla="*/ 575 w 1852"/>
              <a:gd name="T51" fmla="*/ 275 h 1575"/>
              <a:gd name="T52" fmla="*/ 450 w 1852"/>
              <a:gd name="T53" fmla="*/ 175 h 1575"/>
              <a:gd name="T54" fmla="*/ 375 w 1852"/>
              <a:gd name="T55" fmla="*/ 125 h 1575"/>
              <a:gd name="T56" fmla="*/ 375 w 1852"/>
              <a:gd name="T57" fmla="*/ 25 h 1575"/>
              <a:gd name="T58" fmla="*/ 175 w 1852"/>
              <a:gd name="T59" fmla="*/ 125 h 1575"/>
              <a:gd name="T60" fmla="*/ 126 w 1852"/>
              <a:gd name="T61" fmla="*/ 75 h 1575"/>
              <a:gd name="T62" fmla="*/ 50 w 1852"/>
              <a:gd name="T63" fmla="*/ 0 h 1575"/>
              <a:gd name="T64" fmla="*/ 25 w 1852"/>
              <a:gd name="T65" fmla="*/ 50 h 1575"/>
              <a:gd name="T66" fmla="*/ 25 w 1852"/>
              <a:gd name="T67" fmla="*/ 125 h 1575"/>
              <a:gd name="T68" fmla="*/ 25 w 1852"/>
              <a:gd name="T69" fmla="*/ 225 h 1575"/>
              <a:gd name="T70" fmla="*/ 75 w 1852"/>
              <a:gd name="T71" fmla="*/ 300 h 1575"/>
              <a:gd name="T72" fmla="*/ 100 w 1852"/>
              <a:gd name="T73" fmla="*/ 375 h 1575"/>
              <a:gd name="T74" fmla="*/ 150 w 1852"/>
              <a:gd name="T75" fmla="*/ 425 h 1575"/>
              <a:gd name="T76" fmla="*/ 200 w 1852"/>
              <a:gd name="T77" fmla="*/ 475 h 1575"/>
              <a:gd name="T78" fmla="*/ 175 w 1852"/>
              <a:gd name="T79" fmla="*/ 525 h 1575"/>
              <a:gd name="T80" fmla="*/ 150 w 1852"/>
              <a:gd name="T81" fmla="*/ 600 h 1575"/>
              <a:gd name="T82" fmla="*/ 150 w 1852"/>
              <a:gd name="T83" fmla="*/ 675 h 1575"/>
              <a:gd name="T84" fmla="*/ 200 w 1852"/>
              <a:gd name="T85" fmla="*/ 725 h 1575"/>
              <a:gd name="T86" fmla="*/ 300 w 1852"/>
              <a:gd name="T87" fmla="*/ 800 h 1575"/>
              <a:gd name="T88" fmla="*/ 350 w 1852"/>
              <a:gd name="T89" fmla="*/ 850 h 1575"/>
              <a:gd name="T90" fmla="*/ 350 w 1852"/>
              <a:gd name="T91" fmla="*/ 925 h 1575"/>
              <a:gd name="T92" fmla="*/ 375 w 1852"/>
              <a:gd name="T93" fmla="*/ 1001 h 1575"/>
              <a:gd name="T94" fmla="*/ 426 w 1852"/>
              <a:gd name="T95" fmla="*/ 1050 h 1575"/>
              <a:gd name="T96" fmla="*/ 450 w 1852"/>
              <a:gd name="T97" fmla="*/ 1050 h 1575"/>
              <a:gd name="T98" fmla="*/ 500 w 1852"/>
              <a:gd name="T99" fmla="*/ 1050 h 1575"/>
              <a:gd name="T100" fmla="*/ 550 w 1852"/>
              <a:gd name="T101" fmla="*/ 1050 h 1575"/>
              <a:gd name="T102" fmla="*/ 650 w 1852"/>
              <a:gd name="T103" fmla="*/ 1201 h 1575"/>
              <a:gd name="T104" fmla="*/ 700 w 1852"/>
              <a:gd name="T105" fmla="*/ 1275 h 1575"/>
              <a:gd name="T106" fmla="*/ 826 w 1852"/>
              <a:gd name="T107" fmla="*/ 1325 h 1575"/>
              <a:gd name="T108" fmla="*/ 1051 w 1852"/>
              <a:gd name="T109" fmla="*/ 1425 h 1575"/>
              <a:gd name="T110" fmla="*/ 1200 w 1852"/>
              <a:gd name="T111" fmla="*/ 1375 h 1575"/>
              <a:gd name="T112" fmla="*/ 1251 w 1852"/>
              <a:gd name="T113" fmla="*/ 1501 h 1575"/>
              <a:gd name="T114" fmla="*/ 1600 w 1852"/>
              <a:gd name="T115" fmla="*/ 1550 h 1575"/>
              <a:gd name="T116" fmla="*/ 1700 w 1852"/>
              <a:gd name="T117" fmla="*/ 1574 h 1575"/>
              <a:gd name="T118" fmla="*/ 1675 w 1852"/>
              <a:gd name="T119" fmla="*/ 1550 h 1575"/>
              <a:gd name="T120" fmla="*/ 1751 w 1852"/>
              <a:gd name="T121" fmla="*/ 1450 h 1575"/>
              <a:gd name="T122" fmla="*/ 1826 w 1852"/>
              <a:gd name="T123" fmla="*/ 1425 h 1575"/>
              <a:gd name="T124" fmla="*/ 1800 w 1852"/>
              <a:gd name="T125" fmla="*/ 1350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2" h="1575">
                <a:moveTo>
                  <a:pt x="1800" y="1350"/>
                </a:moveTo>
                <a:lnTo>
                  <a:pt x="1800" y="1350"/>
                </a:lnTo>
                <a:cubicBezTo>
                  <a:pt x="1775" y="1350"/>
                  <a:pt x="1800" y="1275"/>
                  <a:pt x="1775" y="1250"/>
                </a:cubicBezTo>
                <a:cubicBezTo>
                  <a:pt x="1726" y="1225"/>
                  <a:pt x="1675" y="1201"/>
                  <a:pt x="1675" y="1175"/>
                </a:cubicBezTo>
                <a:cubicBezTo>
                  <a:pt x="1651" y="1125"/>
                  <a:pt x="1600" y="1101"/>
                  <a:pt x="1600" y="1075"/>
                </a:cubicBezTo>
                <a:cubicBezTo>
                  <a:pt x="1600" y="1075"/>
                  <a:pt x="1726" y="1001"/>
                  <a:pt x="1700" y="950"/>
                </a:cubicBezTo>
                <a:cubicBezTo>
                  <a:pt x="1675" y="900"/>
                  <a:pt x="1626" y="925"/>
                  <a:pt x="1600" y="900"/>
                </a:cubicBezTo>
                <a:cubicBezTo>
                  <a:pt x="1600" y="900"/>
                  <a:pt x="1600" y="825"/>
                  <a:pt x="1600" y="800"/>
                </a:cubicBezTo>
                <a:cubicBezTo>
                  <a:pt x="1575" y="750"/>
                  <a:pt x="1600" y="725"/>
                  <a:pt x="1600" y="700"/>
                </a:cubicBezTo>
                <a:cubicBezTo>
                  <a:pt x="1575" y="675"/>
                  <a:pt x="1600" y="625"/>
                  <a:pt x="1600" y="625"/>
                </a:cubicBezTo>
                <a:cubicBezTo>
                  <a:pt x="1600" y="600"/>
                  <a:pt x="1651" y="575"/>
                  <a:pt x="1651" y="550"/>
                </a:cubicBezTo>
                <a:cubicBezTo>
                  <a:pt x="1651" y="525"/>
                  <a:pt x="1651" y="500"/>
                  <a:pt x="1651" y="500"/>
                </a:cubicBezTo>
                <a:cubicBezTo>
                  <a:pt x="1651" y="450"/>
                  <a:pt x="1651" y="400"/>
                  <a:pt x="1651" y="375"/>
                </a:cubicBezTo>
                <a:cubicBezTo>
                  <a:pt x="1651" y="375"/>
                  <a:pt x="1600" y="375"/>
                  <a:pt x="1575" y="375"/>
                </a:cubicBezTo>
                <a:cubicBezTo>
                  <a:pt x="1551" y="375"/>
                  <a:pt x="1525" y="325"/>
                  <a:pt x="1525" y="325"/>
                </a:cubicBezTo>
                <a:cubicBezTo>
                  <a:pt x="1500" y="325"/>
                  <a:pt x="1475" y="300"/>
                  <a:pt x="1475" y="275"/>
                </a:cubicBezTo>
                <a:cubicBezTo>
                  <a:pt x="1475" y="275"/>
                  <a:pt x="1426" y="250"/>
                  <a:pt x="1400" y="250"/>
                </a:cubicBezTo>
                <a:cubicBezTo>
                  <a:pt x="1375" y="275"/>
                  <a:pt x="1351" y="250"/>
                  <a:pt x="1351" y="250"/>
                </a:cubicBezTo>
                <a:cubicBezTo>
                  <a:pt x="1326" y="250"/>
                  <a:pt x="1300" y="225"/>
                  <a:pt x="1275" y="200"/>
                </a:cubicBezTo>
                <a:cubicBezTo>
                  <a:pt x="1275" y="200"/>
                  <a:pt x="1175" y="175"/>
                  <a:pt x="1175" y="200"/>
                </a:cubicBezTo>
                <a:cubicBezTo>
                  <a:pt x="1151" y="225"/>
                  <a:pt x="1126" y="225"/>
                  <a:pt x="1100" y="225"/>
                </a:cubicBezTo>
                <a:cubicBezTo>
                  <a:pt x="1075" y="225"/>
                  <a:pt x="1026" y="250"/>
                  <a:pt x="1026" y="275"/>
                </a:cubicBezTo>
                <a:cubicBezTo>
                  <a:pt x="1000" y="275"/>
                  <a:pt x="975" y="275"/>
                  <a:pt x="950" y="275"/>
                </a:cubicBezTo>
                <a:cubicBezTo>
                  <a:pt x="950" y="300"/>
                  <a:pt x="950" y="325"/>
                  <a:pt x="950" y="325"/>
                </a:cubicBezTo>
                <a:cubicBezTo>
                  <a:pt x="926" y="350"/>
                  <a:pt x="826" y="375"/>
                  <a:pt x="726" y="375"/>
                </a:cubicBezTo>
                <a:cubicBezTo>
                  <a:pt x="650" y="375"/>
                  <a:pt x="650" y="275"/>
                  <a:pt x="575" y="275"/>
                </a:cubicBezTo>
                <a:cubicBezTo>
                  <a:pt x="500" y="275"/>
                  <a:pt x="450" y="225"/>
                  <a:pt x="450" y="175"/>
                </a:cubicBezTo>
                <a:cubicBezTo>
                  <a:pt x="426" y="150"/>
                  <a:pt x="375" y="125"/>
                  <a:pt x="375" y="125"/>
                </a:cubicBezTo>
                <a:cubicBezTo>
                  <a:pt x="400" y="100"/>
                  <a:pt x="400" y="0"/>
                  <a:pt x="375" y="25"/>
                </a:cubicBezTo>
                <a:cubicBezTo>
                  <a:pt x="326" y="50"/>
                  <a:pt x="250" y="125"/>
                  <a:pt x="175" y="125"/>
                </a:cubicBezTo>
                <a:cubicBezTo>
                  <a:pt x="100" y="100"/>
                  <a:pt x="150" y="100"/>
                  <a:pt x="126" y="75"/>
                </a:cubicBezTo>
                <a:cubicBezTo>
                  <a:pt x="75" y="50"/>
                  <a:pt x="100" y="25"/>
                  <a:pt x="50" y="0"/>
                </a:cubicBezTo>
                <a:cubicBezTo>
                  <a:pt x="25" y="0"/>
                  <a:pt x="50" y="50"/>
                  <a:pt x="25" y="50"/>
                </a:cubicBezTo>
                <a:cubicBezTo>
                  <a:pt x="0" y="50"/>
                  <a:pt x="25" y="125"/>
                  <a:pt x="25" y="125"/>
                </a:cubicBezTo>
                <a:cubicBezTo>
                  <a:pt x="25" y="150"/>
                  <a:pt x="25" y="225"/>
                  <a:pt x="25" y="225"/>
                </a:cubicBezTo>
                <a:cubicBezTo>
                  <a:pt x="50" y="225"/>
                  <a:pt x="75" y="300"/>
                  <a:pt x="75" y="300"/>
                </a:cubicBezTo>
                <a:cubicBezTo>
                  <a:pt x="75" y="325"/>
                  <a:pt x="100" y="350"/>
                  <a:pt x="100" y="375"/>
                </a:cubicBezTo>
                <a:cubicBezTo>
                  <a:pt x="100" y="400"/>
                  <a:pt x="150" y="425"/>
                  <a:pt x="150" y="425"/>
                </a:cubicBezTo>
                <a:cubicBezTo>
                  <a:pt x="175" y="425"/>
                  <a:pt x="200" y="450"/>
                  <a:pt x="200" y="475"/>
                </a:cubicBezTo>
                <a:cubicBezTo>
                  <a:pt x="175" y="500"/>
                  <a:pt x="200" y="525"/>
                  <a:pt x="175" y="525"/>
                </a:cubicBezTo>
                <a:cubicBezTo>
                  <a:pt x="150" y="525"/>
                  <a:pt x="175" y="600"/>
                  <a:pt x="150" y="600"/>
                </a:cubicBezTo>
                <a:cubicBezTo>
                  <a:pt x="126" y="600"/>
                  <a:pt x="150" y="675"/>
                  <a:pt x="150" y="675"/>
                </a:cubicBezTo>
                <a:cubicBezTo>
                  <a:pt x="175" y="700"/>
                  <a:pt x="200" y="700"/>
                  <a:pt x="200" y="725"/>
                </a:cubicBezTo>
                <a:cubicBezTo>
                  <a:pt x="200" y="750"/>
                  <a:pt x="275" y="800"/>
                  <a:pt x="300" y="800"/>
                </a:cubicBezTo>
                <a:cubicBezTo>
                  <a:pt x="326" y="800"/>
                  <a:pt x="326" y="850"/>
                  <a:pt x="350" y="850"/>
                </a:cubicBezTo>
                <a:cubicBezTo>
                  <a:pt x="375" y="875"/>
                  <a:pt x="350" y="900"/>
                  <a:pt x="350" y="925"/>
                </a:cubicBezTo>
                <a:cubicBezTo>
                  <a:pt x="350" y="950"/>
                  <a:pt x="375" y="950"/>
                  <a:pt x="375" y="1001"/>
                </a:cubicBezTo>
                <a:cubicBezTo>
                  <a:pt x="375" y="1001"/>
                  <a:pt x="400" y="1025"/>
                  <a:pt x="426" y="1050"/>
                </a:cubicBezTo>
                <a:lnTo>
                  <a:pt x="450" y="1050"/>
                </a:lnTo>
                <a:cubicBezTo>
                  <a:pt x="475" y="1050"/>
                  <a:pt x="475" y="1025"/>
                  <a:pt x="500" y="1050"/>
                </a:cubicBezTo>
                <a:cubicBezTo>
                  <a:pt x="526" y="1075"/>
                  <a:pt x="550" y="1050"/>
                  <a:pt x="550" y="1050"/>
                </a:cubicBezTo>
                <a:cubicBezTo>
                  <a:pt x="575" y="1050"/>
                  <a:pt x="626" y="1150"/>
                  <a:pt x="650" y="1201"/>
                </a:cubicBezTo>
                <a:cubicBezTo>
                  <a:pt x="675" y="1250"/>
                  <a:pt x="675" y="1250"/>
                  <a:pt x="700" y="1275"/>
                </a:cubicBezTo>
                <a:cubicBezTo>
                  <a:pt x="750" y="1301"/>
                  <a:pt x="775" y="1301"/>
                  <a:pt x="826" y="1325"/>
                </a:cubicBezTo>
                <a:cubicBezTo>
                  <a:pt x="875" y="1375"/>
                  <a:pt x="1000" y="1425"/>
                  <a:pt x="1051" y="1425"/>
                </a:cubicBezTo>
                <a:cubicBezTo>
                  <a:pt x="1100" y="1425"/>
                  <a:pt x="1126" y="1375"/>
                  <a:pt x="1200" y="1375"/>
                </a:cubicBezTo>
                <a:cubicBezTo>
                  <a:pt x="1251" y="1401"/>
                  <a:pt x="1251" y="1475"/>
                  <a:pt x="1251" y="1501"/>
                </a:cubicBezTo>
                <a:cubicBezTo>
                  <a:pt x="1275" y="1525"/>
                  <a:pt x="1551" y="1550"/>
                  <a:pt x="1600" y="1550"/>
                </a:cubicBezTo>
                <a:cubicBezTo>
                  <a:pt x="1600" y="1574"/>
                  <a:pt x="1651" y="1574"/>
                  <a:pt x="1700" y="1574"/>
                </a:cubicBezTo>
                <a:cubicBezTo>
                  <a:pt x="1675" y="1550"/>
                  <a:pt x="1675" y="1550"/>
                  <a:pt x="1675" y="1550"/>
                </a:cubicBezTo>
                <a:cubicBezTo>
                  <a:pt x="1675" y="1501"/>
                  <a:pt x="1726" y="1475"/>
                  <a:pt x="1751" y="1450"/>
                </a:cubicBezTo>
                <a:cubicBezTo>
                  <a:pt x="1775" y="1425"/>
                  <a:pt x="1800" y="1425"/>
                  <a:pt x="1826" y="1425"/>
                </a:cubicBezTo>
                <a:cubicBezTo>
                  <a:pt x="1851" y="1425"/>
                  <a:pt x="1826" y="1350"/>
                  <a:pt x="1800" y="13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30" name="Freeform 156">
            <a:extLst>
              <a:ext uri="{FF2B5EF4-FFF2-40B4-BE49-F238E27FC236}">
                <a16:creationId xmlns:a16="http://schemas.microsoft.com/office/drawing/2014/main" id="{34BDC3F9-9D0E-3446-ACA2-3FDC3266398E}"/>
              </a:ext>
            </a:extLst>
          </p:cNvPr>
          <p:cNvSpPr>
            <a:spLocks noChangeArrowheads="1"/>
          </p:cNvSpPr>
          <p:nvPr/>
        </p:nvSpPr>
        <p:spPr bwMode="auto">
          <a:xfrm>
            <a:off x="7152089" y="2971637"/>
            <a:ext cx="1220617" cy="573747"/>
          </a:xfrm>
          <a:custGeom>
            <a:avLst/>
            <a:gdLst>
              <a:gd name="T0" fmla="*/ 3776 w 3827"/>
              <a:gd name="T1" fmla="*/ 725 h 1801"/>
              <a:gd name="T2" fmla="*/ 3626 w 3827"/>
              <a:gd name="T3" fmla="*/ 649 h 1801"/>
              <a:gd name="T4" fmla="*/ 3401 w 3827"/>
              <a:gd name="T5" fmla="*/ 600 h 1801"/>
              <a:gd name="T6" fmla="*/ 3201 w 3827"/>
              <a:gd name="T7" fmla="*/ 575 h 1801"/>
              <a:gd name="T8" fmla="*/ 2901 w 3827"/>
              <a:gd name="T9" fmla="*/ 150 h 1801"/>
              <a:gd name="T10" fmla="*/ 2651 w 3827"/>
              <a:gd name="T11" fmla="*/ 224 h 1801"/>
              <a:gd name="T12" fmla="*/ 2551 w 3827"/>
              <a:gd name="T13" fmla="*/ 175 h 1801"/>
              <a:gd name="T14" fmla="*/ 2450 w 3827"/>
              <a:gd name="T15" fmla="*/ 150 h 1801"/>
              <a:gd name="T16" fmla="*/ 2350 w 3827"/>
              <a:gd name="T17" fmla="*/ 50 h 1801"/>
              <a:gd name="T18" fmla="*/ 2101 w 3827"/>
              <a:gd name="T19" fmla="*/ 24 h 1801"/>
              <a:gd name="T20" fmla="*/ 1750 w 3827"/>
              <a:gd name="T21" fmla="*/ 124 h 1801"/>
              <a:gd name="T22" fmla="*/ 1401 w 3827"/>
              <a:gd name="T23" fmla="*/ 175 h 1801"/>
              <a:gd name="T24" fmla="*/ 1401 w 3827"/>
              <a:gd name="T25" fmla="*/ 300 h 1801"/>
              <a:gd name="T26" fmla="*/ 1350 w 3827"/>
              <a:gd name="T27" fmla="*/ 475 h 1801"/>
              <a:gd name="T28" fmla="*/ 1376 w 3827"/>
              <a:gd name="T29" fmla="*/ 600 h 1801"/>
              <a:gd name="T30" fmla="*/ 1225 w 3827"/>
              <a:gd name="T31" fmla="*/ 575 h 1801"/>
              <a:gd name="T32" fmla="*/ 1025 w 3827"/>
              <a:gd name="T33" fmla="*/ 550 h 1801"/>
              <a:gd name="T34" fmla="*/ 776 w 3827"/>
              <a:gd name="T35" fmla="*/ 575 h 1801"/>
              <a:gd name="T36" fmla="*/ 576 w 3827"/>
              <a:gd name="T37" fmla="*/ 475 h 1801"/>
              <a:gd name="T38" fmla="*/ 376 w 3827"/>
              <a:gd name="T39" fmla="*/ 500 h 1801"/>
              <a:gd name="T40" fmla="*/ 200 w 3827"/>
              <a:gd name="T41" fmla="*/ 625 h 1801"/>
              <a:gd name="T42" fmla="*/ 76 w 3827"/>
              <a:gd name="T43" fmla="*/ 675 h 1801"/>
              <a:gd name="T44" fmla="*/ 25 w 3827"/>
              <a:gd name="T45" fmla="*/ 800 h 1801"/>
              <a:gd name="T46" fmla="*/ 76 w 3827"/>
              <a:gd name="T47" fmla="*/ 950 h 1801"/>
              <a:gd name="T48" fmla="*/ 200 w 3827"/>
              <a:gd name="T49" fmla="*/ 1075 h 1801"/>
              <a:gd name="T50" fmla="*/ 276 w 3827"/>
              <a:gd name="T51" fmla="*/ 1100 h 1801"/>
              <a:gd name="T52" fmla="*/ 625 w 3827"/>
              <a:gd name="T53" fmla="*/ 1225 h 1801"/>
              <a:gd name="T54" fmla="*/ 400 w 3827"/>
              <a:gd name="T55" fmla="*/ 1325 h 1801"/>
              <a:gd name="T56" fmla="*/ 450 w 3827"/>
              <a:gd name="T57" fmla="*/ 1500 h 1801"/>
              <a:gd name="T58" fmla="*/ 600 w 3827"/>
              <a:gd name="T59" fmla="*/ 1700 h 1801"/>
              <a:gd name="T60" fmla="*/ 825 w 3827"/>
              <a:gd name="T61" fmla="*/ 1675 h 1801"/>
              <a:gd name="T62" fmla="*/ 1150 w 3827"/>
              <a:gd name="T63" fmla="*/ 1200 h 1801"/>
              <a:gd name="T64" fmla="*/ 1275 w 3827"/>
              <a:gd name="T65" fmla="*/ 1150 h 1801"/>
              <a:gd name="T66" fmla="*/ 1450 w 3827"/>
              <a:gd name="T67" fmla="*/ 1450 h 1801"/>
              <a:gd name="T68" fmla="*/ 1850 w 3827"/>
              <a:gd name="T69" fmla="*/ 1500 h 1801"/>
              <a:gd name="T70" fmla="*/ 2001 w 3827"/>
              <a:gd name="T71" fmla="*/ 1700 h 1801"/>
              <a:gd name="T72" fmla="*/ 2226 w 3827"/>
              <a:gd name="T73" fmla="*/ 1675 h 1801"/>
              <a:gd name="T74" fmla="*/ 2350 w 3827"/>
              <a:gd name="T75" fmla="*/ 1550 h 1801"/>
              <a:gd name="T76" fmla="*/ 2676 w 3827"/>
              <a:gd name="T77" fmla="*/ 1500 h 1801"/>
              <a:gd name="T78" fmla="*/ 3126 w 3827"/>
              <a:gd name="T79" fmla="*/ 1575 h 1801"/>
              <a:gd name="T80" fmla="*/ 3251 w 3827"/>
              <a:gd name="T81" fmla="*/ 1500 h 1801"/>
              <a:gd name="T82" fmla="*/ 3251 w 3827"/>
              <a:gd name="T83" fmla="*/ 1275 h 1801"/>
              <a:gd name="T84" fmla="*/ 3401 w 3827"/>
              <a:gd name="T85" fmla="*/ 1225 h 1801"/>
              <a:gd name="T86" fmla="*/ 3601 w 3827"/>
              <a:gd name="T87" fmla="*/ 1050 h 1801"/>
              <a:gd name="T88" fmla="*/ 3751 w 3827"/>
              <a:gd name="T89" fmla="*/ 875 h 1801"/>
              <a:gd name="T90" fmla="*/ 3801 w 3827"/>
              <a:gd name="T91" fmla="*/ 725 h 1801"/>
              <a:gd name="T92" fmla="*/ 1301 w 3827"/>
              <a:gd name="T93" fmla="*/ 1100 h 1801"/>
              <a:gd name="T94" fmla="*/ 3001 w 3827"/>
              <a:gd name="T95" fmla="*/ 1125 h 1801"/>
              <a:gd name="T96" fmla="*/ 2626 w 3827"/>
              <a:gd name="T97" fmla="*/ 1125 h 1801"/>
              <a:gd name="T98" fmla="*/ 3001 w 3827"/>
              <a:gd name="T99" fmla="*/ 1125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27" h="1801">
                <a:moveTo>
                  <a:pt x="3801" y="725"/>
                </a:moveTo>
                <a:lnTo>
                  <a:pt x="3801" y="725"/>
                </a:lnTo>
                <a:cubicBezTo>
                  <a:pt x="3801" y="700"/>
                  <a:pt x="3776" y="725"/>
                  <a:pt x="3776" y="725"/>
                </a:cubicBezTo>
                <a:cubicBezTo>
                  <a:pt x="3751" y="725"/>
                  <a:pt x="3701" y="725"/>
                  <a:pt x="3701" y="725"/>
                </a:cubicBezTo>
                <a:cubicBezTo>
                  <a:pt x="3676" y="725"/>
                  <a:pt x="3651" y="725"/>
                  <a:pt x="3651" y="700"/>
                </a:cubicBezTo>
                <a:cubicBezTo>
                  <a:pt x="3651" y="675"/>
                  <a:pt x="3651" y="649"/>
                  <a:pt x="3626" y="649"/>
                </a:cubicBezTo>
                <a:cubicBezTo>
                  <a:pt x="3601" y="649"/>
                  <a:pt x="3576" y="649"/>
                  <a:pt x="3576" y="625"/>
                </a:cubicBezTo>
                <a:cubicBezTo>
                  <a:pt x="3551" y="575"/>
                  <a:pt x="3526" y="575"/>
                  <a:pt x="3501" y="575"/>
                </a:cubicBezTo>
                <a:cubicBezTo>
                  <a:pt x="3476" y="550"/>
                  <a:pt x="3426" y="575"/>
                  <a:pt x="3401" y="600"/>
                </a:cubicBezTo>
                <a:cubicBezTo>
                  <a:pt x="3376" y="600"/>
                  <a:pt x="3351" y="575"/>
                  <a:pt x="3326" y="575"/>
                </a:cubicBezTo>
                <a:cubicBezTo>
                  <a:pt x="3301" y="575"/>
                  <a:pt x="3276" y="525"/>
                  <a:pt x="3251" y="525"/>
                </a:cubicBezTo>
                <a:cubicBezTo>
                  <a:pt x="3226" y="525"/>
                  <a:pt x="3201" y="575"/>
                  <a:pt x="3201" y="575"/>
                </a:cubicBezTo>
                <a:cubicBezTo>
                  <a:pt x="3176" y="575"/>
                  <a:pt x="3126" y="475"/>
                  <a:pt x="3101" y="424"/>
                </a:cubicBezTo>
                <a:cubicBezTo>
                  <a:pt x="3051" y="350"/>
                  <a:pt x="2976" y="224"/>
                  <a:pt x="2926" y="200"/>
                </a:cubicBezTo>
                <a:cubicBezTo>
                  <a:pt x="2851" y="200"/>
                  <a:pt x="2876" y="150"/>
                  <a:pt x="2901" y="150"/>
                </a:cubicBezTo>
                <a:cubicBezTo>
                  <a:pt x="2901" y="124"/>
                  <a:pt x="2851" y="124"/>
                  <a:pt x="2826" y="124"/>
                </a:cubicBezTo>
                <a:cubicBezTo>
                  <a:pt x="2801" y="150"/>
                  <a:pt x="2775" y="175"/>
                  <a:pt x="2751" y="175"/>
                </a:cubicBezTo>
                <a:cubicBezTo>
                  <a:pt x="2726" y="200"/>
                  <a:pt x="2676" y="224"/>
                  <a:pt x="2651" y="224"/>
                </a:cubicBezTo>
                <a:cubicBezTo>
                  <a:pt x="2601" y="224"/>
                  <a:pt x="2601" y="275"/>
                  <a:pt x="2575" y="250"/>
                </a:cubicBezTo>
                <a:cubicBezTo>
                  <a:pt x="2551" y="224"/>
                  <a:pt x="2601" y="200"/>
                  <a:pt x="2601" y="175"/>
                </a:cubicBezTo>
                <a:cubicBezTo>
                  <a:pt x="2601" y="150"/>
                  <a:pt x="2575" y="175"/>
                  <a:pt x="2551" y="175"/>
                </a:cubicBezTo>
                <a:cubicBezTo>
                  <a:pt x="2551" y="150"/>
                  <a:pt x="2501" y="150"/>
                  <a:pt x="2501" y="175"/>
                </a:cubicBezTo>
                <a:cubicBezTo>
                  <a:pt x="2501" y="175"/>
                  <a:pt x="2476" y="175"/>
                  <a:pt x="2476" y="150"/>
                </a:cubicBezTo>
                <a:cubicBezTo>
                  <a:pt x="2476" y="150"/>
                  <a:pt x="2476" y="124"/>
                  <a:pt x="2450" y="150"/>
                </a:cubicBezTo>
                <a:cubicBezTo>
                  <a:pt x="2426" y="150"/>
                  <a:pt x="2376" y="175"/>
                  <a:pt x="2376" y="150"/>
                </a:cubicBezTo>
                <a:cubicBezTo>
                  <a:pt x="2350" y="150"/>
                  <a:pt x="2376" y="124"/>
                  <a:pt x="2376" y="124"/>
                </a:cubicBezTo>
                <a:cubicBezTo>
                  <a:pt x="2376" y="100"/>
                  <a:pt x="2350" y="75"/>
                  <a:pt x="2350" y="50"/>
                </a:cubicBezTo>
                <a:cubicBezTo>
                  <a:pt x="2350" y="24"/>
                  <a:pt x="2326" y="0"/>
                  <a:pt x="2301" y="0"/>
                </a:cubicBezTo>
                <a:cubicBezTo>
                  <a:pt x="2276" y="24"/>
                  <a:pt x="2250" y="0"/>
                  <a:pt x="2226" y="0"/>
                </a:cubicBezTo>
                <a:cubicBezTo>
                  <a:pt x="2201" y="0"/>
                  <a:pt x="2101" y="0"/>
                  <a:pt x="2101" y="24"/>
                </a:cubicBezTo>
                <a:cubicBezTo>
                  <a:pt x="2101" y="50"/>
                  <a:pt x="2001" y="75"/>
                  <a:pt x="1976" y="75"/>
                </a:cubicBezTo>
                <a:cubicBezTo>
                  <a:pt x="1950" y="75"/>
                  <a:pt x="1876" y="100"/>
                  <a:pt x="1826" y="100"/>
                </a:cubicBezTo>
                <a:cubicBezTo>
                  <a:pt x="1801" y="100"/>
                  <a:pt x="1776" y="124"/>
                  <a:pt x="1750" y="124"/>
                </a:cubicBezTo>
                <a:cubicBezTo>
                  <a:pt x="1701" y="124"/>
                  <a:pt x="1626" y="124"/>
                  <a:pt x="1601" y="150"/>
                </a:cubicBezTo>
                <a:cubicBezTo>
                  <a:pt x="1576" y="175"/>
                  <a:pt x="1501" y="150"/>
                  <a:pt x="1476" y="175"/>
                </a:cubicBezTo>
                <a:cubicBezTo>
                  <a:pt x="1450" y="175"/>
                  <a:pt x="1425" y="175"/>
                  <a:pt x="1401" y="175"/>
                </a:cubicBezTo>
                <a:cubicBezTo>
                  <a:pt x="1401" y="175"/>
                  <a:pt x="1401" y="224"/>
                  <a:pt x="1401" y="250"/>
                </a:cubicBezTo>
                <a:cubicBezTo>
                  <a:pt x="1425" y="275"/>
                  <a:pt x="1501" y="275"/>
                  <a:pt x="1501" y="300"/>
                </a:cubicBezTo>
                <a:cubicBezTo>
                  <a:pt x="1501" y="300"/>
                  <a:pt x="1425" y="300"/>
                  <a:pt x="1401" y="300"/>
                </a:cubicBezTo>
                <a:cubicBezTo>
                  <a:pt x="1350" y="324"/>
                  <a:pt x="1376" y="350"/>
                  <a:pt x="1376" y="375"/>
                </a:cubicBezTo>
                <a:cubicBezTo>
                  <a:pt x="1376" y="400"/>
                  <a:pt x="1350" y="424"/>
                  <a:pt x="1325" y="424"/>
                </a:cubicBezTo>
                <a:cubicBezTo>
                  <a:pt x="1301" y="424"/>
                  <a:pt x="1325" y="475"/>
                  <a:pt x="1350" y="475"/>
                </a:cubicBezTo>
                <a:cubicBezTo>
                  <a:pt x="1376" y="475"/>
                  <a:pt x="1401" y="500"/>
                  <a:pt x="1401" y="500"/>
                </a:cubicBezTo>
                <a:cubicBezTo>
                  <a:pt x="1425" y="500"/>
                  <a:pt x="1425" y="550"/>
                  <a:pt x="1425" y="575"/>
                </a:cubicBezTo>
                <a:cubicBezTo>
                  <a:pt x="1425" y="600"/>
                  <a:pt x="1401" y="600"/>
                  <a:pt x="1376" y="600"/>
                </a:cubicBezTo>
                <a:cubicBezTo>
                  <a:pt x="1350" y="600"/>
                  <a:pt x="1325" y="575"/>
                  <a:pt x="1301" y="575"/>
                </a:cubicBezTo>
                <a:cubicBezTo>
                  <a:pt x="1275" y="575"/>
                  <a:pt x="1301" y="600"/>
                  <a:pt x="1275" y="625"/>
                </a:cubicBezTo>
                <a:cubicBezTo>
                  <a:pt x="1250" y="625"/>
                  <a:pt x="1250" y="575"/>
                  <a:pt x="1225" y="575"/>
                </a:cubicBezTo>
                <a:cubicBezTo>
                  <a:pt x="1201" y="575"/>
                  <a:pt x="1176" y="575"/>
                  <a:pt x="1176" y="550"/>
                </a:cubicBezTo>
                <a:cubicBezTo>
                  <a:pt x="1150" y="525"/>
                  <a:pt x="1101" y="525"/>
                  <a:pt x="1076" y="550"/>
                </a:cubicBezTo>
                <a:cubicBezTo>
                  <a:pt x="1050" y="575"/>
                  <a:pt x="1050" y="575"/>
                  <a:pt x="1025" y="550"/>
                </a:cubicBezTo>
                <a:cubicBezTo>
                  <a:pt x="1001" y="525"/>
                  <a:pt x="925" y="550"/>
                  <a:pt x="925" y="575"/>
                </a:cubicBezTo>
                <a:cubicBezTo>
                  <a:pt x="925" y="600"/>
                  <a:pt x="876" y="600"/>
                  <a:pt x="850" y="575"/>
                </a:cubicBezTo>
                <a:cubicBezTo>
                  <a:pt x="801" y="575"/>
                  <a:pt x="776" y="550"/>
                  <a:pt x="776" y="575"/>
                </a:cubicBezTo>
                <a:cubicBezTo>
                  <a:pt x="776" y="625"/>
                  <a:pt x="750" y="600"/>
                  <a:pt x="750" y="575"/>
                </a:cubicBezTo>
                <a:cubicBezTo>
                  <a:pt x="750" y="550"/>
                  <a:pt x="700" y="525"/>
                  <a:pt x="676" y="500"/>
                </a:cubicBezTo>
                <a:cubicBezTo>
                  <a:pt x="650" y="500"/>
                  <a:pt x="576" y="500"/>
                  <a:pt x="576" y="475"/>
                </a:cubicBezTo>
                <a:cubicBezTo>
                  <a:pt x="576" y="450"/>
                  <a:pt x="525" y="450"/>
                  <a:pt x="500" y="475"/>
                </a:cubicBezTo>
                <a:cubicBezTo>
                  <a:pt x="500" y="500"/>
                  <a:pt x="476" y="475"/>
                  <a:pt x="450" y="475"/>
                </a:cubicBezTo>
                <a:cubicBezTo>
                  <a:pt x="450" y="475"/>
                  <a:pt x="400" y="475"/>
                  <a:pt x="376" y="500"/>
                </a:cubicBezTo>
                <a:cubicBezTo>
                  <a:pt x="376" y="500"/>
                  <a:pt x="325" y="550"/>
                  <a:pt x="276" y="550"/>
                </a:cubicBezTo>
                <a:cubicBezTo>
                  <a:pt x="250" y="550"/>
                  <a:pt x="276" y="575"/>
                  <a:pt x="225" y="575"/>
                </a:cubicBezTo>
                <a:cubicBezTo>
                  <a:pt x="200" y="600"/>
                  <a:pt x="200" y="625"/>
                  <a:pt x="200" y="625"/>
                </a:cubicBezTo>
                <a:cubicBezTo>
                  <a:pt x="225" y="649"/>
                  <a:pt x="225" y="675"/>
                  <a:pt x="200" y="700"/>
                </a:cubicBezTo>
                <a:cubicBezTo>
                  <a:pt x="176" y="700"/>
                  <a:pt x="150" y="649"/>
                  <a:pt x="125" y="625"/>
                </a:cubicBezTo>
                <a:cubicBezTo>
                  <a:pt x="100" y="600"/>
                  <a:pt x="76" y="625"/>
                  <a:pt x="76" y="675"/>
                </a:cubicBezTo>
                <a:cubicBezTo>
                  <a:pt x="76" y="700"/>
                  <a:pt x="50" y="700"/>
                  <a:pt x="25" y="725"/>
                </a:cubicBezTo>
                <a:cubicBezTo>
                  <a:pt x="0" y="749"/>
                  <a:pt x="50" y="749"/>
                  <a:pt x="50" y="775"/>
                </a:cubicBezTo>
                <a:lnTo>
                  <a:pt x="25" y="800"/>
                </a:lnTo>
                <a:cubicBezTo>
                  <a:pt x="0" y="800"/>
                  <a:pt x="0" y="850"/>
                  <a:pt x="0" y="850"/>
                </a:cubicBezTo>
                <a:cubicBezTo>
                  <a:pt x="0" y="875"/>
                  <a:pt x="50" y="875"/>
                  <a:pt x="50" y="900"/>
                </a:cubicBezTo>
                <a:cubicBezTo>
                  <a:pt x="50" y="925"/>
                  <a:pt x="50" y="950"/>
                  <a:pt x="76" y="950"/>
                </a:cubicBezTo>
                <a:cubicBezTo>
                  <a:pt x="100" y="925"/>
                  <a:pt x="125" y="950"/>
                  <a:pt x="125" y="950"/>
                </a:cubicBezTo>
                <a:cubicBezTo>
                  <a:pt x="150" y="950"/>
                  <a:pt x="176" y="975"/>
                  <a:pt x="200" y="1000"/>
                </a:cubicBezTo>
                <a:cubicBezTo>
                  <a:pt x="225" y="1050"/>
                  <a:pt x="225" y="1050"/>
                  <a:pt x="200" y="1075"/>
                </a:cubicBezTo>
                <a:cubicBezTo>
                  <a:pt x="176" y="1075"/>
                  <a:pt x="200" y="1100"/>
                  <a:pt x="225" y="1100"/>
                </a:cubicBezTo>
                <a:cubicBezTo>
                  <a:pt x="250" y="1100"/>
                  <a:pt x="250" y="1125"/>
                  <a:pt x="250" y="1125"/>
                </a:cubicBezTo>
                <a:cubicBezTo>
                  <a:pt x="276" y="1125"/>
                  <a:pt x="276" y="1125"/>
                  <a:pt x="276" y="1100"/>
                </a:cubicBezTo>
                <a:cubicBezTo>
                  <a:pt x="325" y="1075"/>
                  <a:pt x="400" y="1025"/>
                  <a:pt x="476" y="1050"/>
                </a:cubicBezTo>
                <a:cubicBezTo>
                  <a:pt x="525" y="1075"/>
                  <a:pt x="600" y="1025"/>
                  <a:pt x="625" y="1075"/>
                </a:cubicBezTo>
                <a:cubicBezTo>
                  <a:pt x="650" y="1125"/>
                  <a:pt x="625" y="1175"/>
                  <a:pt x="625" y="1225"/>
                </a:cubicBezTo>
                <a:cubicBezTo>
                  <a:pt x="650" y="1250"/>
                  <a:pt x="576" y="1250"/>
                  <a:pt x="525" y="1250"/>
                </a:cubicBezTo>
                <a:cubicBezTo>
                  <a:pt x="500" y="1225"/>
                  <a:pt x="400" y="1250"/>
                  <a:pt x="425" y="1275"/>
                </a:cubicBezTo>
                <a:cubicBezTo>
                  <a:pt x="425" y="1300"/>
                  <a:pt x="450" y="1375"/>
                  <a:pt x="400" y="1325"/>
                </a:cubicBezTo>
                <a:cubicBezTo>
                  <a:pt x="350" y="1300"/>
                  <a:pt x="325" y="1375"/>
                  <a:pt x="350" y="1375"/>
                </a:cubicBezTo>
                <a:cubicBezTo>
                  <a:pt x="400" y="1375"/>
                  <a:pt x="425" y="1400"/>
                  <a:pt x="425" y="1425"/>
                </a:cubicBezTo>
                <a:cubicBezTo>
                  <a:pt x="425" y="1450"/>
                  <a:pt x="425" y="1500"/>
                  <a:pt x="450" y="1500"/>
                </a:cubicBezTo>
                <a:cubicBezTo>
                  <a:pt x="500" y="1500"/>
                  <a:pt x="500" y="1550"/>
                  <a:pt x="525" y="1525"/>
                </a:cubicBezTo>
                <a:cubicBezTo>
                  <a:pt x="576" y="1525"/>
                  <a:pt x="600" y="1550"/>
                  <a:pt x="576" y="1575"/>
                </a:cubicBezTo>
                <a:cubicBezTo>
                  <a:pt x="550" y="1625"/>
                  <a:pt x="600" y="1725"/>
                  <a:pt x="600" y="1700"/>
                </a:cubicBezTo>
                <a:cubicBezTo>
                  <a:pt x="600" y="1675"/>
                  <a:pt x="600" y="1650"/>
                  <a:pt x="625" y="1625"/>
                </a:cubicBezTo>
                <a:cubicBezTo>
                  <a:pt x="600" y="1575"/>
                  <a:pt x="676" y="1575"/>
                  <a:pt x="700" y="1575"/>
                </a:cubicBezTo>
                <a:cubicBezTo>
                  <a:pt x="750" y="1575"/>
                  <a:pt x="801" y="1625"/>
                  <a:pt x="825" y="1675"/>
                </a:cubicBezTo>
                <a:cubicBezTo>
                  <a:pt x="850" y="1725"/>
                  <a:pt x="901" y="1675"/>
                  <a:pt x="901" y="1675"/>
                </a:cubicBezTo>
                <a:cubicBezTo>
                  <a:pt x="901" y="1275"/>
                  <a:pt x="901" y="1275"/>
                  <a:pt x="901" y="1275"/>
                </a:cubicBezTo>
                <a:cubicBezTo>
                  <a:pt x="1150" y="1200"/>
                  <a:pt x="1150" y="1200"/>
                  <a:pt x="1150" y="1200"/>
                </a:cubicBezTo>
                <a:lnTo>
                  <a:pt x="1150" y="1200"/>
                </a:lnTo>
                <a:cubicBezTo>
                  <a:pt x="1176" y="1150"/>
                  <a:pt x="1225" y="1175"/>
                  <a:pt x="1225" y="1200"/>
                </a:cubicBezTo>
                <a:cubicBezTo>
                  <a:pt x="1250" y="1200"/>
                  <a:pt x="1250" y="1150"/>
                  <a:pt x="1275" y="1150"/>
                </a:cubicBezTo>
                <a:cubicBezTo>
                  <a:pt x="1301" y="1150"/>
                  <a:pt x="1275" y="1200"/>
                  <a:pt x="1301" y="1200"/>
                </a:cubicBezTo>
                <a:cubicBezTo>
                  <a:pt x="1325" y="1200"/>
                  <a:pt x="1350" y="1275"/>
                  <a:pt x="1350" y="1325"/>
                </a:cubicBezTo>
                <a:cubicBezTo>
                  <a:pt x="1376" y="1350"/>
                  <a:pt x="1450" y="1425"/>
                  <a:pt x="1450" y="1450"/>
                </a:cubicBezTo>
                <a:cubicBezTo>
                  <a:pt x="1476" y="1475"/>
                  <a:pt x="1550" y="1425"/>
                  <a:pt x="1576" y="1450"/>
                </a:cubicBezTo>
                <a:cubicBezTo>
                  <a:pt x="1601" y="1450"/>
                  <a:pt x="1750" y="1450"/>
                  <a:pt x="1776" y="1450"/>
                </a:cubicBezTo>
                <a:cubicBezTo>
                  <a:pt x="1801" y="1450"/>
                  <a:pt x="1826" y="1500"/>
                  <a:pt x="1850" y="1500"/>
                </a:cubicBezTo>
                <a:cubicBezTo>
                  <a:pt x="1876" y="1500"/>
                  <a:pt x="1850" y="1550"/>
                  <a:pt x="1876" y="1600"/>
                </a:cubicBezTo>
                <a:cubicBezTo>
                  <a:pt x="1876" y="1625"/>
                  <a:pt x="1926" y="1650"/>
                  <a:pt x="1926" y="1700"/>
                </a:cubicBezTo>
                <a:cubicBezTo>
                  <a:pt x="1926" y="1725"/>
                  <a:pt x="1976" y="1700"/>
                  <a:pt x="2001" y="1700"/>
                </a:cubicBezTo>
                <a:cubicBezTo>
                  <a:pt x="2026" y="1725"/>
                  <a:pt x="2076" y="1725"/>
                  <a:pt x="2076" y="1750"/>
                </a:cubicBezTo>
                <a:cubicBezTo>
                  <a:pt x="2076" y="1800"/>
                  <a:pt x="2126" y="1775"/>
                  <a:pt x="2126" y="1750"/>
                </a:cubicBezTo>
                <a:cubicBezTo>
                  <a:pt x="2126" y="1725"/>
                  <a:pt x="2150" y="1700"/>
                  <a:pt x="2226" y="1675"/>
                </a:cubicBezTo>
                <a:cubicBezTo>
                  <a:pt x="2250" y="1650"/>
                  <a:pt x="2250" y="1650"/>
                  <a:pt x="2276" y="1675"/>
                </a:cubicBezTo>
                <a:cubicBezTo>
                  <a:pt x="2276" y="1650"/>
                  <a:pt x="2301" y="1625"/>
                  <a:pt x="2301" y="1625"/>
                </a:cubicBezTo>
                <a:cubicBezTo>
                  <a:pt x="2326" y="1600"/>
                  <a:pt x="2350" y="1575"/>
                  <a:pt x="2350" y="1550"/>
                </a:cubicBezTo>
                <a:cubicBezTo>
                  <a:pt x="2350" y="1525"/>
                  <a:pt x="2426" y="1525"/>
                  <a:pt x="2476" y="1550"/>
                </a:cubicBezTo>
                <a:cubicBezTo>
                  <a:pt x="2526" y="1575"/>
                  <a:pt x="2575" y="1575"/>
                  <a:pt x="2575" y="1525"/>
                </a:cubicBezTo>
                <a:cubicBezTo>
                  <a:pt x="2575" y="1500"/>
                  <a:pt x="2651" y="1475"/>
                  <a:pt x="2676" y="1500"/>
                </a:cubicBezTo>
                <a:cubicBezTo>
                  <a:pt x="2701" y="1500"/>
                  <a:pt x="2751" y="1550"/>
                  <a:pt x="2801" y="1525"/>
                </a:cubicBezTo>
                <a:cubicBezTo>
                  <a:pt x="2826" y="1525"/>
                  <a:pt x="3001" y="1525"/>
                  <a:pt x="3026" y="1550"/>
                </a:cubicBezTo>
                <a:cubicBezTo>
                  <a:pt x="3076" y="1550"/>
                  <a:pt x="3076" y="1525"/>
                  <a:pt x="3126" y="1575"/>
                </a:cubicBezTo>
                <a:cubicBezTo>
                  <a:pt x="3151" y="1600"/>
                  <a:pt x="3176" y="1575"/>
                  <a:pt x="3201" y="1600"/>
                </a:cubicBezTo>
                <a:cubicBezTo>
                  <a:pt x="3201" y="1600"/>
                  <a:pt x="3201" y="1575"/>
                  <a:pt x="3201" y="1550"/>
                </a:cubicBezTo>
                <a:cubicBezTo>
                  <a:pt x="3201" y="1525"/>
                  <a:pt x="3251" y="1500"/>
                  <a:pt x="3251" y="1500"/>
                </a:cubicBezTo>
                <a:cubicBezTo>
                  <a:pt x="3251" y="1475"/>
                  <a:pt x="3201" y="1400"/>
                  <a:pt x="3201" y="1375"/>
                </a:cubicBezTo>
                <a:cubicBezTo>
                  <a:pt x="3201" y="1375"/>
                  <a:pt x="3201" y="1325"/>
                  <a:pt x="3201" y="1300"/>
                </a:cubicBezTo>
                <a:cubicBezTo>
                  <a:pt x="3176" y="1300"/>
                  <a:pt x="3226" y="1275"/>
                  <a:pt x="3251" y="1275"/>
                </a:cubicBezTo>
                <a:cubicBezTo>
                  <a:pt x="3276" y="1275"/>
                  <a:pt x="3326" y="1225"/>
                  <a:pt x="3326" y="1250"/>
                </a:cubicBezTo>
                <a:cubicBezTo>
                  <a:pt x="3351" y="1275"/>
                  <a:pt x="3376" y="1275"/>
                  <a:pt x="3401" y="1275"/>
                </a:cubicBezTo>
                <a:cubicBezTo>
                  <a:pt x="3426" y="1275"/>
                  <a:pt x="3426" y="1225"/>
                  <a:pt x="3401" y="1225"/>
                </a:cubicBezTo>
                <a:cubicBezTo>
                  <a:pt x="3376" y="1200"/>
                  <a:pt x="3451" y="1075"/>
                  <a:pt x="3451" y="1050"/>
                </a:cubicBezTo>
                <a:cubicBezTo>
                  <a:pt x="3476" y="1000"/>
                  <a:pt x="3501" y="1050"/>
                  <a:pt x="3526" y="1050"/>
                </a:cubicBezTo>
                <a:cubicBezTo>
                  <a:pt x="3551" y="1050"/>
                  <a:pt x="3601" y="1050"/>
                  <a:pt x="3601" y="1050"/>
                </a:cubicBezTo>
                <a:cubicBezTo>
                  <a:pt x="3626" y="1050"/>
                  <a:pt x="3676" y="1050"/>
                  <a:pt x="3701" y="1025"/>
                </a:cubicBezTo>
                <a:cubicBezTo>
                  <a:pt x="3701" y="1000"/>
                  <a:pt x="3676" y="1000"/>
                  <a:pt x="3676" y="950"/>
                </a:cubicBezTo>
                <a:cubicBezTo>
                  <a:pt x="3676" y="900"/>
                  <a:pt x="3726" y="875"/>
                  <a:pt x="3751" y="875"/>
                </a:cubicBezTo>
                <a:cubicBezTo>
                  <a:pt x="3776" y="875"/>
                  <a:pt x="3776" y="850"/>
                  <a:pt x="3776" y="825"/>
                </a:cubicBezTo>
                <a:cubicBezTo>
                  <a:pt x="3776" y="800"/>
                  <a:pt x="3801" y="775"/>
                  <a:pt x="3826" y="749"/>
                </a:cubicBezTo>
                <a:cubicBezTo>
                  <a:pt x="3801" y="749"/>
                  <a:pt x="3801" y="725"/>
                  <a:pt x="3801" y="725"/>
                </a:cubicBezTo>
                <a:close/>
                <a:moveTo>
                  <a:pt x="1425" y="1125"/>
                </a:moveTo>
                <a:lnTo>
                  <a:pt x="1425" y="1125"/>
                </a:lnTo>
                <a:cubicBezTo>
                  <a:pt x="1401" y="1150"/>
                  <a:pt x="1301" y="1125"/>
                  <a:pt x="1301" y="1100"/>
                </a:cubicBezTo>
                <a:cubicBezTo>
                  <a:pt x="1275" y="1075"/>
                  <a:pt x="1450" y="1100"/>
                  <a:pt x="1425" y="1125"/>
                </a:cubicBezTo>
                <a:close/>
                <a:moveTo>
                  <a:pt x="3001" y="1125"/>
                </a:moveTo>
                <a:lnTo>
                  <a:pt x="3001" y="1125"/>
                </a:lnTo>
                <a:cubicBezTo>
                  <a:pt x="2926" y="1125"/>
                  <a:pt x="2751" y="1075"/>
                  <a:pt x="2676" y="1150"/>
                </a:cubicBezTo>
                <a:cubicBezTo>
                  <a:pt x="2601" y="1225"/>
                  <a:pt x="2651" y="1275"/>
                  <a:pt x="2626" y="1275"/>
                </a:cubicBezTo>
                <a:cubicBezTo>
                  <a:pt x="2601" y="1275"/>
                  <a:pt x="2575" y="1175"/>
                  <a:pt x="2626" y="1125"/>
                </a:cubicBezTo>
                <a:cubicBezTo>
                  <a:pt x="2651" y="1075"/>
                  <a:pt x="2775" y="1075"/>
                  <a:pt x="2851" y="1100"/>
                </a:cubicBezTo>
                <a:cubicBezTo>
                  <a:pt x="2926" y="1100"/>
                  <a:pt x="3076" y="1075"/>
                  <a:pt x="3101" y="1075"/>
                </a:cubicBezTo>
                <a:cubicBezTo>
                  <a:pt x="3126" y="1075"/>
                  <a:pt x="3076" y="1125"/>
                  <a:pt x="3001" y="112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31" name="Freeform 157">
            <a:extLst>
              <a:ext uri="{FF2B5EF4-FFF2-40B4-BE49-F238E27FC236}">
                <a16:creationId xmlns:a16="http://schemas.microsoft.com/office/drawing/2014/main" id="{1E4842C9-AAD9-804D-AA56-B77A7C2E68A9}"/>
              </a:ext>
            </a:extLst>
          </p:cNvPr>
          <p:cNvSpPr>
            <a:spLocks noChangeArrowheads="1"/>
          </p:cNvSpPr>
          <p:nvPr/>
        </p:nvSpPr>
        <p:spPr bwMode="auto">
          <a:xfrm>
            <a:off x="6347719" y="1551335"/>
            <a:ext cx="5120124" cy="1970144"/>
          </a:xfrm>
          <a:custGeom>
            <a:avLst/>
            <a:gdLst>
              <a:gd name="T0" fmla="*/ 7676 w 16054"/>
              <a:gd name="T1" fmla="*/ 750 h 6177"/>
              <a:gd name="T2" fmla="*/ 7426 w 16054"/>
              <a:gd name="T3" fmla="*/ 550 h 6177"/>
              <a:gd name="T4" fmla="*/ 6902 w 16054"/>
              <a:gd name="T5" fmla="*/ 175 h 6177"/>
              <a:gd name="T6" fmla="*/ 12052 w 16054"/>
              <a:gd name="T7" fmla="*/ 1300 h 6177"/>
              <a:gd name="T8" fmla="*/ 11027 w 16054"/>
              <a:gd name="T9" fmla="*/ 1350 h 6177"/>
              <a:gd name="T10" fmla="*/ 11477 w 16054"/>
              <a:gd name="T11" fmla="*/ 1601 h 6177"/>
              <a:gd name="T12" fmla="*/ 2425 w 16054"/>
              <a:gd name="T13" fmla="*/ 225 h 6177"/>
              <a:gd name="T14" fmla="*/ 11652 w 16054"/>
              <a:gd name="T15" fmla="*/ 5276 h 6177"/>
              <a:gd name="T16" fmla="*/ 15553 w 16054"/>
              <a:gd name="T17" fmla="*/ 2826 h 6177"/>
              <a:gd name="T18" fmla="*/ 14003 w 16054"/>
              <a:gd name="T19" fmla="*/ 2350 h 6177"/>
              <a:gd name="T20" fmla="*/ 12252 w 16054"/>
              <a:gd name="T21" fmla="*/ 2025 h 6177"/>
              <a:gd name="T22" fmla="*/ 11177 w 16054"/>
              <a:gd name="T23" fmla="*/ 1901 h 6177"/>
              <a:gd name="T24" fmla="*/ 10227 w 16054"/>
              <a:gd name="T25" fmla="*/ 2001 h 6177"/>
              <a:gd name="T26" fmla="*/ 9627 w 16054"/>
              <a:gd name="T27" fmla="*/ 1750 h 6177"/>
              <a:gd name="T28" fmla="*/ 8327 w 16054"/>
              <a:gd name="T29" fmla="*/ 1650 h 6177"/>
              <a:gd name="T30" fmla="*/ 8676 w 16054"/>
              <a:gd name="T31" fmla="*/ 1150 h 6177"/>
              <a:gd name="T32" fmla="*/ 7727 w 16054"/>
              <a:gd name="T33" fmla="*/ 850 h 6177"/>
              <a:gd name="T34" fmla="*/ 6951 w 16054"/>
              <a:gd name="T35" fmla="*/ 1200 h 6177"/>
              <a:gd name="T36" fmla="*/ 6376 w 16054"/>
              <a:gd name="T37" fmla="*/ 1550 h 6177"/>
              <a:gd name="T38" fmla="*/ 5551 w 16054"/>
              <a:gd name="T39" fmla="*/ 1901 h 6177"/>
              <a:gd name="T40" fmla="*/ 5151 w 16054"/>
              <a:gd name="T41" fmla="*/ 2301 h 6177"/>
              <a:gd name="T42" fmla="*/ 5100 w 16054"/>
              <a:gd name="T43" fmla="*/ 2775 h 6177"/>
              <a:gd name="T44" fmla="*/ 5100 w 16054"/>
              <a:gd name="T45" fmla="*/ 2526 h 6177"/>
              <a:gd name="T46" fmla="*/ 4526 w 16054"/>
              <a:gd name="T47" fmla="*/ 2201 h 6177"/>
              <a:gd name="T48" fmla="*/ 3875 w 16054"/>
              <a:gd name="T49" fmla="*/ 2350 h 6177"/>
              <a:gd name="T50" fmla="*/ 3075 w 16054"/>
              <a:gd name="T51" fmla="*/ 2500 h 6177"/>
              <a:gd name="T52" fmla="*/ 2300 w 16054"/>
              <a:gd name="T53" fmla="*/ 2726 h 6177"/>
              <a:gd name="T54" fmla="*/ 1700 w 16054"/>
              <a:gd name="T55" fmla="*/ 3150 h 6177"/>
              <a:gd name="T56" fmla="*/ 1750 w 16054"/>
              <a:gd name="T57" fmla="*/ 2875 h 6177"/>
              <a:gd name="T58" fmla="*/ 1075 w 16054"/>
              <a:gd name="T59" fmla="*/ 2275 h 6177"/>
              <a:gd name="T60" fmla="*/ 975 w 16054"/>
              <a:gd name="T61" fmla="*/ 3126 h 6177"/>
              <a:gd name="T62" fmla="*/ 725 w 16054"/>
              <a:gd name="T63" fmla="*/ 4026 h 6177"/>
              <a:gd name="T64" fmla="*/ 1175 w 16054"/>
              <a:gd name="T65" fmla="*/ 4726 h 6177"/>
              <a:gd name="T66" fmla="*/ 1775 w 16054"/>
              <a:gd name="T67" fmla="*/ 5126 h 6177"/>
              <a:gd name="T68" fmla="*/ 1600 w 16054"/>
              <a:gd name="T69" fmla="*/ 5701 h 6177"/>
              <a:gd name="T70" fmla="*/ 2601 w 16054"/>
              <a:gd name="T71" fmla="*/ 5951 h 6177"/>
              <a:gd name="T72" fmla="*/ 2725 w 16054"/>
              <a:gd name="T73" fmla="*/ 5151 h 6177"/>
              <a:gd name="T74" fmla="*/ 3750 w 16054"/>
              <a:gd name="T75" fmla="*/ 5026 h 6177"/>
              <a:gd name="T76" fmla="*/ 4351 w 16054"/>
              <a:gd name="T77" fmla="*/ 4551 h 6177"/>
              <a:gd name="T78" fmla="*/ 5351 w 16054"/>
              <a:gd name="T79" fmla="*/ 4575 h 6177"/>
              <a:gd name="T80" fmla="*/ 6426 w 16054"/>
              <a:gd name="T81" fmla="*/ 5226 h 6177"/>
              <a:gd name="T82" fmla="*/ 7351 w 16054"/>
              <a:gd name="T83" fmla="*/ 4901 h 6177"/>
              <a:gd name="T84" fmla="*/ 8502 w 16054"/>
              <a:gd name="T85" fmla="*/ 5226 h 6177"/>
              <a:gd name="T86" fmla="*/ 9652 w 16054"/>
              <a:gd name="T87" fmla="*/ 4701 h 6177"/>
              <a:gd name="T88" fmla="*/ 10727 w 16054"/>
              <a:gd name="T89" fmla="*/ 5476 h 6177"/>
              <a:gd name="T90" fmla="*/ 11327 w 16054"/>
              <a:gd name="T91" fmla="*/ 5051 h 6177"/>
              <a:gd name="T92" fmla="*/ 10952 w 16054"/>
              <a:gd name="T93" fmla="*/ 4551 h 6177"/>
              <a:gd name="T94" fmla="*/ 12328 w 16054"/>
              <a:gd name="T95" fmla="*/ 3875 h 6177"/>
              <a:gd name="T96" fmla="*/ 13153 w 16054"/>
              <a:gd name="T97" fmla="*/ 3650 h 6177"/>
              <a:gd name="T98" fmla="*/ 12877 w 16054"/>
              <a:gd name="T99" fmla="*/ 4126 h 6177"/>
              <a:gd name="T100" fmla="*/ 13477 w 16054"/>
              <a:gd name="T101" fmla="*/ 4351 h 6177"/>
              <a:gd name="T102" fmla="*/ 14328 w 16054"/>
              <a:gd name="T103" fmla="*/ 3701 h 6177"/>
              <a:gd name="T104" fmla="*/ 14978 w 16054"/>
              <a:gd name="T105" fmla="*/ 3126 h 6177"/>
              <a:gd name="T106" fmla="*/ 15753 w 16054"/>
              <a:gd name="T107" fmla="*/ 3126 h 6177"/>
              <a:gd name="T108" fmla="*/ 8251 w 16054"/>
              <a:gd name="T109" fmla="*/ 4601 h 6177"/>
              <a:gd name="T110" fmla="*/ 2825 w 16054"/>
              <a:gd name="T111" fmla="*/ 200 h 6177"/>
              <a:gd name="T112" fmla="*/ 3575 w 16054"/>
              <a:gd name="T113" fmla="*/ 1625 h 6177"/>
              <a:gd name="T114" fmla="*/ 3426 w 16054"/>
              <a:gd name="T115" fmla="*/ 1425 h 6177"/>
              <a:gd name="T116" fmla="*/ 3750 w 16054"/>
              <a:gd name="T117" fmla="*/ 50 h 6177"/>
              <a:gd name="T118" fmla="*/ 3450 w 16054"/>
              <a:gd name="T119" fmla="*/ 100 h 6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54" h="6177">
                <a:moveTo>
                  <a:pt x="250" y="4451"/>
                </a:moveTo>
                <a:lnTo>
                  <a:pt x="250" y="4451"/>
                </a:lnTo>
                <a:cubicBezTo>
                  <a:pt x="225" y="4475"/>
                  <a:pt x="200" y="4451"/>
                  <a:pt x="200" y="4451"/>
                </a:cubicBezTo>
                <a:cubicBezTo>
                  <a:pt x="174" y="4426"/>
                  <a:pt x="150" y="4426"/>
                  <a:pt x="125" y="4426"/>
                </a:cubicBezTo>
                <a:cubicBezTo>
                  <a:pt x="125" y="4451"/>
                  <a:pt x="150" y="4451"/>
                  <a:pt x="150" y="4451"/>
                </a:cubicBezTo>
                <a:cubicBezTo>
                  <a:pt x="150" y="4475"/>
                  <a:pt x="100" y="4475"/>
                  <a:pt x="125" y="4501"/>
                </a:cubicBezTo>
                <a:cubicBezTo>
                  <a:pt x="125" y="4526"/>
                  <a:pt x="74" y="4526"/>
                  <a:pt x="74" y="4501"/>
                </a:cubicBezTo>
                <a:cubicBezTo>
                  <a:pt x="74" y="4475"/>
                  <a:pt x="0" y="4475"/>
                  <a:pt x="0" y="4501"/>
                </a:cubicBezTo>
                <a:lnTo>
                  <a:pt x="0" y="4526"/>
                </a:lnTo>
                <a:cubicBezTo>
                  <a:pt x="25" y="4526"/>
                  <a:pt x="50" y="4551"/>
                  <a:pt x="50" y="4551"/>
                </a:cubicBezTo>
                <a:cubicBezTo>
                  <a:pt x="50" y="4551"/>
                  <a:pt x="225" y="4575"/>
                  <a:pt x="300" y="4551"/>
                </a:cubicBezTo>
                <a:lnTo>
                  <a:pt x="300" y="4501"/>
                </a:lnTo>
                <a:cubicBezTo>
                  <a:pt x="300" y="4475"/>
                  <a:pt x="250" y="4451"/>
                  <a:pt x="250" y="4451"/>
                </a:cubicBezTo>
                <a:close/>
                <a:moveTo>
                  <a:pt x="7426" y="775"/>
                </a:moveTo>
                <a:lnTo>
                  <a:pt x="7426" y="775"/>
                </a:lnTo>
                <a:cubicBezTo>
                  <a:pt x="7476" y="800"/>
                  <a:pt x="7602" y="750"/>
                  <a:pt x="7676" y="750"/>
                </a:cubicBezTo>
                <a:cubicBezTo>
                  <a:pt x="7751" y="750"/>
                  <a:pt x="8002" y="700"/>
                  <a:pt x="8002" y="650"/>
                </a:cubicBezTo>
                <a:cubicBezTo>
                  <a:pt x="8002" y="600"/>
                  <a:pt x="7927" y="600"/>
                  <a:pt x="7876" y="575"/>
                </a:cubicBezTo>
                <a:cubicBezTo>
                  <a:pt x="7851" y="525"/>
                  <a:pt x="7776" y="550"/>
                  <a:pt x="7751" y="600"/>
                </a:cubicBezTo>
                <a:cubicBezTo>
                  <a:pt x="7727" y="625"/>
                  <a:pt x="7702" y="600"/>
                  <a:pt x="7751" y="550"/>
                </a:cubicBezTo>
                <a:cubicBezTo>
                  <a:pt x="7802" y="500"/>
                  <a:pt x="7702" y="450"/>
                  <a:pt x="7702" y="475"/>
                </a:cubicBezTo>
                <a:cubicBezTo>
                  <a:pt x="7702" y="525"/>
                  <a:pt x="7602" y="475"/>
                  <a:pt x="7602" y="525"/>
                </a:cubicBezTo>
                <a:cubicBezTo>
                  <a:pt x="7602" y="550"/>
                  <a:pt x="7576" y="550"/>
                  <a:pt x="7576" y="600"/>
                </a:cubicBezTo>
                <a:cubicBezTo>
                  <a:pt x="7576" y="625"/>
                  <a:pt x="7502" y="575"/>
                  <a:pt x="7502" y="650"/>
                </a:cubicBezTo>
                <a:cubicBezTo>
                  <a:pt x="7502" y="725"/>
                  <a:pt x="7402" y="750"/>
                  <a:pt x="7426" y="775"/>
                </a:cubicBezTo>
                <a:close/>
                <a:moveTo>
                  <a:pt x="7002" y="375"/>
                </a:moveTo>
                <a:lnTo>
                  <a:pt x="7002" y="375"/>
                </a:lnTo>
                <a:cubicBezTo>
                  <a:pt x="7002" y="425"/>
                  <a:pt x="6902" y="450"/>
                  <a:pt x="6926" y="475"/>
                </a:cubicBezTo>
                <a:cubicBezTo>
                  <a:pt x="6951" y="500"/>
                  <a:pt x="6976" y="475"/>
                  <a:pt x="7002" y="500"/>
                </a:cubicBezTo>
                <a:cubicBezTo>
                  <a:pt x="7026" y="500"/>
                  <a:pt x="7051" y="575"/>
                  <a:pt x="7102" y="550"/>
                </a:cubicBezTo>
                <a:cubicBezTo>
                  <a:pt x="7151" y="550"/>
                  <a:pt x="7276" y="600"/>
                  <a:pt x="7376" y="600"/>
                </a:cubicBezTo>
                <a:cubicBezTo>
                  <a:pt x="7451" y="600"/>
                  <a:pt x="7451" y="550"/>
                  <a:pt x="7426" y="550"/>
                </a:cubicBezTo>
                <a:cubicBezTo>
                  <a:pt x="7402" y="525"/>
                  <a:pt x="7426" y="500"/>
                  <a:pt x="7476" y="425"/>
                </a:cubicBezTo>
                <a:cubicBezTo>
                  <a:pt x="7526" y="375"/>
                  <a:pt x="7326" y="325"/>
                  <a:pt x="7326" y="375"/>
                </a:cubicBezTo>
                <a:cubicBezTo>
                  <a:pt x="7326" y="425"/>
                  <a:pt x="7276" y="350"/>
                  <a:pt x="7251" y="325"/>
                </a:cubicBezTo>
                <a:cubicBezTo>
                  <a:pt x="7251" y="300"/>
                  <a:pt x="7002" y="350"/>
                  <a:pt x="7002" y="375"/>
                </a:cubicBezTo>
                <a:close/>
                <a:moveTo>
                  <a:pt x="6851" y="300"/>
                </a:moveTo>
                <a:lnTo>
                  <a:pt x="6851" y="300"/>
                </a:lnTo>
                <a:cubicBezTo>
                  <a:pt x="6902" y="325"/>
                  <a:pt x="6876" y="350"/>
                  <a:pt x="6826" y="350"/>
                </a:cubicBezTo>
                <a:cubicBezTo>
                  <a:pt x="6776" y="350"/>
                  <a:pt x="6726" y="350"/>
                  <a:pt x="6776" y="375"/>
                </a:cubicBezTo>
                <a:cubicBezTo>
                  <a:pt x="6801" y="400"/>
                  <a:pt x="6801" y="425"/>
                  <a:pt x="6851" y="425"/>
                </a:cubicBezTo>
                <a:cubicBezTo>
                  <a:pt x="6902" y="450"/>
                  <a:pt x="6976" y="400"/>
                  <a:pt x="6951" y="375"/>
                </a:cubicBezTo>
                <a:cubicBezTo>
                  <a:pt x="6951" y="325"/>
                  <a:pt x="7151" y="300"/>
                  <a:pt x="7226" y="300"/>
                </a:cubicBezTo>
                <a:cubicBezTo>
                  <a:pt x="7276" y="275"/>
                  <a:pt x="7176" y="225"/>
                  <a:pt x="7251" y="200"/>
                </a:cubicBezTo>
                <a:cubicBezTo>
                  <a:pt x="7302" y="200"/>
                  <a:pt x="7276" y="175"/>
                  <a:pt x="7202" y="175"/>
                </a:cubicBezTo>
                <a:cubicBezTo>
                  <a:pt x="7126" y="150"/>
                  <a:pt x="7151" y="100"/>
                  <a:pt x="7126" y="75"/>
                </a:cubicBezTo>
                <a:cubicBezTo>
                  <a:pt x="7102" y="50"/>
                  <a:pt x="7102" y="100"/>
                  <a:pt x="7002" y="125"/>
                </a:cubicBezTo>
                <a:cubicBezTo>
                  <a:pt x="6902" y="125"/>
                  <a:pt x="6851" y="150"/>
                  <a:pt x="6902" y="175"/>
                </a:cubicBezTo>
                <a:cubicBezTo>
                  <a:pt x="6926" y="200"/>
                  <a:pt x="6902" y="250"/>
                  <a:pt x="6851" y="250"/>
                </a:cubicBezTo>
                <a:cubicBezTo>
                  <a:pt x="6801" y="250"/>
                  <a:pt x="6801" y="275"/>
                  <a:pt x="6851" y="300"/>
                </a:cubicBezTo>
                <a:close/>
                <a:moveTo>
                  <a:pt x="5601" y="1775"/>
                </a:moveTo>
                <a:lnTo>
                  <a:pt x="5601" y="1775"/>
                </a:lnTo>
                <a:cubicBezTo>
                  <a:pt x="5651" y="1801"/>
                  <a:pt x="5701" y="1775"/>
                  <a:pt x="5676" y="1750"/>
                </a:cubicBezTo>
                <a:cubicBezTo>
                  <a:pt x="5676" y="1701"/>
                  <a:pt x="5576" y="1750"/>
                  <a:pt x="5601" y="1775"/>
                </a:cubicBezTo>
                <a:close/>
                <a:moveTo>
                  <a:pt x="6776" y="100"/>
                </a:moveTo>
                <a:lnTo>
                  <a:pt x="6776" y="100"/>
                </a:lnTo>
                <a:cubicBezTo>
                  <a:pt x="6801" y="75"/>
                  <a:pt x="6601" y="75"/>
                  <a:pt x="6651" y="125"/>
                </a:cubicBezTo>
                <a:cubicBezTo>
                  <a:pt x="6676" y="150"/>
                  <a:pt x="6776" y="150"/>
                  <a:pt x="6776" y="100"/>
                </a:cubicBezTo>
                <a:close/>
                <a:moveTo>
                  <a:pt x="11852" y="1350"/>
                </a:moveTo>
                <a:lnTo>
                  <a:pt x="11852" y="1350"/>
                </a:lnTo>
                <a:cubicBezTo>
                  <a:pt x="11927" y="1350"/>
                  <a:pt x="11952" y="1425"/>
                  <a:pt x="12077" y="1425"/>
                </a:cubicBezTo>
                <a:cubicBezTo>
                  <a:pt x="12203" y="1425"/>
                  <a:pt x="12303" y="1401"/>
                  <a:pt x="12303" y="1375"/>
                </a:cubicBezTo>
                <a:cubicBezTo>
                  <a:pt x="12303" y="1350"/>
                  <a:pt x="12203" y="1300"/>
                  <a:pt x="12152" y="1325"/>
                </a:cubicBezTo>
                <a:cubicBezTo>
                  <a:pt x="12127" y="1350"/>
                  <a:pt x="12103" y="1300"/>
                  <a:pt x="12052" y="1300"/>
                </a:cubicBezTo>
                <a:cubicBezTo>
                  <a:pt x="12003" y="1325"/>
                  <a:pt x="11952" y="1325"/>
                  <a:pt x="11927" y="1275"/>
                </a:cubicBezTo>
                <a:cubicBezTo>
                  <a:pt x="11903" y="1250"/>
                  <a:pt x="11827" y="1350"/>
                  <a:pt x="11852" y="1350"/>
                </a:cubicBezTo>
                <a:close/>
                <a:moveTo>
                  <a:pt x="14953" y="2125"/>
                </a:moveTo>
                <a:lnTo>
                  <a:pt x="14953" y="2125"/>
                </a:lnTo>
                <a:cubicBezTo>
                  <a:pt x="15003" y="2150"/>
                  <a:pt x="15053" y="2101"/>
                  <a:pt x="15103" y="2125"/>
                </a:cubicBezTo>
                <a:cubicBezTo>
                  <a:pt x="15128" y="2150"/>
                  <a:pt x="15253" y="2101"/>
                  <a:pt x="15278" y="2101"/>
                </a:cubicBezTo>
                <a:cubicBezTo>
                  <a:pt x="15328" y="2101"/>
                  <a:pt x="15303" y="2025"/>
                  <a:pt x="15178" y="2025"/>
                </a:cubicBezTo>
                <a:cubicBezTo>
                  <a:pt x="15053" y="2001"/>
                  <a:pt x="14903" y="2101"/>
                  <a:pt x="14953" y="2125"/>
                </a:cubicBezTo>
                <a:close/>
                <a:moveTo>
                  <a:pt x="4275" y="175"/>
                </a:moveTo>
                <a:lnTo>
                  <a:pt x="4275" y="175"/>
                </a:lnTo>
                <a:cubicBezTo>
                  <a:pt x="4375" y="175"/>
                  <a:pt x="4375" y="125"/>
                  <a:pt x="4301" y="100"/>
                </a:cubicBezTo>
                <a:cubicBezTo>
                  <a:pt x="4251" y="100"/>
                  <a:pt x="4251" y="125"/>
                  <a:pt x="4226" y="125"/>
                </a:cubicBezTo>
                <a:cubicBezTo>
                  <a:pt x="4201" y="125"/>
                  <a:pt x="4075" y="150"/>
                  <a:pt x="4101" y="175"/>
                </a:cubicBezTo>
                <a:cubicBezTo>
                  <a:pt x="4126" y="200"/>
                  <a:pt x="4201" y="200"/>
                  <a:pt x="4275" y="175"/>
                </a:cubicBezTo>
                <a:close/>
                <a:moveTo>
                  <a:pt x="11027" y="1350"/>
                </a:moveTo>
                <a:lnTo>
                  <a:pt x="11027" y="1350"/>
                </a:lnTo>
                <a:cubicBezTo>
                  <a:pt x="11052" y="1375"/>
                  <a:pt x="11077" y="1401"/>
                  <a:pt x="11102" y="1401"/>
                </a:cubicBezTo>
                <a:cubicBezTo>
                  <a:pt x="11102" y="1425"/>
                  <a:pt x="11202" y="1401"/>
                  <a:pt x="11227" y="1401"/>
                </a:cubicBezTo>
                <a:cubicBezTo>
                  <a:pt x="11252" y="1375"/>
                  <a:pt x="11277" y="1450"/>
                  <a:pt x="11327" y="1401"/>
                </a:cubicBezTo>
                <a:cubicBezTo>
                  <a:pt x="11377" y="1375"/>
                  <a:pt x="11427" y="1401"/>
                  <a:pt x="11477" y="1401"/>
                </a:cubicBezTo>
                <a:cubicBezTo>
                  <a:pt x="11552" y="1401"/>
                  <a:pt x="11477" y="1325"/>
                  <a:pt x="11477" y="1275"/>
                </a:cubicBezTo>
                <a:cubicBezTo>
                  <a:pt x="11477" y="1250"/>
                  <a:pt x="11552" y="1275"/>
                  <a:pt x="11527" y="1300"/>
                </a:cubicBezTo>
                <a:cubicBezTo>
                  <a:pt x="11503" y="1325"/>
                  <a:pt x="11552" y="1401"/>
                  <a:pt x="11652" y="1375"/>
                </a:cubicBezTo>
                <a:cubicBezTo>
                  <a:pt x="11727" y="1375"/>
                  <a:pt x="11677" y="1325"/>
                  <a:pt x="11727" y="1300"/>
                </a:cubicBezTo>
                <a:cubicBezTo>
                  <a:pt x="11752" y="1275"/>
                  <a:pt x="11752" y="1250"/>
                  <a:pt x="11703" y="1225"/>
                </a:cubicBezTo>
                <a:cubicBezTo>
                  <a:pt x="11627" y="1175"/>
                  <a:pt x="11552" y="1200"/>
                  <a:pt x="11477" y="1175"/>
                </a:cubicBezTo>
                <a:cubicBezTo>
                  <a:pt x="11427" y="1150"/>
                  <a:pt x="11352" y="1150"/>
                  <a:pt x="11352" y="1225"/>
                </a:cubicBezTo>
                <a:cubicBezTo>
                  <a:pt x="11352" y="1275"/>
                  <a:pt x="11227" y="1150"/>
                  <a:pt x="11177" y="1125"/>
                </a:cubicBezTo>
                <a:cubicBezTo>
                  <a:pt x="11102" y="1100"/>
                  <a:pt x="10927" y="1300"/>
                  <a:pt x="11027" y="1350"/>
                </a:cubicBezTo>
                <a:close/>
                <a:moveTo>
                  <a:pt x="11603" y="1701"/>
                </a:moveTo>
                <a:lnTo>
                  <a:pt x="11603" y="1701"/>
                </a:lnTo>
                <a:cubicBezTo>
                  <a:pt x="11652" y="1701"/>
                  <a:pt x="11552" y="1601"/>
                  <a:pt x="11477" y="1601"/>
                </a:cubicBezTo>
                <a:cubicBezTo>
                  <a:pt x="11377" y="1575"/>
                  <a:pt x="11303" y="1650"/>
                  <a:pt x="11327" y="1650"/>
                </a:cubicBezTo>
                <a:cubicBezTo>
                  <a:pt x="11352" y="1701"/>
                  <a:pt x="11552" y="1725"/>
                  <a:pt x="11603" y="1701"/>
                </a:cubicBezTo>
                <a:close/>
                <a:moveTo>
                  <a:pt x="11377" y="1525"/>
                </a:moveTo>
                <a:lnTo>
                  <a:pt x="11377" y="1525"/>
                </a:lnTo>
                <a:cubicBezTo>
                  <a:pt x="11377" y="1475"/>
                  <a:pt x="11227" y="1525"/>
                  <a:pt x="11277" y="1550"/>
                </a:cubicBezTo>
                <a:cubicBezTo>
                  <a:pt x="11327" y="1575"/>
                  <a:pt x="11377" y="1575"/>
                  <a:pt x="11377" y="1525"/>
                </a:cubicBezTo>
                <a:close/>
                <a:moveTo>
                  <a:pt x="4801" y="1725"/>
                </a:moveTo>
                <a:lnTo>
                  <a:pt x="4801" y="1725"/>
                </a:lnTo>
                <a:cubicBezTo>
                  <a:pt x="4826" y="1725"/>
                  <a:pt x="4926" y="1725"/>
                  <a:pt x="4951" y="1701"/>
                </a:cubicBezTo>
                <a:cubicBezTo>
                  <a:pt x="4951" y="1675"/>
                  <a:pt x="4901" y="1650"/>
                  <a:pt x="4851" y="1650"/>
                </a:cubicBezTo>
                <a:cubicBezTo>
                  <a:pt x="4775" y="1650"/>
                  <a:pt x="4775" y="1725"/>
                  <a:pt x="4801" y="1725"/>
                </a:cubicBezTo>
                <a:close/>
                <a:moveTo>
                  <a:pt x="2575" y="225"/>
                </a:moveTo>
                <a:lnTo>
                  <a:pt x="2575" y="225"/>
                </a:lnTo>
                <a:cubicBezTo>
                  <a:pt x="2650" y="150"/>
                  <a:pt x="2725" y="225"/>
                  <a:pt x="2725" y="200"/>
                </a:cubicBezTo>
                <a:cubicBezTo>
                  <a:pt x="2750" y="150"/>
                  <a:pt x="2625" y="150"/>
                  <a:pt x="2575" y="175"/>
                </a:cubicBezTo>
                <a:cubicBezTo>
                  <a:pt x="2525" y="200"/>
                  <a:pt x="2401" y="175"/>
                  <a:pt x="2425" y="225"/>
                </a:cubicBezTo>
                <a:cubicBezTo>
                  <a:pt x="2425" y="225"/>
                  <a:pt x="2500" y="275"/>
                  <a:pt x="2575" y="225"/>
                </a:cubicBezTo>
                <a:close/>
                <a:moveTo>
                  <a:pt x="11577" y="4926"/>
                </a:moveTo>
                <a:lnTo>
                  <a:pt x="11577" y="4926"/>
                </a:lnTo>
                <a:cubicBezTo>
                  <a:pt x="11552" y="4826"/>
                  <a:pt x="11627" y="4751"/>
                  <a:pt x="11552" y="4726"/>
                </a:cubicBezTo>
                <a:cubicBezTo>
                  <a:pt x="11503" y="4675"/>
                  <a:pt x="11527" y="4575"/>
                  <a:pt x="11503" y="4601"/>
                </a:cubicBezTo>
                <a:cubicBezTo>
                  <a:pt x="11477" y="4626"/>
                  <a:pt x="11503" y="4701"/>
                  <a:pt x="11452" y="4701"/>
                </a:cubicBezTo>
                <a:cubicBezTo>
                  <a:pt x="11403" y="4701"/>
                  <a:pt x="11452" y="4751"/>
                  <a:pt x="11427" y="4801"/>
                </a:cubicBezTo>
                <a:cubicBezTo>
                  <a:pt x="11427" y="4851"/>
                  <a:pt x="11452" y="4951"/>
                  <a:pt x="11477" y="5001"/>
                </a:cubicBezTo>
                <a:cubicBezTo>
                  <a:pt x="11503" y="5051"/>
                  <a:pt x="11427" y="5301"/>
                  <a:pt x="11452" y="5351"/>
                </a:cubicBezTo>
                <a:cubicBezTo>
                  <a:pt x="11477" y="5401"/>
                  <a:pt x="11427" y="5601"/>
                  <a:pt x="11452" y="5626"/>
                </a:cubicBezTo>
                <a:cubicBezTo>
                  <a:pt x="11477" y="5651"/>
                  <a:pt x="11452" y="5551"/>
                  <a:pt x="11503" y="5551"/>
                </a:cubicBezTo>
                <a:cubicBezTo>
                  <a:pt x="11552" y="5551"/>
                  <a:pt x="11552" y="5601"/>
                  <a:pt x="11577" y="5626"/>
                </a:cubicBezTo>
                <a:cubicBezTo>
                  <a:pt x="11627" y="5626"/>
                  <a:pt x="11603" y="5526"/>
                  <a:pt x="11577" y="5551"/>
                </a:cubicBezTo>
                <a:cubicBezTo>
                  <a:pt x="11552" y="5551"/>
                  <a:pt x="11527" y="5476"/>
                  <a:pt x="11503" y="5426"/>
                </a:cubicBezTo>
                <a:cubicBezTo>
                  <a:pt x="11503" y="5376"/>
                  <a:pt x="11527" y="5326"/>
                  <a:pt x="11527" y="5276"/>
                </a:cubicBezTo>
                <a:cubicBezTo>
                  <a:pt x="11527" y="5226"/>
                  <a:pt x="11603" y="5226"/>
                  <a:pt x="11652" y="5276"/>
                </a:cubicBezTo>
                <a:cubicBezTo>
                  <a:pt x="11677" y="5301"/>
                  <a:pt x="11703" y="5276"/>
                  <a:pt x="11677" y="5251"/>
                </a:cubicBezTo>
                <a:cubicBezTo>
                  <a:pt x="11652" y="5226"/>
                  <a:pt x="11603" y="5001"/>
                  <a:pt x="11577" y="4926"/>
                </a:cubicBezTo>
                <a:close/>
                <a:moveTo>
                  <a:pt x="2725" y="2450"/>
                </a:moveTo>
                <a:lnTo>
                  <a:pt x="2725" y="2450"/>
                </a:lnTo>
                <a:cubicBezTo>
                  <a:pt x="2801" y="2500"/>
                  <a:pt x="2850" y="2400"/>
                  <a:pt x="2901" y="2400"/>
                </a:cubicBezTo>
                <a:cubicBezTo>
                  <a:pt x="2925" y="2400"/>
                  <a:pt x="2875" y="2350"/>
                  <a:pt x="2801" y="2350"/>
                </a:cubicBezTo>
                <a:cubicBezTo>
                  <a:pt x="2750" y="2325"/>
                  <a:pt x="2650" y="2375"/>
                  <a:pt x="2725" y="2450"/>
                </a:cubicBezTo>
                <a:close/>
                <a:moveTo>
                  <a:pt x="16028" y="2901"/>
                </a:moveTo>
                <a:lnTo>
                  <a:pt x="16028" y="2901"/>
                </a:lnTo>
                <a:cubicBezTo>
                  <a:pt x="16004" y="2901"/>
                  <a:pt x="15904" y="2850"/>
                  <a:pt x="15878" y="2826"/>
                </a:cubicBezTo>
                <a:cubicBezTo>
                  <a:pt x="15878" y="2775"/>
                  <a:pt x="15753" y="2775"/>
                  <a:pt x="15753" y="2775"/>
                </a:cubicBezTo>
                <a:cubicBezTo>
                  <a:pt x="15753" y="2801"/>
                  <a:pt x="15728" y="2775"/>
                  <a:pt x="15728" y="2750"/>
                </a:cubicBezTo>
                <a:cubicBezTo>
                  <a:pt x="15703" y="2750"/>
                  <a:pt x="15603" y="2750"/>
                  <a:pt x="15603" y="2750"/>
                </a:cubicBezTo>
                <a:cubicBezTo>
                  <a:pt x="15603" y="2775"/>
                  <a:pt x="15628" y="2775"/>
                  <a:pt x="15628" y="2801"/>
                </a:cubicBezTo>
                <a:cubicBezTo>
                  <a:pt x="15653" y="2826"/>
                  <a:pt x="15603" y="2826"/>
                  <a:pt x="15628" y="2850"/>
                </a:cubicBezTo>
                <a:cubicBezTo>
                  <a:pt x="15628" y="2875"/>
                  <a:pt x="15578" y="2850"/>
                  <a:pt x="15553" y="2826"/>
                </a:cubicBezTo>
                <a:cubicBezTo>
                  <a:pt x="15553" y="2826"/>
                  <a:pt x="15553" y="2775"/>
                  <a:pt x="15553" y="2750"/>
                </a:cubicBezTo>
                <a:cubicBezTo>
                  <a:pt x="15553" y="2701"/>
                  <a:pt x="15528" y="2726"/>
                  <a:pt x="15528" y="2701"/>
                </a:cubicBezTo>
                <a:cubicBezTo>
                  <a:pt x="15528" y="2650"/>
                  <a:pt x="15403" y="2601"/>
                  <a:pt x="15353" y="2575"/>
                </a:cubicBezTo>
                <a:cubicBezTo>
                  <a:pt x="15278" y="2550"/>
                  <a:pt x="15228" y="2550"/>
                  <a:pt x="15203" y="2526"/>
                </a:cubicBezTo>
                <a:cubicBezTo>
                  <a:pt x="15178" y="2475"/>
                  <a:pt x="15078" y="2475"/>
                  <a:pt x="15053" y="2450"/>
                </a:cubicBezTo>
                <a:cubicBezTo>
                  <a:pt x="15028" y="2400"/>
                  <a:pt x="14853" y="2350"/>
                  <a:pt x="14803" y="2325"/>
                </a:cubicBezTo>
                <a:cubicBezTo>
                  <a:pt x="14728" y="2325"/>
                  <a:pt x="14728" y="2301"/>
                  <a:pt x="14703" y="2301"/>
                </a:cubicBezTo>
                <a:cubicBezTo>
                  <a:pt x="14678" y="2301"/>
                  <a:pt x="14528" y="2301"/>
                  <a:pt x="14478" y="2301"/>
                </a:cubicBezTo>
                <a:cubicBezTo>
                  <a:pt x="14428" y="2275"/>
                  <a:pt x="14428" y="2325"/>
                  <a:pt x="14403" y="2301"/>
                </a:cubicBezTo>
                <a:cubicBezTo>
                  <a:pt x="14378" y="2301"/>
                  <a:pt x="14203" y="2225"/>
                  <a:pt x="14178" y="2250"/>
                </a:cubicBezTo>
                <a:cubicBezTo>
                  <a:pt x="14153" y="2275"/>
                  <a:pt x="14178" y="2301"/>
                  <a:pt x="14153" y="2325"/>
                </a:cubicBezTo>
                <a:cubicBezTo>
                  <a:pt x="14128" y="2325"/>
                  <a:pt x="14153" y="2350"/>
                  <a:pt x="14203" y="2400"/>
                </a:cubicBezTo>
                <a:cubicBezTo>
                  <a:pt x="14253" y="2425"/>
                  <a:pt x="14203" y="2475"/>
                  <a:pt x="14178" y="2475"/>
                </a:cubicBezTo>
                <a:cubicBezTo>
                  <a:pt x="14128" y="2500"/>
                  <a:pt x="14053" y="2475"/>
                  <a:pt x="14053" y="2425"/>
                </a:cubicBezTo>
                <a:cubicBezTo>
                  <a:pt x="14028" y="2400"/>
                  <a:pt x="13978" y="2425"/>
                  <a:pt x="13953" y="2375"/>
                </a:cubicBezTo>
                <a:cubicBezTo>
                  <a:pt x="13928" y="2325"/>
                  <a:pt x="13978" y="2325"/>
                  <a:pt x="14003" y="2350"/>
                </a:cubicBezTo>
                <a:cubicBezTo>
                  <a:pt x="14028" y="2375"/>
                  <a:pt x="14053" y="2350"/>
                  <a:pt x="14078" y="2325"/>
                </a:cubicBezTo>
                <a:cubicBezTo>
                  <a:pt x="14078" y="2301"/>
                  <a:pt x="14003" y="2275"/>
                  <a:pt x="13953" y="2275"/>
                </a:cubicBezTo>
                <a:cubicBezTo>
                  <a:pt x="13902" y="2275"/>
                  <a:pt x="13877" y="2325"/>
                  <a:pt x="13828" y="2350"/>
                </a:cubicBezTo>
                <a:cubicBezTo>
                  <a:pt x="13803" y="2375"/>
                  <a:pt x="13628" y="2350"/>
                  <a:pt x="13603" y="2325"/>
                </a:cubicBezTo>
                <a:cubicBezTo>
                  <a:pt x="13577" y="2325"/>
                  <a:pt x="13353" y="2325"/>
                  <a:pt x="13328" y="2350"/>
                </a:cubicBezTo>
                <a:cubicBezTo>
                  <a:pt x="13303" y="2375"/>
                  <a:pt x="13303" y="2425"/>
                  <a:pt x="13303" y="2450"/>
                </a:cubicBezTo>
                <a:cubicBezTo>
                  <a:pt x="13277" y="2450"/>
                  <a:pt x="13277" y="2375"/>
                  <a:pt x="13277" y="2350"/>
                </a:cubicBezTo>
                <a:cubicBezTo>
                  <a:pt x="13277" y="2325"/>
                  <a:pt x="13253" y="2325"/>
                  <a:pt x="13203" y="2325"/>
                </a:cubicBezTo>
                <a:cubicBezTo>
                  <a:pt x="13153" y="2325"/>
                  <a:pt x="13128" y="2325"/>
                  <a:pt x="13153" y="2301"/>
                </a:cubicBezTo>
                <a:cubicBezTo>
                  <a:pt x="13177" y="2275"/>
                  <a:pt x="13128" y="2275"/>
                  <a:pt x="13177" y="2250"/>
                </a:cubicBezTo>
                <a:cubicBezTo>
                  <a:pt x="13203" y="2225"/>
                  <a:pt x="13103" y="2150"/>
                  <a:pt x="13028" y="2101"/>
                </a:cubicBezTo>
                <a:cubicBezTo>
                  <a:pt x="12928" y="2075"/>
                  <a:pt x="12728" y="2101"/>
                  <a:pt x="12652" y="2101"/>
                </a:cubicBezTo>
                <a:cubicBezTo>
                  <a:pt x="12602" y="2125"/>
                  <a:pt x="12503" y="2125"/>
                  <a:pt x="12452" y="2125"/>
                </a:cubicBezTo>
                <a:cubicBezTo>
                  <a:pt x="12377" y="2125"/>
                  <a:pt x="12428" y="2101"/>
                  <a:pt x="12428" y="2075"/>
                </a:cubicBezTo>
                <a:cubicBezTo>
                  <a:pt x="12402" y="2050"/>
                  <a:pt x="12303" y="2025"/>
                  <a:pt x="12303" y="2050"/>
                </a:cubicBezTo>
                <a:cubicBezTo>
                  <a:pt x="12277" y="2075"/>
                  <a:pt x="12252" y="2050"/>
                  <a:pt x="12252" y="2025"/>
                </a:cubicBezTo>
                <a:cubicBezTo>
                  <a:pt x="12252" y="2025"/>
                  <a:pt x="12177" y="1975"/>
                  <a:pt x="12152" y="2001"/>
                </a:cubicBezTo>
                <a:cubicBezTo>
                  <a:pt x="12103" y="2001"/>
                  <a:pt x="12103" y="1950"/>
                  <a:pt x="12127" y="1950"/>
                </a:cubicBezTo>
                <a:cubicBezTo>
                  <a:pt x="12177" y="1950"/>
                  <a:pt x="12228" y="1975"/>
                  <a:pt x="12203" y="1925"/>
                </a:cubicBezTo>
                <a:cubicBezTo>
                  <a:pt x="12177" y="1875"/>
                  <a:pt x="11927" y="1875"/>
                  <a:pt x="11903" y="1875"/>
                </a:cubicBezTo>
                <a:cubicBezTo>
                  <a:pt x="11877" y="1875"/>
                  <a:pt x="11903" y="1925"/>
                  <a:pt x="11852" y="1975"/>
                </a:cubicBezTo>
                <a:cubicBezTo>
                  <a:pt x="11803" y="2025"/>
                  <a:pt x="11752" y="1975"/>
                  <a:pt x="11752" y="1950"/>
                </a:cubicBezTo>
                <a:cubicBezTo>
                  <a:pt x="11752" y="1925"/>
                  <a:pt x="11827" y="1925"/>
                  <a:pt x="11827" y="1901"/>
                </a:cubicBezTo>
                <a:cubicBezTo>
                  <a:pt x="11827" y="1875"/>
                  <a:pt x="11727" y="1901"/>
                  <a:pt x="11727" y="1875"/>
                </a:cubicBezTo>
                <a:cubicBezTo>
                  <a:pt x="11703" y="1850"/>
                  <a:pt x="11727" y="1850"/>
                  <a:pt x="11777" y="1850"/>
                </a:cubicBezTo>
                <a:cubicBezTo>
                  <a:pt x="11803" y="1875"/>
                  <a:pt x="11852" y="1875"/>
                  <a:pt x="11877" y="1850"/>
                </a:cubicBezTo>
                <a:cubicBezTo>
                  <a:pt x="11877" y="1850"/>
                  <a:pt x="11827" y="1825"/>
                  <a:pt x="11777" y="1825"/>
                </a:cubicBezTo>
                <a:cubicBezTo>
                  <a:pt x="11727" y="1825"/>
                  <a:pt x="11577" y="1775"/>
                  <a:pt x="11527" y="1801"/>
                </a:cubicBezTo>
                <a:cubicBezTo>
                  <a:pt x="11452" y="1801"/>
                  <a:pt x="11403" y="1775"/>
                  <a:pt x="11377" y="1750"/>
                </a:cubicBezTo>
                <a:cubicBezTo>
                  <a:pt x="11327" y="1750"/>
                  <a:pt x="11327" y="1775"/>
                  <a:pt x="11352" y="1801"/>
                </a:cubicBezTo>
                <a:cubicBezTo>
                  <a:pt x="11377" y="1825"/>
                  <a:pt x="11327" y="1850"/>
                  <a:pt x="11277" y="1825"/>
                </a:cubicBezTo>
                <a:cubicBezTo>
                  <a:pt x="11227" y="1825"/>
                  <a:pt x="11152" y="1850"/>
                  <a:pt x="11177" y="1901"/>
                </a:cubicBezTo>
                <a:cubicBezTo>
                  <a:pt x="11202" y="1925"/>
                  <a:pt x="11227" y="1875"/>
                  <a:pt x="11252" y="1901"/>
                </a:cubicBezTo>
                <a:cubicBezTo>
                  <a:pt x="11277" y="1901"/>
                  <a:pt x="11202" y="1925"/>
                  <a:pt x="11227" y="1950"/>
                </a:cubicBezTo>
                <a:cubicBezTo>
                  <a:pt x="11277" y="1950"/>
                  <a:pt x="11252" y="2001"/>
                  <a:pt x="11252" y="2001"/>
                </a:cubicBezTo>
                <a:cubicBezTo>
                  <a:pt x="11252" y="2025"/>
                  <a:pt x="11202" y="2025"/>
                  <a:pt x="11177" y="2001"/>
                </a:cubicBezTo>
                <a:cubicBezTo>
                  <a:pt x="11177" y="1975"/>
                  <a:pt x="11127" y="2001"/>
                  <a:pt x="11102" y="2001"/>
                </a:cubicBezTo>
                <a:cubicBezTo>
                  <a:pt x="11052" y="2001"/>
                  <a:pt x="11027" y="2025"/>
                  <a:pt x="11077" y="2025"/>
                </a:cubicBezTo>
                <a:cubicBezTo>
                  <a:pt x="11102" y="2025"/>
                  <a:pt x="11127" y="2050"/>
                  <a:pt x="11077" y="2050"/>
                </a:cubicBezTo>
                <a:cubicBezTo>
                  <a:pt x="11027" y="2075"/>
                  <a:pt x="11027" y="2001"/>
                  <a:pt x="11002" y="2025"/>
                </a:cubicBezTo>
                <a:cubicBezTo>
                  <a:pt x="10952" y="2025"/>
                  <a:pt x="10902" y="2001"/>
                  <a:pt x="10852" y="2001"/>
                </a:cubicBezTo>
                <a:cubicBezTo>
                  <a:pt x="10802" y="2001"/>
                  <a:pt x="10802" y="2025"/>
                  <a:pt x="10752" y="2025"/>
                </a:cubicBezTo>
                <a:cubicBezTo>
                  <a:pt x="10702" y="2025"/>
                  <a:pt x="10627" y="2001"/>
                  <a:pt x="10602" y="1975"/>
                </a:cubicBezTo>
                <a:cubicBezTo>
                  <a:pt x="10577" y="1950"/>
                  <a:pt x="10577" y="1925"/>
                  <a:pt x="10552" y="1975"/>
                </a:cubicBezTo>
                <a:cubicBezTo>
                  <a:pt x="10527" y="2001"/>
                  <a:pt x="10527" y="2050"/>
                  <a:pt x="10502" y="2075"/>
                </a:cubicBezTo>
                <a:cubicBezTo>
                  <a:pt x="10477" y="2075"/>
                  <a:pt x="10452" y="2125"/>
                  <a:pt x="10427" y="2150"/>
                </a:cubicBezTo>
                <a:cubicBezTo>
                  <a:pt x="10402" y="2150"/>
                  <a:pt x="10402" y="2125"/>
                  <a:pt x="10377" y="2125"/>
                </a:cubicBezTo>
                <a:cubicBezTo>
                  <a:pt x="10352" y="2125"/>
                  <a:pt x="10252" y="2025"/>
                  <a:pt x="10227" y="2001"/>
                </a:cubicBezTo>
                <a:cubicBezTo>
                  <a:pt x="10227" y="1975"/>
                  <a:pt x="10177" y="1901"/>
                  <a:pt x="10152" y="1901"/>
                </a:cubicBezTo>
                <a:cubicBezTo>
                  <a:pt x="10127" y="1875"/>
                  <a:pt x="10177" y="1875"/>
                  <a:pt x="10202" y="1901"/>
                </a:cubicBezTo>
                <a:cubicBezTo>
                  <a:pt x="10202" y="1925"/>
                  <a:pt x="10227" y="1925"/>
                  <a:pt x="10252" y="1901"/>
                </a:cubicBezTo>
                <a:cubicBezTo>
                  <a:pt x="10277" y="1901"/>
                  <a:pt x="10277" y="1850"/>
                  <a:pt x="10252" y="1850"/>
                </a:cubicBezTo>
                <a:cubicBezTo>
                  <a:pt x="10202" y="1850"/>
                  <a:pt x="10227" y="1801"/>
                  <a:pt x="10227" y="1801"/>
                </a:cubicBezTo>
                <a:cubicBezTo>
                  <a:pt x="10252" y="1801"/>
                  <a:pt x="10202" y="1750"/>
                  <a:pt x="10227" y="1750"/>
                </a:cubicBezTo>
                <a:cubicBezTo>
                  <a:pt x="10227" y="1725"/>
                  <a:pt x="10227" y="1701"/>
                  <a:pt x="10202" y="1701"/>
                </a:cubicBezTo>
                <a:cubicBezTo>
                  <a:pt x="10177" y="1701"/>
                  <a:pt x="10127" y="1675"/>
                  <a:pt x="10127" y="1650"/>
                </a:cubicBezTo>
                <a:cubicBezTo>
                  <a:pt x="10127" y="1650"/>
                  <a:pt x="10002" y="1650"/>
                  <a:pt x="10002" y="1675"/>
                </a:cubicBezTo>
                <a:cubicBezTo>
                  <a:pt x="10027" y="1675"/>
                  <a:pt x="9977" y="1675"/>
                  <a:pt x="9977" y="1650"/>
                </a:cubicBezTo>
                <a:cubicBezTo>
                  <a:pt x="9977" y="1650"/>
                  <a:pt x="9927" y="1650"/>
                  <a:pt x="9877" y="1625"/>
                </a:cubicBezTo>
                <a:cubicBezTo>
                  <a:pt x="9802" y="1625"/>
                  <a:pt x="9802" y="1575"/>
                  <a:pt x="9777" y="1575"/>
                </a:cubicBezTo>
                <a:cubicBezTo>
                  <a:pt x="9752" y="1575"/>
                  <a:pt x="9777" y="1625"/>
                  <a:pt x="9752" y="1625"/>
                </a:cubicBezTo>
                <a:cubicBezTo>
                  <a:pt x="9702" y="1601"/>
                  <a:pt x="9677" y="1625"/>
                  <a:pt x="9702" y="1675"/>
                </a:cubicBezTo>
                <a:cubicBezTo>
                  <a:pt x="9702" y="1701"/>
                  <a:pt x="9702" y="1701"/>
                  <a:pt x="9702" y="1725"/>
                </a:cubicBezTo>
                <a:cubicBezTo>
                  <a:pt x="9677" y="1775"/>
                  <a:pt x="9677" y="1750"/>
                  <a:pt x="9627" y="1750"/>
                </a:cubicBezTo>
                <a:cubicBezTo>
                  <a:pt x="9601" y="1725"/>
                  <a:pt x="9601" y="1775"/>
                  <a:pt x="9527" y="1750"/>
                </a:cubicBezTo>
                <a:cubicBezTo>
                  <a:pt x="9452" y="1725"/>
                  <a:pt x="9401" y="1750"/>
                  <a:pt x="9401" y="1725"/>
                </a:cubicBezTo>
                <a:cubicBezTo>
                  <a:pt x="9376" y="1701"/>
                  <a:pt x="9352" y="1701"/>
                  <a:pt x="9352" y="1725"/>
                </a:cubicBezTo>
                <a:cubicBezTo>
                  <a:pt x="9352" y="1750"/>
                  <a:pt x="9227" y="1725"/>
                  <a:pt x="9227" y="1701"/>
                </a:cubicBezTo>
                <a:cubicBezTo>
                  <a:pt x="9202" y="1675"/>
                  <a:pt x="9252" y="1675"/>
                  <a:pt x="9252" y="1650"/>
                </a:cubicBezTo>
                <a:cubicBezTo>
                  <a:pt x="9276" y="1650"/>
                  <a:pt x="9252" y="1625"/>
                  <a:pt x="9176" y="1650"/>
                </a:cubicBezTo>
                <a:cubicBezTo>
                  <a:pt x="9102" y="1650"/>
                  <a:pt x="9076" y="1601"/>
                  <a:pt x="9002" y="1625"/>
                </a:cubicBezTo>
                <a:cubicBezTo>
                  <a:pt x="8927" y="1625"/>
                  <a:pt x="8776" y="1625"/>
                  <a:pt x="8776" y="1650"/>
                </a:cubicBezTo>
                <a:cubicBezTo>
                  <a:pt x="8752" y="1650"/>
                  <a:pt x="8776" y="1701"/>
                  <a:pt x="8752" y="1701"/>
                </a:cubicBezTo>
                <a:cubicBezTo>
                  <a:pt x="8727" y="1701"/>
                  <a:pt x="8752" y="1625"/>
                  <a:pt x="8752" y="1601"/>
                </a:cubicBezTo>
                <a:cubicBezTo>
                  <a:pt x="8727" y="1575"/>
                  <a:pt x="8676" y="1575"/>
                  <a:pt x="8702" y="1601"/>
                </a:cubicBezTo>
                <a:cubicBezTo>
                  <a:pt x="8702" y="1625"/>
                  <a:pt x="8627" y="1625"/>
                  <a:pt x="8602" y="1601"/>
                </a:cubicBezTo>
                <a:cubicBezTo>
                  <a:pt x="8576" y="1575"/>
                  <a:pt x="8551" y="1575"/>
                  <a:pt x="8476" y="1550"/>
                </a:cubicBezTo>
                <a:cubicBezTo>
                  <a:pt x="8427" y="1525"/>
                  <a:pt x="8376" y="1601"/>
                  <a:pt x="8376" y="1601"/>
                </a:cubicBezTo>
                <a:cubicBezTo>
                  <a:pt x="8402" y="1625"/>
                  <a:pt x="8427" y="1625"/>
                  <a:pt x="8427" y="1625"/>
                </a:cubicBezTo>
                <a:cubicBezTo>
                  <a:pt x="8451" y="1650"/>
                  <a:pt x="8327" y="1650"/>
                  <a:pt x="8327" y="1650"/>
                </a:cubicBezTo>
                <a:cubicBezTo>
                  <a:pt x="8327" y="1675"/>
                  <a:pt x="8202" y="1701"/>
                  <a:pt x="8176" y="1701"/>
                </a:cubicBezTo>
                <a:cubicBezTo>
                  <a:pt x="8076" y="1725"/>
                  <a:pt x="8076" y="1725"/>
                  <a:pt x="8027" y="1750"/>
                </a:cubicBezTo>
                <a:cubicBezTo>
                  <a:pt x="7976" y="1801"/>
                  <a:pt x="8027" y="1725"/>
                  <a:pt x="8051" y="1701"/>
                </a:cubicBezTo>
                <a:cubicBezTo>
                  <a:pt x="8076" y="1650"/>
                  <a:pt x="8127" y="1675"/>
                  <a:pt x="8127" y="1650"/>
                </a:cubicBezTo>
                <a:cubicBezTo>
                  <a:pt x="8151" y="1625"/>
                  <a:pt x="8176" y="1625"/>
                  <a:pt x="8251" y="1625"/>
                </a:cubicBezTo>
                <a:cubicBezTo>
                  <a:pt x="8302" y="1601"/>
                  <a:pt x="8302" y="1575"/>
                  <a:pt x="8327" y="1575"/>
                </a:cubicBezTo>
                <a:cubicBezTo>
                  <a:pt x="8351" y="1550"/>
                  <a:pt x="8402" y="1525"/>
                  <a:pt x="8402" y="1501"/>
                </a:cubicBezTo>
                <a:cubicBezTo>
                  <a:pt x="8427" y="1475"/>
                  <a:pt x="8551" y="1425"/>
                  <a:pt x="8576" y="1450"/>
                </a:cubicBezTo>
                <a:cubicBezTo>
                  <a:pt x="8602" y="1450"/>
                  <a:pt x="8602" y="1401"/>
                  <a:pt x="8627" y="1401"/>
                </a:cubicBezTo>
                <a:cubicBezTo>
                  <a:pt x="8627" y="1401"/>
                  <a:pt x="8702" y="1350"/>
                  <a:pt x="8727" y="1350"/>
                </a:cubicBezTo>
                <a:cubicBezTo>
                  <a:pt x="8752" y="1325"/>
                  <a:pt x="8776" y="1300"/>
                  <a:pt x="8776" y="1275"/>
                </a:cubicBezTo>
                <a:cubicBezTo>
                  <a:pt x="8776" y="1275"/>
                  <a:pt x="8727" y="1275"/>
                  <a:pt x="8727" y="1250"/>
                </a:cubicBezTo>
                <a:cubicBezTo>
                  <a:pt x="8727" y="1250"/>
                  <a:pt x="8752" y="1250"/>
                  <a:pt x="8776" y="1250"/>
                </a:cubicBezTo>
                <a:cubicBezTo>
                  <a:pt x="8802" y="1225"/>
                  <a:pt x="8776" y="1200"/>
                  <a:pt x="8752" y="1200"/>
                </a:cubicBezTo>
                <a:cubicBezTo>
                  <a:pt x="8727" y="1200"/>
                  <a:pt x="8776" y="1175"/>
                  <a:pt x="8752" y="1150"/>
                </a:cubicBezTo>
                <a:cubicBezTo>
                  <a:pt x="8727" y="1125"/>
                  <a:pt x="8676" y="1175"/>
                  <a:pt x="8676" y="1150"/>
                </a:cubicBezTo>
                <a:cubicBezTo>
                  <a:pt x="8676" y="1100"/>
                  <a:pt x="8676" y="1075"/>
                  <a:pt x="8676" y="1050"/>
                </a:cubicBezTo>
                <a:cubicBezTo>
                  <a:pt x="8652" y="1050"/>
                  <a:pt x="8627" y="1100"/>
                  <a:pt x="8576" y="1075"/>
                </a:cubicBezTo>
                <a:cubicBezTo>
                  <a:pt x="8551" y="1050"/>
                  <a:pt x="8451" y="1025"/>
                  <a:pt x="8451" y="1025"/>
                </a:cubicBezTo>
                <a:cubicBezTo>
                  <a:pt x="8451" y="1050"/>
                  <a:pt x="8402" y="1025"/>
                  <a:pt x="8402" y="1025"/>
                </a:cubicBezTo>
                <a:cubicBezTo>
                  <a:pt x="8376" y="1050"/>
                  <a:pt x="8302" y="1025"/>
                  <a:pt x="8276" y="1025"/>
                </a:cubicBezTo>
                <a:cubicBezTo>
                  <a:pt x="8251" y="1025"/>
                  <a:pt x="8227" y="1050"/>
                  <a:pt x="8227" y="1075"/>
                </a:cubicBezTo>
                <a:cubicBezTo>
                  <a:pt x="8202" y="1100"/>
                  <a:pt x="8127" y="1075"/>
                  <a:pt x="8101" y="1075"/>
                </a:cubicBezTo>
                <a:cubicBezTo>
                  <a:pt x="8076" y="1075"/>
                  <a:pt x="8176" y="1000"/>
                  <a:pt x="8176" y="1000"/>
                </a:cubicBezTo>
                <a:cubicBezTo>
                  <a:pt x="8176" y="975"/>
                  <a:pt x="8027" y="1000"/>
                  <a:pt x="8002" y="975"/>
                </a:cubicBezTo>
                <a:cubicBezTo>
                  <a:pt x="8002" y="975"/>
                  <a:pt x="7927" y="950"/>
                  <a:pt x="7902" y="950"/>
                </a:cubicBezTo>
                <a:cubicBezTo>
                  <a:pt x="7876" y="950"/>
                  <a:pt x="7902" y="950"/>
                  <a:pt x="7927" y="950"/>
                </a:cubicBezTo>
                <a:cubicBezTo>
                  <a:pt x="7951" y="950"/>
                  <a:pt x="7976" y="925"/>
                  <a:pt x="8027" y="925"/>
                </a:cubicBezTo>
                <a:cubicBezTo>
                  <a:pt x="8051" y="900"/>
                  <a:pt x="8051" y="900"/>
                  <a:pt x="8027" y="875"/>
                </a:cubicBezTo>
                <a:cubicBezTo>
                  <a:pt x="8002" y="850"/>
                  <a:pt x="7976" y="875"/>
                  <a:pt x="7951" y="850"/>
                </a:cubicBezTo>
                <a:cubicBezTo>
                  <a:pt x="7927" y="850"/>
                  <a:pt x="7876" y="825"/>
                  <a:pt x="7851" y="825"/>
                </a:cubicBezTo>
                <a:cubicBezTo>
                  <a:pt x="7827" y="825"/>
                  <a:pt x="7802" y="850"/>
                  <a:pt x="7727" y="850"/>
                </a:cubicBezTo>
                <a:cubicBezTo>
                  <a:pt x="7651" y="875"/>
                  <a:pt x="7651" y="925"/>
                  <a:pt x="7626" y="950"/>
                </a:cubicBezTo>
                <a:cubicBezTo>
                  <a:pt x="7576" y="950"/>
                  <a:pt x="7526" y="1025"/>
                  <a:pt x="7551" y="1025"/>
                </a:cubicBezTo>
                <a:cubicBezTo>
                  <a:pt x="7576" y="1025"/>
                  <a:pt x="7576" y="1050"/>
                  <a:pt x="7576" y="1050"/>
                </a:cubicBezTo>
                <a:cubicBezTo>
                  <a:pt x="7576" y="1075"/>
                  <a:pt x="7551" y="1075"/>
                  <a:pt x="7526" y="1075"/>
                </a:cubicBezTo>
                <a:cubicBezTo>
                  <a:pt x="7502" y="1075"/>
                  <a:pt x="7376" y="1075"/>
                  <a:pt x="7376" y="1100"/>
                </a:cubicBezTo>
                <a:cubicBezTo>
                  <a:pt x="7376" y="1125"/>
                  <a:pt x="7451" y="1125"/>
                  <a:pt x="7451" y="1150"/>
                </a:cubicBezTo>
                <a:cubicBezTo>
                  <a:pt x="7426" y="1150"/>
                  <a:pt x="7402" y="1150"/>
                  <a:pt x="7376" y="1125"/>
                </a:cubicBezTo>
                <a:cubicBezTo>
                  <a:pt x="7351" y="1125"/>
                  <a:pt x="7302" y="1125"/>
                  <a:pt x="7276" y="1150"/>
                </a:cubicBezTo>
                <a:cubicBezTo>
                  <a:pt x="7276" y="1175"/>
                  <a:pt x="7226" y="1175"/>
                  <a:pt x="7226" y="1150"/>
                </a:cubicBezTo>
                <a:cubicBezTo>
                  <a:pt x="7202" y="1150"/>
                  <a:pt x="7176" y="1175"/>
                  <a:pt x="7176" y="1175"/>
                </a:cubicBezTo>
                <a:cubicBezTo>
                  <a:pt x="7151" y="1150"/>
                  <a:pt x="7202" y="1125"/>
                  <a:pt x="7202" y="1125"/>
                </a:cubicBezTo>
                <a:cubicBezTo>
                  <a:pt x="7176" y="1100"/>
                  <a:pt x="7102" y="1100"/>
                  <a:pt x="7102" y="1125"/>
                </a:cubicBezTo>
                <a:cubicBezTo>
                  <a:pt x="7102" y="1150"/>
                  <a:pt x="7051" y="1125"/>
                  <a:pt x="7051" y="1125"/>
                </a:cubicBezTo>
                <a:cubicBezTo>
                  <a:pt x="7026" y="1125"/>
                  <a:pt x="7002" y="1150"/>
                  <a:pt x="6976" y="1150"/>
                </a:cubicBezTo>
                <a:cubicBezTo>
                  <a:pt x="6951" y="1175"/>
                  <a:pt x="6902" y="1150"/>
                  <a:pt x="6876" y="1175"/>
                </a:cubicBezTo>
                <a:cubicBezTo>
                  <a:pt x="6876" y="1200"/>
                  <a:pt x="6951" y="1200"/>
                  <a:pt x="6951" y="1200"/>
                </a:cubicBezTo>
                <a:cubicBezTo>
                  <a:pt x="6951" y="1225"/>
                  <a:pt x="6801" y="1225"/>
                  <a:pt x="6801" y="1225"/>
                </a:cubicBezTo>
                <a:cubicBezTo>
                  <a:pt x="6776" y="1250"/>
                  <a:pt x="6726" y="1250"/>
                  <a:pt x="6676" y="1250"/>
                </a:cubicBezTo>
                <a:cubicBezTo>
                  <a:pt x="6601" y="1250"/>
                  <a:pt x="6626" y="1275"/>
                  <a:pt x="6576" y="1275"/>
                </a:cubicBezTo>
                <a:cubicBezTo>
                  <a:pt x="6526" y="1300"/>
                  <a:pt x="6501" y="1300"/>
                  <a:pt x="6501" y="1325"/>
                </a:cubicBezTo>
                <a:cubicBezTo>
                  <a:pt x="6476" y="1350"/>
                  <a:pt x="6451" y="1350"/>
                  <a:pt x="6426" y="1325"/>
                </a:cubicBezTo>
                <a:cubicBezTo>
                  <a:pt x="6401" y="1325"/>
                  <a:pt x="6351" y="1350"/>
                  <a:pt x="6376" y="1350"/>
                </a:cubicBezTo>
                <a:cubicBezTo>
                  <a:pt x="6401" y="1350"/>
                  <a:pt x="6376" y="1375"/>
                  <a:pt x="6376" y="1375"/>
                </a:cubicBezTo>
                <a:cubicBezTo>
                  <a:pt x="6351" y="1350"/>
                  <a:pt x="6301" y="1401"/>
                  <a:pt x="6326" y="1401"/>
                </a:cubicBezTo>
                <a:cubicBezTo>
                  <a:pt x="6351" y="1401"/>
                  <a:pt x="6376" y="1401"/>
                  <a:pt x="6351" y="1425"/>
                </a:cubicBezTo>
                <a:cubicBezTo>
                  <a:pt x="6351" y="1450"/>
                  <a:pt x="6301" y="1401"/>
                  <a:pt x="6276" y="1425"/>
                </a:cubicBezTo>
                <a:cubicBezTo>
                  <a:pt x="6276" y="1425"/>
                  <a:pt x="6301" y="1450"/>
                  <a:pt x="6326" y="1450"/>
                </a:cubicBezTo>
                <a:cubicBezTo>
                  <a:pt x="6351" y="1450"/>
                  <a:pt x="6376" y="1475"/>
                  <a:pt x="6376" y="1475"/>
                </a:cubicBezTo>
                <a:cubicBezTo>
                  <a:pt x="6376" y="1501"/>
                  <a:pt x="6326" y="1475"/>
                  <a:pt x="6301" y="1475"/>
                </a:cubicBezTo>
                <a:cubicBezTo>
                  <a:pt x="6301" y="1501"/>
                  <a:pt x="6301" y="1501"/>
                  <a:pt x="6351" y="1501"/>
                </a:cubicBezTo>
                <a:cubicBezTo>
                  <a:pt x="6376" y="1525"/>
                  <a:pt x="6351" y="1525"/>
                  <a:pt x="6376" y="1550"/>
                </a:cubicBezTo>
                <a:lnTo>
                  <a:pt x="6376" y="1550"/>
                </a:lnTo>
                <a:cubicBezTo>
                  <a:pt x="6376" y="1575"/>
                  <a:pt x="6351" y="1575"/>
                  <a:pt x="6376" y="1601"/>
                </a:cubicBezTo>
                <a:cubicBezTo>
                  <a:pt x="6376" y="1601"/>
                  <a:pt x="6326" y="1625"/>
                  <a:pt x="6326" y="1601"/>
                </a:cubicBezTo>
                <a:cubicBezTo>
                  <a:pt x="6326" y="1575"/>
                  <a:pt x="6276" y="1575"/>
                  <a:pt x="6251" y="1601"/>
                </a:cubicBezTo>
                <a:cubicBezTo>
                  <a:pt x="6226" y="1601"/>
                  <a:pt x="6226" y="1625"/>
                  <a:pt x="6201" y="1601"/>
                </a:cubicBezTo>
                <a:cubicBezTo>
                  <a:pt x="6176" y="1601"/>
                  <a:pt x="6126" y="1601"/>
                  <a:pt x="6076" y="1625"/>
                </a:cubicBezTo>
                <a:cubicBezTo>
                  <a:pt x="6001" y="1625"/>
                  <a:pt x="5851" y="1625"/>
                  <a:pt x="5826" y="1625"/>
                </a:cubicBezTo>
                <a:cubicBezTo>
                  <a:pt x="5776" y="1650"/>
                  <a:pt x="5751" y="1701"/>
                  <a:pt x="5801" y="1725"/>
                </a:cubicBezTo>
                <a:cubicBezTo>
                  <a:pt x="5826" y="1750"/>
                  <a:pt x="5801" y="1775"/>
                  <a:pt x="5801" y="1801"/>
                </a:cubicBezTo>
                <a:cubicBezTo>
                  <a:pt x="5801" y="1825"/>
                  <a:pt x="5876" y="1850"/>
                  <a:pt x="5926" y="1875"/>
                </a:cubicBezTo>
                <a:cubicBezTo>
                  <a:pt x="5976" y="1875"/>
                  <a:pt x="6001" y="1925"/>
                  <a:pt x="5976" y="1950"/>
                </a:cubicBezTo>
                <a:cubicBezTo>
                  <a:pt x="5951" y="2001"/>
                  <a:pt x="5876" y="1950"/>
                  <a:pt x="5826" y="1901"/>
                </a:cubicBezTo>
                <a:cubicBezTo>
                  <a:pt x="5751" y="1850"/>
                  <a:pt x="5651" y="1850"/>
                  <a:pt x="5601" y="1850"/>
                </a:cubicBezTo>
                <a:cubicBezTo>
                  <a:pt x="5551" y="1850"/>
                  <a:pt x="5576" y="1801"/>
                  <a:pt x="5526" y="1825"/>
                </a:cubicBezTo>
                <a:cubicBezTo>
                  <a:pt x="5476" y="1825"/>
                  <a:pt x="5426" y="1850"/>
                  <a:pt x="5476" y="1850"/>
                </a:cubicBezTo>
                <a:cubicBezTo>
                  <a:pt x="5501" y="1850"/>
                  <a:pt x="5526" y="1850"/>
                  <a:pt x="5501" y="1875"/>
                </a:cubicBezTo>
                <a:cubicBezTo>
                  <a:pt x="5501" y="1901"/>
                  <a:pt x="5526" y="1875"/>
                  <a:pt x="5551" y="1901"/>
                </a:cubicBezTo>
                <a:cubicBezTo>
                  <a:pt x="5601" y="1925"/>
                  <a:pt x="5526" y="1950"/>
                  <a:pt x="5476" y="1925"/>
                </a:cubicBezTo>
                <a:cubicBezTo>
                  <a:pt x="5451" y="1901"/>
                  <a:pt x="5401" y="1925"/>
                  <a:pt x="5376" y="1950"/>
                </a:cubicBezTo>
                <a:cubicBezTo>
                  <a:pt x="5376" y="1950"/>
                  <a:pt x="5426" y="2025"/>
                  <a:pt x="5501" y="2025"/>
                </a:cubicBezTo>
                <a:cubicBezTo>
                  <a:pt x="5576" y="2050"/>
                  <a:pt x="5551" y="2075"/>
                  <a:pt x="5601" y="2075"/>
                </a:cubicBezTo>
                <a:cubicBezTo>
                  <a:pt x="5626" y="2101"/>
                  <a:pt x="5601" y="2101"/>
                  <a:pt x="5576" y="2101"/>
                </a:cubicBezTo>
                <a:cubicBezTo>
                  <a:pt x="5551" y="2125"/>
                  <a:pt x="5501" y="2075"/>
                  <a:pt x="5476" y="2050"/>
                </a:cubicBezTo>
                <a:cubicBezTo>
                  <a:pt x="5426" y="2025"/>
                  <a:pt x="5326" y="2075"/>
                  <a:pt x="5300" y="2050"/>
                </a:cubicBezTo>
                <a:cubicBezTo>
                  <a:pt x="5300" y="2025"/>
                  <a:pt x="5326" y="2001"/>
                  <a:pt x="5300" y="1975"/>
                </a:cubicBezTo>
                <a:cubicBezTo>
                  <a:pt x="5276" y="1975"/>
                  <a:pt x="5300" y="1925"/>
                  <a:pt x="5326" y="1901"/>
                </a:cubicBezTo>
                <a:cubicBezTo>
                  <a:pt x="5351" y="1850"/>
                  <a:pt x="5326" y="1775"/>
                  <a:pt x="5276" y="1775"/>
                </a:cubicBezTo>
                <a:cubicBezTo>
                  <a:pt x="5251" y="1750"/>
                  <a:pt x="5251" y="1801"/>
                  <a:pt x="5251" y="1801"/>
                </a:cubicBezTo>
                <a:cubicBezTo>
                  <a:pt x="5276" y="1825"/>
                  <a:pt x="5276" y="1875"/>
                  <a:pt x="5226" y="1901"/>
                </a:cubicBezTo>
                <a:cubicBezTo>
                  <a:pt x="5201" y="1950"/>
                  <a:pt x="5126" y="1950"/>
                  <a:pt x="5126" y="1975"/>
                </a:cubicBezTo>
                <a:cubicBezTo>
                  <a:pt x="5126" y="2001"/>
                  <a:pt x="5076" y="2001"/>
                  <a:pt x="5076" y="2025"/>
                </a:cubicBezTo>
                <a:cubicBezTo>
                  <a:pt x="5100" y="2050"/>
                  <a:pt x="5176" y="2125"/>
                  <a:pt x="5201" y="2150"/>
                </a:cubicBezTo>
                <a:cubicBezTo>
                  <a:pt x="5201" y="2175"/>
                  <a:pt x="5126" y="2275"/>
                  <a:pt x="5151" y="2301"/>
                </a:cubicBezTo>
                <a:cubicBezTo>
                  <a:pt x="5151" y="2350"/>
                  <a:pt x="5126" y="2375"/>
                  <a:pt x="5151" y="2400"/>
                </a:cubicBezTo>
                <a:cubicBezTo>
                  <a:pt x="5151" y="2425"/>
                  <a:pt x="5201" y="2400"/>
                  <a:pt x="5226" y="2425"/>
                </a:cubicBezTo>
                <a:cubicBezTo>
                  <a:pt x="5226" y="2425"/>
                  <a:pt x="5276" y="2400"/>
                  <a:pt x="5326" y="2400"/>
                </a:cubicBezTo>
                <a:cubicBezTo>
                  <a:pt x="5376" y="2375"/>
                  <a:pt x="5476" y="2450"/>
                  <a:pt x="5501" y="2450"/>
                </a:cubicBezTo>
                <a:cubicBezTo>
                  <a:pt x="5551" y="2475"/>
                  <a:pt x="5526" y="2500"/>
                  <a:pt x="5551" y="2526"/>
                </a:cubicBezTo>
                <a:cubicBezTo>
                  <a:pt x="5551" y="2550"/>
                  <a:pt x="5501" y="2550"/>
                  <a:pt x="5501" y="2601"/>
                </a:cubicBezTo>
                <a:cubicBezTo>
                  <a:pt x="5501" y="2650"/>
                  <a:pt x="5601" y="2650"/>
                  <a:pt x="5601" y="2675"/>
                </a:cubicBezTo>
                <a:cubicBezTo>
                  <a:pt x="5601" y="2675"/>
                  <a:pt x="5526" y="2675"/>
                  <a:pt x="5501" y="2650"/>
                </a:cubicBezTo>
                <a:cubicBezTo>
                  <a:pt x="5476" y="2650"/>
                  <a:pt x="5476" y="2601"/>
                  <a:pt x="5451" y="2601"/>
                </a:cubicBezTo>
                <a:cubicBezTo>
                  <a:pt x="5451" y="2601"/>
                  <a:pt x="5476" y="2550"/>
                  <a:pt x="5476" y="2526"/>
                </a:cubicBezTo>
                <a:cubicBezTo>
                  <a:pt x="5476" y="2500"/>
                  <a:pt x="5451" y="2500"/>
                  <a:pt x="5426" y="2475"/>
                </a:cubicBezTo>
                <a:cubicBezTo>
                  <a:pt x="5426" y="2450"/>
                  <a:pt x="5401" y="2425"/>
                  <a:pt x="5376" y="2425"/>
                </a:cubicBezTo>
                <a:cubicBezTo>
                  <a:pt x="5351" y="2450"/>
                  <a:pt x="5251" y="2450"/>
                  <a:pt x="5226" y="2475"/>
                </a:cubicBezTo>
                <a:cubicBezTo>
                  <a:pt x="5201" y="2500"/>
                  <a:pt x="5226" y="2575"/>
                  <a:pt x="5251" y="2601"/>
                </a:cubicBezTo>
                <a:cubicBezTo>
                  <a:pt x="5276" y="2650"/>
                  <a:pt x="5176" y="2701"/>
                  <a:pt x="5176" y="2726"/>
                </a:cubicBezTo>
                <a:cubicBezTo>
                  <a:pt x="5176" y="2750"/>
                  <a:pt x="5151" y="2750"/>
                  <a:pt x="5100" y="2775"/>
                </a:cubicBezTo>
                <a:cubicBezTo>
                  <a:pt x="5051" y="2801"/>
                  <a:pt x="5001" y="2826"/>
                  <a:pt x="5026" y="2850"/>
                </a:cubicBezTo>
                <a:cubicBezTo>
                  <a:pt x="5026" y="2901"/>
                  <a:pt x="4951" y="2875"/>
                  <a:pt x="4926" y="2850"/>
                </a:cubicBezTo>
                <a:cubicBezTo>
                  <a:pt x="4901" y="2826"/>
                  <a:pt x="4851" y="2875"/>
                  <a:pt x="4826" y="2850"/>
                </a:cubicBezTo>
                <a:cubicBezTo>
                  <a:pt x="4775" y="2850"/>
                  <a:pt x="4775" y="2826"/>
                  <a:pt x="4751" y="2850"/>
                </a:cubicBezTo>
                <a:cubicBezTo>
                  <a:pt x="4701" y="2850"/>
                  <a:pt x="4701" y="2826"/>
                  <a:pt x="4701" y="2801"/>
                </a:cubicBezTo>
                <a:cubicBezTo>
                  <a:pt x="4701" y="2775"/>
                  <a:pt x="4751" y="2801"/>
                  <a:pt x="4751" y="2801"/>
                </a:cubicBezTo>
                <a:cubicBezTo>
                  <a:pt x="4751" y="2826"/>
                  <a:pt x="4775" y="2826"/>
                  <a:pt x="4801" y="2801"/>
                </a:cubicBezTo>
                <a:cubicBezTo>
                  <a:pt x="4826" y="2801"/>
                  <a:pt x="4826" y="2826"/>
                  <a:pt x="4851" y="2826"/>
                </a:cubicBezTo>
                <a:cubicBezTo>
                  <a:pt x="4901" y="2826"/>
                  <a:pt x="4875" y="2801"/>
                  <a:pt x="4901" y="2801"/>
                </a:cubicBezTo>
                <a:cubicBezTo>
                  <a:pt x="4926" y="2801"/>
                  <a:pt x="4951" y="2801"/>
                  <a:pt x="4926" y="2775"/>
                </a:cubicBezTo>
                <a:cubicBezTo>
                  <a:pt x="4926" y="2775"/>
                  <a:pt x="4951" y="2750"/>
                  <a:pt x="4975" y="2750"/>
                </a:cubicBezTo>
                <a:cubicBezTo>
                  <a:pt x="5001" y="2750"/>
                  <a:pt x="4975" y="2701"/>
                  <a:pt x="5001" y="2701"/>
                </a:cubicBezTo>
                <a:cubicBezTo>
                  <a:pt x="5026" y="2701"/>
                  <a:pt x="5001" y="2675"/>
                  <a:pt x="5026" y="2675"/>
                </a:cubicBezTo>
                <a:cubicBezTo>
                  <a:pt x="5051" y="2675"/>
                  <a:pt x="5051" y="2650"/>
                  <a:pt x="5076" y="2650"/>
                </a:cubicBezTo>
                <a:cubicBezTo>
                  <a:pt x="5100" y="2650"/>
                  <a:pt x="5100" y="2601"/>
                  <a:pt x="5076" y="2601"/>
                </a:cubicBezTo>
                <a:cubicBezTo>
                  <a:pt x="5076" y="2575"/>
                  <a:pt x="5100" y="2550"/>
                  <a:pt x="5100" y="2526"/>
                </a:cubicBezTo>
                <a:cubicBezTo>
                  <a:pt x="5126" y="2526"/>
                  <a:pt x="5126" y="2500"/>
                  <a:pt x="5126" y="2500"/>
                </a:cubicBezTo>
                <a:cubicBezTo>
                  <a:pt x="5100" y="2475"/>
                  <a:pt x="5026" y="2450"/>
                  <a:pt x="5051" y="2425"/>
                </a:cubicBezTo>
                <a:cubicBezTo>
                  <a:pt x="5051" y="2400"/>
                  <a:pt x="5026" y="2350"/>
                  <a:pt x="5051" y="2325"/>
                </a:cubicBezTo>
                <a:cubicBezTo>
                  <a:pt x="5051" y="2301"/>
                  <a:pt x="5051" y="2250"/>
                  <a:pt x="5026" y="2225"/>
                </a:cubicBezTo>
                <a:cubicBezTo>
                  <a:pt x="5026" y="2201"/>
                  <a:pt x="5051" y="2175"/>
                  <a:pt x="5051" y="2125"/>
                </a:cubicBezTo>
                <a:cubicBezTo>
                  <a:pt x="5076" y="2101"/>
                  <a:pt x="5001" y="2050"/>
                  <a:pt x="4975" y="2025"/>
                </a:cubicBezTo>
                <a:cubicBezTo>
                  <a:pt x="4951" y="2025"/>
                  <a:pt x="4975" y="2001"/>
                  <a:pt x="5026" y="1950"/>
                </a:cubicBezTo>
                <a:cubicBezTo>
                  <a:pt x="5051" y="1925"/>
                  <a:pt x="5051" y="1825"/>
                  <a:pt x="5051" y="1801"/>
                </a:cubicBezTo>
                <a:cubicBezTo>
                  <a:pt x="5051" y="1775"/>
                  <a:pt x="4975" y="1750"/>
                  <a:pt x="4951" y="1750"/>
                </a:cubicBezTo>
                <a:cubicBezTo>
                  <a:pt x="4901" y="1750"/>
                  <a:pt x="4801" y="1750"/>
                  <a:pt x="4751" y="1750"/>
                </a:cubicBezTo>
                <a:cubicBezTo>
                  <a:pt x="4726" y="1750"/>
                  <a:pt x="4726" y="1775"/>
                  <a:pt x="4701" y="1801"/>
                </a:cubicBezTo>
                <a:cubicBezTo>
                  <a:pt x="4701" y="1825"/>
                  <a:pt x="4651" y="1875"/>
                  <a:pt x="4651" y="1925"/>
                </a:cubicBezTo>
                <a:cubicBezTo>
                  <a:pt x="4626" y="2001"/>
                  <a:pt x="4551" y="2025"/>
                  <a:pt x="4526" y="2025"/>
                </a:cubicBezTo>
                <a:cubicBezTo>
                  <a:pt x="4475" y="2050"/>
                  <a:pt x="4475" y="2101"/>
                  <a:pt x="4475" y="2125"/>
                </a:cubicBezTo>
                <a:cubicBezTo>
                  <a:pt x="4501" y="2125"/>
                  <a:pt x="4526" y="2125"/>
                  <a:pt x="4526" y="2125"/>
                </a:cubicBezTo>
                <a:cubicBezTo>
                  <a:pt x="4551" y="2125"/>
                  <a:pt x="4526" y="2201"/>
                  <a:pt x="4526" y="2201"/>
                </a:cubicBezTo>
                <a:cubicBezTo>
                  <a:pt x="4501" y="2201"/>
                  <a:pt x="4551" y="2225"/>
                  <a:pt x="4526" y="2250"/>
                </a:cubicBezTo>
                <a:cubicBezTo>
                  <a:pt x="4501" y="2250"/>
                  <a:pt x="4475" y="2301"/>
                  <a:pt x="4475" y="2301"/>
                </a:cubicBezTo>
                <a:cubicBezTo>
                  <a:pt x="4501" y="2325"/>
                  <a:pt x="4575" y="2325"/>
                  <a:pt x="4601" y="2350"/>
                </a:cubicBezTo>
                <a:cubicBezTo>
                  <a:pt x="4626" y="2375"/>
                  <a:pt x="4626" y="2400"/>
                  <a:pt x="4626" y="2425"/>
                </a:cubicBezTo>
                <a:cubicBezTo>
                  <a:pt x="4651" y="2450"/>
                  <a:pt x="4675" y="2450"/>
                  <a:pt x="4701" y="2450"/>
                </a:cubicBezTo>
                <a:cubicBezTo>
                  <a:pt x="4701" y="2475"/>
                  <a:pt x="4651" y="2550"/>
                  <a:pt x="4626" y="2550"/>
                </a:cubicBezTo>
                <a:cubicBezTo>
                  <a:pt x="4626" y="2550"/>
                  <a:pt x="4551" y="2475"/>
                  <a:pt x="4526" y="2450"/>
                </a:cubicBezTo>
                <a:cubicBezTo>
                  <a:pt x="4501" y="2450"/>
                  <a:pt x="4401" y="2425"/>
                  <a:pt x="4375" y="2400"/>
                </a:cubicBezTo>
                <a:cubicBezTo>
                  <a:pt x="4326" y="2375"/>
                  <a:pt x="4301" y="2375"/>
                  <a:pt x="4251" y="2350"/>
                </a:cubicBezTo>
                <a:cubicBezTo>
                  <a:pt x="4201" y="2301"/>
                  <a:pt x="4151" y="2301"/>
                  <a:pt x="4075" y="2301"/>
                </a:cubicBezTo>
                <a:cubicBezTo>
                  <a:pt x="3975" y="2301"/>
                  <a:pt x="3926" y="2275"/>
                  <a:pt x="3901" y="2275"/>
                </a:cubicBezTo>
                <a:cubicBezTo>
                  <a:pt x="3875" y="2275"/>
                  <a:pt x="3875" y="2250"/>
                  <a:pt x="3826" y="2225"/>
                </a:cubicBezTo>
                <a:cubicBezTo>
                  <a:pt x="3775" y="2201"/>
                  <a:pt x="3750" y="2175"/>
                  <a:pt x="3726" y="2201"/>
                </a:cubicBezTo>
                <a:cubicBezTo>
                  <a:pt x="3675" y="2201"/>
                  <a:pt x="3701" y="2275"/>
                  <a:pt x="3750" y="2275"/>
                </a:cubicBezTo>
                <a:cubicBezTo>
                  <a:pt x="3775" y="2275"/>
                  <a:pt x="3775" y="2301"/>
                  <a:pt x="3800" y="2301"/>
                </a:cubicBezTo>
                <a:cubicBezTo>
                  <a:pt x="3850" y="2301"/>
                  <a:pt x="3875" y="2325"/>
                  <a:pt x="3875" y="2350"/>
                </a:cubicBezTo>
                <a:cubicBezTo>
                  <a:pt x="3875" y="2375"/>
                  <a:pt x="3901" y="2400"/>
                  <a:pt x="3926" y="2425"/>
                </a:cubicBezTo>
                <a:cubicBezTo>
                  <a:pt x="3926" y="2450"/>
                  <a:pt x="3926" y="2475"/>
                  <a:pt x="3875" y="2475"/>
                </a:cubicBezTo>
                <a:cubicBezTo>
                  <a:pt x="3850" y="2475"/>
                  <a:pt x="3800" y="2475"/>
                  <a:pt x="3826" y="2500"/>
                </a:cubicBezTo>
                <a:cubicBezTo>
                  <a:pt x="3850" y="2526"/>
                  <a:pt x="3800" y="2526"/>
                  <a:pt x="3775" y="2526"/>
                </a:cubicBezTo>
                <a:cubicBezTo>
                  <a:pt x="3726" y="2500"/>
                  <a:pt x="3750" y="2475"/>
                  <a:pt x="3775" y="2475"/>
                </a:cubicBezTo>
                <a:cubicBezTo>
                  <a:pt x="3800" y="2450"/>
                  <a:pt x="3750" y="2425"/>
                  <a:pt x="3726" y="2425"/>
                </a:cubicBezTo>
                <a:cubicBezTo>
                  <a:pt x="3701" y="2425"/>
                  <a:pt x="3601" y="2475"/>
                  <a:pt x="3575" y="2500"/>
                </a:cubicBezTo>
                <a:cubicBezTo>
                  <a:pt x="3550" y="2500"/>
                  <a:pt x="3475" y="2475"/>
                  <a:pt x="3426" y="2500"/>
                </a:cubicBezTo>
                <a:cubicBezTo>
                  <a:pt x="3350" y="2526"/>
                  <a:pt x="3350" y="2575"/>
                  <a:pt x="3326" y="2550"/>
                </a:cubicBezTo>
                <a:cubicBezTo>
                  <a:pt x="3301" y="2550"/>
                  <a:pt x="3225" y="2575"/>
                  <a:pt x="3201" y="2550"/>
                </a:cubicBezTo>
                <a:cubicBezTo>
                  <a:pt x="3175" y="2526"/>
                  <a:pt x="3201" y="2526"/>
                  <a:pt x="3225" y="2526"/>
                </a:cubicBezTo>
                <a:cubicBezTo>
                  <a:pt x="3250" y="2526"/>
                  <a:pt x="3250" y="2526"/>
                  <a:pt x="3250" y="2500"/>
                </a:cubicBezTo>
                <a:cubicBezTo>
                  <a:pt x="3225" y="2475"/>
                  <a:pt x="3275" y="2450"/>
                  <a:pt x="3275" y="2425"/>
                </a:cubicBezTo>
                <a:cubicBezTo>
                  <a:pt x="3275" y="2425"/>
                  <a:pt x="3150" y="2450"/>
                  <a:pt x="3150" y="2475"/>
                </a:cubicBezTo>
                <a:cubicBezTo>
                  <a:pt x="3125" y="2475"/>
                  <a:pt x="3150" y="2526"/>
                  <a:pt x="3125" y="2526"/>
                </a:cubicBezTo>
                <a:cubicBezTo>
                  <a:pt x="3101" y="2526"/>
                  <a:pt x="3101" y="2500"/>
                  <a:pt x="3075" y="2500"/>
                </a:cubicBezTo>
                <a:cubicBezTo>
                  <a:pt x="3050" y="2500"/>
                  <a:pt x="2901" y="2526"/>
                  <a:pt x="2875" y="2575"/>
                </a:cubicBezTo>
                <a:cubicBezTo>
                  <a:pt x="2825" y="2601"/>
                  <a:pt x="2775" y="2601"/>
                  <a:pt x="2775" y="2626"/>
                </a:cubicBezTo>
                <a:cubicBezTo>
                  <a:pt x="2775" y="2650"/>
                  <a:pt x="2701" y="2626"/>
                  <a:pt x="2675" y="2650"/>
                </a:cubicBezTo>
                <a:cubicBezTo>
                  <a:pt x="2650" y="2675"/>
                  <a:pt x="2650" y="2726"/>
                  <a:pt x="2650" y="2750"/>
                </a:cubicBezTo>
                <a:cubicBezTo>
                  <a:pt x="2650" y="2775"/>
                  <a:pt x="2525" y="2775"/>
                  <a:pt x="2500" y="2775"/>
                </a:cubicBezTo>
                <a:cubicBezTo>
                  <a:pt x="2450" y="2775"/>
                  <a:pt x="2450" y="2701"/>
                  <a:pt x="2425" y="2701"/>
                </a:cubicBezTo>
                <a:cubicBezTo>
                  <a:pt x="2375" y="2701"/>
                  <a:pt x="2401" y="2650"/>
                  <a:pt x="2401" y="2650"/>
                </a:cubicBezTo>
                <a:cubicBezTo>
                  <a:pt x="2425" y="2626"/>
                  <a:pt x="2450" y="2626"/>
                  <a:pt x="2475" y="2626"/>
                </a:cubicBezTo>
                <a:cubicBezTo>
                  <a:pt x="2500" y="2601"/>
                  <a:pt x="2550" y="2626"/>
                  <a:pt x="2550" y="2601"/>
                </a:cubicBezTo>
                <a:cubicBezTo>
                  <a:pt x="2575" y="2601"/>
                  <a:pt x="2500" y="2550"/>
                  <a:pt x="2500" y="2526"/>
                </a:cubicBezTo>
                <a:cubicBezTo>
                  <a:pt x="2500" y="2475"/>
                  <a:pt x="2425" y="2475"/>
                  <a:pt x="2375" y="2475"/>
                </a:cubicBezTo>
                <a:cubicBezTo>
                  <a:pt x="2350" y="2500"/>
                  <a:pt x="2300" y="2500"/>
                  <a:pt x="2275" y="2475"/>
                </a:cubicBezTo>
                <a:cubicBezTo>
                  <a:pt x="2250" y="2450"/>
                  <a:pt x="2250" y="2500"/>
                  <a:pt x="2275" y="2500"/>
                </a:cubicBezTo>
                <a:cubicBezTo>
                  <a:pt x="2325" y="2526"/>
                  <a:pt x="2300" y="2550"/>
                  <a:pt x="2300" y="2575"/>
                </a:cubicBezTo>
                <a:cubicBezTo>
                  <a:pt x="2325" y="2601"/>
                  <a:pt x="2300" y="2650"/>
                  <a:pt x="2275" y="2675"/>
                </a:cubicBezTo>
                <a:cubicBezTo>
                  <a:pt x="2250" y="2726"/>
                  <a:pt x="2275" y="2726"/>
                  <a:pt x="2300" y="2726"/>
                </a:cubicBezTo>
                <a:cubicBezTo>
                  <a:pt x="2350" y="2701"/>
                  <a:pt x="2350" y="2750"/>
                  <a:pt x="2350" y="2801"/>
                </a:cubicBezTo>
                <a:cubicBezTo>
                  <a:pt x="2350" y="2826"/>
                  <a:pt x="2300" y="2850"/>
                  <a:pt x="2300" y="2875"/>
                </a:cubicBezTo>
                <a:cubicBezTo>
                  <a:pt x="2300" y="2901"/>
                  <a:pt x="2275" y="2850"/>
                  <a:pt x="2275" y="2875"/>
                </a:cubicBezTo>
                <a:cubicBezTo>
                  <a:pt x="2250" y="2875"/>
                  <a:pt x="2250" y="2850"/>
                  <a:pt x="2250" y="2850"/>
                </a:cubicBezTo>
                <a:cubicBezTo>
                  <a:pt x="2250" y="2826"/>
                  <a:pt x="2175" y="2826"/>
                  <a:pt x="2150" y="2826"/>
                </a:cubicBezTo>
                <a:cubicBezTo>
                  <a:pt x="2125" y="2826"/>
                  <a:pt x="2100" y="2826"/>
                  <a:pt x="2100" y="2850"/>
                </a:cubicBezTo>
                <a:cubicBezTo>
                  <a:pt x="2075" y="2875"/>
                  <a:pt x="2025" y="2875"/>
                  <a:pt x="2000" y="2875"/>
                </a:cubicBezTo>
                <a:cubicBezTo>
                  <a:pt x="1975" y="2901"/>
                  <a:pt x="1950" y="2926"/>
                  <a:pt x="1925" y="2950"/>
                </a:cubicBezTo>
                <a:cubicBezTo>
                  <a:pt x="1900" y="2975"/>
                  <a:pt x="1875" y="3001"/>
                  <a:pt x="1925" y="3026"/>
                </a:cubicBezTo>
                <a:cubicBezTo>
                  <a:pt x="1950" y="3075"/>
                  <a:pt x="1975" y="3101"/>
                  <a:pt x="1950" y="3101"/>
                </a:cubicBezTo>
                <a:cubicBezTo>
                  <a:pt x="1950" y="3126"/>
                  <a:pt x="1875" y="3126"/>
                  <a:pt x="1850" y="3101"/>
                </a:cubicBezTo>
                <a:cubicBezTo>
                  <a:pt x="1825" y="3075"/>
                  <a:pt x="1775" y="3075"/>
                  <a:pt x="1750" y="3075"/>
                </a:cubicBezTo>
                <a:cubicBezTo>
                  <a:pt x="1725" y="3075"/>
                  <a:pt x="1675" y="3026"/>
                  <a:pt x="1650" y="3026"/>
                </a:cubicBezTo>
                <a:cubicBezTo>
                  <a:pt x="1625" y="3026"/>
                  <a:pt x="1600" y="3050"/>
                  <a:pt x="1575" y="3075"/>
                </a:cubicBezTo>
                <a:cubicBezTo>
                  <a:pt x="1575" y="3075"/>
                  <a:pt x="1600" y="3101"/>
                  <a:pt x="1625" y="3126"/>
                </a:cubicBezTo>
                <a:cubicBezTo>
                  <a:pt x="1625" y="3150"/>
                  <a:pt x="1675" y="3150"/>
                  <a:pt x="1700" y="3150"/>
                </a:cubicBezTo>
                <a:cubicBezTo>
                  <a:pt x="1725" y="3150"/>
                  <a:pt x="1725" y="3201"/>
                  <a:pt x="1725" y="3201"/>
                </a:cubicBezTo>
                <a:cubicBezTo>
                  <a:pt x="1700" y="3226"/>
                  <a:pt x="1650" y="3250"/>
                  <a:pt x="1650" y="3226"/>
                </a:cubicBezTo>
                <a:cubicBezTo>
                  <a:pt x="1625" y="3201"/>
                  <a:pt x="1575" y="3226"/>
                  <a:pt x="1575" y="3201"/>
                </a:cubicBezTo>
                <a:cubicBezTo>
                  <a:pt x="1575" y="3175"/>
                  <a:pt x="1525" y="3150"/>
                  <a:pt x="1475" y="3150"/>
                </a:cubicBezTo>
                <a:cubicBezTo>
                  <a:pt x="1450" y="3150"/>
                  <a:pt x="1425" y="3126"/>
                  <a:pt x="1425" y="3101"/>
                </a:cubicBezTo>
                <a:cubicBezTo>
                  <a:pt x="1450" y="3075"/>
                  <a:pt x="1400" y="3050"/>
                  <a:pt x="1425" y="3026"/>
                </a:cubicBezTo>
                <a:cubicBezTo>
                  <a:pt x="1425" y="3026"/>
                  <a:pt x="1400" y="2975"/>
                  <a:pt x="1425" y="2975"/>
                </a:cubicBezTo>
                <a:cubicBezTo>
                  <a:pt x="1450" y="2950"/>
                  <a:pt x="1425" y="2926"/>
                  <a:pt x="1425" y="2901"/>
                </a:cubicBezTo>
                <a:cubicBezTo>
                  <a:pt x="1425" y="2875"/>
                  <a:pt x="1375" y="2850"/>
                  <a:pt x="1350" y="2850"/>
                </a:cubicBezTo>
                <a:cubicBezTo>
                  <a:pt x="1325" y="2850"/>
                  <a:pt x="1325" y="2826"/>
                  <a:pt x="1300" y="2826"/>
                </a:cubicBezTo>
                <a:cubicBezTo>
                  <a:pt x="1275" y="2801"/>
                  <a:pt x="1200" y="2750"/>
                  <a:pt x="1200" y="2726"/>
                </a:cubicBezTo>
                <a:cubicBezTo>
                  <a:pt x="1200" y="2726"/>
                  <a:pt x="1150" y="2726"/>
                  <a:pt x="1175" y="2701"/>
                </a:cubicBezTo>
                <a:cubicBezTo>
                  <a:pt x="1175" y="2701"/>
                  <a:pt x="1225" y="2701"/>
                  <a:pt x="1250" y="2726"/>
                </a:cubicBezTo>
                <a:cubicBezTo>
                  <a:pt x="1275" y="2750"/>
                  <a:pt x="1300" y="2775"/>
                  <a:pt x="1375" y="2801"/>
                </a:cubicBezTo>
                <a:cubicBezTo>
                  <a:pt x="1450" y="2801"/>
                  <a:pt x="1475" y="2826"/>
                  <a:pt x="1550" y="2850"/>
                </a:cubicBezTo>
                <a:cubicBezTo>
                  <a:pt x="1600" y="2850"/>
                  <a:pt x="1650" y="2850"/>
                  <a:pt x="1750" y="2875"/>
                </a:cubicBezTo>
                <a:cubicBezTo>
                  <a:pt x="1850" y="2901"/>
                  <a:pt x="2000" y="2775"/>
                  <a:pt x="2025" y="2750"/>
                </a:cubicBezTo>
                <a:cubicBezTo>
                  <a:pt x="2050" y="2726"/>
                  <a:pt x="2025" y="2675"/>
                  <a:pt x="2025" y="2650"/>
                </a:cubicBezTo>
                <a:cubicBezTo>
                  <a:pt x="2025" y="2626"/>
                  <a:pt x="1975" y="2626"/>
                  <a:pt x="1975" y="2601"/>
                </a:cubicBezTo>
                <a:cubicBezTo>
                  <a:pt x="1950" y="2601"/>
                  <a:pt x="1925" y="2550"/>
                  <a:pt x="1900" y="2550"/>
                </a:cubicBezTo>
                <a:cubicBezTo>
                  <a:pt x="1850" y="2550"/>
                  <a:pt x="1850" y="2500"/>
                  <a:pt x="1800" y="2526"/>
                </a:cubicBezTo>
                <a:cubicBezTo>
                  <a:pt x="1775" y="2526"/>
                  <a:pt x="1750" y="2500"/>
                  <a:pt x="1675" y="2450"/>
                </a:cubicBezTo>
                <a:cubicBezTo>
                  <a:pt x="1600" y="2400"/>
                  <a:pt x="1475" y="2350"/>
                  <a:pt x="1450" y="2350"/>
                </a:cubicBezTo>
                <a:cubicBezTo>
                  <a:pt x="1425" y="2375"/>
                  <a:pt x="1425" y="2375"/>
                  <a:pt x="1400" y="2350"/>
                </a:cubicBezTo>
                <a:cubicBezTo>
                  <a:pt x="1400" y="2325"/>
                  <a:pt x="1350" y="2325"/>
                  <a:pt x="1350" y="2350"/>
                </a:cubicBezTo>
                <a:cubicBezTo>
                  <a:pt x="1325" y="2375"/>
                  <a:pt x="1300" y="2325"/>
                  <a:pt x="1250" y="2350"/>
                </a:cubicBezTo>
                <a:cubicBezTo>
                  <a:pt x="1200" y="2350"/>
                  <a:pt x="1200" y="2325"/>
                  <a:pt x="1200" y="2325"/>
                </a:cubicBezTo>
                <a:cubicBezTo>
                  <a:pt x="1200" y="2301"/>
                  <a:pt x="1275" y="2325"/>
                  <a:pt x="1275" y="2301"/>
                </a:cubicBezTo>
                <a:cubicBezTo>
                  <a:pt x="1275" y="2275"/>
                  <a:pt x="1250" y="2301"/>
                  <a:pt x="1200" y="2275"/>
                </a:cubicBezTo>
                <a:cubicBezTo>
                  <a:pt x="1175" y="2250"/>
                  <a:pt x="1150" y="2250"/>
                  <a:pt x="1150" y="2275"/>
                </a:cubicBezTo>
                <a:cubicBezTo>
                  <a:pt x="1125" y="2301"/>
                  <a:pt x="1100" y="2301"/>
                  <a:pt x="1075" y="2275"/>
                </a:cubicBezTo>
                <a:lnTo>
                  <a:pt x="1075" y="2275"/>
                </a:lnTo>
                <a:cubicBezTo>
                  <a:pt x="1075" y="2301"/>
                  <a:pt x="1050" y="2301"/>
                  <a:pt x="1025" y="2301"/>
                </a:cubicBezTo>
                <a:cubicBezTo>
                  <a:pt x="999" y="2301"/>
                  <a:pt x="975" y="2350"/>
                  <a:pt x="950" y="2350"/>
                </a:cubicBezTo>
                <a:cubicBezTo>
                  <a:pt x="925" y="2350"/>
                  <a:pt x="900" y="2375"/>
                  <a:pt x="875" y="2400"/>
                </a:cubicBezTo>
                <a:cubicBezTo>
                  <a:pt x="875" y="2425"/>
                  <a:pt x="850" y="2400"/>
                  <a:pt x="850" y="2425"/>
                </a:cubicBezTo>
                <a:cubicBezTo>
                  <a:pt x="850" y="2450"/>
                  <a:pt x="850" y="2450"/>
                  <a:pt x="825" y="2475"/>
                </a:cubicBezTo>
                <a:cubicBezTo>
                  <a:pt x="825" y="2500"/>
                  <a:pt x="825" y="2500"/>
                  <a:pt x="850" y="2526"/>
                </a:cubicBezTo>
                <a:cubicBezTo>
                  <a:pt x="875" y="2550"/>
                  <a:pt x="900" y="2550"/>
                  <a:pt x="900" y="2575"/>
                </a:cubicBezTo>
                <a:cubicBezTo>
                  <a:pt x="925" y="2575"/>
                  <a:pt x="975" y="2626"/>
                  <a:pt x="975" y="2626"/>
                </a:cubicBezTo>
                <a:cubicBezTo>
                  <a:pt x="975" y="2650"/>
                  <a:pt x="925" y="2701"/>
                  <a:pt x="925" y="2701"/>
                </a:cubicBezTo>
                <a:cubicBezTo>
                  <a:pt x="900" y="2726"/>
                  <a:pt x="875" y="2750"/>
                  <a:pt x="900" y="2750"/>
                </a:cubicBezTo>
                <a:cubicBezTo>
                  <a:pt x="900" y="2775"/>
                  <a:pt x="950" y="2850"/>
                  <a:pt x="975" y="2901"/>
                </a:cubicBezTo>
                <a:cubicBezTo>
                  <a:pt x="999" y="2950"/>
                  <a:pt x="975" y="2926"/>
                  <a:pt x="950" y="2950"/>
                </a:cubicBezTo>
                <a:cubicBezTo>
                  <a:pt x="925" y="2975"/>
                  <a:pt x="950" y="3001"/>
                  <a:pt x="950" y="3026"/>
                </a:cubicBezTo>
                <a:cubicBezTo>
                  <a:pt x="975" y="3050"/>
                  <a:pt x="925" y="3050"/>
                  <a:pt x="950" y="3050"/>
                </a:cubicBezTo>
                <a:cubicBezTo>
                  <a:pt x="950" y="3075"/>
                  <a:pt x="975" y="3075"/>
                  <a:pt x="975" y="3075"/>
                </a:cubicBezTo>
                <a:cubicBezTo>
                  <a:pt x="999" y="3101"/>
                  <a:pt x="950" y="3101"/>
                  <a:pt x="975" y="3126"/>
                </a:cubicBezTo>
                <a:cubicBezTo>
                  <a:pt x="975" y="3150"/>
                  <a:pt x="1025" y="3150"/>
                  <a:pt x="1025" y="3175"/>
                </a:cubicBezTo>
                <a:cubicBezTo>
                  <a:pt x="1025" y="3201"/>
                  <a:pt x="950" y="3226"/>
                  <a:pt x="975" y="3226"/>
                </a:cubicBezTo>
                <a:cubicBezTo>
                  <a:pt x="975" y="3250"/>
                  <a:pt x="1050" y="3275"/>
                  <a:pt x="1075" y="3326"/>
                </a:cubicBezTo>
                <a:cubicBezTo>
                  <a:pt x="1125" y="3375"/>
                  <a:pt x="1125" y="3375"/>
                  <a:pt x="1100" y="3401"/>
                </a:cubicBezTo>
                <a:cubicBezTo>
                  <a:pt x="1100" y="3450"/>
                  <a:pt x="999" y="3475"/>
                  <a:pt x="975" y="3526"/>
                </a:cubicBezTo>
                <a:cubicBezTo>
                  <a:pt x="950" y="3575"/>
                  <a:pt x="875" y="3626"/>
                  <a:pt x="825" y="3650"/>
                </a:cubicBezTo>
                <a:cubicBezTo>
                  <a:pt x="799" y="3675"/>
                  <a:pt x="799" y="3701"/>
                  <a:pt x="775" y="3701"/>
                </a:cubicBezTo>
                <a:cubicBezTo>
                  <a:pt x="799" y="3701"/>
                  <a:pt x="799" y="3701"/>
                  <a:pt x="825" y="3701"/>
                </a:cubicBezTo>
                <a:cubicBezTo>
                  <a:pt x="850" y="3675"/>
                  <a:pt x="850" y="3751"/>
                  <a:pt x="875" y="3751"/>
                </a:cubicBezTo>
                <a:cubicBezTo>
                  <a:pt x="900" y="3775"/>
                  <a:pt x="950" y="3751"/>
                  <a:pt x="950" y="3775"/>
                </a:cubicBezTo>
                <a:cubicBezTo>
                  <a:pt x="975" y="3800"/>
                  <a:pt x="950" y="3800"/>
                  <a:pt x="925" y="3775"/>
                </a:cubicBezTo>
                <a:cubicBezTo>
                  <a:pt x="875" y="3775"/>
                  <a:pt x="875" y="3800"/>
                  <a:pt x="825" y="3826"/>
                </a:cubicBezTo>
                <a:cubicBezTo>
                  <a:pt x="799" y="3826"/>
                  <a:pt x="799" y="3851"/>
                  <a:pt x="775" y="3851"/>
                </a:cubicBezTo>
                <a:cubicBezTo>
                  <a:pt x="799" y="3875"/>
                  <a:pt x="775" y="3901"/>
                  <a:pt x="750" y="3926"/>
                </a:cubicBezTo>
                <a:cubicBezTo>
                  <a:pt x="750" y="3951"/>
                  <a:pt x="725" y="3951"/>
                  <a:pt x="725" y="3975"/>
                </a:cubicBezTo>
                <a:cubicBezTo>
                  <a:pt x="725" y="3975"/>
                  <a:pt x="725" y="4001"/>
                  <a:pt x="725" y="4026"/>
                </a:cubicBezTo>
                <a:cubicBezTo>
                  <a:pt x="750" y="4051"/>
                  <a:pt x="750" y="4051"/>
                  <a:pt x="750" y="4075"/>
                </a:cubicBezTo>
                <a:cubicBezTo>
                  <a:pt x="775" y="4101"/>
                  <a:pt x="750" y="4101"/>
                  <a:pt x="725" y="4101"/>
                </a:cubicBezTo>
                <a:cubicBezTo>
                  <a:pt x="725" y="4101"/>
                  <a:pt x="725" y="4126"/>
                  <a:pt x="750" y="4151"/>
                </a:cubicBezTo>
                <a:cubicBezTo>
                  <a:pt x="750" y="4175"/>
                  <a:pt x="750" y="4175"/>
                  <a:pt x="750" y="4201"/>
                </a:cubicBezTo>
                <a:cubicBezTo>
                  <a:pt x="750" y="4226"/>
                  <a:pt x="775" y="4251"/>
                  <a:pt x="775" y="4251"/>
                </a:cubicBezTo>
                <a:cubicBezTo>
                  <a:pt x="799" y="4275"/>
                  <a:pt x="799" y="4301"/>
                  <a:pt x="799" y="4326"/>
                </a:cubicBezTo>
                <a:cubicBezTo>
                  <a:pt x="825" y="4326"/>
                  <a:pt x="825" y="4351"/>
                  <a:pt x="850" y="4326"/>
                </a:cubicBezTo>
                <a:cubicBezTo>
                  <a:pt x="875" y="4326"/>
                  <a:pt x="900" y="4351"/>
                  <a:pt x="900" y="4351"/>
                </a:cubicBezTo>
                <a:cubicBezTo>
                  <a:pt x="925" y="4375"/>
                  <a:pt x="925" y="4375"/>
                  <a:pt x="950" y="4351"/>
                </a:cubicBezTo>
                <a:cubicBezTo>
                  <a:pt x="975" y="4351"/>
                  <a:pt x="1025" y="4375"/>
                  <a:pt x="1050" y="4375"/>
                </a:cubicBezTo>
                <a:cubicBezTo>
                  <a:pt x="1050" y="4401"/>
                  <a:pt x="1050" y="4426"/>
                  <a:pt x="1050" y="4451"/>
                </a:cubicBezTo>
                <a:cubicBezTo>
                  <a:pt x="1050" y="4475"/>
                  <a:pt x="1050" y="4501"/>
                  <a:pt x="1075" y="4526"/>
                </a:cubicBezTo>
                <a:cubicBezTo>
                  <a:pt x="1075" y="4526"/>
                  <a:pt x="1075" y="4551"/>
                  <a:pt x="1100" y="4575"/>
                </a:cubicBezTo>
                <a:cubicBezTo>
                  <a:pt x="1125" y="4575"/>
                  <a:pt x="1150" y="4626"/>
                  <a:pt x="1150" y="4626"/>
                </a:cubicBezTo>
                <a:cubicBezTo>
                  <a:pt x="1175" y="4626"/>
                  <a:pt x="1200" y="4651"/>
                  <a:pt x="1225" y="4675"/>
                </a:cubicBezTo>
                <a:cubicBezTo>
                  <a:pt x="1225" y="4701"/>
                  <a:pt x="1175" y="4701"/>
                  <a:pt x="1175" y="4726"/>
                </a:cubicBezTo>
                <a:cubicBezTo>
                  <a:pt x="1150" y="4726"/>
                  <a:pt x="1100" y="4701"/>
                  <a:pt x="1100" y="4701"/>
                </a:cubicBezTo>
                <a:cubicBezTo>
                  <a:pt x="1075" y="4726"/>
                  <a:pt x="1100" y="4751"/>
                  <a:pt x="1125" y="4801"/>
                </a:cubicBezTo>
                <a:cubicBezTo>
                  <a:pt x="1125" y="4851"/>
                  <a:pt x="1125" y="4851"/>
                  <a:pt x="1150" y="4851"/>
                </a:cubicBezTo>
                <a:cubicBezTo>
                  <a:pt x="1175" y="4851"/>
                  <a:pt x="1175" y="4826"/>
                  <a:pt x="1200" y="4826"/>
                </a:cubicBezTo>
                <a:cubicBezTo>
                  <a:pt x="1200" y="4801"/>
                  <a:pt x="1250" y="4826"/>
                  <a:pt x="1250" y="4826"/>
                </a:cubicBezTo>
                <a:cubicBezTo>
                  <a:pt x="1275" y="4801"/>
                  <a:pt x="1325" y="4801"/>
                  <a:pt x="1325" y="4826"/>
                </a:cubicBezTo>
                <a:cubicBezTo>
                  <a:pt x="1350" y="4851"/>
                  <a:pt x="1350" y="4875"/>
                  <a:pt x="1350" y="4901"/>
                </a:cubicBezTo>
                <a:cubicBezTo>
                  <a:pt x="1350" y="4901"/>
                  <a:pt x="1350" y="4926"/>
                  <a:pt x="1375" y="4951"/>
                </a:cubicBezTo>
                <a:cubicBezTo>
                  <a:pt x="1375" y="4976"/>
                  <a:pt x="1425" y="4951"/>
                  <a:pt x="1450" y="4976"/>
                </a:cubicBezTo>
                <a:cubicBezTo>
                  <a:pt x="1450" y="4976"/>
                  <a:pt x="1475" y="5026"/>
                  <a:pt x="1475" y="5051"/>
                </a:cubicBezTo>
                <a:cubicBezTo>
                  <a:pt x="1475" y="5051"/>
                  <a:pt x="1500" y="5076"/>
                  <a:pt x="1525" y="5051"/>
                </a:cubicBezTo>
                <a:lnTo>
                  <a:pt x="1550" y="5076"/>
                </a:lnTo>
                <a:cubicBezTo>
                  <a:pt x="1575" y="5100"/>
                  <a:pt x="1600" y="5076"/>
                  <a:pt x="1600" y="5076"/>
                </a:cubicBezTo>
                <a:cubicBezTo>
                  <a:pt x="1625" y="5076"/>
                  <a:pt x="1650" y="5051"/>
                  <a:pt x="1650" y="5076"/>
                </a:cubicBezTo>
                <a:cubicBezTo>
                  <a:pt x="1675" y="5076"/>
                  <a:pt x="1700" y="5100"/>
                  <a:pt x="1700" y="5126"/>
                </a:cubicBezTo>
                <a:cubicBezTo>
                  <a:pt x="1700" y="5126"/>
                  <a:pt x="1750" y="5126"/>
                  <a:pt x="1775" y="5126"/>
                </a:cubicBezTo>
                <a:cubicBezTo>
                  <a:pt x="1800" y="5151"/>
                  <a:pt x="1825" y="5151"/>
                  <a:pt x="1850" y="5151"/>
                </a:cubicBezTo>
                <a:cubicBezTo>
                  <a:pt x="1875" y="5176"/>
                  <a:pt x="1900" y="5176"/>
                  <a:pt x="1925" y="5176"/>
                </a:cubicBezTo>
                <a:cubicBezTo>
                  <a:pt x="1925" y="5200"/>
                  <a:pt x="1875" y="5226"/>
                  <a:pt x="1875" y="5226"/>
                </a:cubicBezTo>
                <a:lnTo>
                  <a:pt x="1900" y="5251"/>
                </a:lnTo>
                <a:cubicBezTo>
                  <a:pt x="1900" y="5276"/>
                  <a:pt x="1875" y="5276"/>
                  <a:pt x="1875" y="5276"/>
                </a:cubicBezTo>
                <a:lnTo>
                  <a:pt x="1900" y="5301"/>
                </a:lnTo>
                <a:cubicBezTo>
                  <a:pt x="1900" y="5326"/>
                  <a:pt x="1875" y="5351"/>
                  <a:pt x="1875" y="5376"/>
                </a:cubicBezTo>
                <a:cubicBezTo>
                  <a:pt x="1875" y="5376"/>
                  <a:pt x="1825" y="5376"/>
                  <a:pt x="1800" y="5376"/>
                </a:cubicBezTo>
                <a:cubicBezTo>
                  <a:pt x="1800" y="5376"/>
                  <a:pt x="1750" y="5426"/>
                  <a:pt x="1725" y="5426"/>
                </a:cubicBezTo>
                <a:lnTo>
                  <a:pt x="1725" y="5451"/>
                </a:lnTo>
                <a:cubicBezTo>
                  <a:pt x="1775" y="5451"/>
                  <a:pt x="1825" y="5451"/>
                  <a:pt x="1825" y="5451"/>
                </a:cubicBezTo>
                <a:cubicBezTo>
                  <a:pt x="1825" y="5476"/>
                  <a:pt x="1725" y="5526"/>
                  <a:pt x="1700" y="5526"/>
                </a:cubicBezTo>
                <a:cubicBezTo>
                  <a:pt x="1700" y="5526"/>
                  <a:pt x="1750" y="5551"/>
                  <a:pt x="1750" y="5576"/>
                </a:cubicBezTo>
                <a:cubicBezTo>
                  <a:pt x="1750" y="5601"/>
                  <a:pt x="1675" y="5601"/>
                  <a:pt x="1700" y="5626"/>
                </a:cubicBezTo>
                <a:cubicBezTo>
                  <a:pt x="1700" y="5676"/>
                  <a:pt x="1675" y="5676"/>
                  <a:pt x="1625" y="5676"/>
                </a:cubicBezTo>
                <a:cubicBezTo>
                  <a:pt x="1600" y="5676"/>
                  <a:pt x="1600" y="5701"/>
                  <a:pt x="1600" y="5701"/>
                </a:cubicBezTo>
                <a:cubicBezTo>
                  <a:pt x="1625" y="5701"/>
                  <a:pt x="1625" y="5751"/>
                  <a:pt x="1675" y="5751"/>
                </a:cubicBezTo>
                <a:cubicBezTo>
                  <a:pt x="1750" y="5776"/>
                  <a:pt x="1800" y="5826"/>
                  <a:pt x="1850" y="5876"/>
                </a:cubicBezTo>
                <a:cubicBezTo>
                  <a:pt x="1875" y="5901"/>
                  <a:pt x="1875" y="5901"/>
                  <a:pt x="1875" y="5901"/>
                </a:cubicBezTo>
                <a:cubicBezTo>
                  <a:pt x="1900" y="5901"/>
                  <a:pt x="1900" y="5876"/>
                  <a:pt x="1925" y="5876"/>
                </a:cubicBezTo>
                <a:cubicBezTo>
                  <a:pt x="1950" y="5876"/>
                  <a:pt x="2000" y="5901"/>
                  <a:pt x="2025" y="5926"/>
                </a:cubicBezTo>
                <a:cubicBezTo>
                  <a:pt x="2050" y="5951"/>
                  <a:pt x="2175" y="5926"/>
                  <a:pt x="2175" y="5926"/>
                </a:cubicBezTo>
                <a:cubicBezTo>
                  <a:pt x="2200" y="5951"/>
                  <a:pt x="2225" y="5976"/>
                  <a:pt x="2225" y="5976"/>
                </a:cubicBezTo>
                <a:cubicBezTo>
                  <a:pt x="2250" y="5976"/>
                  <a:pt x="2275" y="6001"/>
                  <a:pt x="2300" y="6001"/>
                </a:cubicBezTo>
                <a:cubicBezTo>
                  <a:pt x="2300" y="5976"/>
                  <a:pt x="2375" y="5976"/>
                  <a:pt x="2401" y="5976"/>
                </a:cubicBezTo>
                <a:cubicBezTo>
                  <a:pt x="2401" y="5976"/>
                  <a:pt x="2401" y="6001"/>
                  <a:pt x="2425" y="6001"/>
                </a:cubicBezTo>
                <a:cubicBezTo>
                  <a:pt x="2450" y="6001"/>
                  <a:pt x="2450" y="6051"/>
                  <a:pt x="2450" y="6051"/>
                </a:cubicBezTo>
                <a:cubicBezTo>
                  <a:pt x="2475" y="6051"/>
                  <a:pt x="2500" y="6101"/>
                  <a:pt x="2550" y="6101"/>
                </a:cubicBezTo>
                <a:cubicBezTo>
                  <a:pt x="2575" y="6101"/>
                  <a:pt x="2601" y="6151"/>
                  <a:pt x="2601" y="6151"/>
                </a:cubicBezTo>
                <a:cubicBezTo>
                  <a:pt x="2625" y="6151"/>
                  <a:pt x="2650" y="6176"/>
                  <a:pt x="2650" y="6151"/>
                </a:cubicBezTo>
                <a:cubicBezTo>
                  <a:pt x="2650" y="6126"/>
                  <a:pt x="2701" y="6126"/>
                  <a:pt x="2725" y="6101"/>
                </a:cubicBezTo>
                <a:cubicBezTo>
                  <a:pt x="2650" y="6026"/>
                  <a:pt x="2601" y="5976"/>
                  <a:pt x="2601" y="5951"/>
                </a:cubicBezTo>
                <a:cubicBezTo>
                  <a:pt x="2601" y="5901"/>
                  <a:pt x="2625" y="5851"/>
                  <a:pt x="2575" y="5801"/>
                </a:cubicBezTo>
                <a:cubicBezTo>
                  <a:pt x="2500" y="5751"/>
                  <a:pt x="2575" y="5726"/>
                  <a:pt x="2625" y="5676"/>
                </a:cubicBezTo>
                <a:cubicBezTo>
                  <a:pt x="2650" y="5626"/>
                  <a:pt x="2725" y="5601"/>
                  <a:pt x="2775" y="5576"/>
                </a:cubicBezTo>
                <a:cubicBezTo>
                  <a:pt x="2775" y="5576"/>
                  <a:pt x="2775" y="5551"/>
                  <a:pt x="2750" y="5551"/>
                </a:cubicBezTo>
                <a:cubicBezTo>
                  <a:pt x="2725" y="5551"/>
                  <a:pt x="2701" y="5526"/>
                  <a:pt x="2725" y="5526"/>
                </a:cubicBezTo>
                <a:cubicBezTo>
                  <a:pt x="2750" y="5501"/>
                  <a:pt x="2750" y="5501"/>
                  <a:pt x="2725" y="5451"/>
                </a:cubicBezTo>
                <a:cubicBezTo>
                  <a:pt x="2701" y="5426"/>
                  <a:pt x="2675" y="5401"/>
                  <a:pt x="2650" y="5401"/>
                </a:cubicBezTo>
                <a:cubicBezTo>
                  <a:pt x="2650" y="5401"/>
                  <a:pt x="2625" y="5376"/>
                  <a:pt x="2601" y="5401"/>
                </a:cubicBezTo>
                <a:cubicBezTo>
                  <a:pt x="2575" y="5401"/>
                  <a:pt x="2575" y="5376"/>
                  <a:pt x="2575" y="5351"/>
                </a:cubicBezTo>
                <a:cubicBezTo>
                  <a:pt x="2575" y="5326"/>
                  <a:pt x="2525" y="5326"/>
                  <a:pt x="2525" y="5301"/>
                </a:cubicBezTo>
                <a:cubicBezTo>
                  <a:pt x="2525" y="5301"/>
                  <a:pt x="2525" y="5251"/>
                  <a:pt x="2550" y="5251"/>
                </a:cubicBezTo>
                <a:lnTo>
                  <a:pt x="2575" y="5226"/>
                </a:lnTo>
                <a:cubicBezTo>
                  <a:pt x="2575" y="5200"/>
                  <a:pt x="2525" y="5200"/>
                  <a:pt x="2550" y="5176"/>
                </a:cubicBezTo>
                <a:cubicBezTo>
                  <a:pt x="2575" y="5151"/>
                  <a:pt x="2601" y="5151"/>
                  <a:pt x="2601" y="5126"/>
                </a:cubicBezTo>
                <a:cubicBezTo>
                  <a:pt x="2601" y="5076"/>
                  <a:pt x="2625" y="5051"/>
                  <a:pt x="2650" y="5076"/>
                </a:cubicBezTo>
                <a:cubicBezTo>
                  <a:pt x="2675" y="5100"/>
                  <a:pt x="2701" y="5151"/>
                  <a:pt x="2725" y="5151"/>
                </a:cubicBezTo>
                <a:cubicBezTo>
                  <a:pt x="2750" y="5126"/>
                  <a:pt x="2750" y="5100"/>
                  <a:pt x="2725" y="5076"/>
                </a:cubicBezTo>
                <a:cubicBezTo>
                  <a:pt x="2725" y="5076"/>
                  <a:pt x="2725" y="5051"/>
                  <a:pt x="2750" y="5026"/>
                </a:cubicBezTo>
                <a:cubicBezTo>
                  <a:pt x="2801" y="5026"/>
                  <a:pt x="2775" y="5001"/>
                  <a:pt x="2801" y="5001"/>
                </a:cubicBezTo>
                <a:cubicBezTo>
                  <a:pt x="2850" y="5001"/>
                  <a:pt x="2901" y="4951"/>
                  <a:pt x="2901" y="4951"/>
                </a:cubicBezTo>
                <a:cubicBezTo>
                  <a:pt x="2925" y="4926"/>
                  <a:pt x="2975" y="4926"/>
                  <a:pt x="2975" y="4926"/>
                </a:cubicBezTo>
                <a:cubicBezTo>
                  <a:pt x="3001" y="4926"/>
                  <a:pt x="3025" y="4951"/>
                  <a:pt x="3025" y="4926"/>
                </a:cubicBezTo>
                <a:cubicBezTo>
                  <a:pt x="3050" y="4901"/>
                  <a:pt x="3101" y="4901"/>
                  <a:pt x="3101" y="4926"/>
                </a:cubicBezTo>
                <a:cubicBezTo>
                  <a:pt x="3101" y="4951"/>
                  <a:pt x="3175" y="4951"/>
                  <a:pt x="3201" y="4951"/>
                </a:cubicBezTo>
                <a:cubicBezTo>
                  <a:pt x="3225" y="4976"/>
                  <a:pt x="3275" y="5001"/>
                  <a:pt x="3275" y="5026"/>
                </a:cubicBezTo>
                <a:cubicBezTo>
                  <a:pt x="3275" y="5051"/>
                  <a:pt x="3301" y="5076"/>
                  <a:pt x="3301" y="5026"/>
                </a:cubicBezTo>
                <a:cubicBezTo>
                  <a:pt x="3301" y="5001"/>
                  <a:pt x="3326" y="5026"/>
                  <a:pt x="3375" y="5026"/>
                </a:cubicBezTo>
                <a:cubicBezTo>
                  <a:pt x="3401" y="5051"/>
                  <a:pt x="3450" y="5051"/>
                  <a:pt x="3450" y="5026"/>
                </a:cubicBezTo>
                <a:cubicBezTo>
                  <a:pt x="3450" y="5001"/>
                  <a:pt x="3526" y="4976"/>
                  <a:pt x="3550" y="5001"/>
                </a:cubicBezTo>
                <a:cubicBezTo>
                  <a:pt x="3575" y="5026"/>
                  <a:pt x="3575" y="5026"/>
                  <a:pt x="3601" y="5001"/>
                </a:cubicBezTo>
                <a:cubicBezTo>
                  <a:pt x="3626" y="4976"/>
                  <a:pt x="3675" y="4976"/>
                  <a:pt x="3701" y="5001"/>
                </a:cubicBezTo>
                <a:cubicBezTo>
                  <a:pt x="3701" y="5026"/>
                  <a:pt x="3726" y="5026"/>
                  <a:pt x="3750" y="5026"/>
                </a:cubicBezTo>
                <a:cubicBezTo>
                  <a:pt x="3775" y="5026"/>
                  <a:pt x="3775" y="5076"/>
                  <a:pt x="3800" y="5076"/>
                </a:cubicBezTo>
                <a:cubicBezTo>
                  <a:pt x="3826" y="5051"/>
                  <a:pt x="3800" y="5026"/>
                  <a:pt x="3826" y="5026"/>
                </a:cubicBezTo>
                <a:cubicBezTo>
                  <a:pt x="3850" y="5026"/>
                  <a:pt x="3875" y="5051"/>
                  <a:pt x="3901" y="5051"/>
                </a:cubicBezTo>
                <a:cubicBezTo>
                  <a:pt x="3926" y="5051"/>
                  <a:pt x="3950" y="5051"/>
                  <a:pt x="3950" y="5026"/>
                </a:cubicBezTo>
                <a:cubicBezTo>
                  <a:pt x="3950" y="5001"/>
                  <a:pt x="3950" y="4951"/>
                  <a:pt x="3926" y="4951"/>
                </a:cubicBezTo>
                <a:cubicBezTo>
                  <a:pt x="3926" y="4951"/>
                  <a:pt x="3901" y="4926"/>
                  <a:pt x="3875" y="4926"/>
                </a:cubicBezTo>
                <a:cubicBezTo>
                  <a:pt x="3850" y="4926"/>
                  <a:pt x="3826" y="4875"/>
                  <a:pt x="3850" y="4875"/>
                </a:cubicBezTo>
                <a:cubicBezTo>
                  <a:pt x="3875" y="4875"/>
                  <a:pt x="3901" y="4851"/>
                  <a:pt x="3901" y="4826"/>
                </a:cubicBezTo>
                <a:cubicBezTo>
                  <a:pt x="3901" y="4801"/>
                  <a:pt x="3875" y="4775"/>
                  <a:pt x="3926" y="4751"/>
                </a:cubicBezTo>
                <a:cubicBezTo>
                  <a:pt x="3950" y="4751"/>
                  <a:pt x="4026" y="4751"/>
                  <a:pt x="4026" y="4751"/>
                </a:cubicBezTo>
                <a:cubicBezTo>
                  <a:pt x="4026" y="4726"/>
                  <a:pt x="3950" y="4726"/>
                  <a:pt x="3926" y="4701"/>
                </a:cubicBezTo>
                <a:cubicBezTo>
                  <a:pt x="3926" y="4675"/>
                  <a:pt x="3926" y="4626"/>
                  <a:pt x="3926" y="4626"/>
                </a:cubicBezTo>
                <a:cubicBezTo>
                  <a:pt x="3950" y="4626"/>
                  <a:pt x="3975" y="4626"/>
                  <a:pt x="4001" y="4626"/>
                </a:cubicBezTo>
                <a:cubicBezTo>
                  <a:pt x="4026" y="4601"/>
                  <a:pt x="4101" y="4626"/>
                  <a:pt x="4126" y="4601"/>
                </a:cubicBezTo>
                <a:cubicBezTo>
                  <a:pt x="4151" y="4575"/>
                  <a:pt x="4226" y="4575"/>
                  <a:pt x="4275" y="4575"/>
                </a:cubicBezTo>
                <a:cubicBezTo>
                  <a:pt x="4301" y="4575"/>
                  <a:pt x="4326" y="4551"/>
                  <a:pt x="4351" y="4551"/>
                </a:cubicBezTo>
                <a:cubicBezTo>
                  <a:pt x="4401" y="4551"/>
                  <a:pt x="4475" y="4526"/>
                  <a:pt x="4501" y="4526"/>
                </a:cubicBezTo>
                <a:cubicBezTo>
                  <a:pt x="4526" y="4526"/>
                  <a:pt x="4626" y="4501"/>
                  <a:pt x="4626" y="4475"/>
                </a:cubicBezTo>
                <a:cubicBezTo>
                  <a:pt x="4626" y="4451"/>
                  <a:pt x="4726" y="4451"/>
                  <a:pt x="4751" y="4451"/>
                </a:cubicBezTo>
                <a:cubicBezTo>
                  <a:pt x="4775" y="4451"/>
                  <a:pt x="4801" y="4475"/>
                  <a:pt x="4826" y="4451"/>
                </a:cubicBezTo>
                <a:cubicBezTo>
                  <a:pt x="4851" y="4451"/>
                  <a:pt x="4875" y="4475"/>
                  <a:pt x="4875" y="4501"/>
                </a:cubicBezTo>
                <a:cubicBezTo>
                  <a:pt x="4875" y="4526"/>
                  <a:pt x="4901" y="4551"/>
                  <a:pt x="4901" y="4575"/>
                </a:cubicBezTo>
                <a:cubicBezTo>
                  <a:pt x="4901" y="4575"/>
                  <a:pt x="4875" y="4601"/>
                  <a:pt x="4901" y="4601"/>
                </a:cubicBezTo>
                <a:cubicBezTo>
                  <a:pt x="4901" y="4626"/>
                  <a:pt x="4951" y="4601"/>
                  <a:pt x="4975" y="4601"/>
                </a:cubicBezTo>
                <a:cubicBezTo>
                  <a:pt x="5001" y="4575"/>
                  <a:pt x="5001" y="4601"/>
                  <a:pt x="5001" y="4601"/>
                </a:cubicBezTo>
                <a:cubicBezTo>
                  <a:pt x="5001" y="4626"/>
                  <a:pt x="5026" y="4626"/>
                  <a:pt x="5026" y="4626"/>
                </a:cubicBezTo>
                <a:cubicBezTo>
                  <a:pt x="5026" y="4601"/>
                  <a:pt x="5076" y="4601"/>
                  <a:pt x="5076" y="4626"/>
                </a:cubicBezTo>
                <a:cubicBezTo>
                  <a:pt x="5100" y="4626"/>
                  <a:pt x="5126" y="4601"/>
                  <a:pt x="5126" y="4626"/>
                </a:cubicBezTo>
                <a:cubicBezTo>
                  <a:pt x="5126" y="4651"/>
                  <a:pt x="5076" y="4675"/>
                  <a:pt x="5100" y="4701"/>
                </a:cubicBezTo>
                <a:cubicBezTo>
                  <a:pt x="5126" y="4726"/>
                  <a:pt x="5126" y="4675"/>
                  <a:pt x="5176" y="4675"/>
                </a:cubicBezTo>
                <a:cubicBezTo>
                  <a:pt x="5201" y="4675"/>
                  <a:pt x="5251" y="4651"/>
                  <a:pt x="5276" y="4626"/>
                </a:cubicBezTo>
                <a:cubicBezTo>
                  <a:pt x="5300" y="4626"/>
                  <a:pt x="5326" y="4601"/>
                  <a:pt x="5351" y="4575"/>
                </a:cubicBezTo>
                <a:cubicBezTo>
                  <a:pt x="5376" y="4575"/>
                  <a:pt x="5426" y="4575"/>
                  <a:pt x="5426" y="4601"/>
                </a:cubicBezTo>
                <a:cubicBezTo>
                  <a:pt x="5401" y="4601"/>
                  <a:pt x="5376" y="4651"/>
                  <a:pt x="5451" y="4651"/>
                </a:cubicBezTo>
                <a:cubicBezTo>
                  <a:pt x="5501" y="4675"/>
                  <a:pt x="5576" y="4801"/>
                  <a:pt x="5626" y="4875"/>
                </a:cubicBezTo>
                <a:cubicBezTo>
                  <a:pt x="5651" y="4926"/>
                  <a:pt x="5701" y="5026"/>
                  <a:pt x="5726" y="5026"/>
                </a:cubicBezTo>
                <a:cubicBezTo>
                  <a:pt x="5726" y="5026"/>
                  <a:pt x="5751" y="4976"/>
                  <a:pt x="5776" y="4976"/>
                </a:cubicBezTo>
                <a:cubicBezTo>
                  <a:pt x="5801" y="4976"/>
                  <a:pt x="5826" y="5026"/>
                  <a:pt x="5851" y="5026"/>
                </a:cubicBezTo>
                <a:cubicBezTo>
                  <a:pt x="5876" y="5026"/>
                  <a:pt x="5901" y="5051"/>
                  <a:pt x="5926" y="5051"/>
                </a:cubicBezTo>
                <a:cubicBezTo>
                  <a:pt x="5951" y="5026"/>
                  <a:pt x="6001" y="5001"/>
                  <a:pt x="6026" y="5026"/>
                </a:cubicBezTo>
                <a:cubicBezTo>
                  <a:pt x="6051" y="5026"/>
                  <a:pt x="6076" y="5026"/>
                  <a:pt x="6101" y="5076"/>
                </a:cubicBezTo>
                <a:cubicBezTo>
                  <a:pt x="6101" y="5100"/>
                  <a:pt x="6126" y="5100"/>
                  <a:pt x="6151" y="5100"/>
                </a:cubicBezTo>
                <a:cubicBezTo>
                  <a:pt x="6176" y="5100"/>
                  <a:pt x="6176" y="5126"/>
                  <a:pt x="6176" y="5151"/>
                </a:cubicBezTo>
                <a:cubicBezTo>
                  <a:pt x="6176" y="5176"/>
                  <a:pt x="6201" y="5176"/>
                  <a:pt x="6226" y="5176"/>
                </a:cubicBezTo>
                <a:cubicBezTo>
                  <a:pt x="6226" y="5176"/>
                  <a:pt x="6276" y="5176"/>
                  <a:pt x="6301" y="5176"/>
                </a:cubicBezTo>
                <a:cubicBezTo>
                  <a:pt x="6301" y="5176"/>
                  <a:pt x="6326" y="5151"/>
                  <a:pt x="6326" y="5176"/>
                </a:cubicBezTo>
                <a:cubicBezTo>
                  <a:pt x="6326" y="5200"/>
                  <a:pt x="6351" y="5226"/>
                  <a:pt x="6376" y="5226"/>
                </a:cubicBezTo>
                <a:cubicBezTo>
                  <a:pt x="6376" y="5226"/>
                  <a:pt x="6426" y="5251"/>
                  <a:pt x="6426" y="5226"/>
                </a:cubicBezTo>
                <a:cubicBezTo>
                  <a:pt x="6426" y="5200"/>
                  <a:pt x="6476" y="5200"/>
                  <a:pt x="6476" y="5200"/>
                </a:cubicBezTo>
                <a:cubicBezTo>
                  <a:pt x="6501" y="5200"/>
                  <a:pt x="6551" y="5176"/>
                  <a:pt x="6576" y="5151"/>
                </a:cubicBezTo>
                <a:cubicBezTo>
                  <a:pt x="6576" y="5126"/>
                  <a:pt x="6626" y="5126"/>
                  <a:pt x="6651" y="5126"/>
                </a:cubicBezTo>
                <a:cubicBezTo>
                  <a:pt x="6651" y="5100"/>
                  <a:pt x="6701" y="5100"/>
                  <a:pt x="6701" y="5076"/>
                </a:cubicBezTo>
                <a:cubicBezTo>
                  <a:pt x="6701" y="5051"/>
                  <a:pt x="6751" y="5076"/>
                  <a:pt x="6776" y="5051"/>
                </a:cubicBezTo>
                <a:cubicBezTo>
                  <a:pt x="6776" y="5026"/>
                  <a:pt x="6826" y="5026"/>
                  <a:pt x="6826" y="5051"/>
                </a:cubicBezTo>
                <a:cubicBezTo>
                  <a:pt x="6851" y="5051"/>
                  <a:pt x="6951" y="5076"/>
                  <a:pt x="6976" y="5051"/>
                </a:cubicBezTo>
                <a:cubicBezTo>
                  <a:pt x="6976" y="5051"/>
                  <a:pt x="6976" y="5100"/>
                  <a:pt x="7002" y="5126"/>
                </a:cubicBezTo>
                <a:cubicBezTo>
                  <a:pt x="7002" y="5126"/>
                  <a:pt x="7051" y="5151"/>
                  <a:pt x="7076" y="5151"/>
                </a:cubicBezTo>
                <a:cubicBezTo>
                  <a:pt x="7076" y="5126"/>
                  <a:pt x="7126" y="5126"/>
                  <a:pt x="7151" y="5151"/>
                </a:cubicBezTo>
                <a:cubicBezTo>
                  <a:pt x="7176" y="5151"/>
                  <a:pt x="7202" y="5176"/>
                  <a:pt x="7226" y="5151"/>
                </a:cubicBezTo>
                <a:cubicBezTo>
                  <a:pt x="7226" y="5151"/>
                  <a:pt x="7276" y="5126"/>
                  <a:pt x="7302" y="5126"/>
                </a:cubicBezTo>
                <a:cubicBezTo>
                  <a:pt x="7302" y="5100"/>
                  <a:pt x="7302" y="5076"/>
                  <a:pt x="7302" y="5076"/>
                </a:cubicBezTo>
                <a:cubicBezTo>
                  <a:pt x="7276" y="5051"/>
                  <a:pt x="7276" y="5001"/>
                  <a:pt x="7251" y="4976"/>
                </a:cubicBezTo>
                <a:lnTo>
                  <a:pt x="7302" y="4951"/>
                </a:lnTo>
                <a:cubicBezTo>
                  <a:pt x="7302" y="4926"/>
                  <a:pt x="7351" y="4926"/>
                  <a:pt x="7351" y="4901"/>
                </a:cubicBezTo>
                <a:lnTo>
                  <a:pt x="7376" y="4875"/>
                </a:lnTo>
                <a:cubicBezTo>
                  <a:pt x="7402" y="4875"/>
                  <a:pt x="7451" y="4901"/>
                  <a:pt x="7451" y="4901"/>
                </a:cubicBezTo>
                <a:lnTo>
                  <a:pt x="7502" y="4926"/>
                </a:lnTo>
                <a:cubicBezTo>
                  <a:pt x="7526" y="4926"/>
                  <a:pt x="7551" y="4926"/>
                  <a:pt x="7576" y="4951"/>
                </a:cubicBezTo>
                <a:cubicBezTo>
                  <a:pt x="7602" y="4951"/>
                  <a:pt x="7651" y="4951"/>
                  <a:pt x="7676" y="4976"/>
                </a:cubicBezTo>
                <a:cubicBezTo>
                  <a:pt x="7676" y="5001"/>
                  <a:pt x="7676" y="5026"/>
                  <a:pt x="7676" y="5051"/>
                </a:cubicBezTo>
                <a:cubicBezTo>
                  <a:pt x="7702" y="5076"/>
                  <a:pt x="7727" y="5100"/>
                  <a:pt x="7751" y="5100"/>
                </a:cubicBezTo>
                <a:cubicBezTo>
                  <a:pt x="7751" y="5100"/>
                  <a:pt x="7802" y="5126"/>
                  <a:pt x="7827" y="5126"/>
                </a:cubicBezTo>
                <a:cubicBezTo>
                  <a:pt x="7851" y="5126"/>
                  <a:pt x="7876" y="5100"/>
                  <a:pt x="7902" y="5100"/>
                </a:cubicBezTo>
                <a:cubicBezTo>
                  <a:pt x="7902" y="5100"/>
                  <a:pt x="7951" y="5076"/>
                  <a:pt x="7976" y="5076"/>
                </a:cubicBezTo>
                <a:cubicBezTo>
                  <a:pt x="8002" y="5076"/>
                  <a:pt x="8051" y="5100"/>
                  <a:pt x="8076" y="5100"/>
                </a:cubicBezTo>
                <a:cubicBezTo>
                  <a:pt x="8076" y="5100"/>
                  <a:pt x="8127" y="5100"/>
                  <a:pt x="8127" y="5126"/>
                </a:cubicBezTo>
                <a:cubicBezTo>
                  <a:pt x="8151" y="5126"/>
                  <a:pt x="8227" y="5126"/>
                  <a:pt x="8227" y="5151"/>
                </a:cubicBezTo>
                <a:cubicBezTo>
                  <a:pt x="8227" y="5176"/>
                  <a:pt x="8251" y="5176"/>
                  <a:pt x="8276" y="5200"/>
                </a:cubicBezTo>
                <a:cubicBezTo>
                  <a:pt x="8276" y="5226"/>
                  <a:pt x="8376" y="5226"/>
                  <a:pt x="8376" y="5226"/>
                </a:cubicBezTo>
                <a:cubicBezTo>
                  <a:pt x="8402" y="5251"/>
                  <a:pt x="8502" y="5251"/>
                  <a:pt x="8502" y="5226"/>
                </a:cubicBezTo>
                <a:cubicBezTo>
                  <a:pt x="8502" y="5226"/>
                  <a:pt x="8602" y="5200"/>
                  <a:pt x="8627" y="5200"/>
                </a:cubicBezTo>
                <a:cubicBezTo>
                  <a:pt x="8652" y="5176"/>
                  <a:pt x="8702" y="5200"/>
                  <a:pt x="8702" y="5176"/>
                </a:cubicBezTo>
                <a:cubicBezTo>
                  <a:pt x="8702" y="5151"/>
                  <a:pt x="8752" y="5126"/>
                  <a:pt x="8776" y="5126"/>
                </a:cubicBezTo>
                <a:cubicBezTo>
                  <a:pt x="8802" y="5100"/>
                  <a:pt x="8902" y="5100"/>
                  <a:pt x="8902" y="5126"/>
                </a:cubicBezTo>
                <a:cubicBezTo>
                  <a:pt x="8902" y="5151"/>
                  <a:pt x="8952" y="5151"/>
                  <a:pt x="8976" y="5151"/>
                </a:cubicBezTo>
                <a:cubicBezTo>
                  <a:pt x="9002" y="5126"/>
                  <a:pt x="9052" y="5151"/>
                  <a:pt x="9076" y="5176"/>
                </a:cubicBezTo>
                <a:lnTo>
                  <a:pt x="9152" y="5200"/>
                </a:lnTo>
                <a:cubicBezTo>
                  <a:pt x="9176" y="5176"/>
                  <a:pt x="9227" y="5151"/>
                  <a:pt x="9252" y="5151"/>
                </a:cubicBezTo>
                <a:cubicBezTo>
                  <a:pt x="9276" y="5151"/>
                  <a:pt x="9302" y="5126"/>
                  <a:pt x="9302" y="5100"/>
                </a:cubicBezTo>
                <a:cubicBezTo>
                  <a:pt x="9276" y="5076"/>
                  <a:pt x="9327" y="5026"/>
                  <a:pt x="9327" y="5001"/>
                </a:cubicBezTo>
                <a:cubicBezTo>
                  <a:pt x="9352" y="4976"/>
                  <a:pt x="9376" y="4926"/>
                  <a:pt x="9401" y="4926"/>
                </a:cubicBezTo>
                <a:cubicBezTo>
                  <a:pt x="9401" y="4901"/>
                  <a:pt x="9427" y="4875"/>
                  <a:pt x="9427" y="4875"/>
                </a:cubicBezTo>
                <a:cubicBezTo>
                  <a:pt x="9427" y="4851"/>
                  <a:pt x="9427" y="4801"/>
                  <a:pt x="9401" y="4801"/>
                </a:cubicBezTo>
                <a:cubicBezTo>
                  <a:pt x="9401" y="4801"/>
                  <a:pt x="9352" y="4801"/>
                  <a:pt x="9401" y="4751"/>
                </a:cubicBezTo>
                <a:cubicBezTo>
                  <a:pt x="9427" y="4701"/>
                  <a:pt x="9502" y="4701"/>
                  <a:pt x="9527" y="4701"/>
                </a:cubicBezTo>
                <a:cubicBezTo>
                  <a:pt x="9527" y="4701"/>
                  <a:pt x="9627" y="4701"/>
                  <a:pt x="9652" y="4701"/>
                </a:cubicBezTo>
                <a:cubicBezTo>
                  <a:pt x="9702" y="4701"/>
                  <a:pt x="9727" y="4701"/>
                  <a:pt x="9752" y="4726"/>
                </a:cubicBezTo>
                <a:cubicBezTo>
                  <a:pt x="9802" y="4751"/>
                  <a:pt x="9852" y="4726"/>
                  <a:pt x="9877" y="4751"/>
                </a:cubicBezTo>
                <a:cubicBezTo>
                  <a:pt x="9902" y="4775"/>
                  <a:pt x="9952" y="4775"/>
                  <a:pt x="9927" y="4826"/>
                </a:cubicBezTo>
                <a:cubicBezTo>
                  <a:pt x="9927" y="4851"/>
                  <a:pt x="9977" y="4826"/>
                  <a:pt x="9977" y="4901"/>
                </a:cubicBezTo>
                <a:cubicBezTo>
                  <a:pt x="10002" y="4976"/>
                  <a:pt x="10027" y="4976"/>
                  <a:pt x="10027" y="5026"/>
                </a:cubicBezTo>
                <a:cubicBezTo>
                  <a:pt x="10052" y="5051"/>
                  <a:pt x="10102" y="5100"/>
                  <a:pt x="10077" y="5126"/>
                </a:cubicBezTo>
                <a:cubicBezTo>
                  <a:pt x="10077" y="5151"/>
                  <a:pt x="10077" y="5176"/>
                  <a:pt x="10127" y="5176"/>
                </a:cubicBezTo>
                <a:cubicBezTo>
                  <a:pt x="10177" y="5176"/>
                  <a:pt x="10202" y="5226"/>
                  <a:pt x="10202" y="5226"/>
                </a:cubicBezTo>
                <a:cubicBezTo>
                  <a:pt x="10227" y="5200"/>
                  <a:pt x="10277" y="5226"/>
                  <a:pt x="10302" y="5251"/>
                </a:cubicBezTo>
                <a:cubicBezTo>
                  <a:pt x="10327" y="5276"/>
                  <a:pt x="10377" y="5276"/>
                  <a:pt x="10377" y="5301"/>
                </a:cubicBezTo>
                <a:cubicBezTo>
                  <a:pt x="10377" y="5326"/>
                  <a:pt x="10402" y="5351"/>
                  <a:pt x="10402" y="5376"/>
                </a:cubicBezTo>
                <a:cubicBezTo>
                  <a:pt x="10402" y="5401"/>
                  <a:pt x="10452" y="5426"/>
                  <a:pt x="10477" y="5426"/>
                </a:cubicBezTo>
                <a:cubicBezTo>
                  <a:pt x="10527" y="5426"/>
                  <a:pt x="10552" y="5426"/>
                  <a:pt x="10577" y="5401"/>
                </a:cubicBezTo>
                <a:cubicBezTo>
                  <a:pt x="10577" y="5376"/>
                  <a:pt x="10652" y="5376"/>
                  <a:pt x="10652" y="5376"/>
                </a:cubicBezTo>
                <a:cubicBezTo>
                  <a:pt x="10677" y="5351"/>
                  <a:pt x="10727" y="5326"/>
                  <a:pt x="10727" y="5376"/>
                </a:cubicBezTo>
                <a:cubicBezTo>
                  <a:pt x="10727" y="5426"/>
                  <a:pt x="10777" y="5451"/>
                  <a:pt x="10727" y="5476"/>
                </a:cubicBezTo>
                <a:cubicBezTo>
                  <a:pt x="10702" y="5476"/>
                  <a:pt x="10702" y="5551"/>
                  <a:pt x="10677" y="5576"/>
                </a:cubicBezTo>
                <a:cubicBezTo>
                  <a:pt x="10677" y="5626"/>
                  <a:pt x="10627" y="5626"/>
                  <a:pt x="10627" y="5651"/>
                </a:cubicBezTo>
                <a:cubicBezTo>
                  <a:pt x="10627" y="5701"/>
                  <a:pt x="10577" y="5701"/>
                  <a:pt x="10577" y="5726"/>
                </a:cubicBezTo>
                <a:cubicBezTo>
                  <a:pt x="10577" y="5751"/>
                  <a:pt x="10527" y="5726"/>
                  <a:pt x="10502" y="5726"/>
                </a:cubicBezTo>
                <a:cubicBezTo>
                  <a:pt x="10477" y="5701"/>
                  <a:pt x="10452" y="5751"/>
                  <a:pt x="10427" y="5751"/>
                </a:cubicBezTo>
                <a:cubicBezTo>
                  <a:pt x="10402" y="5751"/>
                  <a:pt x="10402" y="5801"/>
                  <a:pt x="10402" y="5826"/>
                </a:cubicBezTo>
                <a:cubicBezTo>
                  <a:pt x="10427" y="5851"/>
                  <a:pt x="10402" y="5876"/>
                  <a:pt x="10427" y="5901"/>
                </a:cubicBezTo>
                <a:cubicBezTo>
                  <a:pt x="10427" y="5926"/>
                  <a:pt x="10427" y="5951"/>
                  <a:pt x="10427" y="5976"/>
                </a:cubicBezTo>
                <a:cubicBezTo>
                  <a:pt x="10452" y="5951"/>
                  <a:pt x="10502" y="5951"/>
                  <a:pt x="10502" y="5951"/>
                </a:cubicBezTo>
                <a:cubicBezTo>
                  <a:pt x="10527" y="5951"/>
                  <a:pt x="10577" y="6001"/>
                  <a:pt x="10602" y="6001"/>
                </a:cubicBezTo>
                <a:cubicBezTo>
                  <a:pt x="10652" y="6001"/>
                  <a:pt x="10827" y="5901"/>
                  <a:pt x="10827" y="5876"/>
                </a:cubicBezTo>
                <a:cubicBezTo>
                  <a:pt x="10827" y="5851"/>
                  <a:pt x="10927" y="5751"/>
                  <a:pt x="10977" y="5701"/>
                </a:cubicBezTo>
                <a:cubicBezTo>
                  <a:pt x="11027" y="5651"/>
                  <a:pt x="11102" y="5576"/>
                  <a:pt x="11127" y="5526"/>
                </a:cubicBezTo>
                <a:cubicBezTo>
                  <a:pt x="11127" y="5476"/>
                  <a:pt x="11202" y="5401"/>
                  <a:pt x="11227" y="5376"/>
                </a:cubicBezTo>
                <a:cubicBezTo>
                  <a:pt x="11227" y="5351"/>
                  <a:pt x="11252" y="5351"/>
                  <a:pt x="11277" y="5276"/>
                </a:cubicBezTo>
                <a:cubicBezTo>
                  <a:pt x="11303" y="5226"/>
                  <a:pt x="11303" y="5051"/>
                  <a:pt x="11327" y="5051"/>
                </a:cubicBezTo>
                <a:cubicBezTo>
                  <a:pt x="11327" y="5026"/>
                  <a:pt x="11327" y="5001"/>
                  <a:pt x="11327" y="4976"/>
                </a:cubicBezTo>
                <a:cubicBezTo>
                  <a:pt x="11352" y="4951"/>
                  <a:pt x="11352" y="4926"/>
                  <a:pt x="11377" y="4926"/>
                </a:cubicBezTo>
                <a:cubicBezTo>
                  <a:pt x="11403" y="4901"/>
                  <a:pt x="11403" y="4875"/>
                  <a:pt x="11377" y="4851"/>
                </a:cubicBezTo>
                <a:cubicBezTo>
                  <a:pt x="11377" y="4826"/>
                  <a:pt x="11377" y="4801"/>
                  <a:pt x="11377" y="4775"/>
                </a:cubicBezTo>
                <a:cubicBezTo>
                  <a:pt x="11377" y="4775"/>
                  <a:pt x="11377" y="4751"/>
                  <a:pt x="11403" y="4751"/>
                </a:cubicBezTo>
                <a:cubicBezTo>
                  <a:pt x="11403" y="4751"/>
                  <a:pt x="11377" y="4726"/>
                  <a:pt x="11352" y="4701"/>
                </a:cubicBezTo>
                <a:cubicBezTo>
                  <a:pt x="11327" y="4701"/>
                  <a:pt x="11303" y="4675"/>
                  <a:pt x="11303" y="4651"/>
                </a:cubicBezTo>
                <a:cubicBezTo>
                  <a:pt x="11303" y="4626"/>
                  <a:pt x="11252" y="4601"/>
                  <a:pt x="11227" y="4601"/>
                </a:cubicBezTo>
                <a:cubicBezTo>
                  <a:pt x="11202" y="4601"/>
                  <a:pt x="11127" y="4575"/>
                  <a:pt x="11152" y="4601"/>
                </a:cubicBezTo>
                <a:cubicBezTo>
                  <a:pt x="11152" y="4626"/>
                  <a:pt x="11152" y="4651"/>
                  <a:pt x="11127" y="4651"/>
                </a:cubicBezTo>
                <a:cubicBezTo>
                  <a:pt x="11102" y="4626"/>
                  <a:pt x="11102" y="4651"/>
                  <a:pt x="11077" y="4675"/>
                </a:cubicBezTo>
                <a:cubicBezTo>
                  <a:pt x="11077" y="4701"/>
                  <a:pt x="11002" y="4701"/>
                  <a:pt x="11027" y="4675"/>
                </a:cubicBezTo>
                <a:cubicBezTo>
                  <a:pt x="11052" y="4651"/>
                  <a:pt x="11027" y="4651"/>
                  <a:pt x="11027" y="4626"/>
                </a:cubicBezTo>
                <a:cubicBezTo>
                  <a:pt x="11027" y="4601"/>
                  <a:pt x="11052" y="4575"/>
                  <a:pt x="11027" y="4575"/>
                </a:cubicBezTo>
                <a:cubicBezTo>
                  <a:pt x="11002" y="4601"/>
                  <a:pt x="11002" y="4651"/>
                  <a:pt x="10977" y="4651"/>
                </a:cubicBezTo>
                <a:cubicBezTo>
                  <a:pt x="10952" y="4651"/>
                  <a:pt x="10952" y="4575"/>
                  <a:pt x="10952" y="4551"/>
                </a:cubicBezTo>
                <a:cubicBezTo>
                  <a:pt x="10977" y="4526"/>
                  <a:pt x="10902" y="4551"/>
                  <a:pt x="10852" y="4551"/>
                </a:cubicBezTo>
                <a:cubicBezTo>
                  <a:pt x="10802" y="4551"/>
                  <a:pt x="10802" y="4501"/>
                  <a:pt x="10852" y="4475"/>
                </a:cubicBezTo>
                <a:cubicBezTo>
                  <a:pt x="10902" y="4451"/>
                  <a:pt x="10902" y="4426"/>
                  <a:pt x="10927" y="4426"/>
                </a:cubicBezTo>
                <a:cubicBezTo>
                  <a:pt x="10952" y="4426"/>
                  <a:pt x="11002" y="4375"/>
                  <a:pt x="11027" y="4351"/>
                </a:cubicBezTo>
                <a:cubicBezTo>
                  <a:pt x="11077" y="4326"/>
                  <a:pt x="11077" y="4301"/>
                  <a:pt x="11102" y="4275"/>
                </a:cubicBezTo>
                <a:cubicBezTo>
                  <a:pt x="11102" y="4275"/>
                  <a:pt x="11177" y="4226"/>
                  <a:pt x="11227" y="4175"/>
                </a:cubicBezTo>
                <a:cubicBezTo>
                  <a:pt x="11277" y="4126"/>
                  <a:pt x="11303" y="4101"/>
                  <a:pt x="11327" y="4075"/>
                </a:cubicBezTo>
                <a:cubicBezTo>
                  <a:pt x="11352" y="4051"/>
                  <a:pt x="11427" y="4026"/>
                  <a:pt x="11427" y="4001"/>
                </a:cubicBezTo>
                <a:cubicBezTo>
                  <a:pt x="11427" y="3975"/>
                  <a:pt x="11527" y="3926"/>
                  <a:pt x="11603" y="3901"/>
                </a:cubicBezTo>
                <a:cubicBezTo>
                  <a:pt x="11677" y="3875"/>
                  <a:pt x="11803" y="3901"/>
                  <a:pt x="11803" y="3926"/>
                </a:cubicBezTo>
                <a:cubicBezTo>
                  <a:pt x="11827" y="3951"/>
                  <a:pt x="11852" y="3951"/>
                  <a:pt x="11852" y="3926"/>
                </a:cubicBezTo>
                <a:cubicBezTo>
                  <a:pt x="11877" y="3901"/>
                  <a:pt x="11903" y="3926"/>
                  <a:pt x="11952" y="3926"/>
                </a:cubicBezTo>
                <a:cubicBezTo>
                  <a:pt x="12003" y="3926"/>
                  <a:pt x="12003" y="3901"/>
                  <a:pt x="12027" y="3901"/>
                </a:cubicBezTo>
                <a:cubicBezTo>
                  <a:pt x="12077" y="3926"/>
                  <a:pt x="12103" y="3926"/>
                  <a:pt x="12127" y="3901"/>
                </a:cubicBezTo>
                <a:cubicBezTo>
                  <a:pt x="12127" y="3851"/>
                  <a:pt x="12228" y="3851"/>
                  <a:pt x="12252" y="3875"/>
                </a:cubicBezTo>
                <a:cubicBezTo>
                  <a:pt x="12277" y="3901"/>
                  <a:pt x="12277" y="3901"/>
                  <a:pt x="12328" y="3875"/>
                </a:cubicBezTo>
                <a:cubicBezTo>
                  <a:pt x="12352" y="3875"/>
                  <a:pt x="12352" y="3926"/>
                  <a:pt x="12377" y="3926"/>
                </a:cubicBezTo>
                <a:cubicBezTo>
                  <a:pt x="12428" y="3926"/>
                  <a:pt x="12402" y="3951"/>
                  <a:pt x="12377" y="3951"/>
                </a:cubicBezTo>
                <a:cubicBezTo>
                  <a:pt x="12352" y="3951"/>
                  <a:pt x="12303" y="3975"/>
                  <a:pt x="12328" y="3975"/>
                </a:cubicBezTo>
                <a:cubicBezTo>
                  <a:pt x="12377" y="4001"/>
                  <a:pt x="12402" y="3975"/>
                  <a:pt x="12428" y="3975"/>
                </a:cubicBezTo>
                <a:cubicBezTo>
                  <a:pt x="12452" y="3975"/>
                  <a:pt x="12503" y="3975"/>
                  <a:pt x="12528" y="3951"/>
                </a:cubicBezTo>
                <a:cubicBezTo>
                  <a:pt x="12577" y="3926"/>
                  <a:pt x="12577" y="3975"/>
                  <a:pt x="12602" y="3951"/>
                </a:cubicBezTo>
                <a:cubicBezTo>
                  <a:pt x="12628" y="3926"/>
                  <a:pt x="12677" y="3926"/>
                  <a:pt x="12703" y="3926"/>
                </a:cubicBezTo>
                <a:cubicBezTo>
                  <a:pt x="12728" y="3926"/>
                  <a:pt x="12703" y="3901"/>
                  <a:pt x="12652" y="3901"/>
                </a:cubicBezTo>
                <a:cubicBezTo>
                  <a:pt x="12628" y="3901"/>
                  <a:pt x="12628" y="3875"/>
                  <a:pt x="12652" y="3826"/>
                </a:cubicBezTo>
                <a:cubicBezTo>
                  <a:pt x="12677" y="3751"/>
                  <a:pt x="12752" y="3726"/>
                  <a:pt x="12777" y="3701"/>
                </a:cubicBezTo>
                <a:cubicBezTo>
                  <a:pt x="12828" y="3650"/>
                  <a:pt x="12852" y="3675"/>
                  <a:pt x="12852" y="3650"/>
                </a:cubicBezTo>
                <a:cubicBezTo>
                  <a:pt x="12852" y="3626"/>
                  <a:pt x="12877" y="3575"/>
                  <a:pt x="12903" y="3575"/>
                </a:cubicBezTo>
                <a:cubicBezTo>
                  <a:pt x="12928" y="3575"/>
                  <a:pt x="13003" y="3575"/>
                  <a:pt x="13053" y="3550"/>
                </a:cubicBezTo>
                <a:cubicBezTo>
                  <a:pt x="13103" y="3526"/>
                  <a:pt x="13103" y="3575"/>
                  <a:pt x="13128" y="3575"/>
                </a:cubicBezTo>
                <a:cubicBezTo>
                  <a:pt x="13153" y="3601"/>
                  <a:pt x="13177" y="3550"/>
                  <a:pt x="13203" y="3550"/>
                </a:cubicBezTo>
                <a:cubicBezTo>
                  <a:pt x="13203" y="3575"/>
                  <a:pt x="13153" y="3601"/>
                  <a:pt x="13153" y="3650"/>
                </a:cubicBezTo>
                <a:cubicBezTo>
                  <a:pt x="13128" y="3675"/>
                  <a:pt x="13177" y="3675"/>
                  <a:pt x="13203" y="3675"/>
                </a:cubicBezTo>
                <a:cubicBezTo>
                  <a:pt x="13228" y="3701"/>
                  <a:pt x="13177" y="3701"/>
                  <a:pt x="13177" y="3726"/>
                </a:cubicBezTo>
                <a:cubicBezTo>
                  <a:pt x="13177" y="3726"/>
                  <a:pt x="13228" y="3726"/>
                  <a:pt x="13277" y="3675"/>
                </a:cubicBezTo>
                <a:cubicBezTo>
                  <a:pt x="13353" y="3601"/>
                  <a:pt x="13403" y="3601"/>
                  <a:pt x="13453" y="3601"/>
                </a:cubicBezTo>
                <a:cubicBezTo>
                  <a:pt x="13477" y="3601"/>
                  <a:pt x="13453" y="3550"/>
                  <a:pt x="13453" y="3501"/>
                </a:cubicBezTo>
                <a:cubicBezTo>
                  <a:pt x="13477" y="3450"/>
                  <a:pt x="13577" y="3426"/>
                  <a:pt x="13628" y="3450"/>
                </a:cubicBezTo>
                <a:cubicBezTo>
                  <a:pt x="13653" y="3450"/>
                  <a:pt x="13653" y="3475"/>
                  <a:pt x="13628" y="3475"/>
                </a:cubicBezTo>
                <a:cubicBezTo>
                  <a:pt x="13577" y="3450"/>
                  <a:pt x="13553" y="3501"/>
                  <a:pt x="13553" y="3550"/>
                </a:cubicBezTo>
                <a:cubicBezTo>
                  <a:pt x="13553" y="3575"/>
                  <a:pt x="13528" y="3601"/>
                  <a:pt x="13528" y="3626"/>
                </a:cubicBezTo>
                <a:cubicBezTo>
                  <a:pt x="13553" y="3626"/>
                  <a:pt x="13503" y="3650"/>
                  <a:pt x="13503" y="3650"/>
                </a:cubicBezTo>
                <a:cubicBezTo>
                  <a:pt x="13503" y="3675"/>
                  <a:pt x="13503" y="3701"/>
                  <a:pt x="13477" y="3701"/>
                </a:cubicBezTo>
                <a:cubicBezTo>
                  <a:pt x="13453" y="3701"/>
                  <a:pt x="13353" y="3726"/>
                  <a:pt x="13353" y="3751"/>
                </a:cubicBezTo>
                <a:cubicBezTo>
                  <a:pt x="13353" y="3800"/>
                  <a:pt x="13303" y="3800"/>
                  <a:pt x="13277" y="3851"/>
                </a:cubicBezTo>
                <a:cubicBezTo>
                  <a:pt x="13253" y="3875"/>
                  <a:pt x="13177" y="3926"/>
                  <a:pt x="13103" y="4001"/>
                </a:cubicBezTo>
                <a:cubicBezTo>
                  <a:pt x="13053" y="4101"/>
                  <a:pt x="12952" y="4101"/>
                  <a:pt x="12952" y="4101"/>
                </a:cubicBezTo>
                <a:cubicBezTo>
                  <a:pt x="12952" y="4126"/>
                  <a:pt x="12877" y="4126"/>
                  <a:pt x="12877" y="4126"/>
                </a:cubicBezTo>
                <a:cubicBezTo>
                  <a:pt x="12852" y="4126"/>
                  <a:pt x="12877" y="4175"/>
                  <a:pt x="12828" y="4251"/>
                </a:cubicBezTo>
                <a:cubicBezTo>
                  <a:pt x="12777" y="4301"/>
                  <a:pt x="12752" y="4375"/>
                  <a:pt x="12752" y="4451"/>
                </a:cubicBezTo>
                <a:cubicBezTo>
                  <a:pt x="12752" y="4526"/>
                  <a:pt x="12777" y="4751"/>
                  <a:pt x="12803" y="4801"/>
                </a:cubicBezTo>
                <a:cubicBezTo>
                  <a:pt x="12828" y="4851"/>
                  <a:pt x="12803" y="4951"/>
                  <a:pt x="12828" y="4951"/>
                </a:cubicBezTo>
                <a:cubicBezTo>
                  <a:pt x="12852" y="4976"/>
                  <a:pt x="12852" y="5026"/>
                  <a:pt x="12852" y="5026"/>
                </a:cubicBezTo>
                <a:cubicBezTo>
                  <a:pt x="12877" y="5051"/>
                  <a:pt x="12928" y="4976"/>
                  <a:pt x="12952" y="4951"/>
                </a:cubicBezTo>
                <a:cubicBezTo>
                  <a:pt x="12977" y="4926"/>
                  <a:pt x="12977" y="4901"/>
                  <a:pt x="13003" y="4901"/>
                </a:cubicBezTo>
                <a:cubicBezTo>
                  <a:pt x="13028" y="4875"/>
                  <a:pt x="13003" y="4801"/>
                  <a:pt x="13028" y="4801"/>
                </a:cubicBezTo>
                <a:cubicBezTo>
                  <a:pt x="13028" y="4775"/>
                  <a:pt x="13077" y="4775"/>
                  <a:pt x="13077" y="4751"/>
                </a:cubicBezTo>
                <a:cubicBezTo>
                  <a:pt x="13103" y="4726"/>
                  <a:pt x="13128" y="4751"/>
                  <a:pt x="13153" y="4751"/>
                </a:cubicBezTo>
                <a:cubicBezTo>
                  <a:pt x="13177" y="4726"/>
                  <a:pt x="13153" y="4675"/>
                  <a:pt x="13153" y="4651"/>
                </a:cubicBezTo>
                <a:cubicBezTo>
                  <a:pt x="13128" y="4626"/>
                  <a:pt x="13203" y="4601"/>
                  <a:pt x="13228" y="4575"/>
                </a:cubicBezTo>
                <a:cubicBezTo>
                  <a:pt x="13277" y="4551"/>
                  <a:pt x="13303" y="4601"/>
                  <a:pt x="13353" y="4551"/>
                </a:cubicBezTo>
                <a:cubicBezTo>
                  <a:pt x="13377" y="4526"/>
                  <a:pt x="13353" y="4475"/>
                  <a:pt x="13328" y="4451"/>
                </a:cubicBezTo>
                <a:cubicBezTo>
                  <a:pt x="13328" y="4451"/>
                  <a:pt x="13377" y="4351"/>
                  <a:pt x="13403" y="4351"/>
                </a:cubicBezTo>
                <a:cubicBezTo>
                  <a:pt x="13428" y="4351"/>
                  <a:pt x="13453" y="4375"/>
                  <a:pt x="13477" y="4351"/>
                </a:cubicBezTo>
                <a:cubicBezTo>
                  <a:pt x="13503" y="4326"/>
                  <a:pt x="13453" y="4275"/>
                  <a:pt x="13428" y="4275"/>
                </a:cubicBezTo>
                <a:cubicBezTo>
                  <a:pt x="13403" y="4275"/>
                  <a:pt x="13403" y="4201"/>
                  <a:pt x="13453" y="4175"/>
                </a:cubicBezTo>
                <a:cubicBezTo>
                  <a:pt x="13503" y="4151"/>
                  <a:pt x="13477" y="4126"/>
                  <a:pt x="13453" y="4126"/>
                </a:cubicBezTo>
                <a:cubicBezTo>
                  <a:pt x="13403" y="4126"/>
                  <a:pt x="13403" y="4126"/>
                  <a:pt x="13377" y="4126"/>
                </a:cubicBezTo>
                <a:cubicBezTo>
                  <a:pt x="13353" y="4126"/>
                  <a:pt x="13328" y="4075"/>
                  <a:pt x="13377" y="4026"/>
                </a:cubicBezTo>
                <a:cubicBezTo>
                  <a:pt x="13403" y="3975"/>
                  <a:pt x="13453" y="4001"/>
                  <a:pt x="13453" y="3951"/>
                </a:cubicBezTo>
                <a:cubicBezTo>
                  <a:pt x="13453" y="3901"/>
                  <a:pt x="13503" y="3851"/>
                  <a:pt x="13528" y="3826"/>
                </a:cubicBezTo>
                <a:cubicBezTo>
                  <a:pt x="13528" y="3800"/>
                  <a:pt x="13577" y="3826"/>
                  <a:pt x="13603" y="3826"/>
                </a:cubicBezTo>
                <a:cubicBezTo>
                  <a:pt x="13628" y="3826"/>
                  <a:pt x="13628" y="3875"/>
                  <a:pt x="13628" y="3851"/>
                </a:cubicBezTo>
                <a:cubicBezTo>
                  <a:pt x="13653" y="3826"/>
                  <a:pt x="13703" y="3751"/>
                  <a:pt x="13728" y="3751"/>
                </a:cubicBezTo>
                <a:cubicBezTo>
                  <a:pt x="13777" y="3751"/>
                  <a:pt x="13753" y="3800"/>
                  <a:pt x="13753" y="3826"/>
                </a:cubicBezTo>
                <a:cubicBezTo>
                  <a:pt x="13753" y="3875"/>
                  <a:pt x="13777" y="3826"/>
                  <a:pt x="13853" y="3775"/>
                </a:cubicBezTo>
                <a:cubicBezTo>
                  <a:pt x="13902" y="3751"/>
                  <a:pt x="14028" y="3751"/>
                  <a:pt x="14078" y="3775"/>
                </a:cubicBezTo>
                <a:cubicBezTo>
                  <a:pt x="14128" y="3775"/>
                  <a:pt x="14128" y="3826"/>
                  <a:pt x="14153" y="3826"/>
                </a:cubicBezTo>
                <a:cubicBezTo>
                  <a:pt x="14178" y="3826"/>
                  <a:pt x="14153" y="3775"/>
                  <a:pt x="14178" y="3775"/>
                </a:cubicBezTo>
                <a:cubicBezTo>
                  <a:pt x="14228" y="3751"/>
                  <a:pt x="14278" y="3726"/>
                  <a:pt x="14328" y="3701"/>
                </a:cubicBezTo>
                <a:cubicBezTo>
                  <a:pt x="14353" y="3650"/>
                  <a:pt x="14353" y="3675"/>
                  <a:pt x="14378" y="3650"/>
                </a:cubicBezTo>
                <a:cubicBezTo>
                  <a:pt x="14403" y="3626"/>
                  <a:pt x="14428" y="3650"/>
                  <a:pt x="14428" y="3626"/>
                </a:cubicBezTo>
                <a:cubicBezTo>
                  <a:pt x="14428" y="3601"/>
                  <a:pt x="14503" y="3575"/>
                  <a:pt x="14578" y="3550"/>
                </a:cubicBezTo>
                <a:cubicBezTo>
                  <a:pt x="14678" y="3526"/>
                  <a:pt x="14778" y="3475"/>
                  <a:pt x="14778" y="3450"/>
                </a:cubicBezTo>
                <a:cubicBezTo>
                  <a:pt x="14778" y="3426"/>
                  <a:pt x="14828" y="3426"/>
                  <a:pt x="14828" y="3450"/>
                </a:cubicBezTo>
                <a:cubicBezTo>
                  <a:pt x="14828" y="3475"/>
                  <a:pt x="14853" y="3450"/>
                  <a:pt x="14903" y="3475"/>
                </a:cubicBezTo>
                <a:cubicBezTo>
                  <a:pt x="14953" y="3475"/>
                  <a:pt x="14978" y="3501"/>
                  <a:pt x="15003" y="3450"/>
                </a:cubicBezTo>
                <a:cubicBezTo>
                  <a:pt x="15053" y="3426"/>
                  <a:pt x="15003" y="3401"/>
                  <a:pt x="15003" y="3375"/>
                </a:cubicBezTo>
                <a:cubicBezTo>
                  <a:pt x="15003" y="3350"/>
                  <a:pt x="14953" y="3326"/>
                  <a:pt x="14953" y="3301"/>
                </a:cubicBezTo>
                <a:cubicBezTo>
                  <a:pt x="14953" y="3275"/>
                  <a:pt x="14903" y="3201"/>
                  <a:pt x="14878" y="3201"/>
                </a:cubicBezTo>
                <a:cubicBezTo>
                  <a:pt x="14878" y="3226"/>
                  <a:pt x="14828" y="3201"/>
                  <a:pt x="14828" y="3175"/>
                </a:cubicBezTo>
                <a:cubicBezTo>
                  <a:pt x="14828" y="3150"/>
                  <a:pt x="14828" y="3126"/>
                  <a:pt x="14803" y="3126"/>
                </a:cubicBezTo>
                <a:cubicBezTo>
                  <a:pt x="14778" y="3150"/>
                  <a:pt x="14728" y="3150"/>
                  <a:pt x="14728" y="3126"/>
                </a:cubicBezTo>
                <a:cubicBezTo>
                  <a:pt x="14703" y="3101"/>
                  <a:pt x="14778" y="3075"/>
                  <a:pt x="14828" y="3101"/>
                </a:cubicBezTo>
                <a:cubicBezTo>
                  <a:pt x="14853" y="3101"/>
                  <a:pt x="14853" y="3126"/>
                  <a:pt x="14878" y="3150"/>
                </a:cubicBezTo>
                <a:cubicBezTo>
                  <a:pt x="14878" y="3150"/>
                  <a:pt x="14953" y="3150"/>
                  <a:pt x="14978" y="3126"/>
                </a:cubicBezTo>
                <a:cubicBezTo>
                  <a:pt x="15003" y="3126"/>
                  <a:pt x="15078" y="3101"/>
                  <a:pt x="15103" y="3075"/>
                </a:cubicBezTo>
                <a:cubicBezTo>
                  <a:pt x="15103" y="3050"/>
                  <a:pt x="15103" y="3026"/>
                  <a:pt x="15128" y="3026"/>
                </a:cubicBezTo>
                <a:cubicBezTo>
                  <a:pt x="15153" y="3001"/>
                  <a:pt x="15128" y="2975"/>
                  <a:pt x="15103" y="2975"/>
                </a:cubicBezTo>
                <a:cubicBezTo>
                  <a:pt x="15078" y="2950"/>
                  <a:pt x="15078" y="2926"/>
                  <a:pt x="15103" y="2926"/>
                </a:cubicBezTo>
                <a:cubicBezTo>
                  <a:pt x="15128" y="2926"/>
                  <a:pt x="15128" y="2901"/>
                  <a:pt x="15153" y="2901"/>
                </a:cubicBezTo>
                <a:cubicBezTo>
                  <a:pt x="15178" y="2875"/>
                  <a:pt x="15178" y="2901"/>
                  <a:pt x="15203" y="2875"/>
                </a:cubicBezTo>
                <a:cubicBezTo>
                  <a:pt x="15228" y="2875"/>
                  <a:pt x="15203" y="2901"/>
                  <a:pt x="15178" y="2926"/>
                </a:cubicBezTo>
                <a:cubicBezTo>
                  <a:pt x="15178" y="2950"/>
                  <a:pt x="15228" y="2975"/>
                  <a:pt x="15228" y="3001"/>
                </a:cubicBezTo>
                <a:cubicBezTo>
                  <a:pt x="15228" y="3026"/>
                  <a:pt x="15278" y="3026"/>
                  <a:pt x="15328" y="3001"/>
                </a:cubicBezTo>
                <a:cubicBezTo>
                  <a:pt x="15353" y="2975"/>
                  <a:pt x="15453" y="3026"/>
                  <a:pt x="15453" y="3050"/>
                </a:cubicBezTo>
                <a:cubicBezTo>
                  <a:pt x="15478" y="3075"/>
                  <a:pt x="15478" y="3101"/>
                  <a:pt x="15528" y="3126"/>
                </a:cubicBezTo>
                <a:cubicBezTo>
                  <a:pt x="15578" y="3150"/>
                  <a:pt x="15628" y="3150"/>
                  <a:pt x="15628" y="3175"/>
                </a:cubicBezTo>
                <a:cubicBezTo>
                  <a:pt x="15628" y="3175"/>
                  <a:pt x="15653" y="3201"/>
                  <a:pt x="15678" y="3201"/>
                </a:cubicBezTo>
                <a:cubicBezTo>
                  <a:pt x="15703" y="3175"/>
                  <a:pt x="15703" y="3226"/>
                  <a:pt x="15728" y="3201"/>
                </a:cubicBezTo>
                <a:cubicBezTo>
                  <a:pt x="15753" y="3175"/>
                  <a:pt x="15753" y="3201"/>
                  <a:pt x="15778" y="3175"/>
                </a:cubicBezTo>
                <a:cubicBezTo>
                  <a:pt x="15804" y="3175"/>
                  <a:pt x="15728" y="3150"/>
                  <a:pt x="15753" y="3126"/>
                </a:cubicBezTo>
                <a:lnTo>
                  <a:pt x="15778" y="3150"/>
                </a:lnTo>
                <a:cubicBezTo>
                  <a:pt x="15804" y="3150"/>
                  <a:pt x="15778" y="3101"/>
                  <a:pt x="15804" y="3101"/>
                </a:cubicBezTo>
                <a:cubicBezTo>
                  <a:pt x="15804" y="3101"/>
                  <a:pt x="15804" y="3001"/>
                  <a:pt x="15778" y="3001"/>
                </a:cubicBezTo>
                <a:cubicBezTo>
                  <a:pt x="15778" y="3001"/>
                  <a:pt x="15778" y="2975"/>
                  <a:pt x="15804" y="3001"/>
                </a:cubicBezTo>
                <a:cubicBezTo>
                  <a:pt x="15853" y="3026"/>
                  <a:pt x="15904" y="3026"/>
                  <a:pt x="15928" y="3026"/>
                </a:cubicBezTo>
                <a:cubicBezTo>
                  <a:pt x="15953" y="3026"/>
                  <a:pt x="15928" y="3001"/>
                  <a:pt x="15904" y="3001"/>
                </a:cubicBezTo>
                <a:cubicBezTo>
                  <a:pt x="15878" y="2975"/>
                  <a:pt x="15904" y="2975"/>
                  <a:pt x="15928" y="2975"/>
                </a:cubicBezTo>
                <a:cubicBezTo>
                  <a:pt x="15928" y="3001"/>
                  <a:pt x="15953" y="3001"/>
                  <a:pt x="15978" y="3001"/>
                </a:cubicBezTo>
                <a:cubicBezTo>
                  <a:pt x="15978" y="2975"/>
                  <a:pt x="15978" y="2926"/>
                  <a:pt x="16028" y="2926"/>
                </a:cubicBezTo>
                <a:cubicBezTo>
                  <a:pt x="16053" y="2950"/>
                  <a:pt x="16053" y="2926"/>
                  <a:pt x="16028" y="2901"/>
                </a:cubicBezTo>
                <a:close/>
                <a:moveTo>
                  <a:pt x="8276" y="4726"/>
                </a:moveTo>
                <a:lnTo>
                  <a:pt x="8276" y="4726"/>
                </a:lnTo>
                <a:cubicBezTo>
                  <a:pt x="8202" y="4801"/>
                  <a:pt x="8051" y="4826"/>
                  <a:pt x="8051" y="4875"/>
                </a:cubicBezTo>
                <a:cubicBezTo>
                  <a:pt x="8051" y="4951"/>
                  <a:pt x="7851" y="4976"/>
                  <a:pt x="7827" y="4951"/>
                </a:cubicBezTo>
                <a:cubicBezTo>
                  <a:pt x="7827" y="4926"/>
                  <a:pt x="7976" y="4926"/>
                  <a:pt x="8002" y="4826"/>
                </a:cubicBezTo>
                <a:cubicBezTo>
                  <a:pt x="8051" y="4751"/>
                  <a:pt x="8202" y="4701"/>
                  <a:pt x="8251" y="4601"/>
                </a:cubicBezTo>
                <a:cubicBezTo>
                  <a:pt x="8302" y="4526"/>
                  <a:pt x="8351" y="4401"/>
                  <a:pt x="8376" y="4401"/>
                </a:cubicBezTo>
                <a:cubicBezTo>
                  <a:pt x="8402" y="4401"/>
                  <a:pt x="8351" y="4675"/>
                  <a:pt x="8276" y="4726"/>
                </a:cubicBezTo>
                <a:close/>
                <a:moveTo>
                  <a:pt x="8627" y="1475"/>
                </a:moveTo>
                <a:lnTo>
                  <a:pt x="8627" y="1475"/>
                </a:lnTo>
                <a:cubicBezTo>
                  <a:pt x="8627" y="1501"/>
                  <a:pt x="8551" y="1501"/>
                  <a:pt x="8576" y="1525"/>
                </a:cubicBezTo>
                <a:cubicBezTo>
                  <a:pt x="8602" y="1550"/>
                  <a:pt x="8752" y="1525"/>
                  <a:pt x="8752" y="1501"/>
                </a:cubicBezTo>
                <a:cubicBezTo>
                  <a:pt x="8752" y="1450"/>
                  <a:pt x="8652" y="1450"/>
                  <a:pt x="8627" y="1475"/>
                </a:cubicBezTo>
                <a:close/>
                <a:moveTo>
                  <a:pt x="2825" y="200"/>
                </a:moveTo>
                <a:lnTo>
                  <a:pt x="2825" y="200"/>
                </a:lnTo>
                <a:cubicBezTo>
                  <a:pt x="2875" y="225"/>
                  <a:pt x="2725" y="225"/>
                  <a:pt x="2701" y="250"/>
                </a:cubicBezTo>
                <a:cubicBezTo>
                  <a:pt x="2701" y="275"/>
                  <a:pt x="2601" y="250"/>
                  <a:pt x="2625" y="300"/>
                </a:cubicBezTo>
                <a:cubicBezTo>
                  <a:pt x="2625" y="325"/>
                  <a:pt x="2775" y="325"/>
                  <a:pt x="2775" y="300"/>
                </a:cubicBezTo>
                <a:cubicBezTo>
                  <a:pt x="2775" y="275"/>
                  <a:pt x="2850" y="300"/>
                  <a:pt x="2850" y="275"/>
                </a:cubicBezTo>
                <a:cubicBezTo>
                  <a:pt x="2850" y="250"/>
                  <a:pt x="2875" y="225"/>
                  <a:pt x="2950" y="225"/>
                </a:cubicBezTo>
                <a:cubicBezTo>
                  <a:pt x="3050" y="200"/>
                  <a:pt x="3050" y="175"/>
                  <a:pt x="2975" y="150"/>
                </a:cubicBezTo>
                <a:cubicBezTo>
                  <a:pt x="2901" y="125"/>
                  <a:pt x="2801" y="175"/>
                  <a:pt x="2825" y="200"/>
                </a:cubicBezTo>
                <a:close/>
                <a:moveTo>
                  <a:pt x="3201" y="1701"/>
                </a:moveTo>
                <a:lnTo>
                  <a:pt x="3201" y="1701"/>
                </a:lnTo>
                <a:cubicBezTo>
                  <a:pt x="3201" y="1725"/>
                  <a:pt x="3201" y="1750"/>
                  <a:pt x="3150" y="1750"/>
                </a:cubicBezTo>
                <a:cubicBezTo>
                  <a:pt x="3075" y="1750"/>
                  <a:pt x="3175" y="1775"/>
                  <a:pt x="3175" y="1801"/>
                </a:cubicBezTo>
                <a:cubicBezTo>
                  <a:pt x="3175" y="1825"/>
                  <a:pt x="3125" y="1825"/>
                  <a:pt x="3125" y="1850"/>
                </a:cubicBezTo>
                <a:cubicBezTo>
                  <a:pt x="3101" y="1901"/>
                  <a:pt x="3001" y="1850"/>
                  <a:pt x="3001" y="1925"/>
                </a:cubicBezTo>
                <a:cubicBezTo>
                  <a:pt x="2975" y="1975"/>
                  <a:pt x="3050" y="1975"/>
                  <a:pt x="3101" y="1975"/>
                </a:cubicBezTo>
                <a:cubicBezTo>
                  <a:pt x="3125" y="1975"/>
                  <a:pt x="3075" y="2025"/>
                  <a:pt x="3101" y="2050"/>
                </a:cubicBezTo>
                <a:cubicBezTo>
                  <a:pt x="3150" y="2075"/>
                  <a:pt x="3175" y="2075"/>
                  <a:pt x="3150" y="2025"/>
                </a:cubicBezTo>
                <a:cubicBezTo>
                  <a:pt x="3125" y="1975"/>
                  <a:pt x="3250" y="2025"/>
                  <a:pt x="3225" y="2075"/>
                </a:cubicBezTo>
                <a:cubicBezTo>
                  <a:pt x="3175" y="2101"/>
                  <a:pt x="3275" y="2125"/>
                  <a:pt x="3350" y="2125"/>
                </a:cubicBezTo>
                <a:cubicBezTo>
                  <a:pt x="3401" y="2150"/>
                  <a:pt x="3575" y="2175"/>
                  <a:pt x="3575" y="2125"/>
                </a:cubicBezTo>
                <a:cubicBezTo>
                  <a:pt x="3575" y="2101"/>
                  <a:pt x="3526" y="2075"/>
                  <a:pt x="3450" y="2025"/>
                </a:cubicBezTo>
                <a:cubicBezTo>
                  <a:pt x="3401" y="1950"/>
                  <a:pt x="3350" y="1850"/>
                  <a:pt x="3426" y="1825"/>
                </a:cubicBezTo>
                <a:cubicBezTo>
                  <a:pt x="3501" y="1775"/>
                  <a:pt x="3426" y="1750"/>
                  <a:pt x="3501" y="1701"/>
                </a:cubicBezTo>
                <a:cubicBezTo>
                  <a:pt x="3575" y="1675"/>
                  <a:pt x="3526" y="1625"/>
                  <a:pt x="3575" y="1625"/>
                </a:cubicBezTo>
                <a:cubicBezTo>
                  <a:pt x="3626" y="1601"/>
                  <a:pt x="3575" y="1550"/>
                  <a:pt x="3626" y="1550"/>
                </a:cubicBezTo>
                <a:cubicBezTo>
                  <a:pt x="3675" y="1550"/>
                  <a:pt x="3701" y="1475"/>
                  <a:pt x="3701" y="1450"/>
                </a:cubicBezTo>
                <a:cubicBezTo>
                  <a:pt x="3675" y="1425"/>
                  <a:pt x="3750" y="1450"/>
                  <a:pt x="3775" y="1425"/>
                </a:cubicBezTo>
                <a:cubicBezTo>
                  <a:pt x="3800" y="1401"/>
                  <a:pt x="3875" y="1425"/>
                  <a:pt x="3901" y="1375"/>
                </a:cubicBezTo>
                <a:cubicBezTo>
                  <a:pt x="3926" y="1325"/>
                  <a:pt x="4251" y="1225"/>
                  <a:pt x="4426" y="1175"/>
                </a:cubicBezTo>
                <a:cubicBezTo>
                  <a:pt x="4601" y="1125"/>
                  <a:pt x="4726" y="1050"/>
                  <a:pt x="4675" y="1000"/>
                </a:cubicBezTo>
                <a:cubicBezTo>
                  <a:pt x="4601" y="950"/>
                  <a:pt x="4426" y="1025"/>
                  <a:pt x="4375" y="1050"/>
                </a:cubicBezTo>
                <a:cubicBezTo>
                  <a:pt x="4326" y="1100"/>
                  <a:pt x="4275" y="1075"/>
                  <a:pt x="4226" y="1100"/>
                </a:cubicBezTo>
                <a:cubicBezTo>
                  <a:pt x="4175" y="1125"/>
                  <a:pt x="4075" y="1150"/>
                  <a:pt x="4050" y="1125"/>
                </a:cubicBezTo>
                <a:cubicBezTo>
                  <a:pt x="4001" y="1075"/>
                  <a:pt x="3926" y="1150"/>
                  <a:pt x="3901" y="1150"/>
                </a:cubicBezTo>
                <a:cubicBezTo>
                  <a:pt x="3875" y="1150"/>
                  <a:pt x="3826" y="1175"/>
                  <a:pt x="3775" y="1175"/>
                </a:cubicBezTo>
                <a:cubicBezTo>
                  <a:pt x="3750" y="1175"/>
                  <a:pt x="3675" y="1200"/>
                  <a:pt x="3650" y="1225"/>
                </a:cubicBezTo>
                <a:cubicBezTo>
                  <a:pt x="3650" y="1250"/>
                  <a:pt x="3601" y="1250"/>
                  <a:pt x="3601" y="1275"/>
                </a:cubicBezTo>
                <a:cubicBezTo>
                  <a:pt x="3601" y="1300"/>
                  <a:pt x="3526" y="1325"/>
                  <a:pt x="3501" y="1300"/>
                </a:cubicBezTo>
                <a:cubicBezTo>
                  <a:pt x="3475" y="1275"/>
                  <a:pt x="3450" y="1325"/>
                  <a:pt x="3475" y="1375"/>
                </a:cubicBezTo>
                <a:cubicBezTo>
                  <a:pt x="3526" y="1401"/>
                  <a:pt x="3426" y="1401"/>
                  <a:pt x="3426" y="1425"/>
                </a:cubicBezTo>
                <a:cubicBezTo>
                  <a:pt x="3450" y="1450"/>
                  <a:pt x="3401" y="1475"/>
                  <a:pt x="3401" y="1501"/>
                </a:cubicBezTo>
                <a:cubicBezTo>
                  <a:pt x="3426" y="1525"/>
                  <a:pt x="3375" y="1525"/>
                  <a:pt x="3326" y="1525"/>
                </a:cubicBezTo>
                <a:cubicBezTo>
                  <a:pt x="3275" y="1550"/>
                  <a:pt x="3250" y="1601"/>
                  <a:pt x="3326" y="1601"/>
                </a:cubicBezTo>
                <a:cubicBezTo>
                  <a:pt x="3375" y="1601"/>
                  <a:pt x="3275" y="1601"/>
                  <a:pt x="3301" y="1650"/>
                </a:cubicBezTo>
                <a:cubicBezTo>
                  <a:pt x="3301" y="1701"/>
                  <a:pt x="3201" y="1675"/>
                  <a:pt x="3201" y="1701"/>
                </a:cubicBezTo>
                <a:close/>
                <a:moveTo>
                  <a:pt x="3575" y="250"/>
                </a:moveTo>
                <a:lnTo>
                  <a:pt x="3575" y="250"/>
                </a:lnTo>
                <a:cubicBezTo>
                  <a:pt x="3601" y="275"/>
                  <a:pt x="3575" y="275"/>
                  <a:pt x="3526" y="275"/>
                </a:cubicBezTo>
                <a:cubicBezTo>
                  <a:pt x="3450" y="275"/>
                  <a:pt x="3426" y="300"/>
                  <a:pt x="3450" y="325"/>
                </a:cubicBezTo>
                <a:cubicBezTo>
                  <a:pt x="3501" y="350"/>
                  <a:pt x="3650" y="350"/>
                  <a:pt x="3675" y="325"/>
                </a:cubicBezTo>
                <a:cubicBezTo>
                  <a:pt x="3701" y="275"/>
                  <a:pt x="3750" y="300"/>
                  <a:pt x="3775" y="275"/>
                </a:cubicBezTo>
                <a:cubicBezTo>
                  <a:pt x="3775" y="250"/>
                  <a:pt x="3575" y="225"/>
                  <a:pt x="3575" y="250"/>
                </a:cubicBezTo>
                <a:close/>
                <a:moveTo>
                  <a:pt x="3575" y="100"/>
                </a:moveTo>
                <a:lnTo>
                  <a:pt x="3575" y="100"/>
                </a:lnTo>
                <a:cubicBezTo>
                  <a:pt x="3650" y="100"/>
                  <a:pt x="3626" y="50"/>
                  <a:pt x="3675" y="75"/>
                </a:cubicBezTo>
                <a:cubicBezTo>
                  <a:pt x="3701" y="75"/>
                  <a:pt x="3775" y="75"/>
                  <a:pt x="3750" y="50"/>
                </a:cubicBezTo>
                <a:cubicBezTo>
                  <a:pt x="3726" y="0"/>
                  <a:pt x="3550" y="25"/>
                  <a:pt x="3575" y="50"/>
                </a:cubicBezTo>
                <a:cubicBezTo>
                  <a:pt x="3601" y="75"/>
                  <a:pt x="3450" y="50"/>
                  <a:pt x="3450" y="75"/>
                </a:cubicBezTo>
                <a:cubicBezTo>
                  <a:pt x="3450" y="75"/>
                  <a:pt x="3501" y="100"/>
                  <a:pt x="3575" y="100"/>
                </a:cubicBezTo>
                <a:close/>
                <a:moveTo>
                  <a:pt x="4050" y="200"/>
                </a:moveTo>
                <a:lnTo>
                  <a:pt x="4050" y="200"/>
                </a:lnTo>
                <a:cubicBezTo>
                  <a:pt x="4075" y="175"/>
                  <a:pt x="4026" y="175"/>
                  <a:pt x="4026" y="150"/>
                </a:cubicBezTo>
                <a:cubicBezTo>
                  <a:pt x="4026" y="125"/>
                  <a:pt x="3850" y="125"/>
                  <a:pt x="3875" y="150"/>
                </a:cubicBezTo>
                <a:cubicBezTo>
                  <a:pt x="3875" y="175"/>
                  <a:pt x="3750" y="200"/>
                  <a:pt x="3800" y="225"/>
                </a:cubicBezTo>
                <a:cubicBezTo>
                  <a:pt x="3850" y="275"/>
                  <a:pt x="4050" y="225"/>
                  <a:pt x="4050" y="200"/>
                </a:cubicBezTo>
                <a:close/>
                <a:moveTo>
                  <a:pt x="3225" y="275"/>
                </a:moveTo>
                <a:lnTo>
                  <a:pt x="3225" y="275"/>
                </a:lnTo>
                <a:cubicBezTo>
                  <a:pt x="3225" y="250"/>
                  <a:pt x="3075" y="300"/>
                  <a:pt x="3101" y="300"/>
                </a:cubicBezTo>
                <a:cubicBezTo>
                  <a:pt x="3125" y="300"/>
                  <a:pt x="3225" y="325"/>
                  <a:pt x="3225" y="275"/>
                </a:cubicBezTo>
                <a:close/>
                <a:moveTo>
                  <a:pt x="3626" y="150"/>
                </a:moveTo>
                <a:lnTo>
                  <a:pt x="3626" y="150"/>
                </a:lnTo>
                <a:cubicBezTo>
                  <a:pt x="3626" y="100"/>
                  <a:pt x="3526" y="150"/>
                  <a:pt x="3450" y="100"/>
                </a:cubicBezTo>
                <a:cubicBezTo>
                  <a:pt x="3375" y="75"/>
                  <a:pt x="3350" y="75"/>
                  <a:pt x="3401" y="125"/>
                </a:cubicBezTo>
                <a:cubicBezTo>
                  <a:pt x="3426" y="150"/>
                  <a:pt x="3275" y="150"/>
                  <a:pt x="3301" y="175"/>
                </a:cubicBezTo>
                <a:cubicBezTo>
                  <a:pt x="3350" y="225"/>
                  <a:pt x="3601" y="200"/>
                  <a:pt x="3626" y="15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32" name="Freeform 158">
            <a:extLst>
              <a:ext uri="{FF2B5EF4-FFF2-40B4-BE49-F238E27FC236}">
                <a16:creationId xmlns:a16="http://schemas.microsoft.com/office/drawing/2014/main" id="{B0D431E0-449F-F54F-9C26-2184277121D1}"/>
              </a:ext>
            </a:extLst>
          </p:cNvPr>
          <p:cNvSpPr>
            <a:spLocks noChangeArrowheads="1"/>
          </p:cNvSpPr>
          <p:nvPr/>
        </p:nvSpPr>
        <p:spPr bwMode="auto">
          <a:xfrm>
            <a:off x="6347719" y="1551335"/>
            <a:ext cx="5120124" cy="1970144"/>
          </a:xfrm>
          <a:custGeom>
            <a:avLst/>
            <a:gdLst>
              <a:gd name="T0" fmla="*/ 7676 w 16054"/>
              <a:gd name="T1" fmla="*/ 750 h 6177"/>
              <a:gd name="T2" fmla="*/ 7426 w 16054"/>
              <a:gd name="T3" fmla="*/ 550 h 6177"/>
              <a:gd name="T4" fmla="*/ 6902 w 16054"/>
              <a:gd name="T5" fmla="*/ 175 h 6177"/>
              <a:gd name="T6" fmla="*/ 12052 w 16054"/>
              <a:gd name="T7" fmla="*/ 1300 h 6177"/>
              <a:gd name="T8" fmla="*/ 11027 w 16054"/>
              <a:gd name="T9" fmla="*/ 1350 h 6177"/>
              <a:gd name="T10" fmla="*/ 11477 w 16054"/>
              <a:gd name="T11" fmla="*/ 1601 h 6177"/>
              <a:gd name="T12" fmla="*/ 2425 w 16054"/>
              <a:gd name="T13" fmla="*/ 225 h 6177"/>
              <a:gd name="T14" fmla="*/ 11652 w 16054"/>
              <a:gd name="T15" fmla="*/ 5276 h 6177"/>
              <a:gd name="T16" fmla="*/ 15553 w 16054"/>
              <a:gd name="T17" fmla="*/ 2826 h 6177"/>
              <a:gd name="T18" fmla="*/ 14003 w 16054"/>
              <a:gd name="T19" fmla="*/ 2350 h 6177"/>
              <a:gd name="T20" fmla="*/ 12252 w 16054"/>
              <a:gd name="T21" fmla="*/ 2025 h 6177"/>
              <a:gd name="T22" fmla="*/ 11177 w 16054"/>
              <a:gd name="T23" fmla="*/ 1901 h 6177"/>
              <a:gd name="T24" fmla="*/ 10227 w 16054"/>
              <a:gd name="T25" fmla="*/ 2001 h 6177"/>
              <a:gd name="T26" fmla="*/ 9627 w 16054"/>
              <a:gd name="T27" fmla="*/ 1750 h 6177"/>
              <a:gd name="T28" fmla="*/ 8327 w 16054"/>
              <a:gd name="T29" fmla="*/ 1650 h 6177"/>
              <a:gd name="T30" fmla="*/ 8676 w 16054"/>
              <a:gd name="T31" fmla="*/ 1150 h 6177"/>
              <a:gd name="T32" fmla="*/ 7727 w 16054"/>
              <a:gd name="T33" fmla="*/ 850 h 6177"/>
              <a:gd name="T34" fmla="*/ 6951 w 16054"/>
              <a:gd name="T35" fmla="*/ 1200 h 6177"/>
              <a:gd name="T36" fmla="*/ 6376 w 16054"/>
              <a:gd name="T37" fmla="*/ 1550 h 6177"/>
              <a:gd name="T38" fmla="*/ 5551 w 16054"/>
              <a:gd name="T39" fmla="*/ 1901 h 6177"/>
              <a:gd name="T40" fmla="*/ 5151 w 16054"/>
              <a:gd name="T41" fmla="*/ 2301 h 6177"/>
              <a:gd name="T42" fmla="*/ 5100 w 16054"/>
              <a:gd name="T43" fmla="*/ 2775 h 6177"/>
              <a:gd name="T44" fmla="*/ 5100 w 16054"/>
              <a:gd name="T45" fmla="*/ 2526 h 6177"/>
              <a:gd name="T46" fmla="*/ 4526 w 16054"/>
              <a:gd name="T47" fmla="*/ 2201 h 6177"/>
              <a:gd name="T48" fmla="*/ 3875 w 16054"/>
              <a:gd name="T49" fmla="*/ 2350 h 6177"/>
              <a:gd name="T50" fmla="*/ 3075 w 16054"/>
              <a:gd name="T51" fmla="*/ 2500 h 6177"/>
              <a:gd name="T52" fmla="*/ 2300 w 16054"/>
              <a:gd name="T53" fmla="*/ 2726 h 6177"/>
              <a:gd name="T54" fmla="*/ 1700 w 16054"/>
              <a:gd name="T55" fmla="*/ 3150 h 6177"/>
              <a:gd name="T56" fmla="*/ 1750 w 16054"/>
              <a:gd name="T57" fmla="*/ 2875 h 6177"/>
              <a:gd name="T58" fmla="*/ 1075 w 16054"/>
              <a:gd name="T59" fmla="*/ 2275 h 6177"/>
              <a:gd name="T60" fmla="*/ 975 w 16054"/>
              <a:gd name="T61" fmla="*/ 3126 h 6177"/>
              <a:gd name="T62" fmla="*/ 725 w 16054"/>
              <a:gd name="T63" fmla="*/ 4026 h 6177"/>
              <a:gd name="T64" fmla="*/ 1175 w 16054"/>
              <a:gd name="T65" fmla="*/ 4726 h 6177"/>
              <a:gd name="T66" fmla="*/ 1775 w 16054"/>
              <a:gd name="T67" fmla="*/ 5126 h 6177"/>
              <a:gd name="T68" fmla="*/ 1600 w 16054"/>
              <a:gd name="T69" fmla="*/ 5701 h 6177"/>
              <a:gd name="T70" fmla="*/ 2601 w 16054"/>
              <a:gd name="T71" fmla="*/ 5951 h 6177"/>
              <a:gd name="T72" fmla="*/ 2725 w 16054"/>
              <a:gd name="T73" fmla="*/ 5151 h 6177"/>
              <a:gd name="T74" fmla="*/ 3750 w 16054"/>
              <a:gd name="T75" fmla="*/ 5026 h 6177"/>
              <a:gd name="T76" fmla="*/ 4351 w 16054"/>
              <a:gd name="T77" fmla="*/ 4551 h 6177"/>
              <a:gd name="T78" fmla="*/ 5351 w 16054"/>
              <a:gd name="T79" fmla="*/ 4575 h 6177"/>
              <a:gd name="T80" fmla="*/ 6426 w 16054"/>
              <a:gd name="T81" fmla="*/ 5226 h 6177"/>
              <a:gd name="T82" fmla="*/ 7351 w 16054"/>
              <a:gd name="T83" fmla="*/ 4901 h 6177"/>
              <a:gd name="T84" fmla="*/ 8502 w 16054"/>
              <a:gd name="T85" fmla="*/ 5226 h 6177"/>
              <a:gd name="T86" fmla="*/ 9652 w 16054"/>
              <a:gd name="T87" fmla="*/ 4701 h 6177"/>
              <a:gd name="T88" fmla="*/ 10727 w 16054"/>
              <a:gd name="T89" fmla="*/ 5476 h 6177"/>
              <a:gd name="T90" fmla="*/ 11327 w 16054"/>
              <a:gd name="T91" fmla="*/ 5051 h 6177"/>
              <a:gd name="T92" fmla="*/ 10952 w 16054"/>
              <a:gd name="T93" fmla="*/ 4551 h 6177"/>
              <a:gd name="T94" fmla="*/ 12328 w 16054"/>
              <a:gd name="T95" fmla="*/ 3875 h 6177"/>
              <a:gd name="T96" fmla="*/ 13153 w 16054"/>
              <a:gd name="T97" fmla="*/ 3650 h 6177"/>
              <a:gd name="T98" fmla="*/ 12877 w 16054"/>
              <a:gd name="T99" fmla="*/ 4126 h 6177"/>
              <a:gd name="T100" fmla="*/ 13477 w 16054"/>
              <a:gd name="T101" fmla="*/ 4351 h 6177"/>
              <a:gd name="T102" fmla="*/ 14328 w 16054"/>
              <a:gd name="T103" fmla="*/ 3701 h 6177"/>
              <a:gd name="T104" fmla="*/ 14978 w 16054"/>
              <a:gd name="T105" fmla="*/ 3126 h 6177"/>
              <a:gd name="T106" fmla="*/ 15753 w 16054"/>
              <a:gd name="T107" fmla="*/ 3126 h 6177"/>
              <a:gd name="T108" fmla="*/ 8251 w 16054"/>
              <a:gd name="T109" fmla="*/ 4601 h 6177"/>
              <a:gd name="T110" fmla="*/ 2825 w 16054"/>
              <a:gd name="T111" fmla="*/ 200 h 6177"/>
              <a:gd name="T112" fmla="*/ 3575 w 16054"/>
              <a:gd name="T113" fmla="*/ 1625 h 6177"/>
              <a:gd name="T114" fmla="*/ 3426 w 16054"/>
              <a:gd name="T115" fmla="*/ 1425 h 6177"/>
              <a:gd name="T116" fmla="*/ 3750 w 16054"/>
              <a:gd name="T117" fmla="*/ 50 h 6177"/>
              <a:gd name="T118" fmla="*/ 3450 w 16054"/>
              <a:gd name="T119" fmla="*/ 100 h 6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54" h="6177">
                <a:moveTo>
                  <a:pt x="250" y="4451"/>
                </a:moveTo>
                <a:lnTo>
                  <a:pt x="250" y="4451"/>
                </a:lnTo>
                <a:cubicBezTo>
                  <a:pt x="225" y="4475"/>
                  <a:pt x="200" y="4451"/>
                  <a:pt x="200" y="4451"/>
                </a:cubicBezTo>
                <a:cubicBezTo>
                  <a:pt x="174" y="4426"/>
                  <a:pt x="150" y="4426"/>
                  <a:pt x="125" y="4426"/>
                </a:cubicBezTo>
                <a:cubicBezTo>
                  <a:pt x="125" y="4451"/>
                  <a:pt x="150" y="4451"/>
                  <a:pt x="150" y="4451"/>
                </a:cubicBezTo>
                <a:cubicBezTo>
                  <a:pt x="150" y="4475"/>
                  <a:pt x="100" y="4475"/>
                  <a:pt x="125" y="4501"/>
                </a:cubicBezTo>
                <a:cubicBezTo>
                  <a:pt x="125" y="4526"/>
                  <a:pt x="74" y="4526"/>
                  <a:pt x="74" y="4501"/>
                </a:cubicBezTo>
                <a:cubicBezTo>
                  <a:pt x="74" y="4475"/>
                  <a:pt x="0" y="4475"/>
                  <a:pt x="0" y="4501"/>
                </a:cubicBezTo>
                <a:lnTo>
                  <a:pt x="0" y="4526"/>
                </a:lnTo>
                <a:cubicBezTo>
                  <a:pt x="25" y="4526"/>
                  <a:pt x="50" y="4551"/>
                  <a:pt x="50" y="4551"/>
                </a:cubicBezTo>
                <a:cubicBezTo>
                  <a:pt x="50" y="4551"/>
                  <a:pt x="225" y="4575"/>
                  <a:pt x="300" y="4551"/>
                </a:cubicBezTo>
                <a:lnTo>
                  <a:pt x="300" y="4501"/>
                </a:lnTo>
                <a:cubicBezTo>
                  <a:pt x="300" y="4475"/>
                  <a:pt x="250" y="4451"/>
                  <a:pt x="250" y="4451"/>
                </a:cubicBezTo>
                <a:close/>
                <a:moveTo>
                  <a:pt x="7426" y="775"/>
                </a:moveTo>
                <a:lnTo>
                  <a:pt x="7426" y="775"/>
                </a:lnTo>
                <a:cubicBezTo>
                  <a:pt x="7476" y="800"/>
                  <a:pt x="7602" y="750"/>
                  <a:pt x="7676" y="750"/>
                </a:cubicBezTo>
                <a:cubicBezTo>
                  <a:pt x="7751" y="750"/>
                  <a:pt x="8002" y="700"/>
                  <a:pt x="8002" y="650"/>
                </a:cubicBezTo>
                <a:cubicBezTo>
                  <a:pt x="8002" y="600"/>
                  <a:pt x="7927" y="600"/>
                  <a:pt x="7876" y="575"/>
                </a:cubicBezTo>
                <a:cubicBezTo>
                  <a:pt x="7851" y="525"/>
                  <a:pt x="7776" y="550"/>
                  <a:pt x="7751" y="600"/>
                </a:cubicBezTo>
                <a:cubicBezTo>
                  <a:pt x="7727" y="625"/>
                  <a:pt x="7702" y="600"/>
                  <a:pt x="7751" y="550"/>
                </a:cubicBezTo>
                <a:cubicBezTo>
                  <a:pt x="7802" y="500"/>
                  <a:pt x="7702" y="450"/>
                  <a:pt x="7702" y="475"/>
                </a:cubicBezTo>
                <a:cubicBezTo>
                  <a:pt x="7702" y="525"/>
                  <a:pt x="7602" y="475"/>
                  <a:pt x="7602" y="525"/>
                </a:cubicBezTo>
                <a:cubicBezTo>
                  <a:pt x="7602" y="550"/>
                  <a:pt x="7576" y="550"/>
                  <a:pt x="7576" y="600"/>
                </a:cubicBezTo>
                <a:cubicBezTo>
                  <a:pt x="7576" y="625"/>
                  <a:pt x="7502" y="575"/>
                  <a:pt x="7502" y="650"/>
                </a:cubicBezTo>
                <a:cubicBezTo>
                  <a:pt x="7502" y="725"/>
                  <a:pt x="7402" y="750"/>
                  <a:pt x="7426" y="775"/>
                </a:cubicBezTo>
                <a:close/>
                <a:moveTo>
                  <a:pt x="7002" y="375"/>
                </a:moveTo>
                <a:lnTo>
                  <a:pt x="7002" y="375"/>
                </a:lnTo>
                <a:cubicBezTo>
                  <a:pt x="7002" y="425"/>
                  <a:pt x="6902" y="450"/>
                  <a:pt x="6926" y="475"/>
                </a:cubicBezTo>
                <a:cubicBezTo>
                  <a:pt x="6951" y="500"/>
                  <a:pt x="6976" y="475"/>
                  <a:pt x="7002" y="500"/>
                </a:cubicBezTo>
                <a:cubicBezTo>
                  <a:pt x="7026" y="500"/>
                  <a:pt x="7051" y="575"/>
                  <a:pt x="7102" y="550"/>
                </a:cubicBezTo>
                <a:cubicBezTo>
                  <a:pt x="7151" y="550"/>
                  <a:pt x="7276" y="600"/>
                  <a:pt x="7376" y="600"/>
                </a:cubicBezTo>
                <a:cubicBezTo>
                  <a:pt x="7451" y="600"/>
                  <a:pt x="7451" y="550"/>
                  <a:pt x="7426" y="550"/>
                </a:cubicBezTo>
                <a:cubicBezTo>
                  <a:pt x="7402" y="525"/>
                  <a:pt x="7426" y="500"/>
                  <a:pt x="7476" y="425"/>
                </a:cubicBezTo>
                <a:cubicBezTo>
                  <a:pt x="7526" y="375"/>
                  <a:pt x="7326" y="325"/>
                  <a:pt x="7326" y="375"/>
                </a:cubicBezTo>
                <a:cubicBezTo>
                  <a:pt x="7326" y="425"/>
                  <a:pt x="7276" y="350"/>
                  <a:pt x="7251" y="325"/>
                </a:cubicBezTo>
                <a:cubicBezTo>
                  <a:pt x="7251" y="300"/>
                  <a:pt x="7002" y="350"/>
                  <a:pt x="7002" y="375"/>
                </a:cubicBezTo>
                <a:close/>
                <a:moveTo>
                  <a:pt x="6851" y="300"/>
                </a:moveTo>
                <a:lnTo>
                  <a:pt x="6851" y="300"/>
                </a:lnTo>
                <a:cubicBezTo>
                  <a:pt x="6902" y="325"/>
                  <a:pt x="6876" y="350"/>
                  <a:pt x="6826" y="350"/>
                </a:cubicBezTo>
                <a:cubicBezTo>
                  <a:pt x="6776" y="350"/>
                  <a:pt x="6726" y="350"/>
                  <a:pt x="6776" y="375"/>
                </a:cubicBezTo>
                <a:cubicBezTo>
                  <a:pt x="6801" y="400"/>
                  <a:pt x="6801" y="425"/>
                  <a:pt x="6851" y="425"/>
                </a:cubicBezTo>
                <a:cubicBezTo>
                  <a:pt x="6902" y="450"/>
                  <a:pt x="6976" y="400"/>
                  <a:pt x="6951" y="375"/>
                </a:cubicBezTo>
                <a:cubicBezTo>
                  <a:pt x="6951" y="325"/>
                  <a:pt x="7151" y="300"/>
                  <a:pt x="7226" y="300"/>
                </a:cubicBezTo>
                <a:cubicBezTo>
                  <a:pt x="7276" y="275"/>
                  <a:pt x="7176" y="225"/>
                  <a:pt x="7251" y="200"/>
                </a:cubicBezTo>
                <a:cubicBezTo>
                  <a:pt x="7302" y="200"/>
                  <a:pt x="7276" y="175"/>
                  <a:pt x="7202" y="175"/>
                </a:cubicBezTo>
                <a:cubicBezTo>
                  <a:pt x="7126" y="150"/>
                  <a:pt x="7151" y="100"/>
                  <a:pt x="7126" y="75"/>
                </a:cubicBezTo>
                <a:cubicBezTo>
                  <a:pt x="7102" y="50"/>
                  <a:pt x="7102" y="100"/>
                  <a:pt x="7002" y="125"/>
                </a:cubicBezTo>
                <a:cubicBezTo>
                  <a:pt x="6902" y="125"/>
                  <a:pt x="6851" y="150"/>
                  <a:pt x="6902" y="175"/>
                </a:cubicBezTo>
                <a:cubicBezTo>
                  <a:pt x="6926" y="200"/>
                  <a:pt x="6902" y="250"/>
                  <a:pt x="6851" y="250"/>
                </a:cubicBezTo>
                <a:cubicBezTo>
                  <a:pt x="6801" y="250"/>
                  <a:pt x="6801" y="275"/>
                  <a:pt x="6851" y="300"/>
                </a:cubicBezTo>
                <a:close/>
                <a:moveTo>
                  <a:pt x="5601" y="1775"/>
                </a:moveTo>
                <a:lnTo>
                  <a:pt x="5601" y="1775"/>
                </a:lnTo>
                <a:cubicBezTo>
                  <a:pt x="5651" y="1801"/>
                  <a:pt x="5701" y="1775"/>
                  <a:pt x="5676" y="1750"/>
                </a:cubicBezTo>
                <a:cubicBezTo>
                  <a:pt x="5676" y="1701"/>
                  <a:pt x="5576" y="1750"/>
                  <a:pt x="5601" y="1775"/>
                </a:cubicBezTo>
                <a:close/>
                <a:moveTo>
                  <a:pt x="6776" y="100"/>
                </a:moveTo>
                <a:lnTo>
                  <a:pt x="6776" y="100"/>
                </a:lnTo>
                <a:cubicBezTo>
                  <a:pt x="6801" y="75"/>
                  <a:pt x="6601" y="75"/>
                  <a:pt x="6651" y="125"/>
                </a:cubicBezTo>
                <a:cubicBezTo>
                  <a:pt x="6676" y="150"/>
                  <a:pt x="6776" y="150"/>
                  <a:pt x="6776" y="100"/>
                </a:cubicBezTo>
                <a:close/>
                <a:moveTo>
                  <a:pt x="11852" y="1350"/>
                </a:moveTo>
                <a:lnTo>
                  <a:pt x="11852" y="1350"/>
                </a:lnTo>
                <a:cubicBezTo>
                  <a:pt x="11927" y="1350"/>
                  <a:pt x="11952" y="1425"/>
                  <a:pt x="12077" y="1425"/>
                </a:cubicBezTo>
                <a:cubicBezTo>
                  <a:pt x="12203" y="1425"/>
                  <a:pt x="12303" y="1401"/>
                  <a:pt x="12303" y="1375"/>
                </a:cubicBezTo>
                <a:cubicBezTo>
                  <a:pt x="12303" y="1350"/>
                  <a:pt x="12203" y="1300"/>
                  <a:pt x="12152" y="1325"/>
                </a:cubicBezTo>
                <a:cubicBezTo>
                  <a:pt x="12127" y="1350"/>
                  <a:pt x="12103" y="1300"/>
                  <a:pt x="12052" y="1300"/>
                </a:cubicBezTo>
                <a:cubicBezTo>
                  <a:pt x="12003" y="1325"/>
                  <a:pt x="11952" y="1325"/>
                  <a:pt x="11927" y="1275"/>
                </a:cubicBezTo>
                <a:cubicBezTo>
                  <a:pt x="11903" y="1250"/>
                  <a:pt x="11827" y="1350"/>
                  <a:pt x="11852" y="1350"/>
                </a:cubicBezTo>
                <a:close/>
                <a:moveTo>
                  <a:pt x="14953" y="2125"/>
                </a:moveTo>
                <a:lnTo>
                  <a:pt x="14953" y="2125"/>
                </a:lnTo>
                <a:cubicBezTo>
                  <a:pt x="15003" y="2150"/>
                  <a:pt x="15053" y="2101"/>
                  <a:pt x="15103" y="2125"/>
                </a:cubicBezTo>
                <a:cubicBezTo>
                  <a:pt x="15128" y="2150"/>
                  <a:pt x="15253" y="2101"/>
                  <a:pt x="15278" y="2101"/>
                </a:cubicBezTo>
                <a:cubicBezTo>
                  <a:pt x="15328" y="2101"/>
                  <a:pt x="15303" y="2025"/>
                  <a:pt x="15178" y="2025"/>
                </a:cubicBezTo>
                <a:cubicBezTo>
                  <a:pt x="15053" y="2001"/>
                  <a:pt x="14903" y="2101"/>
                  <a:pt x="14953" y="2125"/>
                </a:cubicBezTo>
                <a:close/>
                <a:moveTo>
                  <a:pt x="4275" y="175"/>
                </a:moveTo>
                <a:lnTo>
                  <a:pt x="4275" y="175"/>
                </a:lnTo>
                <a:cubicBezTo>
                  <a:pt x="4375" y="175"/>
                  <a:pt x="4375" y="125"/>
                  <a:pt x="4301" y="100"/>
                </a:cubicBezTo>
                <a:cubicBezTo>
                  <a:pt x="4251" y="100"/>
                  <a:pt x="4251" y="125"/>
                  <a:pt x="4226" y="125"/>
                </a:cubicBezTo>
                <a:cubicBezTo>
                  <a:pt x="4201" y="125"/>
                  <a:pt x="4075" y="150"/>
                  <a:pt x="4101" y="175"/>
                </a:cubicBezTo>
                <a:cubicBezTo>
                  <a:pt x="4126" y="200"/>
                  <a:pt x="4201" y="200"/>
                  <a:pt x="4275" y="175"/>
                </a:cubicBezTo>
                <a:close/>
                <a:moveTo>
                  <a:pt x="11027" y="1350"/>
                </a:moveTo>
                <a:lnTo>
                  <a:pt x="11027" y="1350"/>
                </a:lnTo>
                <a:cubicBezTo>
                  <a:pt x="11052" y="1375"/>
                  <a:pt x="11077" y="1401"/>
                  <a:pt x="11102" y="1401"/>
                </a:cubicBezTo>
                <a:cubicBezTo>
                  <a:pt x="11102" y="1425"/>
                  <a:pt x="11202" y="1401"/>
                  <a:pt x="11227" y="1401"/>
                </a:cubicBezTo>
                <a:cubicBezTo>
                  <a:pt x="11252" y="1375"/>
                  <a:pt x="11277" y="1450"/>
                  <a:pt x="11327" y="1401"/>
                </a:cubicBezTo>
                <a:cubicBezTo>
                  <a:pt x="11377" y="1375"/>
                  <a:pt x="11427" y="1401"/>
                  <a:pt x="11477" y="1401"/>
                </a:cubicBezTo>
                <a:cubicBezTo>
                  <a:pt x="11552" y="1401"/>
                  <a:pt x="11477" y="1325"/>
                  <a:pt x="11477" y="1275"/>
                </a:cubicBezTo>
                <a:cubicBezTo>
                  <a:pt x="11477" y="1250"/>
                  <a:pt x="11552" y="1275"/>
                  <a:pt x="11527" y="1300"/>
                </a:cubicBezTo>
                <a:cubicBezTo>
                  <a:pt x="11503" y="1325"/>
                  <a:pt x="11552" y="1401"/>
                  <a:pt x="11652" y="1375"/>
                </a:cubicBezTo>
                <a:cubicBezTo>
                  <a:pt x="11727" y="1375"/>
                  <a:pt x="11677" y="1325"/>
                  <a:pt x="11727" y="1300"/>
                </a:cubicBezTo>
                <a:cubicBezTo>
                  <a:pt x="11752" y="1275"/>
                  <a:pt x="11752" y="1250"/>
                  <a:pt x="11703" y="1225"/>
                </a:cubicBezTo>
                <a:cubicBezTo>
                  <a:pt x="11627" y="1175"/>
                  <a:pt x="11552" y="1200"/>
                  <a:pt x="11477" y="1175"/>
                </a:cubicBezTo>
                <a:cubicBezTo>
                  <a:pt x="11427" y="1150"/>
                  <a:pt x="11352" y="1150"/>
                  <a:pt x="11352" y="1225"/>
                </a:cubicBezTo>
                <a:cubicBezTo>
                  <a:pt x="11352" y="1275"/>
                  <a:pt x="11227" y="1150"/>
                  <a:pt x="11177" y="1125"/>
                </a:cubicBezTo>
                <a:cubicBezTo>
                  <a:pt x="11102" y="1100"/>
                  <a:pt x="10927" y="1300"/>
                  <a:pt x="11027" y="1350"/>
                </a:cubicBezTo>
                <a:close/>
                <a:moveTo>
                  <a:pt x="11603" y="1701"/>
                </a:moveTo>
                <a:lnTo>
                  <a:pt x="11603" y="1701"/>
                </a:lnTo>
                <a:cubicBezTo>
                  <a:pt x="11652" y="1701"/>
                  <a:pt x="11552" y="1601"/>
                  <a:pt x="11477" y="1601"/>
                </a:cubicBezTo>
                <a:cubicBezTo>
                  <a:pt x="11377" y="1575"/>
                  <a:pt x="11303" y="1650"/>
                  <a:pt x="11327" y="1650"/>
                </a:cubicBezTo>
                <a:cubicBezTo>
                  <a:pt x="11352" y="1701"/>
                  <a:pt x="11552" y="1725"/>
                  <a:pt x="11603" y="1701"/>
                </a:cubicBezTo>
                <a:close/>
                <a:moveTo>
                  <a:pt x="11377" y="1525"/>
                </a:moveTo>
                <a:lnTo>
                  <a:pt x="11377" y="1525"/>
                </a:lnTo>
                <a:cubicBezTo>
                  <a:pt x="11377" y="1475"/>
                  <a:pt x="11227" y="1525"/>
                  <a:pt x="11277" y="1550"/>
                </a:cubicBezTo>
                <a:cubicBezTo>
                  <a:pt x="11327" y="1575"/>
                  <a:pt x="11377" y="1575"/>
                  <a:pt x="11377" y="1525"/>
                </a:cubicBezTo>
                <a:close/>
                <a:moveTo>
                  <a:pt x="4801" y="1725"/>
                </a:moveTo>
                <a:lnTo>
                  <a:pt x="4801" y="1725"/>
                </a:lnTo>
                <a:cubicBezTo>
                  <a:pt x="4826" y="1725"/>
                  <a:pt x="4926" y="1725"/>
                  <a:pt x="4951" y="1701"/>
                </a:cubicBezTo>
                <a:cubicBezTo>
                  <a:pt x="4951" y="1675"/>
                  <a:pt x="4901" y="1650"/>
                  <a:pt x="4851" y="1650"/>
                </a:cubicBezTo>
                <a:cubicBezTo>
                  <a:pt x="4775" y="1650"/>
                  <a:pt x="4775" y="1725"/>
                  <a:pt x="4801" y="1725"/>
                </a:cubicBezTo>
                <a:close/>
                <a:moveTo>
                  <a:pt x="2575" y="225"/>
                </a:moveTo>
                <a:lnTo>
                  <a:pt x="2575" y="225"/>
                </a:lnTo>
                <a:cubicBezTo>
                  <a:pt x="2650" y="150"/>
                  <a:pt x="2725" y="225"/>
                  <a:pt x="2725" y="200"/>
                </a:cubicBezTo>
                <a:cubicBezTo>
                  <a:pt x="2750" y="150"/>
                  <a:pt x="2625" y="150"/>
                  <a:pt x="2575" y="175"/>
                </a:cubicBezTo>
                <a:cubicBezTo>
                  <a:pt x="2525" y="200"/>
                  <a:pt x="2401" y="175"/>
                  <a:pt x="2425" y="225"/>
                </a:cubicBezTo>
                <a:cubicBezTo>
                  <a:pt x="2425" y="225"/>
                  <a:pt x="2500" y="275"/>
                  <a:pt x="2575" y="225"/>
                </a:cubicBezTo>
                <a:close/>
                <a:moveTo>
                  <a:pt x="11577" y="4926"/>
                </a:moveTo>
                <a:lnTo>
                  <a:pt x="11577" y="4926"/>
                </a:lnTo>
                <a:cubicBezTo>
                  <a:pt x="11552" y="4826"/>
                  <a:pt x="11627" y="4751"/>
                  <a:pt x="11552" y="4726"/>
                </a:cubicBezTo>
                <a:cubicBezTo>
                  <a:pt x="11503" y="4675"/>
                  <a:pt x="11527" y="4575"/>
                  <a:pt x="11503" y="4601"/>
                </a:cubicBezTo>
                <a:cubicBezTo>
                  <a:pt x="11477" y="4626"/>
                  <a:pt x="11503" y="4701"/>
                  <a:pt x="11452" y="4701"/>
                </a:cubicBezTo>
                <a:cubicBezTo>
                  <a:pt x="11403" y="4701"/>
                  <a:pt x="11452" y="4751"/>
                  <a:pt x="11427" y="4801"/>
                </a:cubicBezTo>
                <a:cubicBezTo>
                  <a:pt x="11427" y="4851"/>
                  <a:pt x="11452" y="4951"/>
                  <a:pt x="11477" y="5001"/>
                </a:cubicBezTo>
                <a:cubicBezTo>
                  <a:pt x="11503" y="5051"/>
                  <a:pt x="11427" y="5301"/>
                  <a:pt x="11452" y="5351"/>
                </a:cubicBezTo>
                <a:cubicBezTo>
                  <a:pt x="11477" y="5401"/>
                  <a:pt x="11427" y="5601"/>
                  <a:pt x="11452" y="5626"/>
                </a:cubicBezTo>
                <a:cubicBezTo>
                  <a:pt x="11477" y="5651"/>
                  <a:pt x="11452" y="5551"/>
                  <a:pt x="11503" y="5551"/>
                </a:cubicBezTo>
                <a:cubicBezTo>
                  <a:pt x="11552" y="5551"/>
                  <a:pt x="11552" y="5601"/>
                  <a:pt x="11577" y="5626"/>
                </a:cubicBezTo>
                <a:cubicBezTo>
                  <a:pt x="11627" y="5626"/>
                  <a:pt x="11603" y="5526"/>
                  <a:pt x="11577" y="5551"/>
                </a:cubicBezTo>
                <a:cubicBezTo>
                  <a:pt x="11552" y="5551"/>
                  <a:pt x="11527" y="5476"/>
                  <a:pt x="11503" y="5426"/>
                </a:cubicBezTo>
                <a:cubicBezTo>
                  <a:pt x="11503" y="5376"/>
                  <a:pt x="11527" y="5326"/>
                  <a:pt x="11527" y="5276"/>
                </a:cubicBezTo>
                <a:cubicBezTo>
                  <a:pt x="11527" y="5226"/>
                  <a:pt x="11603" y="5226"/>
                  <a:pt x="11652" y="5276"/>
                </a:cubicBezTo>
                <a:cubicBezTo>
                  <a:pt x="11677" y="5301"/>
                  <a:pt x="11703" y="5276"/>
                  <a:pt x="11677" y="5251"/>
                </a:cubicBezTo>
                <a:cubicBezTo>
                  <a:pt x="11652" y="5226"/>
                  <a:pt x="11603" y="5001"/>
                  <a:pt x="11577" y="4926"/>
                </a:cubicBezTo>
                <a:close/>
                <a:moveTo>
                  <a:pt x="2725" y="2450"/>
                </a:moveTo>
                <a:lnTo>
                  <a:pt x="2725" y="2450"/>
                </a:lnTo>
                <a:cubicBezTo>
                  <a:pt x="2801" y="2500"/>
                  <a:pt x="2850" y="2400"/>
                  <a:pt x="2901" y="2400"/>
                </a:cubicBezTo>
                <a:cubicBezTo>
                  <a:pt x="2925" y="2400"/>
                  <a:pt x="2875" y="2350"/>
                  <a:pt x="2801" y="2350"/>
                </a:cubicBezTo>
                <a:cubicBezTo>
                  <a:pt x="2750" y="2325"/>
                  <a:pt x="2650" y="2375"/>
                  <a:pt x="2725" y="2450"/>
                </a:cubicBezTo>
                <a:close/>
                <a:moveTo>
                  <a:pt x="16028" y="2901"/>
                </a:moveTo>
                <a:lnTo>
                  <a:pt x="16028" y="2901"/>
                </a:lnTo>
                <a:cubicBezTo>
                  <a:pt x="16004" y="2901"/>
                  <a:pt x="15904" y="2850"/>
                  <a:pt x="15878" y="2826"/>
                </a:cubicBezTo>
                <a:cubicBezTo>
                  <a:pt x="15878" y="2775"/>
                  <a:pt x="15753" y="2775"/>
                  <a:pt x="15753" y="2775"/>
                </a:cubicBezTo>
                <a:cubicBezTo>
                  <a:pt x="15753" y="2801"/>
                  <a:pt x="15728" y="2775"/>
                  <a:pt x="15728" y="2750"/>
                </a:cubicBezTo>
                <a:cubicBezTo>
                  <a:pt x="15703" y="2750"/>
                  <a:pt x="15603" y="2750"/>
                  <a:pt x="15603" y="2750"/>
                </a:cubicBezTo>
                <a:cubicBezTo>
                  <a:pt x="15603" y="2775"/>
                  <a:pt x="15628" y="2775"/>
                  <a:pt x="15628" y="2801"/>
                </a:cubicBezTo>
                <a:cubicBezTo>
                  <a:pt x="15653" y="2826"/>
                  <a:pt x="15603" y="2826"/>
                  <a:pt x="15628" y="2850"/>
                </a:cubicBezTo>
                <a:cubicBezTo>
                  <a:pt x="15628" y="2875"/>
                  <a:pt x="15578" y="2850"/>
                  <a:pt x="15553" y="2826"/>
                </a:cubicBezTo>
                <a:cubicBezTo>
                  <a:pt x="15553" y="2826"/>
                  <a:pt x="15553" y="2775"/>
                  <a:pt x="15553" y="2750"/>
                </a:cubicBezTo>
                <a:cubicBezTo>
                  <a:pt x="15553" y="2701"/>
                  <a:pt x="15528" y="2726"/>
                  <a:pt x="15528" y="2701"/>
                </a:cubicBezTo>
                <a:cubicBezTo>
                  <a:pt x="15528" y="2650"/>
                  <a:pt x="15403" y="2601"/>
                  <a:pt x="15353" y="2575"/>
                </a:cubicBezTo>
                <a:cubicBezTo>
                  <a:pt x="15278" y="2550"/>
                  <a:pt x="15228" y="2550"/>
                  <a:pt x="15203" y="2526"/>
                </a:cubicBezTo>
                <a:cubicBezTo>
                  <a:pt x="15178" y="2475"/>
                  <a:pt x="15078" y="2475"/>
                  <a:pt x="15053" y="2450"/>
                </a:cubicBezTo>
                <a:cubicBezTo>
                  <a:pt x="15028" y="2400"/>
                  <a:pt x="14853" y="2350"/>
                  <a:pt x="14803" y="2325"/>
                </a:cubicBezTo>
                <a:cubicBezTo>
                  <a:pt x="14728" y="2325"/>
                  <a:pt x="14728" y="2301"/>
                  <a:pt x="14703" y="2301"/>
                </a:cubicBezTo>
                <a:cubicBezTo>
                  <a:pt x="14678" y="2301"/>
                  <a:pt x="14528" y="2301"/>
                  <a:pt x="14478" y="2301"/>
                </a:cubicBezTo>
                <a:cubicBezTo>
                  <a:pt x="14428" y="2275"/>
                  <a:pt x="14428" y="2325"/>
                  <a:pt x="14403" y="2301"/>
                </a:cubicBezTo>
                <a:cubicBezTo>
                  <a:pt x="14378" y="2301"/>
                  <a:pt x="14203" y="2225"/>
                  <a:pt x="14178" y="2250"/>
                </a:cubicBezTo>
                <a:cubicBezTo>
                  <a:pt x="14153" y="2275"/>
                  <a:pt x="14178" y="2301"/>
                  <a:pt x="14153" y="2325"/>
                </a:cubicBezTo>
                <a:cubicBezTo>
                  <a:pt x="14128" y="2325"/>
                  <a:pt x="14153" y="2350"/>
                  <a:pt x="14203" y="2400"/>
                </a:cubicBezTo>
                <a:cubicBezTo>
                  <a:pt x="14253" y="2425"/>
                  <a:pt x="14203" y="2475"/>
                  <a:pt x="14178" y="2475"/>
                </a:cubicBezTo>
                <a:cubicBezTo>
                  <a:pt x="14128" y="2500"/>
                  <a:pt x="14053" y="2475"/>
                  <a:pt x="14053" y="2425"/>
                </a:cubicBezTo>
                <a:cubicBezTo>
                  <a:pt x="14028" y="2400"/>
                  <a:pt x="13978" y="2425"/>
                  <a:pt x="13953" y="2375"/>
                </a:cubicBezTo>
                <a:cubicBezTo>
                  <a:pt x="13928" y="2325"/>
                  <a:pt x="13978" y="2325"/>
                  <a:pt x="14003" y="2350"/>
                </a:cubicBezTo>
                <a:cubicBezTo>
                  <a:pt x="14028" y="2375"/>
                  <a:pt x="14053" y="2350"/>
                  <a:pt x="14078" y="2325"/>
                </a:cubicBezTo>
                <a:cubicBezTo>
                  <a:pt x="14078" y="2301"/>
                  <a:pt x="14003" y="2275"/>
                  <a:pt x="13953" y="2275"/>
                </a:cubicBezTo>
                <a:cubicBezTo>
                  <a:pt x="13902" y="2275"/>
                  <a:pt x="13877" y="2325"/>
                  <a:pt x="13828" y="2350"/>
                </a:cubicBezTo>
                <a:cubicBezTo>
                  <a:pt x="13803" y="2375"/>
                  <a:pt x="13628" y="2350"/>
                  <a:pt x="13603" y="2325"/>
                </a:cubicBezTo>
                <a:cubicBezTo>
                  <a:pt x="13577" y="2325"/>
                  <a:pt x="13353" y="2325"/>
                  <a:pt x="13328" y="2350"/>
                </a:cubicBezTo>
                <a:cubicBezTo>
                  <a:pt x="13303" y="2375"/>
                  <a:pt x="13303" y="2425"/>
                  <a:pt x="13303" y="2450"/>
                </a:cubicBezTo>
                <a:cubicBezTo>
                  <a:pt x="13277" y="2450"/>
                  <a:pt x="13277" y="2375"/>
                  <a:pt x="13277" y="2350"/>
                </a:cubicBezTo>
                <a:cubicBezTo>
                  <a:pt x="13277" y="2325"/>
                  <a:pt x="13253" y="2325"/>
                  <a:pt x="13203" y="2325"/>
                </a:cubicBezTo>
                <a:cubicBezTo>
                  <a:pt x="13153" y="2325"/>
                  <a:pt x="13128" y="2325"/>
                  <a:pt x="13153" y="2301"/>
                </a:cubicBezTo>
                <a:cubicBezTo>
                  <a:pt x="13177" y="2275"/>
                  <a:pt x="13128" y="2275"/>
                  <a:pt x="13177" y="2250"/>
                </a:cubicBezTo>
                <a:cubicBezTo>
                  <a:pt x="13203" y="2225"/>
                  <a:pt x="13103" y="2150"/>
                  <a:pt x="13028" y="2101"/>
                </a:cubicBezTo>
                <a:cubicBezTo>
                  <a:pt x="12928" y="2075"/>
                  <a:pt x="12728" y="2101"/>
                  <a:pt x="12652" y="2101"/>
                </a:cubicBezTo>
                <a:cubicBezTo>
                  <a:pt x="12602" y="2125"/>
                  <a:pt x="12503" y="2125"/>
                  <a:pt x="12452" y="2125"/>
                </a:cubicBezTo>
                <a:cubicBezTo>
                  <a:pt x="12377" y="2125"/>
                  <a:pt x="12428" y="2101"/>
                  <a:pt x="12428" y="2075"/>
                </a:cubicBezTo>
                <a:cubicBezTo>
                  <a:pt x="12402" y="2050"/>
                  <a:pt x="12303" y="2025"/>
                  <a:pt x="12303" y="2050"/>
                </a:cubicBezTo>
                <a:cubicBezTo>
                  <a:pt x="12277" y="2075"/>
                  <a:pt x="12252" y="2050"/>
                  <a:pt x="12252" y="2025"/>
                </a:cubicBezTo>
                <a:cubicBezTo>
                  <a:pt x="12252" y="2025"/>
                  <a:pt x="12177" y="1975"/>
                  <a:pt x="12152" y="2001"/>
                </a:cubicBezTo>
                <a:cubicBezTo>
                  <a:pt x="12103" y="2001"/>
                  <a:pt x="12103" y="1950"/>
                  <a:pt x="12127" y="1950"/>
                </a:cubicBezTo>
                <a:cubicBezTo>
                  <a:pt x="12177" y="1950"/>
                  <a:pt x="12228" y="1975"/>
                  <a:pt x="12203" y="1925"/>
                </a:cubicBezTo>
                <a:cubicBezTo>
                  <a:pt x="12177" y="1875"/>
                  <a:pt x="11927" y="1875"/>
                  <a:pt x="11903" y="1875"/>
                </a:cubicBezTo>
                <a:cubicBezTo>
                  <a:pt x="11877" y="1875"/>
                  <a:pt x="11903" y="1925"/>
                  <a:pt x="11852" y="1975"/>
                </a:cubicBezTo>
                <a:cubicBezTo>
                  <a:pt x="11803" y="2025"/>
                  <a:pt x="11752" y="1975"/>
                  <a:pt x="11752" y="1950"/>
                </a:cubicBezTo>
                <a:cubicBezTo>
                  <a:pt x="11752" y="1925"/>
                  <a:pt x="11827" y="1925"/>
                  <a:pt x="11827" y="1901"/>
                </a:cubicBezTo>
                <a:cubicBezTo>
                  <a:pt x="11827" y="1875"/>
                  <a:pt x="11727" y="1901"/>
                  <a:pt x="11727" y="1875"/>
                </a:cubicBezTo>
                <a:cubicBezTo>
                  <a:pt x="11703" y="1850"/>
                  <a:pt x="11727" y="1850"/>
                  <a:pt x="11777" y="1850"/>
                </a:cubicBezTo>
                <a:cubicBezTo>
                  <a:pt x="11803" y="1875"/>
                  <a:pt x="11852" y="1875"/>
                  <a:pt x="11877" y="1850"/>
                </a:cubicBezTo>
                <a:cubicBezTo>
                  <a:pt x="11877" y="1850"/>
                  <a:pt x="11827" y="1825"/>
                  <a:pt x="11777" y="1825"/>
                </a:cubicBezTo>
                <a:cubicBezTo>
                  <a:pt x="11727" y="1825"/>
                  <a:pt x="11577" y="1775"/>
                  <a:pt x="11527" y="1801"/>
                </a:cubicBezTo>
                <a:cubicBezTo>
                  <a:pt x="11452" y="1801"/>
                  <a:pt x="11403" y="1775"/>
                  <a:pt x="11377" y="1750"/>
                </a:cubicBezTo>
                <a:cubicBezTo>
                  <a:pt x="11327" y="1750"/>
                  <a:pt x="11327" y="1775"/>
                  <a:pt x="11352" y="1801"/>
                </a:cubicBezTo>
                <a:cubicBezTo>
                  <a:pt x="11377" y="1825"/>
                  <a:pt x="11327" y="1850"/>
                  <a:pt x="11277" y="1825"/>
                </a:cubicBezTo>
                <a:cubicBezTo>
                  <a:pt x="11227" y="1825"/>
                  <a:pt x="11152" y="1850"/>
                  <a:pt x="11177" y="1901"/>
                </a:cubicBezTo>
                <a:cubicBezTo>
                  <a:pt x="11202" y="1925"/>
                  <a:pt x="11227" y="1875"/>
                  <a:pt x="11252" y="1901"/>
                </a:cubicBezTo>
                <a:cubicBezTo>
                  <a:pt x="11277" y="1901"/>
                  <a:pt x="11202" y="1925"/>
                  <a:pt x="11227" y="1950"/>
                </a:cubicBezTo>
                <a:cubicBezTo>
                  <a:pt x="11277" y="1950"/>
                  <a:pt x="11252" y="2001"/>
                  <a:pt x="11252" y="2001"/>
                </a:cubicBezTo>
                <a:cubicBezTo>
                  <a:pt x="11252" y="2025"/>
                  <a:pt x="11202" y="2025"/>
                  <a:pt x="11177" y="2001"/>
                </a:cubicBezTo>
                <a:cubicBezTo>
                  <a:pt x="11177" y="1975"/>
                  <a:pt x="11127" y="2001"/>
                  <a:pt x="11102" y="2001"/>
                </a:cubicBezTo>
                <a:cubicBezTo>
                  <a:pt x="11052" y="2001"/>
                  <a:pt x="11027" y="2025"/>
                  <a:pt x="11077" y="2025"/>
                </a:cubicBezTo>
                <a:cubicBezTo>
                  <a:pt x="11102" y="2025"/>
                  <a:pt x="11127" y="2050"/>
                  <a:pt x="11077" y="2050"/>
                </a:cubicBezTo>
                <a:cubicBezTo>
                  <a:pt x="11027" y="2075"/>
                  <a:pt x="11027" y="2001"/>
                  <a:pt x="11002" y="2025"/>
                </a:cubicBezTo>
                <a:cubicBezTo>
                  <a:pt x="10952" y="2025"/>
                  <a:pt x="10902" y="2001"/>
                  <a:pt x="10852" y="2001"/>
                </a:cubicBezTo>
                <a:cubicBezTo>
                  <a:pt x="10802" y="2001"/>
                  <a:pt x="10802" y="2025"/>
                  <a:pt x="10752" y="2025"/>
                </a:cubicBezTo>
                <a:cubicBezTo>
                  <a:pt x="10702" y="2025"/>
                  <a:pt x="10627" y="2001"/>
                  <a:pt x="10602" y="1975"/>
                </a:cubicBezTo>
                <a:cubicBezTo>
                  <a:pt x="10577" y="1950"/>
                  <a:pt x="10577" y="1925"/>
                  <a:pt x="10552" y="1975"/>
                </a:cubicBezTo>
                <a:cubicBezTo>
                  <a:pt x="10527" y="2001"/>
                  <a:pt x="10527" y="2050"/>
                  <a:pt x="10502" y="2075"/>
                </a:cubicBezTo>
                <a:cubicBezTo>
                  <a:pt x="10477" y="2075"/>
                  <a:pt x="10452" y="2125"/>
                  <a:pt x="10427" y="2150"/>
                </a:cubicBezTo>
                <a:cubicBezTo>
                  <a:pt x="10402" y="2150"/>
                  <a:pt x="10402" y="2125"/>
                  <a:pt x="10377" y="2125"/>
                </a:cubicBezTo>
                <a:cubicBezTo>
                  <a:pt x="10352" y="2125"/>
                  <a:pt x="10252" y="2025"/>
                  <a:pt x="10227" y="2001"/>
                </a:cubicBezTo>
                <a:cubicBezTo>
                  <a:pt x="10227" y="1975"/>
                  <a:pt x="10177" y="1901"/>
                  <a:pt x="10152" y="1901"/>
                </a:cubicBezTo>
                <a:cubicBezTo>
                  <a:pt x="10127" y="1875"/>
                  <a:pt x="10177" y="1875"/>
                  <a:pt x="10202" y="1901"/>
                </a:cubicBezTo>
                <a:cubicBezTo>
                  <a:pt x="10202" y="1925"/>
                  <a:pt x="10227" y="1925"/>
                  <a:pt x="10252" y="1901"/>
                </a:cubicBezTo>
                <a:cubicBezTo>
                  <a:pt x="10277" y="1901"/>
                  <a:pt x="10277" y="1850"/>
                  <a:pt x="10252" y="1850"/>
                </a:cubicBezTo>
                <a:cubicBezTo>
                  <a:pt x="10202" y="1850"/>
                  <a:pt x="10227" y="1801"/>
                  <a:pt x="10227" y="1801"/>
                </a:cubicBezTo>
                <a:cubicBezTo>
                  <a:pt x="10252" y="1801"/>
                  <a:pt x="10202" y="1750"/>
                  <a:pt x="10227" y="1750"/>
                </a:cubicBezTo>
                <a:cubicBezTo>
                  <a:pt x="10227" y="1725"/>
                  <a:pt x="10227" y="1701"/>
                  <a:pt x="10202" y="1701"/>
                </a:cubicBezTo>
                <a:cubicBezTo>
                  <a:pt x="10177" y="1701"/>
                  <a:pt x="10127" y="1675"/>
                  <a:pt x="10127" y="1650"/>
                </a:cubicBezTo>
                <a:cubicBezTo>
                  <a:pt x="10127" y="1650"/>
                  <a:pt x="10002" y="1650"/>
                  <a:pt x="10002" y="1675"/>
                </a:cubicBezTo>
                <a:cubicBezTo>
                  <a:pt x="10027" y="1675"/>
                  <a:pt x="9977" y="1675"/>
                  <a:pt x="9977" y="1650"/>
                </a:cubicBezTo>
                <a:cubicBezTo>
                  <a:pt x="9977" y="1650"/>
                  <a:pt x="9927" y="1650"/>
                  <a:pt x="9877" y="1625"/>
                </a:cubicBezTo>
                <a:cubicBezTo>
                  <a:pt x="9802" y="1625"/>
                  <a:pt x="9802" y="1575"/>
                  <a:pt x="9777" y="1575"/>
                </a:cubicBezTo>
                <a:cubicBezTo>
                  <a:pt x="9752" y="1575"/>
                  <a:pt x="9777" y="1625"/>
                  <a:pt x="9752" y="1625"/>
                </a:cubicBezTo>
                <a:cubicBezTo>
                  <a:pt x="9702" y="1601"/>
                  <a:pt x="9677" y="1625"/>
                  <a:pt x="9702" y="1675"/>
                </a:cubicBezTo>
                <a:cubicBezTo>
                  <a:pt x="9702" y="1701"/>
                  <a:pt x="9702" y="1701"/>
                  <a:pt x="9702" y="1725"/>
                </a:cubicBezTo>
                <a:cubicBezTo>
                  <a:pt x="9677" y="1775"/>
                  <a:pt x="9677" y="1750"/>
                  <a:pt x="9627" y="1750"/>
                </a:cubicBezTo>
                <a:cubicBezTo>
                  <a:pt x="9601" y="1725"/>
                  <a:pt x="9601" y="1775"/>
                  <a:pt x="9527" y="1750"/>
                </a:cubicBezTo>
                <a:cubicBezTo>
                  <a:pt x="9452" y="1725"/>
                  <a:pt x="9401" y="1750"/>
                  <a:pt x="9401" y="1725"/>
                </a:cubicBezTo>
                <a:cubicBezTo>
                  <a:pt x="9376" y="1701"/>
                  <a:pt x="9352" y="1701"/>
                  <a:pt x="9352" y="1725"/>
                </a:cubicBezTo>
                <a:cubicBezTo>
                  <a:pt x="9352" y="1750"/>
                  <a:pt x="9227" y="1725"/>
                  <a:pt x="9227" y="1701"/>
                </a:cubicBezTo>
                <a:cubicBezTo>
                  <a:pt x="9202" y="1675"/>
                  <a:pt x="9252" y="1675"/>
                  <a:pt x="9252" y="1650"/>
                </a:cubicBezTo>
                <a:cubicBezTo>
                  <a:pt x="9276" y="1650"/>
                  <a:pt x="9252" y="1625"/>
                  <a:pt x="9176" y="1650"/>
                </a:cubicBezTo>
                <a:cubicBezTo>
                  <a:pt x="9102" y="1650"/>
                  <a:pt x="9076" y="1601"/>
                  <a:pt x="9002" y="1625"/>
                </a:cubicBezTo>
                <a:cubicBezTo>
                  <a:pt x="8927" y="1625"/>
                  <a:pt x="8776" y="1625"/>
                  <a:pt x="8776" y="1650"/>
                </a:cubicBezTo>
                <a:cubicBezTo>
                  <a:pt x="8752" y="1650"/>
                  <a:pt x="8776" y="1701"/>
                  <a:pt x="8752" y="1701"/>
                </a:cubicBezTo>
                <a:cubicBezTo>
                  <a:pt x="8727" y="1701"/>
                  <a:pt x="8752" y="1625"/>
                  <a:pt x="8752" y="1601"/>
                </a:cubicBezTo>
                <a:cubicBezTo>
                  <a:pt x="8727" y="1575"/>
                  <a:pt x="8676" y="1575"/>
                  <a:pt x="8702" y="1601"/>
                </a:cubicBezTo>
                <a:cubicBezTo>
                  <a:pt x="8702" y="1625"/>
                  <a:pt x="8627" y="1625"/>
                  <a:pt x="8602" y="1601"/>
                </a:cubicBezTo>
                <a:cubicBezTo>
                  <a:pt x="8576" y="1575"/>
                  <a:pt x="8551" y="1575"/>
                  <a:pt x="8476" y="1550"/>
                </a:cubicBezTo>
                <a:cubicBezTo>
                  <a:pt x="8427" y="1525"/>
                  <a:pt x="8376" y="1601"/>
                  <a:pt x="8376" y="1601"/>
                </a:cubicBezTo>
                <a:cubicBezTo>
                  <a:pt x="8402" y="1625"/>
                  <a:pt x="8427" y="1625"/>
                  <a:pt x="8427" y="1625"/>
                </a:cubicBezTo>
                <a:cubicBezTo>
                  <a:pt x="8451" y="1650"/>
                  <a:pt x="8327" y="1650"/>
                  <a:pt x="8327" y="1650"/>
                </a:cubicBezTo>
                <a:cubicBezTo>
                  <a:pt x="8327" y="1675"/>
                  <a:pt x="8202" y="1701"/>
                  <a:pt x="8176" y="1701"/>
                </a:cubicBezTo>
                <a:cubicBezTo>
                  <a:pt x="8076" y="1725"/>
                  <a:pt x="8076" y="1725"/>
                  <a:pt x="8027" y="1750"/>
                </a:cubicBezTo>
                <a:cubicBezTo>
                  <a:pt x="7976" y="1801"/>
                  <a:pt x="8027" y="1725"/>
                  <a:pt x="8051" y="1701"/>
                </a:cubicBezTo>
                <a:cubicBezTo>
                  <a:pt x="8076" y="1650"/>
                  <a:pt x="8127" y="1675"/>
                  <a:pt x="8127" y="1650"/>
                </a:cubicBezTo>
                <a:cubicBezTo>
                  <a:pt x="8151" y="1625"/>
                  <a:pt x="8176" y="1625"/>
                  <a:pt x="8251" y="1625"/>
                </a:cubicBezTo>
                <a:cubicBezTo>
                  <a:pt x="8302" y="1601"/>
                  <a:pt x="8302" y="1575"/>
                  <a:pt x="8327" y="1575"/>
                </a:cubicBezTo>
                <a:cubicBezTo>
                  <a:pt x="8351" y="1550"/>
                  <a:pt x="8402" y="1525"/>
                  <a:pt x="8402" y="1501"/>
                </a:cubicBezTo>
                <a:cubicBezTo>
                  <a:pt x="8427" y="1475"/>
                  <a:pt x="8551" y="1425"/>
                  <a:pt x="8576" y="1450"/>
                </a:cubicBezTo>
                <a:cubicBezTo>
                  <a:pt x="8602" y="1450"/>
                  <a:pt x="8602" y="1401"/>
                  <a:pt x="8627" y="1401"/>
                </a:cubicBezTo>
                <a:cubicBezTo>
                  <a:pt x="8627" y="1401"/>
                  <a:pt x="8702" y="1350"/>
                  <a:pt x="8727" y="1350"/>
                </a:cubicBezTo>
                <a:cubicBezTo>
                  <a:pt x="8752" y="1325"/>
                  <a:pt x="8776" y="1300"/>
                  <a:pt x="8776" y="1275"/>
                </a:cubicBezTo>
                <a:cubicBezTo>
                  <a:pt x="8776" y="1275"/>
                  <a:pt x="8727" y="1275"/>
                  <a:pt x="8727" y="1250"/>
                </a:cubicBezTo>
                <a:cubicBezTo>
                  <a:pt x="8727" y="1250"/>
                  <a:pt x="8752" y="1250"/>
                  <a:pt x="8776" y="1250"/>
                </a:cubicBezTo>
                <a:cubicBezTo>
                  <a:pt x="8802" y="1225"/>
                  <a:pt x="8776" y="1200"/>
                  <a:pt x="8752" y="1200"/>
                </a:cubicBezTo>
                <a:cubicBezTo>
                  <a:pt x="8727" y="1200"/>
                  <a:pt x="8776" y="1175"/>
                  <a:pt x="8752" y="1150"/>
                </a:cubicBezTo>
                <a:cubicBezTo>
                  <a:pt x="8727" y="1125"/>
                  <a:pt x="8676" y="1175"/>
                  <a:pt x="8676" y="1150"/>
                </a:cubicBezTo>
                <a:cubicBezTo>
                  <a:pt x="8676" y="1100"/>
                  <a:pt x="8676" y="1075"/>
                  <a:pt x="8676" y="1050"/>
                </a:cubicBezTo>
                <a:cubicBezTo>
                  <a:pt x="8652" y="1050"/>
                  <a:pt x="8627" y="1100"/>
                  <a:pt x="8576" y="1075"/>
                </a:cubicBezTo>
                <a:cubicBezTo>
                  <a:pt x="8551" y="1050"/>
                  <a:pt x="8451" y="1025"/>
                  <a:pt x="8451" y="1025"/>
                </a:cubicBezTo>
                <a:cubicBezTo>
                  <a:pt x="8451" y="1050"/>
                  <a:pt x="8402" y="1025"/>
                  <a:pt x="8402" y="1025"/>
                </a:cubicBezTo>
                <a:cubicBezTo>
                  <a:pt x="8376" y="1050"/>
                  <a:pt x="8302" y="1025"/>
                  <a:pt x="8276" y="1025"/>
                </a:cubicBezTo>
                <a:cubicBezTo>
                  <a:pt x="8251" y="1025"/>
                  <a:pt x="8227" y="1050"/>
                  <a:pt x="8227" y="1075"/>
                </a:cubicBezTo>
                <a:cubicBezTo>
                  <a:pt x="8202" y="1100"/>
                  <a:pt x="8127" y="1075"/>
                  <a:pt x="8101" y="1075"/>
                </a:cubicBezTo>
                <a:cubicBezTo>
                  <a:pt x="8076" y="1075"/>
                  <a:pt x="8176" y="1000"/>
                  <a:pt x="8176" y="1000"/>
                </a:cubicBezTo>
                <a:cubicBezTo>
                  <a:pt x="8176" y="975"/>
                  <a:pt x="8027" y="1000"/>
                  <a:pt x="8002" y="975"/>
                </a:cubicBezTo>
                <a:cubicBezTo>
                  <a:pt x="8002" y="975"/>
                  <a:pt x="7927" y="950"/>
                  <a:pt x="7902" y="950"/>
                </a:cubicBezTo>
                <a:cubicBezTo>
                  <a:pt x="7876" y="950"/>
                  <a:pt x="7902" y="950"/>
                  <a:pt x="7927" y="950"/>
                </a:cubicBezTo>
                <a:cubicBezTo>
                  <a:pt x="7951" y="950"/>
                  <a:pt x="7976" y="925"/>
                  <a:pt x="8027" y="925"/>
                </a:cubicBezTo>
                <a:cubicBezTo>
                  <a:pt x="8051" y="900"/>
                  <a:pt x="8051" y="900"/>
                  <a:pt x="8027" y="875"/>
                </a:cubicBezTo>
                <a:cubicBezTo>
                  <a:pt x="8002" y="850"/>
                  <a:pt x="7976" y="875"/>
                  <a:pt x="7951" y="850"/>
                </a:cubicBezTo>
                <a:cubicBezTo>
                  <a:pt x="7927" y="850"/>
                  <a:pt x="7876" y="825"/>
                  <a:pt x="7851" y="825"/>
                </a:cubicBezTo>
                <a:cubicBezTo>
                  <a:pt x="7827" y="825"/>
                  <a:pt x="7802" y="850"/>
                  <a:pt x="7727" y="850"/>
                </a:cubicBezTo>
                <a:cubicBezTo>
                  <a:pt x="7651" y="875"/>
                  <a:pt x="7651" y="925"/>
                  <a:pt x="7626" y="950"/>
                </a:cubicBezTo>
                <a:cubicBezTo>
                  <a:pt x="7576" y="950"/>
                  <a:pt x="7526" y="1025"/>
                  <a:pt x="7551" y="1025"/>
                </a:cubicBezTo>
                <a:cubicBezTo>
                  <a:pt x="7576" y="1025"/>
                  <a:pt x="7576" y="1050"/>
                  <a:pt x="7576" y="1050"/>
                </a:cubicBezTo>
                <a:cubicBezTo>
                  <a:pt x="7576" y="1075"/>
                  <a:pt x="7551" y="1075"/>
                  <a:pt x="7526" y="1075"/>
                </a:cubicBezTo>
                <a:cubicBezTo>
                  <a:pt x="7502" y="1075"/>
                  <a:pt x="7376" y="1075"/>
                  <a:pt x="7376" y="1100"/>
                </a:cubicBezTo>
                <a:cubicBezTo>
                  <a:pt x="7376" y="1125"/>
                  <a:pt x="7451" y="1125"/>
                  <a:pt x="7451" y="1150"/>
                </a:cubicBezTo>
                <a:cubicBezTo>
                  <a:pt x="7426" y="1150"/>
                  <a:pt x="7402" y="1150"/>
                  <a:pt x="7376" y="1125"/>
                </a:cubicBezTo>
                <a:cubicBezTo>
                  <a:pt x="7351" y="1125"/>
                  <a:pt x="7302" y="1125"/>
                  <a:pt x="7276" y="1150"/>
                </a:cubicBezTo>
                <a:cubicBezTo>
                  <a:pt x="7276" y="1175"/>
                  <a:pt x="7226" y="1175"/>
                  <a:pt x="7226" y="1150"/>
                </a:cubicBezTo>
                <a:cubicBezTo>
                  <a:pt x="7202" y="1150"/>
                  <a:pt x="7176" y="1175"/>
                  <a:pt x="7176" y="1175"/>
                </a:cubicBezTo>
                <a:cubicBezTo>
                  <a:pt x="7151" y="1150"/>
                  <a:pt x="7202" y="1125"/>
                  <a:pt x="7202" y="1125"/>
                </a:cubicBezTo>
                <a:cubicBezTo>
                  <a:pt x="7176" y="1100"/>
                  <a:pt x="7102" y="1100"/>
                  <a:pt x="7102" y="1125"/>
                </a:cubicBezTo>
                <a:cubicBezTo>
                  <a:pt x="7102" y="1150"/>
                  <a:pt x="7051" y="1125"/>
                  <a:pt x="7051" y="1125"/>
                </a:cubicBezTo>
                <a:cubicBezTo>
                  <a:pt x="7026" y="1125"/>
                  <a:pt x="7002" y="1150"/>
                  <a:pt x="6976" y="1150"/>
                </a:cubicBezTo>
                <a:cubicBezTo>
                  <a:pt x="6951" y="1175"/>
                  <a:pt x="6902" y="1150"/>
                  <a:pt x="6876" y="1175"/>
                </a:cubicBezTo>
                <a:cubicBezTo>
                  <a:pt x="6876" y="1200"/>
                  <a:pt x="6951" y="1200"/>
                  <a:pt x="6951" y="1200"/>
                </a:cubicBezTo>
                <a:cubicBezTo>
                  <a:pt x="6951" y="1225"/>
                  <a:pt x="6801" y="1225"/>
                  <a:pt x="6801" y="1225"/>
                </a:cubicBezTo>
                <a:cubicBezTo>
                  <a:pt x="6776" y="1250"/>
                  <a:pt x="6726" y="1250"/>
                  <a:pt x="6676" y="1250"/>
                </a:cubicBezTo>
                <a:cubicBezTo>
                  <a:pt x="6601" y="1250"/>
                  <a:pt x="6626" y="1275"/>
                  <a:pt x="6576" y="1275"/>
                </a:cubicBezTo>
                <a:cubicBezTo>
                  <a:pt x="6526" y="1300"/>
                  <a:pt x="6501" y="1300"/>
                  <a:pt x="6501" y="1325"/>
                </a:cubicBezTo>
                <a:cubicBezTo>
                  <a:pt x="6476" y="1350"/>
                  <a:pt x="6451" y="1350"/>
                  <a:pt x="6426" y="1325"/>
                </a:cubicBezTo>
                <a:cubicBezTo>
                  <a:pt x="6401" y="1325"/>
                  <a:pt x="6351" y="1350"/>
                  <a:pt x="6376" y="1350"/>
                </a:cubicBezTo>
                <a:cubicBezTo>
                  <a:pt x="6401" y="1350"/>
                  <a:pt x="6376" y="1375"/>
                  <a:pt x="6376" y="1375"/>
                </a:cubicBezTo>
                <a:cubicBezTo>
                  <a:pt x="6351" y="1350"/>
                  <a:pt x="6301" y="1401"/>
                  <a:pt x="6326" y="1401"/>
                </a:cubicBezTo>
                <a:cubicBezTo>
                  <a:pt x="6351" y="1401"/>
                  <a:pt x="6376" y="1401"/>
                  <a:pt x="6351" y="1425"/>
                </a:cubicBezTo>
                <a:cubicBezTo>
                  <a:pt x="6351" y="1450"/>
                  <a:pt x="6301" y="1401"/>
                  <a:pt x="6276" y="1425"/>
                </a:cubicBezTo>
                <a:cubicBezTo>
                  <a:pt x="6276" y="1425"/>
                  <a:pt x="6301" y="1450"/>
                  <a:pt x="6326" y="1450"/>
                </a:cubicBezTo>
                <a:cubicBezTo>
                  <a:pt x="6351" y="1450"/>
                  <a:pt x="6376" y="1475"/>
                  <a:pt x="6376" y="1475"/>
                </a:cubicBezTo>
                <a:cubicBezTo>
                  <a:pt x="6376" y="1501"/>
                  <a:pt x="6326" y="1475"/>
                  <a:pt x="6301" y="1475"/>
                </a:cubicBezTo>
                <a:cubicBezTo>
                  <a:pt x="6301" y="1501"/>
                  <a:pt x="6301" y="1501"/>
                  <a:pt x="6351" y="1501"/>
                </a:cubicBezTo>
                <a:cubicBezTo>
                  <a:pt x="6376" y="1525"/>
                  <a:pt x="6351" y="1525"/>
                  <a:pt x="6376" y="1550"/>
                </a:cubicBezTo>
                <a:lnTo>
                  <a:pt x="6376" y="1550"/>
                </a:lnTo>
                <a:cubicBezTo>
                  <a:pt x="6376" y="1575"/>
                  <a:pt x="6351" y="1575"/>
                  <a:pt x="6376" y="1601"/>
                </a:cubicBezTo>
                <a:cubicBezTo>
                  <a:pt x="6376" y="1601"/>
                  <a:pt x="6326" y="1625"/>
                  <a:pt x="6326" y="1601"/>
                </a:cubicBezTo>
                <a:cubicBezTo>
                  <a:pt x="6326" y="1575"/>
                  <a:pt x="6276" y="1575"/>
                  <a:pt x="6251" y="1601"/>
                </a:cubicBezTo>
                <a:cubicBezTo>
                  <a:pt x="6226" y="1601"/>
                  <a:pt x="6226" y="1625"/>
                  <a:pt x="6201" y="1601"/>
                </a:cubicBezTo>
                <a:cubicBezTo>
                  <a:pt x="6176" y="1601"/>
                  <a:pt x="6126" y="1601"/>
                  <a:pt x="6076" y="1625"/>
                </a:cubicBezTo>
                <a:cubicBezTo>
                  <a:pt x="6001" y="1625"/>
                  <a:pt x="5851" y="1625"/>
                  <a:pt x="5826" y="1625"/>
                </a:cubicBezTo>
                <a:cubicBezTo>
                  <a:pt x="5776" y="1650"/>
                  <a:pt x="5751" y="1701"/>
                  <a:pt x="5801" y="1725"/>
                </a:cubicBezTo>
                <a:cubicBezTo>
                  <a:pt x="5826" y="1750"/>
                  <a:pt x="5801" y="1775"/>
                  <a:pt x="5801" y="1801"/>
                </a:cubicBezTo>
                <a:cubicBezTo>
                  <a:pt x="5801" y="1825"/>
                  <a:pt x="5876" y="1850"/>
                  <a:pt x="5926" y="1875"/>
                </a:cubicBezTo>
                <a:cubicBezTo>
                  <a:pt x="5976" y="1875"/>
                  <a:pt x="6001" y="1925"/>
                  <a:pt x="5976" y="1950"/>
                </a:cubicBezTo>
                <a:cubicBezTo>
                  <a:pt x="5951" y="2001"/>
                  <a:pt x="5876" y="1950"/>
                  <a:pt x="5826" y="1901"/>
                </a:cubicBezTo>
                <a:cubicBezTo>
                  <a:pt x="5751" y="1850"/>
                  <a:pt x="5651" y="1850"/>
                  <a:pt x="5601" y="1850"/>
                </a:cubicBezTo>
                <a:cubicBezTo>
                  <a:pt x="5551" y="1850"/>
                  <a:pt x="5576" y="1801"/>
                  <a:pt x="5526" y="1825"/>
                </a:cubicBezTo>
                <a:cubicBezTo>
                  <a:pt x="5476" y="1825"/>
                  <a:pt x="5426" y="1850"/>
                  <a:pt x="5476" y="1850"/>
                </a:cubicBezTo>
                <a:cubicBezTo>
                  <a:pt x="5501" y="1850"/>
                  <a:pt x="5526" y="1850"/>
                  <a:pt x="5501" y="1875"/>
                </a:cubicBezTo>
                <a:cubicBezTo>
                  <a:pt x="5501" y="1901"/>
                  <a:pt x="5526" y="1875"/>
                  <a:pt x="5551" y="1901"/>
                </a:cubicBezTo>
                <a:cubicBezTo>
                  <a:pt x="5601" y="1925"/>
                  <a:pt x="5526" y="1950"/>
                  <a:pt x="5476" y="1925"/>
                </a:cubicBezTo>
                <a:cubicBezTo>
                  <a:pt x="5451" y="1901"/>
                  <a:pt x="5401" y="1925"/>
                  <a:pt x="5376" y="1950"/>
                </a:cubicBezTo>
                <a:cubicBezTo>
                  <a:pt x="5376" y="1950"/>
                  <a:pt x="5426" y="2025"/>
                  <a:pt x="5501" y="2025"/>
                </a:cubicBezTo>
                <a:cubicBezTo>
                  <a:pt x="5576" y="2050"/>
                  <a:pt x="5551" y="2075"/>
                  <a:pt x="5601" y="2075"/>
                </a:cubicBezTo>
                <a:cubicBezTo>
                  <a:pt x="5626" y="2101"/>
                  <a:pt x="5601" y="2101"/>
                  <a:pt x="5576" y="2101"/>
                </a:cubicBezTo>
                <a:cubicBezTo>
                  <a:pt x="5551" y="2125"/>
                  <a:pt x="5501" y="2075"/>
                  <a:pt x="5476" y="2050"/>
                </a:cubicBezTo>
                <a:cubicBezTo>
                  <a:pt x="5426" y="2025"/>
                  <a:pt x="5326" y="2075"/>
                  <a:pt x="5300" y="2050"/>
                </a:cubicBezTo>
                <a:cubicBezTo>
                  <a:pt x="5300" y="2025"/>
                  <a:pt x="5326" y="2001"/>
                  <a:pt x="5300" y="1975"/>
                </a:cubicBezTo>
                <a:cubicBezTo>
                  <a:pt x="5276" y="1975"/>
                  <a:pt x="5300" y="1925"/>
                  <a:pt x="5326" y="1901"/>
                </a:cubicBezTo>
                <a:cubicBezTo>
                  <a:pt x="5351" y="1850"/>
                  <a:pt x="5326" y="1775"/>
                  <a:pt x="5276" y="1775"/>
                </a:cubicBezTo>
                <a:cubicBezTo>
                  <a:pt x="5251" y="1750"/>
                  <a:pt x="5251" y="1801"/>
                  <a:pt x="5251" y="1801"/>
                </a:cubicBezTo>
                <a:cubicBezTo>
                  <a:pt x="5276" y="1825"/>
                  <a:pt x="5276" y="1875"/>
                  <a:pt x="5226" y="1901"/>
                </a:cubicBezTo>
                <a:cubicBezTo>
                  <a:pt x="5201" y="1950"/>
                  <a:pt x="5126" y="1950"/>
                  <a:pt x="5126" y="1975"/>
                </a:cubicBezTo>
                <a:cubicBezTo>
                  <a:pt x="5126" y="2001"/>
                  <a:pt x="5076" y="2001"/>
                  <a:pt x="5076" y="2025"/>
                </a:cubicBezTo>
                <a:cubicBezTo>
                  <a:pt x="5100" y="2050"/>
                  <a:pt x="5176" y="2125"/>
                  <a:pt x="5201" y="2150"/>
                </a:cubicBezTo>
                <a:cubicBezTo>
                  <a:pt x="5201" y="2175"/>
                  <a:pt x="5126" y="2275"/>
                  <a:pt x="5151" y="2301"/>
                </a:cubicBezTo>
                <a:cubicBezTo>
                  <a:pt x="5151" y="2350"/>
                  <a:pt x="5126" y="2375"/>
                  <a:pt x="5151" y="2400"/>
                </a:cubicBezTo>
                <a:cubicBezTo>
                  <a:pt x="5151" y="2425"/>
                  <a:pt x="5201" y="2400"/>
                  <a:pt x="5226" y="2425"/>
                </a:cubicBezTo>
                <a:cubicBezTo>
                  <a:pt x="5226" y="2425"/>
                  <a:pt x="5276" y="2400"/>
                  <a:pt x="5326" y="2400"/>
                </a:cubicBezTo>
                <a:cubicBezTo>
                  <a:pt x="5376" y="2375"/>
                  <a:pt x="5476" y="2450"/>
                  <a:pt x="5501" y="2450"/>
                </a:cubicBezTo>
                <a:cubicBezTo>
                  <a:pt x="5551" y="2475"/>
                  <a:pt x="5526" y="2500"/>
                  <a:pt x="5551" y="2526"/>
                </a:cubicBezTo>
                <a:cubicBezTo>
                  <a:pt x="5551" y="2550"/>
                  <a:pt x="5501" y="2550"/>
                  <a:pt x="5501" y="2601"/>
                </a:cubicBezTo>
                <a:cubicBezTo>
                  <a:pt x="5501" y="2650"/>
                  <a:pt x="5601" y="2650"/>
                  <a:pt x="5601" y="2675"/>
                </a:cubicBezTo>
                <a:cubicBezTo>
                  <a:pt x="5601" y="2675"/>
                  <a:pt x="5526" y="2675"/>
                  <a:pt x="5501" y="2650"/>
                </a:cubicBezTo>
                <a:cubicBezTo>
                  <a:pt x="5476" y="2650"/>
                  <a:pt x="5476" y="2601"/>
                  <a:pt x="5451" y="2601"/>
                </a:cubicBezTo>
                <a:cubicBezTo>
                  <a:pt x="5451" y="2601"/>
                  <a:pt x="5476" y="2550"/>
                  <a:pt x="5476" y="2526"/>
                </a:cubicBezTo>
                <a:cubicBezTo>
                  <a:pt x="5476" y="2500"/>
                  <a:pt x="5451" y="2500"/>
                  <a:pt x="5426" y="2475"/>
                </a:cubicBezTo>
                <a:cubicBezTo>
                  <a:pt x="5426" y="2450"/>
                  <a:pt x="5401" y="2425"/>
                  <a:pt x="5376" y="2425"/>
                </a:cubicBezTo>
                <a:cubicBezTo>
                  <a:pt x="5351" y="2450"/>
                  <a:pt x="5251" y="2450"/>
                  <a:pt x="5226" y="2475"/>
                </a:cubicBezTo>
                <a:cubicBezTo>
                  <a:pt x="5201" y="2500"/>
                  <a:pt x="5226" y="2575"/>
                  <a:pt x="5251" y="2601"/>
                </a:cubicBezTo>
                <a:cubicBezTo>
                  <a:pt x="5276" y="2650"/>
                  <a:pt x="5176" y="2701"/>
                  <a:pt x="5176" y="2726"/>
                </a:cubicBezTo>
                <a:cubicBezTo>
                  <a:pt x="5176" y="2750"/>
                  <a:pt x="5151" y="2750"/>
                  <a:pt x="5100" y="2775"/>
                </a:cubicBezTo>
                <a:cubicBezTo>
                  <a:pt x="5051" y="2801"/>
                  <a:pt x="5001" y="2826"/>
                  <a:pt x="5026" y="2850"/>
                </a:cubicBezTo>
                <a:cubicBezTo>
                  <a:pt x="5026" y="2901"/>
                  <a:pt x="4951" y="2875"/>
                  <a:pt x="4926" y="2850"/>
                </a:cubicBezTo>
                <a:cubicBezTo>
                  <a:pt x="4901" y="2826"/>
                  <a:pt x="4851" y="2875"/>
                  <a:pt x="4826" y="2850"/>
                </a:cubicBezTo>
                <a:cubicBezTo>
                  <a:pt x="4775" y="2850"/>
                  <a:pt x="4775" y="2826"/>
                  <a:pt x="4751" y="2850"/>
                </a:cubicBezTo>
                <a:cubicBezTo>
                  <a:pt x="4701" y="2850"/>
                  <a:pt x="4701" y="2826"/>
                  <a:pt x="4701" y="2801"/>
                </a:cubicBezTo>
                <a:cubicBezTo>
                  <a:pt x="4701" y="2775"/>
                  <a:pt x="4751" y="2801"/>
                  <a:pt x="4751" y="2801"/>
                </a:cubicBezTo>
                <a:cubicBezTo>
                  <a:pt x="4751" y="2826"/>
                  <a:pt x="4775" y="2826"/>
                  <a:pt x="4801" y="2801"/>
                </a:cubicBezTo>
                <a:cubicBezTo>
                  <a:pt x="4826" y="2801"/>
                  <a:pt x="4826" y="2826"/>
                  <a:pt x="4851" y="2826"/>
                </a:cubicBezTo>
                <a:cubicBezTo>
                  <a:pt x="4901" y="2826"/>
                  <a:pt x="4875" y="2801"/>
                  <a:pt x="4901" y="2801"/>
                </a:cubicBezTo>
                <a:cubicBezTo>
                  <a:pt x="4926" y="2801"/>
                  <a:pt x="4951" y="2801"/>
                  <a:pt x="4926" y="2775"/>
                </a:cubicBezTo>
                <a:cubicBezTo>
                  <a:pt x="4926" y="2775"/>
                  <a:pt x="4951" y="2750"/>
                  <a:pt x="4975" y="2750"/>
                </a:cubicBezTo>
                <a:cubicBezTo>
                  <a:pt x="5001" y="2750"/>
                  <a:pt x="4975" y="2701"/>
                  <a:pt x="5001" y="2701"/>
                </a:cubicBezTo>
                <a:cubicBezTo>
                  <a:pt x="5026" y="2701"/>
                  <a:pt x="5001" y="2675"/>
                  <a:pt x="5026" y="2675"/>
                </a:cubicBezTo>
                <a:cubicBezTo>
                  <a:pt x="5051" y="2675"/>
                  <a:pt x="5051" y="2650"/>
                  <a:pt x="5076" y="2650"/>
                </a:cubicBezTo>
                <a:cubicBezTo>
                  <a:pt x="5100" y="2650"/>
                  <a:pt x="5100" y="2601"/>
                  <a:pt x="5076" y="2601"/>
                </a:cubicBezTo>
                <a:cubicBezTo>
                  <a:pt x="5076" y="2575"/>
                  <a:pt x="5100" y="2550"/>
                  <a:pt x="5100" y="2526"/>
                </a:cubicBezTo>
                <a:cubicBezTo>
                  <a:pt x="5126" y="2526"/>
                  <a:pt x="5126" y="2500"/>
                  <a:pt x="5126" y="2500"/>
                </a:cubicBezTo>
                <a:cubicBezTo>
                  <a:pt x="5100" y="2475"/>
                  <a:pt x="5026" y="2450"/>
                  <a:pt x="5051" y="2425"/>
                </a:cubicBezTo>
                <a:cubicBezTo>
                  <a:pt x="5051" y="2400"/>
                  <a:pt x="5026" y="2350"/>
                  <a:pt x="5051" y="2325"/>
                </a:cubicBezTo>
                <a:cubicBezTo>
                  <a:pt x="5051" y="2301"/>
                  <a:pt x="5051" y="2250"/>
                  <a:pt x="5026" y="2225"/>
                </a:cubicBezTo>
                <a:cubicBezTo>
                  <a:pt x="5026" y="2201"/>
                  <a:pt x="5051" y="2175"/>
                  <a:pt x="5051" y="2125"/>
                </a:cubicBezTo>
                <a:cubicBezTo>
                  <a:pt x="5076" y="2101"/>
                  <a:pt x="5001" y="2050"/>
                  <a:pt x="4975" y="2025"/>
                </a:cubicBezTo>
                <a:cubicBezTo>
                  <a:pt x="4951" y="2025"/>
                  <a:pt x="4975" y="2001"/>
                  <a:pt x="5026" y="1950"/>
                </a:cubicBezTo>
                <a:cubicBezTo>
                  <a:pt x="5051" y="1925"/>
                  <a:pt x="5051" y="1825"/>
                  <a:pt x="5051" y="1801"/>
                </a:cubicBezTo>
                <a:cubicBezTo>
                  <a:pt x="5051" y="1775"/>
                  <a:pt x="4975" y="1750"/>
                  <a:pt x="4951" y="1750"/>
                </a:cubicBezTo>
                <a:cubicBezTo>
                  <a:pt x="4901" y="1750"/>
                  <a:pt x="4801" y="1750"/>
                  <a:pt x="4751" y="1750"/>
                </a:cubicBezTo>
                <a:cubicBezTo>
                  <a:pt x="4726" y="1750"/>
                  <a:pt x="4726" y="1775"/>
                  <a:pt x="4701" y="1801"/>
                </a:cubicBezTo>
                <a:cubicBezTo>
                  <a:pt x="4701" y="1825"/>
                  <a:pt x="4651" y="1875"/>
                  <a:pt x="4651" y="1925"/>
                </a:cubicBezTo>
                <a:cubicBezTo>
                  <a:pt x="4626" y="2001"/>
                  <a:pt x="4551" y="2025"/>
                  <a:pt x="4526" y="2025"/>
                </a:cubicBezTo>
                <a:cubicBezTo>
                  <a:pt x="4475" y="2050"/>
                  <a:pt x="4475" y="2101"/>
                  <a:pt x="4475" y="2125"/>
                </a:cubicBezTo>
                <a:cubicBezTo>
                  <a:pt x="4501" y="2125"/>
                  <a:pt x="4526" y="2125"/>
                  <a:pt x="4526" y="2125"/>
                </a:cubicBezTo>
                <a:cubicBezTo>
                  <a:pt x="4551" y="2125"/>
                  <a:pt x="4526" y="2201"/>
                  <a:pt x="4526" y="2201"/>
                </a:cubicBezTo>
                <a:cubicBezTo>
                  <a:pt x="4501" y="2201"/>
                  <a:pt x="4551" y="2225"/>
                  <a:pt x="4526" y="2250"/>
                </a:cubicBezTo>
                <a:cubicBezTo>
                  <a:pt x="4501" y="2250"/>
                  <a:pt x="4475" y="2301"/>
                  <a:pt x="4475" y="2301"/>
                </a:cubicBezTo>
                <a:cubicBezTo>
                  <a:pt x="4501" y="2325"/>
                  <a:pt x="4575" y="2325"/>
                  <a:pt x="4601" y="2350"/>
                </a:cubicBezTo>
                <a:cubicBezTo>
                  <a:pt x="4626" y="2375"/>
                  <a:pt x="4626" y="2400"/>
                  <a:pt x="4626" y="2425"/>
                </a:cubicBezTo>
                <a:cubicBezTo>
                  <a:pt x="4651" y="2450"/>
                  <a:pt x="4675" y="2450"/>
                  <a:pt x="4701" y="2450"/>
                </a:cubicBezTo>
                <a:cubicBezTo>
                  <a:pt x="4701" y="2475"/>
                  <a:pt x="4651" y="2550"/>
                  <a:pt x="4626" y="2550"/>
                </a:cubicBezTo>
                <a:cubicBezTo>
                  <a:pt x="4626" y="2550"/>
                  <a:pt x="4551" y="2475"/>
                  <a:pt x="4526" y="2450"/>
                </a:cubicBezTo>
                <a:cubicBezTo>
                  <a:pt x="4501" y="2450"/>
                  <a:pt x="4401" y="2425"/>
                  <a:pt x="4375" y="2400"/>
                </a:cubicBezTo>
                <a:cubicBezTo>
                  <a:pt x="4326" y="2375"/>
                  <a:pt x="4301" y="2375"/>
                  <a:pt x="4251" y="2350"/>
                </a:cubicBezTo>
                <a:cubicBezTo>
                  <a:pt x="4201" y="2301"/>
                  <a:pt x="4151" y="2301"/>
                  <a:pt x="4075" y="2301"/>
                </a:cubicBezTo>
                <a:cubicBezTo>
                  <a:pt x="3975" y="2301"/>
                  <a:pt x="3926" y="2275"/>
                  <a:pt x="3901" y="2275"/>
                </a:cubicBezTo>
                <a:cubicBezTo>
                  <a:pt x="3875" y="2275"/>
                  <a:pt x="3875" y="2250"/>
                  <a:pt x="3826" y="2225"/>
                </a:cubicBezTo>
                <a:cubicBezTo>
                  <a:pt x="3775" y="2201"/>
                  <a:pt x="3750" y="2175"/>
                  <a:pt x="3726" y="2201"/>
                </a:cubicBezTo>
                <a:cubicBezTo>
                  <a:pt x="3675" y="2201"/>
                  <a:pt x="3701" y="2275"/>
                  <a:pt x="3750" y="2275"/>
                </a:cubicBezTo>
                <a:cubicBezTo>
                  <a:pt x="3775" y="2275"/>
                  <a:pt x="3775" y="2301"/>
                  <a:pt x="3800" y="2301"/>
                </a:cubicBezTo>
                <a:cubicBezTo>
                  <a:pt x="3850" y="2301"/>
                  <a:pt x="3875" y="2325"/>
                  <a:pt x="3875" y="2350"/>
                </a:cubicBezTo>
                <a:cubicBezTo>
                  <a:pt x="3875" y="2375"/>
                  <a:pt x="3901" y="2400"/>
                  <a:pt x="3926" y="2425"/>
                </a:cubicBezTo>
                <a:cubicBezTo>
                  <a:pt x="3926" y="2450"/>
                  <a:pt x="3926" y="2475"/>
                  <a:pt x="3875" y="2475"/>
                </a:cubicBezTo>
                <a:cubicBezTo>
                  <a:pt x="3850" y="2475"/>
                  <a:pt x="3800" y="2475"/>
                  <a:pt x="3826" y="2500"/>
                </a:cubicBezTo>
                <a:cubicBezTo>
                  <a:pt x="3850" y="2526"/>
                  <a:pt x="3800" y="2526"/>
                  <a:pt x="3775" y="2526"/>
                </a:cubicBezTo>
                <a:cubicBezTo>
                  <a:pt x="3726" y="2500"/>
                  <a:pt x="3750" y="2475"/>
                  <a:pt x="3775" y="2475"/>
                </a:cubicBezTo>
                <a:cubicBezTo>
                  <a:pt x="3800" y="2450"/>
                  <a:pt x="3750" y="2425"/>
                  <a:pt x="3726" y="2425"/>
                </a:cubicBezTo>
                <a:cubicBezTo>
                  <a:pt x="3701" y="2425"/>
                  <a:pt x="3601" y="2475"/>
                  <a:pt x="3575" y="2500"/>
                </a:cubicBezTo>
                <a:cubicBezTo>
                  <a:pt x="3550" y="2500"/>
                  <a:pt x="3475" y="2475"/>
                  <a:pt x="3426" y="2500"/>
                </a:cubicBezTo>
                <a:cubicBezTo>
                  <a:pt x="3350" y="2526"/>
                  <a:pt x="3350" y="2575"/>
                  <a:pt x="3326" y="2550"/>
                </a:cubicBezTo>
                <a:cubicBezTo>
                  <a:pt x="3301" y="2550"/>
                  <a:pt x="3225" y="2575"/>
                  <a:pt x="3201" y="2550"/>
                </a:cubicBezTo>
                <a:cubicBezTo>
                  <a:pt x="3175" y="2526"/>
                  <a:pt x="3201" y="2526"/>
                  <a:pt x="3225" y="2526"/>
                </a:cubicBezTo>
                <a:cubicBezTo>
                  <a:pt x="3250" y="2526"/>
                  <a:pt x="3250" y="2526"/>
                  <a:pt x="3250" y="2500"/>
                </a:cubicBezTo>
                <a:cubicBezTo>
                  <a:pt x="3225" y="2475"/>
                  <a:pt x="3275" y="2450"/>
                  <a:pt x="3275" y="2425"/>
                </a:cubicBezTo>
                <a:cubicBezTo>
                  <a:pt x="3275" y="2425"/>
                  <a:pt x="3150" y="2450"/>
                  <a:pt x="3150" y="2475"/>
                </a:cubicBezTo>
                <a:cubicBezTo>
                  <a:pt x="3125" y="2475"/>
                  <a:pt x="3150" y="2526"/>
                  <a:pt x="3125" y="2526"/>
                </a:cubicBezTo>
                <a:cubicBezTo>
                  <a:pt x="3101" y="2526"/>
                  <a:pt x="3101" y="2500"/>
                  <a:pt x="3075" y="2500"/>
                </a:cubicBezTo>
                <a:cubicBezTo>
                  <a:pt x="3050" y="2500"/>
                  <a:pt x="2901" y="2526"/>
                  <a:pt x="2875" y="2575"/>
                </a:cubicBezTo>
                <a:cubicBezTo>
                  <a:pt x="2825" y="2601"/>
                  <a:pt x="2775" y="2601"/>
                  <a:pt x="2775" y="2626"/>
                </a:cubicBezTo>
                <a:cubicBezTo>
                  <a:pt x="2775" y="2650"/>
                  <a:pt x="2701" y="2626"/>
                  <a:pt x="2675" y="2650"/>
                </a:cubicBezTo>
                <a:cubicBezTo>
                  <a:pt x="2650" y="2675"/>
                  <a:pt x="2650" y="2726"/>
                  <a:pt x="2650" y="2750"/>
                </a:cubicBezTo>
                <a:cubicBezTo>
                  <a:pt x="2650" y="2775"/>
                  <a:pt x="2525" y="2775"/>
                  <a:pt x="2500" y="2775"/>
                </a:cubicBezTo>
                <a:cubicBezTo>
                  <a:pt x="2450" y="2775"/>
                  <a:pt x="2450" y="2701"/>
                  <a:pt x="2425" y="2701"/>
                </a:cubicBezTo>
                <a:cubicBezTo>
                  <a:pt x="2375" y="2701"/>
                  <a:pt x="2401" y="2650"/>
                  <a:pt x="2401" y="2650"/>
                </a:cubicBezTo>
                <a:cubicBezTo>
                  <a:pt x="2425" y="2626"/>
                  <a:pt x="2450" y="2626"/>
                  <a:pt x="2475" y="2626"/>
                </a:cubicBezTo>
                <a:cubicBezTo>
                  <a:pt x="2500" y="2601"/>
                  <a:pt x="2550" y="2626"/>
                  <a:pt x="2550" y="2601"/>
                </a:cubicBezTo>
                <a:cubicBezTo>
                  <a:pt x="2575" y="2601"/>
                  <a:pt x="2500" y="2550"/>
                  <a:pt x="2500" y="2526"/>
                </a:cubicBezTo>
                <a:cubicBezTo>
                  <a:pt x="2500" y="2475"/>
                  <a:pt x="2425" y="2475"/>
                  <a:pt x="2375" y="2475"/>
                </a:cubicBezTo>
                <a:cubicBezTo>
                  <a:pt x="2350" y="2500"/>
                  <a:pt x="2300" y="2500"/>
                  <a:pt x="2275" y="2475"/>
                </a:cubicBezTo>
                <a:cubicBezTo>
                  <a:pt x="2250" y="2450"/>
                  <a:pt x="2250" y="2500"/>
                  <a:pt x="2275" y="2500"/>
                </a:cubicBezTo>
                <a:cubicBezTo>
                  <a:pt x="2325" y="2526"/>
                  <a:pt x="2300" y="2550"/>
                  <a:pt x="2300" y="2575"/>
                </a:cubicBezTo>
                <a:cubicBezTo>
                  <a:pt x="2325" y="2601"/>
                  <a:pt x="2300" y="2650"/>
                  <a:pt x="2275" y="2675"/>
                </a:cubicBezTo>
                <a:cubicBezTo>
                  <a:pt x="2250" y="2726"/>
                  <a:pt x="2275" y="2726"/>
                  <a:pt x="2300" y="2726"/>
                </a:cubicBezTo>
                <a:cubicBezTo>
                  <a:pt x="2350" y="2701"/>
                  <a:pt x="2350" y="2750"/>
                  <a:pt x="2350" y="2801"/>
                </a:cubicBezTo>
                <a:cubicBezTo>
                  <a:pt x="2350" y="2826"/>
                  <a:pt x="2300" y="2850"/>
                  <a:pt x="2300" y="2875"/>
                </a:cubicBezTo>
                <a:cubicBezTo>
                  <a:pt x="2300" y="2901"/>
                  <a:pt x="2275" y="2850"/>
                  <a:pt x="2275" y="2875"/>
                </a:cubicBezTo>
                <a:cubicBezTo>
                  <a:pt x="2250" y="2875"/>
                  <a:pt x="2250" y="2850"/>
                  <a:pt x="2250" y="2850"/>
                </a:cubicBezTo>
                <a:cubicBezTo>
                  <a:pt x="2250" y="2826"/>
                  <a:pt x="2175" y="2826"/>
                  <a:pt x="2150" y="2826"/>
                </a:cubicBezTo>
                <a:cubicBezTo>
                  <a:pt x="2125" y="2826"/>
                  <a:pt x="2100" y="2826"/>
                  <a:pt x="2100" y="2850"/>
                </a:cubicBezTo>
                <a:cubicBezTo>
                  <a:pt x="2075" y="2875"/>
                  <a:pt x="2025" y="2875"/>
                  <a:pt x="2000" y="2875"/>
                </a:cubicBezTo>
                <a:cubicBezTo>
                  <a:pt x="1975" y="2901"/>
                  <a:pt x="1950" y="2926"/>
                  <a:pt x="1925" y="2950"/>
                </a:cubicBezTo>
                <a:cubicBezTo>
                  <a:pt x="1900" y="2975"/>
                  <a:pt x="1875" y="3001"/>
                  <a:pt x="1925" y="3026"/>
                </a:cubicBezTo>
                <a:cubicBezTo>
                  <a:pt x="1950" y="3075"/>
                  <a:pt x="1975" y="3101"/>
                  <a:pt x="1950" y="3101"/>
                </a:cubicBezTo>
                <a:cubicBezTo>
                  <a:pt x="1950" y="3126"/>
                  <a:pt x="1875" y="3126"/>
                  <a:pt x="1850" y="3101"/>
                </a:cubicBezTo>
                <a:cubicBezTo>
                  <a:pt x="1825" y="3075"/>
                  <a:pt x="1775" y="3075"/>
                  <a:pt x="1750" y="3075"/>
                </a:cubicBezTo>
                <a:cubicBezTo>
                  <a:pt x="1725" y="3075"/>
                  <a:pt x="1675" y="3026"/>
                  <a:pt x="1650" y="3026"/>
                </a:cubicBezTo>
                <a:cubicBezTo>
                  <a:pt x="1625" y="3026"/>
                  <a:pt x="1600" y="3050"/>
                  <a:pt x="1575" y="3075"/>
                </a:cubicBezTo>
                <a:cubicBezTo>
                  <a:pt x="1575" y="3075"/>
                  <a:pt x="1600" y="3101"/>
                  <a:pt x="1625" y="3126"/>
                </a:cubicBezTo>
                <a:cubicBezTo>
                  <a:pt x="1625" y="3150"/>
                  <a:pt x="1675" y="3150"/>
                  <a:pt x="1700" y="3150"/>
                </a:cubicBezTo>
                <a:cubicBezTo>
                  <a:pt x="1725" y="3150"/>
                  <a:pt x="1725" y="3201"/>
                  <a:pt x="1725" y="3201"/>
                </a:cubicBezTo>
                <a:cubicBezTo>
                  <a:pt x="1700" y="3226"/>
                  <a:pt x="1650" y="3250"/>
                  <a:pt x="1650" y="3226"/>
                </a:cubicBezTo>
                <a:cubicBezTo>
                  <a:pt x="1625" y="3201"/>
                  <a:pt x="1575" y="3226"/>
                  <a:pt x="1575" y="3201"/>
                </a:cubicBezTo>
                <a:cubicBezTo>
                  <a:pt x="1575" y="3175"/>
                  <a:pt x="1525" y="3150"/>
                  <a:pt x="1475" y="3150"/>
                </a:cubicBezTo>
                <a:cubicBezTo>
                  <a:pt x="1450" y="3150"/>
                  <a:pt x="1425" y="3126"/>
                  <a:pt x="1425" y="3101"/>
                </a:cubicBezTo>
                <a:cubicBezTo>
                  <a:pt x="1450" y="3075"/>
                  <a:pt x="1400" y="3050"/>
                  <a:pt x="1425" y="3026"/>
                </a:cubicBezTo>
                <a:cubicBezTo>
                  <a:pt x="1425" y="3026"/>
                  <a:pt x="1400" y="2975"/>
                  <a:pt x="1425" y="2975"/>
                </a:cubicBezTo>
                <a:cubicBezTo>
                  <a:pt x="1450" y="2950"/>
                  <a:pt x="1425" y="2926"/>
                  <a:pt x="1425" y="2901"/>
                </a:cubicBezTo>
                <a:cubicBezTo>
                  <a:pt x="1425" y="2875"/>
                  <a:pt x="1375" y="2850"/>
                  <a:pt x="1350" y="2850"/>
                </a:cubicBezTo>
                <a:cubicBezTo>
                  <a:pt x="1325" y="2850"/>
                  <a:pt x="1325" y="2826"/>
                  <a:pt x="1300" y="2826"/>
                </a:cubicBezTo>
                <a:cubicBezTo>
                  <a:pt x="1275" y="2801"/>
                  <a:pt x="1200" y="2750"/>
                  <a:pt x="1200" y="2726"/>
                </a:cubicBezTo>
                <a:cubicBezTo>
                  <a:pt x="1200" y="2726"/>
                  <a:pt x="1150" y="2726"/>
                  <a:pt x="1175" y="2701"/>
                </a:cubicBezTo>
                <a:cubicBezTo>
                  <a:pt x="1175" y="2701"/>
                  <a:pt x="1225" y="2701"/>
                  <a:pt x="1250" y="2726"/>
                </a:cubicBezTo>
                <a:cubicBezTo>
                  <a:pt x="1275" y="2750"/>
                  <a:pt x="1300" y="2775"/>
                  <a:pt x="1375" y="2801"/>
                </a:cubicBezTo>
                <a:cubicBezTo>
                  <a:pt x="1450" y="2801"/>
                  <a:pt x="1475" y="2826"/>
                  <a:pt x="1550" y="2850"/>
                </a:cubicBezTo>
                <a:cubicBezTo>
                  <a:pt x="1600" y="2850"/>
                  <a:pt x="1650" y="2850"/>
                  <a:pt x="1750" y="2875"/>
                </a:cubicBezTo>
                <a:cubicBezTo>
                  <a:pt x="1850" y="2901"/>
                  <a:pt x="2000" y="2775"/>
                  <a:pt x="2025" y="2750"/>
                </a:cubicBezTo>
                <a:cubicBezTo>
                  <a:pt x="2050" y="2726"/>
                  <a:pt x="2025" y="2675"/>
                  <a:pt x="2025" y="2650"/>
                </a:cubicBezTo>
                <a:cubicBezTo>
                  <a:pt x="2025" y="2626"/>
                  <a:pt x="1975" y="2626"/>
                  <a:pt x="1975" y="2601"/>
                </a:cubicBezTo>
                <a:cubicBezTo>
                  <a:pt x="1950" y="2601"/>
                  <a:pt x="1925" y="2550"/>
                  <a:pt x="1900" y="2550"/>
                </a:cubicBezTo>
                <a:cubicBezTo>
                  <a:pt x="1850" y="2550"/>
                  <a:pt x="1850" y="2500"/>
                  <a:pt x="1800" y="2526"/>
                </a:cubicBezTo>
                <a:cubicBezTo>
                  <a:pt x="1775" y="2526"/>
                  <a:pt x="1750" y="2500"/>
                  <a:pt x="1675" y="2450"/>
                </a:cubicBezTo>
                <a:cubicBezTo>
                  <a:pt x="1600" y="2400"/>
                  <a:pt x="1475" y="2350"/>
                  <a:pt x="1450" y="2350"/>
                </a:cubicBezTo>
                <a:cubicBezTo>
                  <a:pt x="1425" y="2375"/>
                  <a:pt x="1425" y="2375"/>
                  <a:pt x="1400" y="2350"/>
                </a:cubicBezTo>
                <a:cubicBezTo>
                  <a:pt x="1400" y="2325"/>
                  <a:pt x="1350" y="2325"/>
                  <a:pt x="1350" y="2350"/>
                </a:cubicBezTo>
                <a:cubicBezTo>
                  <a:pt x="1325" y="2375"/>
                  <a:pt x="1300" y="2325"/>
                  <a:pt x="1250" y="2350"/>
                </a:cubicBezTo>
                <a:cubicBezTo>
                  <a:pt x="1200" y="2350"/>
                  <a:pt x="1200" y="2325"/>
                  <a:pt x="1200" y="2325"/>
                </a:cubicBezTo>
                <a:cubicBezTo>
                  <a:pt x="1200" y="2301"/>
                  <a:pt x="1275" y="2325"/>
                  <a:pt x="1275" y="2301"/>
                </a:cubicBezTo>
                <a:cubicBezTo>
                  <a:pt x="1275" y="2275"/>
                  <a:pt x="1250" y="2301"/>
                  <a:pt x="1200" y="2275"/>
                </a:cubicBezTo>
                <a:cubicBezTo>
                  <a:pt x="1175" y="2250"/>
                  <a:pt x="1150" y="2250"/>
                  <a:pt x="1150" y="2275"/>
                </a:cubicBezTo>
                <a:cubicBezTo>
                  <a:pt x="1125" y="2301"/>
                  <a:pt x="1100" y="2301"/>
                  <a:pt x="1075" y="2275"/>
                </a:cubicBezTo>
                <a:lnTo>
                  <a:pt x="1075" y="2275"/>
                </a:lnTo>
                <a:cubicBezTo>
                  <a:pt x="1075" y="2301"/>
                  <a:pt x="1050" y="2301"/>
                  <a:pt x="1025" y="2301"/>
                </a:cubicBezTo>
                <a:cubicBezTo>
                  <a:pt x="999" y="2301"/>
                  <a:pt x="975" y="2350"/>
                  <a:pt x="950" y="2350"/>
                </a:cubicBezTo>
                <a:cubicBezTo>
                  <a:pt x="925" y="2350"/>
                  <a:pt x="900" y="2375"/>
                  <a:pt x="875" y="2400"/>
                </a:cubicBezTo>
                <a:cubicBezTo>
                  <a:pt x="875" y="2425"/>
                  <a:pt x="850" y="2400"/>
                  <a:pt x="850" y="2425"/>
                </a:cubicBezTo>
                <a:cubicBezTo>
                  <a:pt x="850" y="2450"/>
                  <a:pt x="850" y="2450"/>
                  <a:pt x="825" y="2475"/>
                </a:cubicBezTo>
                <a:cubicBezTo>
                  <a:pt x="825" y="2500"/>
                  <a:pt x="825" y="2500"/>
                  <a:pt x="850" y="2526"/>
                </a:cubicBezTo>
                <a:cubicBezTo>
                  <a:pt x="875" y="2550"/>
                  <a:pt x="900" y="2550"/>
                  <a:pt x="900" y="2575"/>
                </a:cubicBezTo>
                <a:cubicBezTo>
                  <a:pt x="925" y="2575"/>
                  <a:pt x="975" y="2626"/>
                  <a:pt x="975" y="2626"/>
                </a:cubicBezTo>
                <a:cubicBezTo>
                  <a:pt x="975" y="2650"/>
                  <a:pt x="925" y="2701"/>
                  <a:pt x="925" y="2701"/>
                </a:cubicBezTo>
                <a:cubicBezTo>
                  <a:pt x="900" y="2726"/>
                  <a:pt x="875" y="2750"/>
                  <a:pt x="900" y="2750"/>
                </a:cubicBezTo>
                <a:cubicBezTo>
                  <a:pt x="900" y="2775"/>
                  <a:pt x="950" y="2850"/>
                  <a:pt x="975" y="2901"/>
                </a:cubicBezTo>
                <a:cubicBezTo>
                  <a:pt x="999" y="2950"/>
                  <a:pt x="975" y="2926"/>
                  <a:pt x="950" y="2950"/>
                </a:cubicBezTo>
                <a:cubicBezTo>
                  <a:pt x="925" y="2975"/>
                  <a:pt x="950" y="3001"/>
                  <a:pt x="950" y="3026"/>
                </a:cubicBezTo>
                <a:cubicBezTo>
                  <a:pt x="975" y="3050"/>
                  <a:pt x="925" y="3050"/>
                  <a:pt x="950" y="3050"/>
                </a:cubicBezTo>
                <a:cubicBezTo>
                  <a:pt x="950" y="3075"/>
                  <a:pt x="975" y="3075"/>
                  <a:pt x="975" y="3075"/>
                </a:cubicBezTo>
                <a:cubicBezTo>
                  <a:pt x="999" y="3101"/>
                  <a:pt x="950" y="3101"/>
                  <a:pt x="975" y="3126"/>
                </a:cubicBezTo>
                <a:cubicBezTo>
                  <a:pt x="975" y="3150"/>
                  <a:pt x="1025" y="3150"/>
                  <a:pt x="1025" y="3175"/>
                </a:cubicBezTo>
                <a:cubicBezTo>
                  <a:pt x="1025" y="3201"/>
                  <a:pt x="950" y="3226"/>
                  <a:pt x="975" y="3226"/>
                </a:cubicBezTo>
                <a:cubicBezTo>
                  <a:pt x="975" y="3250"/>
                  <a:pt x="1050" y="3275"/>
                  <a:pt x="1075" y="3326"/>
                </a:cubicBezTo>
                <a:cubicBezTo>
                  <a:pt x="1125" y="3375"/>
                  <a:pt x="1125" y="3375"/>
                  <a:pt x="1100" y="3401"/>
                </a:cubicBezTo>
                <a:cubicBezTo>
                  <a:pt x="1100" y="3450"/>
                  <a:pt x="999" y="3475"/>
                  <a:pt x="975" y="3526"/>
                </a:cubicBezTo>
                <a:cubicBezTo>
                  <a:pt x="950" y="3575"/>
                  <a:pt x="875" y="3626"/>
                  <a:pt x="825" y="3650"/>
                </a:cubicBezTo>
                <a:cubicBezTo>
                  <a:pt x="799" y="3675"/>
                  <a:pt x="799" y="3701"/>
                  <a:pt x="775" y="3701"/>
                </a:cubicBezTo>
                <a:cubicBezTo>
                  <a:pt x="799" y="3701"/>
                  <a:pt x="799" y="3701"/>
                  <a:pt x="825" y="3701"/>
                </a:cubicBezTo>
                <a:cubicBezTo>
                  <a:pt x="850" y="3675"/>
                  <a:pt x="850" y="3751"/>
                  <a:pt x="875" y="3751"/>
                </a:cubicBezTo>
                <a:cubicBezTo>
                  <a:pt x="900" y="3775"/>
                  <a:pt x="950" y="3751"/>
                  <a:pt x="950" y="3775"/>
                </a:cubicBezTo>
                <a:cubicBezTo>
                  <a:pt x="975" y="3800"/>
                  <a:pt x="950" y="3800"/>
                  <a:pt x="925" y="3775"/>
                </a:cubicBezTo>
                <a:cubicBezTo>
                  <a:pt x="875" y="3775"/>
                  <a:pt x="875" y="3800"/>
                  <a:pt x="825" y="3826"/>
                </a:cubicBezTo>
                <a:cubicBezTo>
                  <a:pt x="799" y="3826"/>
                  <a:pt x="799" y="3851"/>
                  <a:pt x="775" y="3851"/>
                </a:cubicBezTo>
                <a:cubicBezTo>
                  <a:pt x="799" y="3875"/>
                  <a:pt x="775" y="3901"/>
                  <a:pt x="750" y="3926"/>
                </a:cubicBezTo>
                <a:cubicBezTo>
                  <a:pt x="750" y="3951"/>
                  <a:pt x="725" y="3951"/>
                  <a:pt x="725" y="3975"/>
                </a:cubicBezTo>
                <a:cubicBezTo>
                  <a:pt x="725" y="3975"/>
                  <a:pt x="725" y="4001"/>
                  <a:pt x="725" y="4026"/>
                </a:cubicBezTo>
                <a:cubicBezTo>
                  <a:pt x="750" y="4051"/>
                  <a:pt x="750" y="4051"/>
                  <a:pt x="750" y="4075"/>
                </a:cubicBezTo>
                <a:cubicBezTo>
                  <a:pt x="775" y="4101"/>
                  <a:pt x="750" y="4101"/>
                  <a:pt x="725" y="4101"/>
                </a:cubicBezTo>
                <a:cubicBezTo>
                  <a:pt x="725" y="4101"/>
                  <a:pt x="725" y="4126"/>
                  <a:pt x="750" y="4151"/>
                </a:cubicBezTo>
                <a:cubicBezTo>
                  <a:pt x="750" y="4175"/>
                  <a:pt x="750" y="4175"/>
                  <a:pt x="750" y="4201"/>
                </a:cubicBezTo>
                <a:cubicBezTo>
                  <a:pt x="750" y="4226"/>
                  <a:pt x="775" y="4251"/>
                  <a:pt x="775" y="4251"/>
                </a:cubicBezTo>
                <a:cubicBezTo>
                  <a:pt x="799" y="4275"/>
                  <a:pt x="799" y="4301"/>
                  <a:pt x="799" y="4326"/>
                </a:cubicBezTo>
                <a:cubicBezTo>
                  <a:pt x="825" y="4326"/>
                  <a:pt x="825" y="4351"/>
                  <a:pt x="850" y="4326"/>
                </a:cubicBezTo>
                <a:cubicBezTo>
                  <a:pt x="875" y="4326"/>
                  <a:pt x="900" y="4351"/>
                  <a:pt x="900" y="4351"/>
                </a:cubicBezTo>
                <a:cubicBezTo>
                  <a:pt x="925" y="4375"/>
                  <a:pt x="925" y="4375"/>
                  <a:pt x="950" y="4351"/>
                </a:cubicBezTo>
                <a:cubicBezTo>
                  <a:pt x="975" y="4351"/>
                  <a:pt x="1025" y="4375"/>
                  <a:pt x="1050" y="4375"/>
                </a:cubicBezTo>
                <a:cubicBezTo>
                  <a:pt x="1050" y="4401"/>
                  <a:pt x="1050" y="4426"/>
                  <a:pt x="1050" y="4451"/>
                </a:cubicBezTo>
                <a:cubicBezTo>
                  <a:pt x="1050" y="4475"/>
                  <a:pt x="1050" y="4501"/>
                  <a:pt x="1075" y="4526"/>
                </a:cubicBezTo>
                <a:cubicBezTo>
                  <a:pt x="1075" y="4526"/>
                  <a:pt x="1075" y="4551"/>
                  <a:pt x="1100" y="4575"/>
                </a:cubicBezTo>
                <a:cubicBezTo>
                  <a:pt x="1125" y="4575"/>
                  <a:pt x="1150" y="4626"/>
                  <a:pt x="1150" y="4626"/>
                </a:cubicBezTo>
                <a:cubicBezTo>
                  <a:pt x="1175" y="4626"/>
                  <a:pt x="1200" y="4651"/>
                  <a:pt x="1225" y="4675"/>
                </a:cubicBezTo>
                <a:cubicBezTo>
                  <a:pt x="1225" y="4701"/>
                  <a:pt x="1175" y="4701"/>
                  <a:pt x="1175" y="4726"/>
                </a:cubicBezTo>
                <a:cubicBezTo>
                  <a:pt x="1150" y="4726"/>
                  <a:pt x="1100" y="4701"/>
                  <a:pt x="1100" y="4701"/>
                </a:cubicBezTo>
                <a:cubicBezTo>
                  <a:pt x="1075" y="4726"/>
                  <a:pt x="1100" y="4751"/>
                  <a:pt x="1125" y="4801"/>
                </a:cubicBezTo>
                <a:cubicBezTo>
                  <a:pt x="1125" y="4851"/>
                  <a:pt x="1125" y="4851"/>
                  <a:pt x="1150" y="4851"/>
                </a:cubicBezTo>
                <a:cubicBezTo>
                  <a:pt x="1175" y="4851"/>
                  <a:pt x="1175" y="4826"/>
                  <a:pt x="1200" y="4826"/>
                </a:cubicBezTo>
                <a:cubicBezTo>
                  <a:pt x="1200" y="4801"/>
                  <a:pt x="1250" y="4826"/>
                  <a:pt x="1250" y="4826"/>
                </a:cubicBezTo>
                <a:cubicBezTo>
                  <a:pt x="1275" y="4801"/>
                  <a:pt x="1325" y="4801"/>
                  <a:pt x="1325" y="4826"/>
                </a:cubicBezTo>
                <a:cubicBezTo>
                  <a:pt x="1350" y="4851"/>
                  <a:pt x="1350" y="4875"/>
                  <a:pt x="1350" y="4901"/>
                </a:cubicBezTo>
                <a:cubicBezTo>
                  <a:pt x="1350" y="4901"/>
                  <a:pt x="1350" y="4926"/>
                  <a:pt x="1375" y="4951"/>
                </a:cubicBezTo>
                <a:cubicBezTo>
                  <a:pt x="1375" y="4976"/>
                  <a:pt x="1425" y="4951"/>
                  <a:pt x="1450" y="4976"/>
                </a:cubicBezTo>
                <a:cubicBezTo>
                  <a:pt x="1450" y="4976"/>
                  <a:pt x="1475" y="5026"/>
                  <a:pt x="1475" y="5051"/>
                </a:cubicBezTo>
                <a:cubicBezTo>
                  <a:pt x="1475" y="5051"/>
                  <a:pt x="1500" y="5076"/>
                  <a:pt x="1525" y="5051"/>
                </a:cubicBezTo>
                <a:lnTo>
                  <a:pt x="1550" y="5076"/>
                </a:lnTo>
                <a:cubicBezTo>
                  <a:pt x="1575" y="5100"/>
                  <a:pt x="1600" y="5076"/>
                  <a:pt x="1600" y="5076"/>
                </a:cubicBezTo>
                <a:cubicBezTo>
                  <a:pt x="1625" y="5076"/>
                  <a:pt x="1650" y="5051"/>
                  <a:pt x="1650" y="5076"/>
                </a:cubicBezTo>
                <a:cubicBezTo>
                  <a:pt x="1675" y="5076"/>
                  <a:pt x="1700" y="5100"/>
                  <a:pt x="1700" y="5126"/>
                </a:cubicBezTo>
                <a:cubicBezTo>
                  <a:pt x="1700" y="5126"/>
                  <a:pt x="1750" y="5126"/>
                  <a:pt x="1775" y="5126"/>
                </a:cubicBezTo>
                <a:cubicBezTo>
                  <a:pt x="1800" y="5151"/>
                  <a:pt x="1825" y="5151"/>
                  <a:pt x="1850" y="5151"/>
                </a:cubicBezTo>
                <a:cubicBezTo>
                  <a:pt x="1875" y="5176"/>
                  <a:pt x="1900" y="5176"/>
                  <a:pt x="1925" y="5176"/>
                </a:cubicBezTo>
                <a:cubicBezTo>
                  <a:pt x="1925" y="5200"/>
                  <a:pt x="1875" y="5226"/>
                  <a:pt x="1875" y="5226"/>
                </a:cubicBezTo>
                <a:lnTo>
                  <a:pt x="1900" y="5251"/>
                </a:lnTo>
                <a:cubicBezTo>
                  <a:pt x="1900" y="5276"/>
                  <a:pt x="1875" y="5276"/>
                  <a:pt x="1875" y="5276"/>
                </a:cubicBezTo>
                <a:lnTo>
                  <a:pt x="1900" y="5301"/>
                </a:lnTo>
                <a:cubicBezTo>
                  <a:pt x="1900" y="5326"/>
                  <a:pt x="1875" y="5351"/>
                  <a:pt x="1875" y="5376"/>
                </a:cubicBezTo>
                <a:cubicBezTo>
                  <a:pt x="1875" y="5376"/>
                  <a:pt x="1825" y="5376"/>
                  <a:pt x="1800" y="5376"/>
                </a:cubicBezTo>
                <a:cubicBezTo>
                  <a:pt x="1800" y="5376"/>
                  <a:pt x="1750" y="5426"/>
                  <a:pt x="1725" y="5426"/>
                </a:cubicBezTo>
                <a:lnTo>
                  <a:pt x="1725" y="5451"/>
                </a:lnTo>
                <a:cubicBezTo>
                  <a:pt x="1775" y="5451"/>
                  <a:pt x="1825" y="5451"/>
                  <a:pt x="1825" y="5451"/>
                </a:cubicBezTo>
                <a:cubicBezTo>
                  <a:pt x="1825" y="5476"/>
                  <a:pt x="1725" y="5526"/>
                  <a:pt x="1700" y="5526"/>
                </a:cubicBezTo>
                <a:cubicBezTo>
                  <a:pt x="1700" y="5526"/>
                  <a:pt x="1750" y="5551"/>
                  <a:pt x="1750" y="5576"/>
                </a:cubicBezTo>
                <a:cubicBezTo>
                  <a:pt x="1750" y="5601"/>
                  <a:pt x="1675" y="5601"/>
                  <a:pt x="1700" y="5626"/>
                </a:cubicBezTo>
                <a:cubicBezTo>
                  <a:pt x="1700" y="5676"/>
                  <a:pt x="1675" y="5676"/>
                  <a:pt x="1625" y="5676"/>
                </a:cubicBezTo>
                <a:cubicBezTo>
                  <a:pt x="1600" y="5676"/>
                  <a:pt x="1600" y="5701"/>
                  <a:pt x="1600" y="5701"/>
                </a:cubicBezTo>
                <a:cubicBezTo>
                  <a:pt x="1625" y="5701"/>
                  <a:pt x="1625" y="5751"/>
                  <a:pt x="1675" y="5751"/>
                </a:cubicBezTo>
                <a:cubicBezTo>
                  <a:pt x="1750" y="5776"/>
                  <a:pt x="1800" y="5826"/>
                  <a:pt x="1850" y="5876"/>
                </a:cubicBezTo>
                <a:cubicBezTo>
                  <a:pt x="1875" y="5901"/>
                  <a:pt x="1875" y="5901"/>
                  <a:pt x="1875" y="5901"/>
                </a:cubicBezTo>
                <a:cubicBezTo>
                  <a:pt x="1900" y="5901"/>
                  <a:pt x="1900" y="5876"/>
                  <a:pt x="1925" y="5876"/>
                </a:cubicBezTo>
                <a:cubicBezTo>
                  <a:pt x="1950" y="5876"/>
                  <a:pt x="2000" y="5901"/>
                  <a:pt x="2025" y="5926"/>
                </a:cubicBezTo>
                <a:cubicBezTo>
                  <a:pt x="2050" y="5951"/>
                  <a:pt x="2175" y="5926"/>
                  <a:pt x="2175" y="5926"/>
                </a:cubicBezTo>
                <a:cubicBezTo>
                  <a:pt x="2200" y="5951"/>
                  <a:pt x="2225" y="5976"/>
                  <a:pt x="2225" y="5976"/>
                </a:cubicBezTo>
                <a:cubicBezTo>
                  <a:pt x="2250" y="5976"/>
                  <a:pt x="2275" y="6001"/>
                  <a:pt x="2300" y="6001"/>
                </a:cubicBezTo>
                <a:cubicBezTo>
                  <a:pt x="2300" y="5976"/>
                  <a:pt x="2375" y="5976"/>
                  <a:pt x="2401" y="5976"/>
                </a:cubicBezTo>
                <a:cubicBezTo>
                  <a:pt x="2401" y="5976"/>
                  <a:pt x="2401" y="6001"/>
                  <a:pt x="2425" y="6001"/>
                </a:cubicBezTo>
                <a:cubicBezTo>
                  <a:pt x="2450" y="6001"/>
                  <a:pt x="2450" y="6051"/>
                  <a:pt x="2450" y="6051"/>
                </a:cubicBezTo>
                <a:cubicBezTo>
                  <a:pt x="2475" y="6051"/>
                  <a:pt x="2500" y="6101"/>
                  <a:pt x="2550" y="6101"/>
                </a:cubicBezTo>
                <a:cubicBezTo>
                  <a:pt x="2575" y="6101"/>
                  <a:pt x="2601" y="6151"/>
                  <a:pt x="2601" y="6151"/>
                </a:cubicBezTo>
                <a:cubicBezTo>
                  <a:pt x="2625" y="6151"/>
                  <a:pt x="2650" y="6176"/>
                  <a:pt x="2650" y="6151"/>
                </a:cubicBezTo>
                <a:cubicBezTo>
                  <a:pt x="2650" y="6126"/>
                  <a:pt x="2701" y="6126"/>
                  <a:pt x="2725" y="6101"/>
                </a:cubicBezTo>
                <a:cubicBezTo>
                  <a:pt x="2650" y="6026"/>
                  <a:pt x="2601" y="5976"/>
                  <a:pt x="2601" y="5951"/>
                </a:cubicBezTo>
                <a:cubicBezTo>
                  <a:pt x="2601" y="5901"/>
                  <a:pt x="2625" y="5851"/>
                  <a:pt x="2575" y="5801"/>
                </a:cubicBezTo>
                <a:cubicBezTo>
                  <a:pt x="2500" y="5751"/>
                  <a:pt x="2575" y="5726"/>
                  <a:pt x="2625" y="5676"/>
                </a:cubicBezTo>
                <a:cubicBezTo>
                  <a:pt x="2650" y="5626"/>
                  <a:pt x="2725" y="5601"/>
                  <a:pt x="2775" y="5576"/>
                </a:cubicBezTo>
                <a:cubicBezTo>
                  <a:pt x="2775" y="5576"/>
                  <a:pt x="2775" y="5551"/>
                  <a:pt x="2750" y="5551"/>
                </a:cubicBezTo>
                <a:cubicBezTo>
                  <a:pt x="2725" y="5551"/>
                  <a:pt x="2701" y="5526"/>
                  <a:pt x="2725" y="5526"/>
                </a:cubicBezTo>
                <a:cubicBezTo>
                  <a:pt x="2750" y="5501"/>
                  <a:pt x="2750" y="5501"/>
                  <a:pt x="2725" y="5451"/>
                </a:cubicBezTo>
                <a:cubicBezTo>
                  <a:pt x="2701" y="5426"/>
                  <a:pt x="2675" y="5401"/>
                  <a:pt x="2650" y="5401"/>
                </a:cubicBezTo>
                <a:cubicBezTo>
                  <a:pt x="2650" y="5401"/>
                  <a:pt x="2625" y="5376"/>
                  <a:pt x="2601" y="5401"/>
                </a:cubicBezTo>
                <a:cubicBezTo>
                  <a:pt x="2575" y="5401"/>
                  <a:pt x="2575" y="5376"/>
                  <a:pt x="2575" y="5351"/>
                </a:cubicBezTo>
                <a:cubicBezTo>
                  <a:pt x="2575" y="5326"/>
                  <a:pt x="2525" y="5326"/>
                  <a:pt x="2525" y="5301"/>
                </a:cubicBezTo>
                <a:cubicBezTo>
                  <a:pt x="2525" y="5301"/>
                  <a:pt x="2525" y="5251"/>
                  <a:pt x="2550" y="5251"/>
                </a:cubicBezTo>
                <a:lnTo>
                  <a:pt x="2575" y="5226"/>
                </a:lnTo>
                <a:cubicBezTo>
                  <a:pt x="2575" y="5200"/>
                  <a:pt x="2525" y="5200"/>
                  <a:pt x="2550" y="5176"/>
                </a:cubicBezTo>
                <a:cubicBezTo>
                  <a:pt x="2575" y="5151"/>
                  <a:pt x="2601" y="5151"/>
                  <a:pt x="2601" y="5126"/>
                </a:cubicBezTo>
                <a:cubicBezTo>
                  <a:pt x="2601" y="5076"/>
                  <a:pt x="2625" y="5051"/>
                  <a:pt x="2650" y="5076"/>
                </a:cubicBezTo>
                <a:cubicBezTo>
                  <a:pt x="2675" y="5100"/>
                  <a:pt x="2701" y="5151"/>
                  <a:pt x="2725" y="5151"/>
                </a:cubicBezTo>
                <a:cubicBezTo>
                  <a:pt x="2750" y="5126"/>
                  <a:pt x="2750" y="5100"/>
                  <a:pt x="2725" y="5076"/>
                </a:cubicBezTo>
                <a:cubicBezTo>
                  <a:pt x="2725" y="5076"/>
                  <a:pt x="2725" y="5051"/>
                  <a:pt x="2750" y="5026"/>
                </a:cubicBezTo>
                <a:cubicBezTo>
                  <a:pt x="2801" y="5026"/>
                  <a:pt x="2775" y="5001"/>
                  <a:pt x="2801" y="5001"/>
                </a:cubicBezTo>
                <a:cubicBezTo>
                  <a:pt x="2850" y="5001"/>
                  <a:pt x="2901" y="4951"/>
                  <a:pt x="2901" y="4951"/>
                </a:cubicBezTo>
                <a:cubicBezTo>
                  <a:pt x="2925" y="4926"/>
                  <a:pt x="2975" y="4926"/>
                  <a:pt x="2975" y="4926"/>
                </a:cubicBezTo>
                <a:cubicBezTo>
                  <a:pt x="3001" y="4926"/>
                  <a:pt x="3025" y="4951"/>
                  <a:pt x="3025" y="4926"/>
                </a:cubicBezTo>
                <a:cubicBezTo>
                  <a:pt x="3050" y="4901"/>
                  <a:pt x="3101" y="4901"/>
                  <a:pt x="3101" y="4926"/>
                </a:cubicBezTo>
                <a:cubicBezTo>
                  <a:pt x="3101" y="4951"/>
                  <a:pt x="3175" y="4951"/>
                  <a:pt x="3201" y="4951"/>
                </a:cubicBezTo>
                <a:cubicBezTo>
                  <a:pt x="3225" y="4976"/>
                  <a:pt x="3275" y="5001"/>
                  <a:pt x="3275" y="5026"/>
                </a:cubicBezTo>
                <a:cubicBezTo>
                  <a:pt x="3275" y="5051"/>
                  <a:pt x="3301" y="5076"/>
                  <a:pt x="3301" y="5026"/>
                </a:cubicBezTo>
                <a:cubicBezTo>
                  <a:pt x="3301" y="5001"/>
                  <a:pt x="3326" y="5026"/>
                  <a:pt x="3375" y="5026"/>
                </a:cubicBezTo>
                <a:cubicBezTo>
                  <a:pt x="3401" y="5051"/>
                  <a:pt x="3450" y="5051"/>
                  <a:pt x="3450" y="5026"/>
                </a:cubicBezTo>
                <a:cubicBezTo>
                  <a:pt x="3450" y="5001"/>
                  <a:pt x="3526" y="4976"/>
                  <a:pt x="3550" y="5001"/>
                </a:cubicBezTo>
                <a:cubicBezTo>
                  <a:pt x="3575" y="5026"/>
                  <a:pt x="3575" y="5026"/>
                  <a:pt x="3601" y="5001"/>
                </a:cubicBezTo>
                <a:cubicBezTo>
                  <a:pt x="3626" y="4976"/>
                  <a:pt x="3675" y="4976"/>
                  <a:pt x="3701" y="5001"/>
                </a:cubicBezTo>
                <a:cubicBezTo>
                  <a:pt x="3701" y="5026"/>
                  <a:pt x="3726" y="5026"/>
                  <a:pt x="3750" y="5026"/>
                </a:cubicBezTo>
                <a:cubicBezTo>
                  <a:pt x="3775" y="5026"/>
                  <a:pt x="3775" y="5076"/>
                  <a:pt x="3800" y="5076"/>
                </a:cubicBezTo>
                <a:cubicBezTo>
                  <a:pt x="3826" y="5051"/>
                  <a:pt x="3800" y="5026"/>
                  <a:pt x="3826" y="5026"/>
                </a:cubicBezTo>
                <a:cubicBezTo>
                  <a:pt x="3850" y="5026"/>
                  <a:pt x="3875" y="5051"/>
                  <a:pt x="3901" y="5051"/>
                </a:cubicBezTo>
                <a:cubicBezTo>
                  <a:pt x="3926" y="5051"/>
                  <a:pt x="3950" y="5051"/>
                  <a:pt x="3950" y="5026"/>
                </a:cubicBezTo>
                <a:cubicBezTo>
                  <a:pt x="3950" y="5001"/>
                  <a:pt x="3950" y="4951"/>
                  <a:pt x="3926" y="4951"/>
                </a:cubicBezTo>
                <a:cubicBezTo>
                  <a:pt x="3926" y="4951"/>
                  <a:pt x="3901" y="4926"/>
                  <a:pt x="3875" y="4926"/>
                </a:cubicBezTo>
                <a:cubicBezTo>
                  <a:pt x="3850" y="4926"/>
                  <a:pt x="3826" y="4875"/>
                  <a:pt x="3850" y="4875"/>
                </a:cubicBezTo>
                <a:cubicBezTo>
                  <a:pt x="3875" y="4875"/>
                  <a:pt x="3901" y="4851"/>
                  <a:pt x="3901" y="4826"/>
                </a:cubicBezTo>
                <a:cubicBezTo>
                  <a:pt x="3901" y="4801"/>
                  <a:pt x="3875" y="4775"/>
                  <a:pt x="3926" y="4751"/>
                </a:cubicBezTo>
                <a:cubicBezTo>
                  <a:pt x="3950" y="4751"/>
                  <a:pt x="4026" y="4751"/>
                  <a:pt x="4026" y="4751"/>
                </a:cubicBezTo>
                <a:cubicBezTo>
                  <a:pt x="4026" y="4726"/>
                  <a:pt x="3950" y="4726"/>
                  <a:pt x="3926" y="4701"/>
                </a:cubicBezTo>
                <a:cubicBezTo>
                  <a:pt x="3926" y="4675"/>
                  <a:pt x="3926" y="4626"/>
                  <a:pt x="3926" y="4626"/>
                </a:cubicBezTo>
                <a:cubicBezTo>
                  <a:pt x="3950" y="4626"/>
                  <a:pt x="3975" y="4626"/>
                  <a:pt x="4001" y="4626"/>
                </a:cubicBezTo>
                <a:cubicBezTo>
                  <a:pt x="4026" y="4601"/>
                  <a:pt x="4101" y="4626"/>
                  <a:pt x="4126" y="4601"/>
                </a:cubicBezTo>
                <a:cubicBezTo>
                  <a:pt x="4151" y="4575"/>
                  <a:pt x="4226" y="4575"/>
                  <a:pt x="4275" y="4575"/>
                </a:cubicBezTo>
                <a:cubicBezTo>
                  <a:pt x="4301" y="4575"/>
                  <a:pt x="4326" y="4551"/>
                  <a:pt x="4351" y="4551"/>
                </a:cubicBezTo>
                <a:cubicBezTo>
                  <a:pt x="4401" y="4551"/>
                  <a:pt x="4475" y="4526"/>
                  <a:pt x="4501" y="4526"/>
                </a:cubicBezTo>
                <a:cubicBezTo>
                  <a:pt x="4526" y="4526"/>
                  <a:pt x="4626" y="4501"/>
                  <a:pt x="4626" y="4475"/>
                </a:cubicBezTo>
                <a:cubicBezTo>
                  <a:pt x="4626" y="4451"/>
                  <a:pt x="4726" y="4451"/>
                  <a:pt x="4751" y="4451"/>
                </a:cubicBezTo>
                <a:cubicBezTo>
                  <a:pt x="4775" y="4451"/>
                  <a:pt x="4801" y="4475"/>
                  <a:pt x="4826" y="4451"/>
                </a:cubicBezTo>
                <a:cubicBezTo>
                  <a:pt x="4851" y="4451"/>
                  <a:pt x="4875" y="4475"/>
                  <a:pt x="4875" y="4501"/>
                </a:cubicBezTo>
                <a:cubicBezTo>
                  <a:pt x="4875" y="4526"/>
                  <a:pt x="4901" y="4551"/>
                  <a:pt x="4901" y="4575"/>
                </a:cubicBezTo>
                <a:cubicBezTo>
                  <a:pt x="4901" y="4575"/>
                  <a:pt x="4875" y="4601"/>
                  <a:pt x="4901" y="4601"/>
                </a:cubicBezTo>
                <a:cubicBezTo>
                  <a:pt x="4901" y="4626"/>
                  <a:pt x="4951" y="4601"/>
                  <a:pt x="4975" y="4601"/>
                </a:cubicBezTo>
                <a:cubicBezTo>
                  <a:pt x="5001" y="4575"/>
                  <a:pt x="5001" y="4601"/>
                  <a:pt x="5001" y="4601"/>
                </a:cubicBezTo>
                <a:cubicBezTo>
                  <a:pt x="5001" y="4626"/>
                  <a:pt x="5026" y="4626"/>
                  <a:pt x="5026" y="4626"/>
                </a:cubicBezTo>
                <a:cubicBezTo>
                  <a:pt x="5026" y="4601"/>
                  <a:pt x="5076" y="4601"/>
                  <a:pt x="5076" y="4626"/>
                </a:cubicBezTo>
                <a:cubicBezTo>
                  <a:pt x="5100" y="4626"/>
                  <a:pt x="5126" y="4601"/>
                  <a:pt x="5126" y="4626"/>
                </a:cubicBezTo>
                <a:cubicBezTo>
                  <a:pt x="5126" y="4651"/>
                  <a:pt x="5076" y="4675"/>
                  <a:pt x="5100" y="4701"/>
                </a:cubicBezTo>
                <a:cubicBezTo>
                  <a:pt x="5126" y="4726"/>
                  <a:pt x="5126" y="4675"/>
                  <a:pt x="5176" y="4675"/>
                </a:cubicBezTo>
                <a:cubicBezTo>
                  <a:pt x="5201" y="4675"/>
                  <a:pt x="5251" y="4651"/>
                  <a:pt x="5276" y="4626"/>
                </a:cubicBezTo>
                <a:cubicBezTo>
                  <a:pt x="5300" y="4626"/>
                  <a:pt x="5326" y="4601"/>
                  <a:pt x="5351" y="4575"/>
                </a:cubicBezTo>
                <a:cubicBezTo>
                  <a:pt x="5376" y="4575"/>
                  <a:pt x="5426" y="4575"/>
                  <a:pt x="5426" y="4601"/>
                </a:cubicBezTo>
                <a:cubicBezTo>
                  <a:pt x="5401" y="4601"/>
                  <a:pt x="5376" y="4651"/>
                  <a:pt x="5451" y="4651"/>
                </a:cubicBezTo>
                <a:cubicBezTo>
                  <a:pt x="5501" y="4675"/>
                  <a:pt x="5576" y="4801"/>
                  <a:pt x="5626" y="4875"/>
                </a:cubicBezTo>
                <a:cubicBezTo>
                  <a:pt x="5651" y="4926"/>
                  <a:pt x="5701" y="5026"/>
                  <a:pt x="5726" y="5026"/>
                </a:cubicBezTo>
                <a:cubicBezTo>
                  <a:pt x="5726" y="5026"/>
                  <a:pt x="5751" y="4976"/>
                  <a:pt x="5776" y="4976"/>
                </a:cubicBezTo>
                <a:cubicBezTo>
                  <a:pt x="5801" y="4976"/>
                  <a:pt x="5826" y="5026"/>
                  <a:pt x="5851" y="5026"/>
                </a:cubicBezTo>
                <a:cubicBezTo>
                  <a:pt x="5876" y="5026"/>
                  <a:pt x="5901" y="5051"/>
                  <a:pt x="5926" y="5051"/>
                </a:cubicBezTo>
                <a:cubicBezTo>
                  <a:pt x="5951" y="5026"/>
                  <a:pt x="6001" y="5001"/>
                  <a:pt x="6026" y="5026"/>
                </a:cubicBezTo>
                <a:cubicBezTo>
                  <a:pt x="6051" y="5026"/>
                  <a:pt x="6076" y="5026"/>
                  <a:pt x="6101" y="5076"/>
                </a:cubicBezTo>
                <a:cubicBezTo>
                  <a:pt x="6101" y="5100"/>
                  <a:pt x="6126" y="5100"/>
                  <a:pt x="6151" y="5100"/>
                </a:cubicBezTo>
                <a:cubicBezTo>
                  <a:pt x="6176" y="5100"/>
                  <a:pt x="6176" y="5126"/>
                  <a:pt x="6176" y="5151"/>
                </a:cubicBezTo>
                <a:cubicBezTo>
                  <a:pt x="6176" y="5176"/>
                  <a:pt x="6201" y="5176"/>
                  <a:pt x="6226" y="5176"/>
                </a:cubicBezTo>
                <a:cubicBezTo>
                  <a:pt x="6226" y="5176"/>
                  <a:pt x="6276" y="5176"/>
                  <a:pt x="6301" y="5176"/>
                </a:cubicBezTo>
                <a:cubicBezTo>
                  <a:pt x="6301" y="5176"/>
                  <a:pt x="6326" y="5151"/>
                  <a:pt x="6326" y="5176"/>
                </a:cubicBezTo>
                <a:cubicBezTo>
                  <a:pt x="6326" y="5200"/>
                  <a:pt x="6351" y="5226"/>
                  <a:pt x="6376" y="5226"/>
                </a:cubicBezTo>
                <a:cubicBezTo>
                  <a:pt x="6376" y="5226"/>
                  <a:pt x="6426" y="5251"/>
                  <a:pt x="6426" y="5226"/>
                </a:cubicBezTo>
                <a:cubicBezTo>
                  <a:pt x="6426" y="5200"/>
                  <a:pt x="6476" y="5200"/>
                  <a:pt x="6476" y="5200"/>
                </a:cubicBezTo>
                <a:cubicBezTo>
                  <a:pt x="6501" y="5200"/>
                  <a:pt x="6551" y="5176"/>
                  <a:pt x="6576" y="5151"/>
                </a:cubicBezTo>
                <a:cubicBezTo>
                  <a:pt x="6576" y="5126"/>
                  <a:pt x="6626" y="5126"/>
                  <a:pt x="6651" y="5126"/>
                </a:cubicBezTo>
                <a:cubicBezTo>
                  <a:pt x="6651" y="5100"/>
                  <a:pt x="6701" y="5100"/>
                  <a:pt x="6701" y="5076"/>
                </a:cubicBezTo>
                <a:cubicBezTo>
                  <a:pt x="6701" y="5051"/>
                  <a:pt x="6751" y="5076"/>
                  <a:pt x="6776" y="5051"/>
                </a:cubicBezTo>
                <a:cubicBezTo>
                  <a:pt x="6776" y="5026"/>
                  <a:pt x="6826" y="5026"/>
                  <a:pt x="6826" y="5051"/>
                </a:cubicBezTo>
                <a:cubicBezTo>
                  <a:pt x="6851" y="5051"/>
                  <a:pt x="6951" y="5076"/>
                  <a:pt x="6976" y="5051"/>
                </a:cubicBezTo>
                <a:cubicBezTo>
                  <a:pt x="6976" y="5051"/>
                  <a:pt x="6976" y="5100"/>
                  <a:pt x="7002" y="5126"/>
                </a:cubicBezTo>
                <a:cubicBezTo>
                  <a:pt x="7002" y="5126"/>
                  <a:pt x="7051" y="5151"/>
                  <a:pt x="7076" y="5151"/>
                </a:cubicBezTo>
                <a:cubicBezTo>
                  <a:pt x="7076" y="5126"/>
                  <a:pt x="7126" y="5126"/>
                  <a:pt x="7151" y="5151"/>
                </a:cubicBezTo>
                <a:cubicBezTo>
                  <a:pt x="7176" y="5151"/>
                  <a:pt x="7202" y="5176"/>
                  <a:pt x="7226" y="5151"/>
                </a:cubicBezTo>
                <a:cubicBezTo>
                  <a:pt x="7226" y="5151"/>
                  <a:pt x="7276" y="5126"/>
                  <a:pt x="7302" y="5126"/>
                </a:cubicBezTo>
                <a:cubicBezTo>
                  <a:pt x="7302" y="5100"/>
                  <a:pt x="7302" y="5076"/>
                  <a:pt x="7302" y="5076"/>
                </a:cubicBezTo>
                <a:cubicBezTo>
                  <a:pt x="7276" y="5051"/>
                  <a:pt x="7276" y="5001"/>
                  <a:pt x="7251" y="4976"/>
                </a:cubicBezTo>
                <a:lnTo>
                  <a:pt x="7302" y="4951"/>
                </a:lnTo>
                <a:cubicBezTo>
                  <a:pt x="7302" y="4926"/>
                  <a:pt x="7351" y="4926"/>
                  <a:pt x="7351" y="4901"/>
                </a:cubicBezTo>
                <a:lnTo>
                  <a:pt x="7376" y="4875"/>
                </a:lnTo>
                <a:cubicBezTo>
                  <a:pt x="7402" y="4875"/>
                  <a:pt x="7451" y="4901"/>
                  <a:pt x="7451" y="4901"/>
                </a:cubicBezTo>
                <a:lnTo>
                  <a:pt x="7502" y="4926"/>
                </a:lnTo>
                <a:cubicBezTo>
                  <a:pt x="7526" y="4926"/>
                  <a:pt x="7551" y="4926"/>
                  <a:pt x="7576" y="4951"/>
                </a:cubicBezTo>
                <a:cubicBezTo>
                  <a:pt x="7602" y="4951"/>
                  <a:pt x="7651" y="4951"/>
                  <a:pt x="7676" y="4976"/>
                </a:cubicBezTo>
                <a:cubicBezTo>
                  <a:pt x="7676" y="5001"/>
                  <a:pt x="7676" y="5026"/>
                  <a:pt x="7676" y="5051"/>
                </a:cubicBezTo>
                <a:cubicBezTo>
                  <a:pt x="7702" y="5076"/>
                  <a:pt x="7727" y="5100"/>
                  <a:pt x="7751" y="5100"/>
                </a:cubicBezTo>
                <a:cubicBezTo>
                  <a:pt x="7751" y="5100"/>
                  <a:pt x="7802" y="5126"/>
                  <a:pt x="7827" y="5126"/>
                </a:cubicBezTo>
                <a:cubicBezTo>
                  <a:pt x="7851" y="5126"/>
                  <a:pt x="7876" y="5100"/>
                  <a:pt x="7902" y="5100"/>
                </a:cubicBezTo>
                <a:cubicBezTo>
                  <a:pt x="7902" y="5100"/>
                  <a:pt x="7951" y="5076"/>
                  <a:pt x="7976" y="5076"/>
                </a:cubicBezTo>
                <a:cubicBezTo>
                  <a:pt x="8002" y="5076"/>
                  <a:pt x="8051" y="5100"/>
                  <a:pt x="8076" y="5100"/>
                </a:cubicBezTo>
                <a:cubicBezTo>
                  <a:pt x="8076" y="5100"/>
                  <a:pt x="8127" y="5100"/>
                  <a:pt x="8127" y="5126"/>
                </a:cubicBezTo>
                <a:cubicBezTo>
                  <a:pt x="8151" y="5126"/>
                  <a:pt x="8227" y="5126"/>
                  <a:pt x="8227" y="5151"/>
                </a:cubicBezTo>
                <a:cubicBezTo>
                  <a:pt x="8227" y="5176"/>
                  <a:pt x="8251" y="5176"/>
                  <a:pt x="8276" y="5200"/>
                </a:cubicBezTo>
                <a:cubicBezTo>
                  <a:pt x="8276" y="5226"/>
                  <a:pt x="8376" y="5226"/>
                  <a:pt x="8376" y="5226"/>
                </a:cubicBezTo>
                <a:cubicBezTo>
                  <a:pt x="8402" y="5251"/>
                  <a:pt x="8502" y="5251"/>
                  <a:pt x="8502" y="5226"/>
                </a:cubicBezTo>
                <a:cubicBezTo>
                  <a:pt x="8502" y="5226"/>
                  <a:pt x="8602" y="5200"/>
                  <a:pt x="8627" y="5200"/>
                </a:cubicBezTo>
                <a:cubicBezTo>
                  <a:pt x="8652" y="5176"/>
                  <a:pt x="8702" y="5200"/>
                  <a:pt x="8702" y="5176"/>
                </a:cubicBezTo>
                <a:cubicBezTo>
                  <a:pt x="8702" y="5151"/>
                  <a:pt x="8752" y="5126"/>
                  <a:pt x="8776" y="5126"/>
                </a:cubicBezTo>
                <a:cubicBezTo>
                  <a:pt x="8802" y="5100"/>
                  <a:pt x="8902" y="5100"/>
                  <a:pt x="8902" y="5126"/>
                </a:cubicBezTo>
                <a:cubicBezTo>
                  <a:pt x="8902" y="5151"/>
                  <a:pt x="8952" y="5151"/>
                  <a:pt x="8976" y="5151"/>
                </a:cubicBezTo>
                <a:cubicBezTo>
                  <a:pt x="9002" y="5126"/>
                  <a:pt x="9052" y="5151"/>
                  <a:pt x="9076" y="5176"/>
                </a:cubicBezTo>
                <a:lnTo>
                  <a:pt x="9152" y="5200"/>
                </a:lnTo>
                <a:cubicBezTo>
                  <a:pt x="9176" y="5176"/>
                  <a:pt x="9227" y="5151"/>
                  <a:pt x="9252" y="5151"/>
                </a:cubicBezTo>
                <a:cubicBezTo>
                  <a:pt x="9276" y="5151"/>
                  <a:pt x="9302" y="5126"/>
                  <a:pt x="9302" y="5100"/>
                </a:cubicBezTo>
                <a:cubicBezTo>
                  <a:pt x="9276" y="5076"/>
                  <a:pt x="9327" y="5026"/>
                  <a:pt x="9327" y="5001"/>
                </a:cubicBezTo>
                <a:cubicBezTo>
                  <a:pt x="9352" y="4976"/>
                  <a:pt x="9376" y="4926"/>
                  <a:pt x="9401" y="4926"/>
                </a:cubicBezTo>
                <a:cubicBezTo>
                  <a:pt x="9401" y="4901"/>
                  <a:pt x="9427" y="4875"/>
                  <a:pt x="9427" y="4875"/>
                </a:cubicBezTo>
                <a:cubicBezTo>
                  <a:pt x="9427" y="4851"/>
                  <a:pt x="9427" y="4801"/>
                  <a:pt x="9401" y="4801"/>
                </a:cubicBezTo>
                <a:cubicBezTo>
                  <a:pt x="9401" y="4801"/>
                  <a:pt x="9352" y="4801"/>
                  <a:pt x="9401" y="4751"/>
                </a:cubicBezTo>
                <a:cubicBezTo>
                  <a:pt x="9427" y="4701"/>
                  <a:pt x="9502" y="4701"/>
                  <a:pt x="9527" y="4701"/>
                </a:cubicBezTo>
                <a:cubicBezTo>
                  <a:pt x="9527" y="4701"/>
                  <a:pt x="9627" y="4701"/>
                  <a:pt x="9652" y="4701"/>
                </a:cubicBezTo>
                <a:cubicBezTo>
                  <a:pt x="9702" y="4701"/>
                  <a:pt x="9727" y="4701"/>
                  <a:pt x="9752" y="4726"/>
                </a:cubicBezTo>
                <a:cubicBezTo>
                  <a:pt x="9802" y="4751"/>
                  <a:pt x="9852" y="4726"/>
                  <a:pt x="9877" y="4751"/>
                </a:cubicBezTo>
                <a:cubicBezTo>
                  <a:pt x="9902" y="4775"/>
                  <a:pt x="9952" y="4775"/>
                  <a:pt x="9927" y="4826"/>
                </a:cubicBezTo>
                <a:cubicBezTo>
                  <a:pt x="9927" y="4851"/>
                  <a:pt x="9977" y="4826"/>
                  <a:pt x="9977" y="4901"/>
                </a:cubicBezTo>
                <a:cubicBezTo>
                  <a:pt x="10002" y="4976"/>
                  <a:pt x="10027" y="4976"/>
                  <a:pt x="10027" y="5026"/>
                </a:cubicBezTo>
                <a:cubicBezTo>
                  <a:pt x="10052" y="5051"/>
                  <a:pt x="10102" y="5100"/>
                  <a:pt x="10077" y="5126"/>
                </a:cubicBezTo>
                <a:cubicBezTo>
                  <a:pt x="10077" y="5151"/>
                  <a:pt x="10077" y="5176"/>
                  <a:pt x="10127" y="5176"/>
                </a:cubicBezTo>
                <a:cubicBezTo>
                  <a:pt x="10177" y="5176"/>
                  <a:pt x="10202" y="5226"/>
                  <a:pt x="10202" y="5226"/>
                </a:cubicBezTo>
                <a:cubicBezTo>
                  <a:pt x="10227" y="5200"/>
                  <a:pt x="10277" y="5226"/>
                  <a:pt x="10302" y="5251"/>
                </a:cubicBezTo>
                <a:cubicBezTo>
                  <a:pt x="10327" y="5276"/>
                  <a:pt x="10377" y="5276"/>
                  <a:pt x="10377" y="5301"/>
                </a:cubicBezTo>
                <a:cubicBezTo>
                  <a:pt x="10377" y="5326"/>
                  <a:pt x="10402" y="5351"/>
                  <a:pt x="10402" y="5376"/>
                </a:cubicBezTo>
                <a:cubicBezTo>
                  <a:pt x="10402" y="5401"/>
                  <a:pt x="10452" y="5426"/>
                  <a:pt x="10477" y="5426"/>
                </a:cubicBezTo>
                <a:cubicBezTo>
                  <a:pt x="10527" y="5426"/>
                  <a:pt x="10552" y="5426"/>
                  <a:pt x="10577" y="5401"/>
                </a:cubicBezTo>
                <a:cubicBezTo>
                  <a:pt x="10577" y="5376"/>
                  <a:pt x="10652" y="5376"/>
                  <a:pt x="10652" y="5376"/>
                </a:cubicBezTo>
                <a:cubicBezTo>
                  <a:pt x="10677" y="5351"/>
                  <a:pt x="10727" y="5326"/>
                  <a:pt x="10727" y="5376"/>
                </a:cubicBezTo>
                <a:cubicBezTo>
                  <a:pt x="10727" y="5426"/>
                  <a:pt x="10777" y="5451"/>
                  <a:pt x="10727" y="5476"/>
                </a:cubicBezTo>
                <a:cubicBezTo>
                  <a:pt x="10702" y="5476"/>
                  <a:pt x="10702" y="5551"/>
                  <a:pt x="10677" y="5576"/>
                </a:cubicBezTo>
                <a:cubicBezTo>
                  <a:pt x="10677" y="5626"/>
                  <a:pt x="10627" y="5626"/>
                  <a:pt x="10627" y="5651"/>
                </a:cubicBezTo>
                <a:cubicBezTo>
                  <a:pt x="10627" y="5701"/>
                  <a:pt x="10577" y="5701"/>
                  <a:pt x="10577" y="5726"/>
                </a:cubicBezTo>
                <a:cubicBezTo>
                  <a:pt x="10577" y="5751"/>
                  <a:pt x="10527" y="5726"/>
                  <a:pt x="10502" y="5726"/>
                </a:cubicBezTo>
                <a:cubicBezTo>
                  <a:pt x="10477" y="5701"/>
                  <a:pt x="10452" y="5751"/>
                  <a:pt x="10427" y="5751"/>
                </a:cubicBezTo>
                <a:cubicBezTo>
                  <a:pt x="10402" y="5751"/>
                  <a:pt x="10402" y="5801"/>
                  <a:pt x="10402" y="5826"/>
                </a:cubicBezTo>
                <a:cubicBezTo>
                  <a:pt x="10427" y="5851"/>
                  <a:pt x="10402" y="5876"/>
                  <a:pt x="10427" y="5901"/>
                </a:cubicBezTo>
                <a:cubicBezTo>
                  <a:pt x="10427" y="5926"/>
                  <a:pt x="10427" y="5951"/>
                  <a:pt x="10427" y="5976"/>
                </a:cubicBezTo>
                <a:cubicBezTo>
                  <a:pt x="10452" y="5951"/>
                  <a:pt x="10502" y="5951"/>
                  <a:pt x="10502" y="5951"/>
                </a:cubicBezTo>
                <a:cubicBezTo>
                  <a:pt x="10527" y="5951"/>
                  <a:pt x="10577" y="6001"/>
                  <a:pt x="10602" y="6001"/>
                </a:cubicBezTo>
                <a:cubicBezTo>
                  <a:pt x="10652" y="6001"/>
                  <a:pt x="10827" y="5901"/>
                  <a:pt x="10827" y="5876"/>
                </a:cubicBezTo>
                <a:cubicBezTo>
                  <a:pt x="10827" y="5851"/>
                  <a:pt x="10927" y="5751"/>
                  <a:pt x="10977" y="5701"/>
                </a:cubicBezTo>
                <a:cubicBezTo>
                  <a:pt x="11027" y="5651"/>
                  <a:pt x="11102" y="5576"/>
                  <a:pt x="11127" y="5526"/>
                </a:cubicBezTo>
                <a:cubicBezTo>
                  <a:pt x="11127" y="5476"/>
                  <a:pt x="11202" y="5401"/>
                  <a:pt x="11227" y="5376"/>
                </a:cubicBezTo>
                <a:cubicBezTo>
                  <a:pt x="11227" y="5351"/>
                  <a:pt x="11252" y="5351"/>
                  <a:pt x="11277" y="5276"/>
                </a:cubicBezTo>
                <a:cubicBezTo>
                  <a:pt x="11303" y="5226"/>
                  <a:pt x="11303" y="5051"/>
                  <a:pt x="11327" y="5051"/>
                </a:cubicBezTo>
                <a:cubicBezTo>
                  <a:pt x="11327" y="5026"/>
                  <a:pt x="11327" y="5001"/>
                  <a:pt x="11327" y="4976"/>
                </a:cubicBezTo>
                <a:cubicBezTo>
                  <a:pt x="11352" y="4951"/>
                  <a:pt x="11352" y="4926"/>
                  <a:pt x="11377" y="4926"/>
                </a:cubicBezTo>
                <a:cubicBezTo>
                  <a:pt x="11403" y="4901"/>
                  <a:pt x="11403" y="4875"/>
                  <a:pt x="11377" y="4851"/>
                </a:cubicBezTo>
                <a:cubicBezTo>
                  <a:pt x="11377" y="4826"/>
                  <a:pt x="11377" y="4801"/>
                  <a:pt x="11377" y="4775"/>
                </a:cubicBezTo>
                <a:cubicBezTo>
                  <a:pt x="11377" y="4775"/>
                  <a:pt x="11377" y="4751"/>
                  <a:pt x="11403" y="4751"/>
                </a:cubicBezTo>
                <a:cubicBezTo>
                  <a:pt x="11403" y="4751"/>
                  <a:pt x="11377" y="4726"/>
                  <a:pt x="11352" y="4701"/>
                </a:cubicBezTo>
                <a:cubicBezTo>
                  <a:pt x="11327" y="4701"/>
                  <a:pt x="11303" y="4675"/>
                  <a:pt x="11303" y="4651"/>
                </a:cubicBezTo>
                <a:cubicBezTo>
                  <a:pt x="11303" y="4626"/>
                  <a:pt x="11252" y="4601"/>
                  <a:pt x="11227" y="4601"/>
                </a:cubicBezTo>
                <a:cubicBezTo>
                  <a:pt x="11202" y="4601"/>
                  <a:pt x="11127" y="4575"/>
                  <a:pt x="11152" y="4601"/>
                </a:cubicBezTo>
                <a:cubicBezTo>
                  <a:pt x="11152" y="4626"/>
                  <a:pt x="11152" y="4651"/>
                  <a:pt x="11127" y="4651"/>
                </a:cubicBezTo>
                <a:cubicBezTo>
                  <a:pt x="11102" y="4626"/>
                  <a:pt x="11102" y="4651"/>
                  <a:pt x="11077" y="4675"/>
                </a:cubicBezTo>
                <a:cubicBezTo>
                  <a:pt x="11077" y="4701"/>
                  <a:pt x="11002" y="4701"/>
                  <a:pt x="11027" y="4675"/>
                </a:cubicBezTo>
                <a:cubicBezTo>
                  <a:pt x="11052" y="4651"/>
                  <a:pt x="11027" y="4651"/>
                  <a:pt x="11027" y="4626"/>
                </a:cubicBezTo>
                <a:cubicBezTo>
                  <a:pt x="11027" y="4601"/>
                  <a:pt x="11052" y="4575"/>
                  <a:pt x="11027" y="4575"/>
                </a:cubicBezTo>
                <a:cubicBezTo>
                  <a:pt x="11002" y="4601"/>
                  <a:pt x="11002" y="4651"/>
                  <a:pt x="10977" y="4651"/>
                </a:cubicBezTo>
                <a:cubicBezTo>
                  <a:pt x="10952" y="4651"/>
                  <a:pt x="10952" y="4575"/>
                  <a:pt x="10952" y="4551"/>
                </a:cubicBezTo>
                <a:cubicBezTo>
                  <a:pt x="10977" y="4526"/>
                  <a:pt x="10902" y="4551"/>
                  <a:pt x="10852" y="4551"/>
                </a:cubicBezTo>
                <a:cubicBezTo>
                  <a:pt x="10802" y="4551"/>
                  <a:pt x="10802" y="4501"/>
                  <a:pt x="10852" y="4475"/>
                </a:cubicBezTo>
                <a:cubicBezTo>
                  <a:pt x="10902" y="4451"/>
                  <a:pt x="10902" y="4426"/>
                  <a:pt x="10927" y="4426"/>
                </a:cubicBezTo>
                <a:cubicBezTo>
                  <a:pt x="10952" y="4426"/>
                  <a:pt x="11002" y="4375"/>
                  <a:pt x="11027" y="4351"/>
                </a:cubicBezTo>
                <a:cubicBezTo>
                  <a:pt x="11077" y="4326"/>
                  <a:pt x="11077" y="4301"/>
                  <a:pt x="11102" y="4275"/>
                </a:cubicBezTo>
                <a:cubicBezTo>
                  <a:pt x="11102" y="4275"/>
                  <a:pt x="11177" y="4226"/>
                  <a:pt x="11227" y="4175"/>
                </a:cubicBezTo>
                <a:cubicBezTo>
                  <a:pt x="11277" y="4126"/>
                  <a:pt x="11303" y="4101"/>
                  <a:pt x="11327" y="4075"/>
                </a:cubicBezTo>
                <a:cubicBezTo>
                  <a:pt x="11352" y="4051"/>
                  <a:pt x="11427" y="4026"/>
                  <a:pt x="11427" y="4001"/>
                </a:cubicBezTo>
                <a:cubicBezTo>
                  <a:pt x="11427" y="3975"/>
                  <a:pt x="11527" y="3926"/>
                  <a:pt x="11603" y="3901"/>
                </a:cubicBezTo>
                <a:cubicBezTo>
                  <a:pt x="11677" y="3875"/>
                  <a:pt x="11803" y="3901"/>
                  <a:pt x="11803" y="3926"/>
                </a:cubicBezTo>
                <a:cubicBezTo>
                  <a:pt x="11827" y="3951"/>
                  <a:pt x="11852" y="3951"/>
                  <a:pt x="11852" y="3926"/>
                </a:cubicBezTo>
                <a:cubicBezTo>
                  <a:pt x="11877" y="3901"/>
                  <a:pt x="11903" y="3926"/>
                  <a:pt x="11952" y="3926"/>
                </a:cubicBezTo>
                <a:cubicBezTo>
                  <a:pt x="12003" y="3926"/>
                  <a:pt x="12003" y="3901"/>
                  <a:pt x="12027" y="3901"/>
                </a:cubicBezTo>
                <a:cubicBezTo>
                  <a:pt x="12077" y="3926"/>
                  <a:pt x="12103" y="3926"/>
                  <a:pt x="12127" y="3901"/>
                </a:cubicBezTo>
                <a:cubicBezTo>
                  <a:pt x="12127" y="3851"/>
                  <a:pt x="12228" y="3851"/>
                  <a:pt x="12252" y="3875"/>
                </a:cubicBezTo>
                <a:cubicBezTo>
                  <a:pt x="12277" y="3901"/>
                  <a:pt x="12277" y="3901"/>
                  <a:pt x="12328" y="3875"/>
                </a:cubicBezTo>
                <a:cubicBezTo>
                  <a:pt x="12352" y="3875"/>
                  <a:pt x="12352" y="3926"/>
                  <a:pt x="12377" y="3926"/>
                </a:cubicBezTo>
                <a:cubicBezTo>
                  <a:pt x="12428" y="3926"/>
                  <a:pt x="12402" y="3951"/>
                  <a:pt x="12377" y="3951"/>
                </a:cubicBezTo>
                <a:cubicBezTo>
                  <a:pt x="12352" y="3951"/>
                  <a:pt x="12303" y="3975"/>
                  <a:pt x="12328" y="3975"/>
                </a:cubicBezTo>
                <a:cubicBezTo>
                  <a:pt x="12377" y="4001"/>
                  <a:pt x="12402" y="3975"/>
                  <a:pt x="12428" y="3975"/>
                </a:cubicBezTo>
                <a:cubicBezTo>
                  <a:pt x="12452" y="3975"/>
                  <a:pt x="12503" y="3975"/>
                  <a:pt x="12528" y="3951"/>
                </a:cubicBezTo>
                <a:cubicBezTo>
                  <a:pt x="12577" y="3926"/>
                  <a:pt x="12577" y="3975"/>
                  <a:pt x="12602" y="3951"/>
                </a:cubicBezTo>
                <a:cubicBezTo>
                  <a:pt x="12628" y="3926"/>
                  <a:pt x="12677" y="3926"/>
                  <a:pt x="12703" y="3926"/>
                </a:cubicBezTo>
                <a:cubicBezTo>
                  <a:pt x="12728" y="3926"/>
                  <a:pt x="12703" y="3901"/>
                  <a:pt x="12652" y="3901"/>
                </a:cubicBezTo>
                <a:cubicBezTo>
                  <a:pt x="12628" y="3901"/>
                  <a:pt x="12628" y="3875"/>
                  <a:pt x="12652" y="3826"/>
                </a:cubicBezTo>
                <a:cubicBezTo>
                  <a:pt x="12677" y="3751"/>
                  <a:pt x="12752" y="3726"/>
                  <a:pt x="12777" y="3701"/>
                </a:cubicBezTo>
                <a:cubicBezTo>
                  <a:pt x="12828" y="3650"/>
                  <a:pt x="12852" y="3675"/>
                  <a:pt x="12852" y="3650"/>
                </a:cubicBezTo>
                <a:cubicBezTo>
                  <a:pt x="12852" y="3626"/>
                  <a:pt x="12877" y="3575"/>
                  <a:pt x="12903" y="3575"/>
                </a:cubicBezTo>
                <a:cubicBezTo>
                  <a:pt x="12928" y="3575"/>
                  <a:pt x="13003" y="3575"/>
                  <a:pt x="13053" y="3550"/>
                </a:cubicBezTo>
                <a:cubicBezTo>
                  <a:pt x="13103" y="3526"/>
                  <a:pt x="13103" y="3575"/>
                  <a:pt x="13128" y="3575"/>
                </a:cubicBezTo>
                <a:cubicBezTo>
                  <a:pt x="13153" y="3601"/>
                  <a:pt x="13177" y="3550"/>
                  <a:pt x="13203" y="3550"/>
                </a:cubicBezTo>
                <a:cubicBezTo>
                  <a:pt x="13203" y="3575"/>
                  <a:pt x="13153" y="3601"/>
                  <a:pt x="13153" y="3650"/>
                </a:cubicBezTo>
                <a:cubicBezTo>
                  <a:pt x="13128" y="3675"/>
                  <a:pt x="13177" y="3675"/>
                  <a:pt x="13203" y="3675"/>
                </a:cubicBezTo>
                <a:cubicBezTo>
                  <a:pt x="13228" y="3701"/>
                  <a:pt x="13177" y="3701"/>
                  <a:pt x="13177" y="3726"/>
                </a:cubicBezTo>
                <a:cubicBezTo>
                  <a:pt x="13177" y="3726"/>
                  <a:pt x="13228" y="3726"/>
                  <a:pt x="13277" y="3675"/>
                </a:cubicBezTo>
                <a:cubicBezTo>
                  <a:pt x="13353" y="3601"/>
                  <a:pt x="13403" y="3601"/>
                  <a:pt x="13453" y="3601"/>
                </a:cubicBezTo>
                <a:cubicBezTo>
                  <a:pt x="13477" y="3601"/>
                  <a:pt x="13453" y="3550"/>
                  <a:pt x="13453" y="3501"/>
                </a:cubicBezTo>
                <a:cubicBezTo>
                  <a:pt x="13477" y="3450"/>
                  <a:pt x="13577" y="3426"/>
                  <a:pt x="13628" y="3450"/>
                </a:cubicBezTo>
                <a:cubicBezTo>
                  <a:pt x="13653" y="3450"/>
                  <a:pt x="13653" y="3475"/>
                  <a:pt x="13628" y="3475"/>
                </a:cubicBezTo>
                <a:cubicBezTo>
                  <a:pt x="13577" y="3450"/>
                  <a:pt x="13553" y="3501"/>
                  <a:pt x="13553" y="3550"/>
                </a:cubicBezTo>
                <a:cubicBezTo>
                  <a:pt x="13553" y="3575"/>
                  <a:pt x="13528" y="3601"/>
                  <a:pt x="13528" y="3626"/>
                </a:cubicBezTo>
                <a:cubicBezTo>
                  <a:pt x="13553" y="3626"/>
                  <a:pt x="13503" y="3650"/>
                  <a:pt x="13503" y="3650"/>
                </a:cubicBezTo>
                <a:cubicBezTo>
                  <a:pt x="13503" y="3675"/>
                  <a:pt x="13503" y="3701"/>
                  <a:pt x="13477" y="3701"/>
                </a:cubicBezTo>
                <a:cubicBezTo>
                  <a:pt x="13453" y="3701"/>
                  <a:pt x="13353" y="3726"/>
                  <a:pt x="13353" y="3751"/>
                </a:cubicBezTo>
                <a:cubicBezTo>
                  <a:pt x="13353" y="3800"/>
                  <a:pt x="13303" y="3800"/>
                  <a:pt x="13277" y="3851"/>
                </a:cubicBezTo>
                <a:cubicBezTo>
                  <a:pt x="13253" y="3875"/>
                  <a:pt x="13177" y="3926"/>
                  <a:pt x="13103" y="4001"/>
                </a:cubicBezTo>
                <a:cubicBezTo>
                  <a:pt x="13053" y="4101"/>
                  <a:pt x="12952" y="4101"/>
                  <a:pt x="12952" y="4101"/>
                </a:cubicBezTo>
                <a:cubicBezTo>
                  <a:pt x="12952" y="4126"/>
                  <a:pt x="12877" y="4126"/>
                  <a:pt x="12877" y="4126"/>
                </a:cubicBezTo>
                <a:cubicBezTo>
                  <a:pt x="12852" y="4126"/>
                  <a:pt x="12877" y="4175"/>
                  <a:pt x="12828" y="4251"/>
                </a:cubicBezTo>
                <a:cubicBezTo>
                  <a:pt x="12777" y="4301"/>
                  <a:pt x="12752" y="4375"/>
                  <a:pt x="12752" y="4451"/>
                </a:cubicBezTo>
                <a:cubicBezTo>
                  <a:pt x="12752" y="4526"/>
                  <a:pt x="12777" y="4751"/>
                  <a:pt x="12803" y="4801"/>
                </a:cubicBezTo>
                <a:cubicBezTo>
                  <a:pt x="12828" y="4851"/>
                  <a:pt x="12803" y="4951"/>
                  <a:pt x="12828" y="4951"/>
                </a:cubicBezTo>
                <a:cubicBezTo>
                  <a:pt x="12852" y="4976"/>
                  <a:pt x="12852" y="5026"/>
                  <a:pt x="12852" y="5026"/>
                </a:cubicBezTo>
                <a:cubicBezTo>
                  <a:pt x="12877" y="5051"/>
                  <a:pt x="12928" y="4976"/>
                  <a:pt x="12952" y="4951"/>
                </a:cubicBezTo>
                <a:cubicBezTo>
                  <a:pt x="12977" y="4926"/>
                  <a:pt x="12977" y="4901"/>
                  <a:pt x="13003" y="4901"/>
                </a:cubicBezTo>
                <a:cubicBezTo>
                  <a:pt x="13028" y="4875"/>
                  <a:pt x="13003" y="4801"/>
                  <a:pt x="13028" y="4801"/>
                </a:cubicBezTo>
                <a:cubicBezTo>
                  <a:pt x="13028" y="4775"/>
                  <a:pt x="13077" y="4775"/>
                  <a:pt x="13077" y="4751"/>
                </a:cubicBezTo>
                <a:cubicBezTo>
                  <a:pt x="13103" y="4726"/>
                  <a:pt x="13128" y="4751"/>
                  <a:pt x="13153" y="4751"/>
                </a:cubicBezTo>
                <a:cubicBezTo>
                  <a:pt x="13177" y="4726"/>
                  <a:pt x="13153" y="4675"/>
                  <a:pt x="13153" y="4651"/>
                </a:cubicBezTo>
                <a:cubicBezTo>
                  <a:pt x="13128" y="4626"/>
                  <a:pt x="13203" y="4601"/>
                  <a:pt x="13228" y="4575"/>
                </a:cubicBezTo>
                <a:cubicBezTo>
                  <a:pt x="13277" y="4551"/>
                  <a:pt x="13303" y="4601"/>
                  <a:pt x="13353" y="4551"/>
                </a:cubicBezTo>
                <a:cubicBezTo>
                  <a:pt x="13377" y="4526"/>
                  <a:pt x="13353" y="4475"/>
                  <a:pt x="13328" y="4451"/>
                </a:cubicBezTo>
                <a:cubicBezTo>
                  <a:pt x="13328" y="4451"/>
                  <a:pt x="13377" y="4351"/>
                  <a:pt x="13403" y="4351"/>
                </a:cubicBezTo>
                <a:cubicBezTo>
                  <a:pt x="13428" y="4351"/>
                  <a:pt x="13453" y="4375"/>
                  <a:pt x="13477" y="4351"/>
                </a:cubicBezTo>
                <a:cubicBezTo>
                  <a:pt x="13503" y="4326"/>
                  <a:pt x="13453" y="4275"/>
                  <a:pt x="13428" y="4275"/>
                </a:cubicBezTo>
                <a:cubicBezTo>
                  <a:pt x="13403" y="4275"/>
                  <a:pt x="13403" y="4201"/>
                  <a:pt x="13453" y="4175"/>
                </a:cubicBezTo>
                <a:cubicBezTo>
                  <a:pt x="13503" y="4151"/>
                  <a:pt x="13477" y="4126"/>
                  <a:pt x="13453" y="4126"/>
                </a:cubicBezTo>
                <a:cubicBezTo>
                  <a:pt x="13403" y="4126"/>
                  <a:pt x="13403" y="4126"/>
                  <a:pt x="13377" y="4126"/>
                </a:cubicBezTo>
                <a:cubicBezTo>
                  <a:pt x="13353" y="4126"/>
                  <a:pt x="13328" y="4075"/>
                  <a:pt x="13377" y="4026"/>
                </a:cubicBezTo>
                <a:cubicBezTo>
                  <a:pt x="13403" y="3975"/>
                  <a:pt x="13453" y="4001"/>
                  <a:pt x="13453" y="3951"/>
                </a:cubicBezTo>
                <a:cubicBezTo>
                  <a:pt x="13453" y="3901"/>
                  <a:pt x="13503" y="3851"/>
                  <a:pt x="13528" y="3826"/>
                </a:cubicBezTo>
                <a:cubicBezTo>
                  <a:pt x="13528" y="3800"/>
                  <a:pt x="13577" y="3826"/>
                  <a:pt x="13603" y="3826"/>
                </a:cubicBezTo>
                <a:cubicBezTo>
                  <a:pt x="13628" y="3826"/>
                  <a:pt x="13628" y="3875"/>
                  <a:pt x="13628" y="3851"/>
                </a:cubicBezTo>
                <a:cubicBezTo>
                  <a:pt x="13653" y="3826"/>
                  <a:pt x="13703" y="3751"/>
                  <a:pt x="13728" y="3751"/>
                </a:cubicBezTo>
                <a:cubicBezTo>
                  <a:pt x="13777" y="3751"/>
                  <a:pt x="13753" y="3800"/>
                  <a:pt x="13753" y="3826"/>
                </a:cubicBezTo>
                <a:cubicBezTo>
                  <a:pt x="13753" y="3875"/>
                  <a:pt x="13777" y="3826"/>
                  <a:pt x="13853" y="3775"/>
                </a:cubicBezTo>
                <a:cubicBezTo>
                  <a:pt x="13902" y="3751"/>
                  <a:pt x="14028" y="3751"/>
                  <a:pt x="14078" y="3775"/>
                </a:cubicBezTo>
                <a:cubicBezTo>
                  <a:pt x="14128" y="3775"/>
                  <a:pt x="14128" y="3826"/>
                  <a:pt x="14153" y="3826"/>
                </a:cubicBezTo>
                <a:cubicBezTo>
                  <a:pt x="14178" y="3826"/>
                  <a:pt x="14153" y="3775"/>
                  <a:pt x="14178" y="3775"/>
                </a:cubicBezTo>
                <a:cubicBezTo>
                  <a:pt x="14228" y="3751"/>
                  <a:pt x="14278" y="3726"/>
                  <a:pt x="14328" y="3701"/>
                </a:cubicBezTo>
                <a:cubicBezTo>
                  <a:pt x="14353" y="3650"/>
                  <a:pt x="14353" y="3675"/>
                  <a:pt x="14378" y="3650"/>
                </a:cubicBezTo>
                <a:cubicBezTo>
                  <a:pt x="14403" y="3626"/>
                  <a:pt x="14428" y="3650"/>
                  <a:pt x="14428" y="3626"/>
                </a:cubicBezTo>
                <a:cubicBezTo>
                  <a:pt x="14428" y="3601"/>
                  <a:pt x="14503" y="3575"/>
                  <a:pt x="14578" y="3550"/>
                </a:cubicBezTo>
                <a:cubicBezTo>
                  <a:pt x="14678" y="3526"/>
                  <a:pt x="14778" y="3475"/>
                  <a:pt x="14778" y="3450"/>
                </a:cubicBezTo>
                <a:cubicBezTo>
                  <a:pt x="14778" y="3426"/>
                  <a:pt x="14828" y="3426"/>
                  <a:pt x="14828" y="3450"/>
                </a:cubicBezTo>
                <a:cubicBezTo>
                  <a:pt x="14828" y="3475"/>
                  <a:pt x="14853" y="3450"/>
                  <a:pt x="14903" y="3475"/>
                </a:cubicBezTo>
                <a:cubicBezTo>
                  <a:pt x="14953" y="3475"/>
                  <a:pt x="14978" y="3501"/>
                  <a:pt x="15003" y="3450"/>
                </a:cubicBezTo>
                <a:cubicBezTo>
                  <a:pt x="15053" y="3426"/>
                  <a:pt x="15003" y="3401"/>
                  <a:pt x="15003" y="3375"/>
                </a:cubicBezTo>
                <a:cubicBezTo>
                  <a:pt x="15003" y="3350"/>
                  <a:pt x="14953" y="3326"/>
                  <a:pt x="14953" y="3301"/>
                </a:cubicBezTo>
                <a:cubicBezTo>
                  <a:pt x="14953" y="3275"/>
                  <a:pt x="14903" y="3201"/>
                  <a:pt x="14878" y="3201"/>
                </a:cubicBezTo>
                <a:cubicBezTo>
                  <a:pt x="14878" y="3226"/>
                  <a:pt x="14828" y="3201"/>
                  <a:pt x="14828" y="3175"/>
                </a:cubicBezTo>
                <a:cubicBezTo>
                  <a:pt x="14828" y="3150"/>
                  <a:pt x="14828" y="3126"/>
                  <a:pt x="14803" y="3126"/>
                </a:cubicBezTo>
                <a:cubicBezTo>
                  <a:pt x="14778" y="3150"/>
                  <a:pt x="14728" y="3150"/>
                  <a:pt x="14728" y="3126"/>
                </a:cubicBezTo>
                <a:cubicBezTo>
                  <a:pt x="14703" y="3101"/>
                  <a:pt x="14778" y="3075"/>
                  <a:pt x="14828" y="3101"/>
                </a:cubicBezTo>
                <a:cubicBezTo>
                  <a:pt x="14853" y="3101"/>
                  <a:pt x="14853" y="3126"/>
                  <a:pt x="14878" y="3150"/>
                </a:cubicBezTo>
                <a:cubicBezTo>
                  <a:pt x="14878" y="3150"/>
                  <a:pt x="14953" y="3150"/>
                  <a:pt x="14978" y="3126"/>
                </a:cubicBezTo>
                <a:cubicBezTo>
                  <a:pt x="15003" y="3126"/>
                  <a:pt x="15078" y="3101"/>
                  <a:pt x="15103" y="3075"/>
                </a:cubicBezTo>
                <a:cubicBezTo>
                  <a:pt x="15103" y="3050"/>
                  <a:pt x="15103" y="3026"/>
                  <a:pt x="15128" y="3026"/>
                </a:cubicBezTo>
                <a:cubicBezTo>
                  <a:pt x="15153" y="3001"/>
                  <a:pt x="15128" y="2975"/>
                  <a:pt x="15103" y="2975"/>
                </a:cubicBezTo>
                <a:cubicBezTo>
                  <a:pt x="15078" y="2950"/>
                  <a:pt x="15078" y="2926"/>
                  <a:pt x="15103" y="2926"/>
                </a:cubicBezTo>
                <a:cubicBezTo>
                  <a:pt x="15128" y="2926"/>
                  <a:pt x="15128" y="2901"/>
                  <a:pt x="15153" y="2901"/>
                </a:cubicBezTo>
                <a:cubicBezTo>
                  <a:pt x="15178" y="2875"/>
                  <a:pt x="15178" y="2901"/>
                  <a:pt x="15203" y="2875"/>
                </a:cubicBezTo>
                <a:cubicBezTo>
                  <a:pt x="15228" y="2875"/>
                  <a:pt x="15203" y="2901"/>
                  <a:pt x="15178" y="2926"/>
                </a:cubicBezTo>
                <a:cubicBezTo>
                  <a:pt x="15178" y="2950"/>
                  <a:pt x="15228" y="2975"/>
                  <a:pt x="15228" y="3001"/>
                </a:cubicBezTo>
                <a:cubicBezTo>
                  <a:pt x="15228" y="3026"/>
                  <a:pt x="15278" y="3026"/>
                  <a:pt x="15328" y="3001"/>
                </a:cubicBezTo>
                <a:cubicBezTo>
                  <a:pt x="15353" y="2975"/>
                  <a:pt x="15453" y="3026"/>
                  <a:pt x="15453" y="3050"/>
                </a:cubicBezTo>
                <a:cubicBezTo>
                  <a:pt x="15478" y="3075"/>
                  <a:pt x="15478" y="3101"/>
                  <a:pt x="15528" y="3126"/>
                </a:cubicBezTo>
                <a:cubicBezTo>
                  <a:pt x="15578" y="3150"/>
                  <a:pt x="15628" y="3150"/>
                  <a:pt x="15628" y="3175"/>
                </a:cubicBezTo>
                <a:cubicBezTo>
                  <a:pt x="15628" y="3175"/>
                  <a:pt x="15653" y="3201"/>
                  <a:pt x="15678" y="3201"/>
                </a:cubicBezTo>
                <a:cubicBezTo>
                  <a:pt x="15703" y="3175"/>
                  <a:pt x="15703" y="3226"/>
                  <a:pt x="15728" y="3201"/>
                </a:cubicBezTo>
                <a:cubicBezTo>
                  <a:pt x="15753" y="3175"/>
                  <a:pt x="15753" y="3201"/>
                  <a:pt x="15778" y="3175"/>
                </a:cubicBezTo>
                <a:cubicBezTo>
                  <a:pt x="15804" y="3175"/>
                  <a:pt x="15728" y="3150"/>
                  <a:pt x="15753" y="3126"/>
                </a:cubicBezTo>
                <a:lnTo>
                  <a:pt x="15778" y="3150"/>
                </a:lnTo>
                <a:cubicBezTo>
                  <a:pt x="15804" y="3150"/>
                  <a:pt x="15778" y="3101"/>
                  <a:pt x="15804" y="3101"/>
                </a:cubicBezTo>
                <a:cubicBezTo>
                  <a:pt x="15804" y="3101"/>
                  <a:pt x="15804" y="3001"/>
                  <a:pt x="15778" y="3001"/>
                </a:cubicBezTo>
                <a:cubicBezTo>
                  <a:pt x="15778" y="3001"/>
                  <a:pt x="15778" y="2975"/>
                  <a:pt x="15804" y="3001"/>
                </a:cubicBezTo>
                <a:cubicBezTo>
                  <a:pt x="15853" y="3026"/>
                  <a:pt x="15904" y="3026"/>
                  <a:pt x="15928" y="3026"/>
                </a:cubicBezTo>
                <a:cubicBezTo>
                  <a:pt x="15953" y="3026"/>
                  <a:pt x="15928" y="3001"/>
                  <a:pt x="15904" y="3001"/>
                </a:cubicBezTo>
                <a:cubicBezTo>
                  <a:pt x="15878" y="2975"/>
                  <a:pt x="15904" y="2975"/>
                  <a:pt x="15928" y="2975"/>
                </a:cubicBezTo>
                <a:cubicBezTo>
                  <a:pt x="15928" y="3001"/>
                  <a:pt x="15953" y="3001"/>
                  <a:pt x="15978" y="3001"/>
                </a:cubicBezTo>
                <a:cubicBezTo>
                  <a:pt x="15978" y="2975"/>
                  <a:pt x="15978" y="2926"/>
                  <a:pt x="16028" y="2926"/>
                </a:cubicBezTo>
                <a:cubicBezTo>
                  <a:pt x="16053" y="2950"/>
                  <a:pt x="16053" y="2926"/>
                  <a:pt x="16028" y="2901"/>
                </a:cubicBezTo>
                <a:close/>
                <a:moveTo>
                  <a:pt x="8276" y="4726"/>
                </a:moveTo>
                <a:lnTo>
                  <a:pt x="8276" y="4726"/>
                </a:lnTo>
                <a:cubicBezTo>
                  <a:pt x="8202" y="4801"/>
                  <a:pt x="8051" y="4826"/>
                  <a:pt x="8051" y="4875"/>
                </a:cubicBezTo>
                <a:cubicBezTo>
                  <a:pt x="8051" y="4951"/>
                  <a:pt x="7851" y="4976"/>
                  <a:pt x="7827" y="4951"/>
                </a:cubicBezTo>
                <a:cubicBezTo>
                  <a:pt x="7827" y="4926"/>
                  <a:pt x="7976" y="4926"/>
                  <a:pt x="8002" y="4826"/>
                </a:cubicBezTo>
                <a:cubicBezTo>
                  <a:pt x="8051" y="4751"/>
                  <a:pt x="8202" y="4701"/>
                  <a:pt x="8251" y="4601"/>
                </a:cubicBezTo>
                <a:cubicBezTo>
                  <a:pt x="8302" y="4526"/>
                  <a:pt x="8351" y="4401"/>
                  <a:pt x="8376" y="4401"/>
                </a:cubicBezTo>
                <a:cubicBezTo>
                  <a:pt x="8402" y="4401"/>
                  <a:pt x="8351" y="4675"/>
                  <a:pt x="8276" y="4726"/>
                </a:cubicBezTo>
                <a:close/>
                <a:moveTo>
                  <a:pt x="8627" y="1475"/>
                </a:moveTo>
                <a:lnTo>
                  <a:pt x="8627" y="1475"/>
                </a:lnTo>
                <a:cubicBezTo>
                  <a:pt x="8627" y="1501"/>
                  <a:pt x="8551" y="1501"/>
                  <a:pt x="8576" y="1525"/>
                </a:cubicBezTo>
                <a:cubicBezTo>
                  <a:pt x="8602" y="1550"/>
                  <a:pt x="8752" y="1525"/>
                  <a:pt x="8752" y="1501"/>
                </a:cubicBezTo>
                <a:cubicBezTo>
                  <a:pt x="8752" y="1450"/>
                  <a:pt x="8652" y="1450"/>
                  <a:pt x="8627" y="1475"/>
                </a:cubicBezTo>
                <a:close/>
                <a:moveTo>
                  <a:pt x="2825" y="200"/>
                </a:moveTo>
                <a:lnTo>
                  <a:pt x="2825" y="200"/>
                </a:lnTo>
                <a:cubicBezTo>
                  <a:pt x="2875" y="225"/>
                  <a:pt x="2725" y="225"/>
                  <a:pt x="2701" y="250"/>
                </a:cubicBezTo>
                <a:cubicBezTo>
                  <a:pt x="2701" y="275"/>
                  <a:pt x="2601" y="250"/>
                  <a:pt x="2625" y="300"/>
                </a:cubicBezTo>
                <a:cubicBezTo>
                  <a:pt x="2625" y="325"/>
                  <a:pt x="2775" y="325"/>
                  <a:pt x="2775" y="300"/>
                </a:cubicBezTo>
                <a:cubicBezTo>
                  <a:pt x="2775" y="275"/>
                  <a:pt x="2850" y="300"/>
                  <a:pt x="2850" y="275"/>
                </a:cubicBezTo>
                <a:cubicBezTo>
                  <a:pt x="2850" y="250"/>
                  <a:pt x="2875" y="225"/>
                  <a:pt x="2950" y="225"/>
                </a:cubicBezTo>
                <a:cubicBezTo>
                  <a:pt x="3050" y="200"/>
                  <a:pt x="3050" y="175"/>
                  <a:pt x="2975" y="150"/>
                </a:cubicBezTo>
                <a:cubicBezTo>
                  <a:pt x="2901" y="125"/>
                  <a:pt x="2801" y="175"/>
                  <a:pt x="2825" y="200"/>
                </a:cubicBezTo>
                <a:close/>
                <a:moveTo>
                  <a:pt x="3201" y="1701"/>
                </a:moveTo>
                <a:lnTo>
                  <a:pt x="3201" y="1701"/>
                </a:lnTo>
                <a:cubicBezTo>
                  <a:pt x="3201" y="1725"/>
                  <a:pt x="3201" y="1750"/>
                  <a:pt x="3150" y="1750"/>
                </a:cubicBezTo>
                <a:cubicBezTo>
                  <a:pt x="3075" y="1750"/>
                  <a:pt x="3175" y="1775"/>
                  <a:pt x="3175" y="1801"/>
                </a:cubicBezTo>
                <a:cubicBezTo>
                  <a:pt x="3175" y="1825"/>
                  <a:pt x="3125" y="1825"/>
                  <a:pt x="3125" y="1850"/>
                </a:cubicBezTo>
                <a:cubicBezTo>
                  <a:pt x="3101" y="1901"/>
                  <a:pt x="3001" y="1850"/>
                  <a:pt x="3001" y="1925"/>
                </a:cubicBezTo>
                <a:cubicBezTo>
                  <a:pt x="2975" y="1975"/>
                  <a:pt x="3050" y="1975"/>
                  <a:pt x="3101" y="1975"/>
                </a:cubicBezTo>
                <a:cubicBezTo>
                  <a:pt x="3125" y="1975"/>
                  <a:pt x="3075" y="2025"/>
                  <a:pt x="3101" y="2050"/>
                </a:cubicBezTo>
                <a:cubicBezTo>
                  <a:pt x="3150" y="2075"/>
                  <a:pt x="3175" y="2075"/>
                  <a:pt x="3150" y="2025"/>
                </a:cubicBezTo>
                <a:cubicBezTo>
                  <a:pt x="3125" y="1975"/>
                  <a:pt x="3250" y="2025"/>
                  <a:pt x="3225" y="2075"/>
                </a:cubicBezTo>
                <a:cubicBezTo>
                  <a:pt x="3175" y="2101"/>
                  <a:pt x="3275" y="2125"/>
                  <a:pt x="3350" y="2125"/>
                </a:cubicBezTo>
                <a:cubicBezTo>
                  <a:pt x="3401" y="2150"/>
                  <a:pt x="3575" y="2175"/>
                  <a:pt x="3575" y="2125"/>
                </a:cubicBezTo>
                <a:cubicBezTo>
                  <a:pt x="3575" y="2101"/>
                  <a:pt x="3526" y="2075"/>
                  <a:pt x="3450" y="2025"/>
                </a:cubicBezTo>
                <a:cubicBezTo>
                  <a:pt x="3401" y="1950"/>
                  <a:pt x="3350" y="1850"/>
                  <a:pt x="3426" y="1825"/>
                </a:cubicBezTo>
                <a:cubicBezTo>
                  <a:pt x="3501" y="1775"/>
                  <a:pt x="3426" y="1750"/>
                  <a:pt x="3501" y="1701"/>
                </a:cubicBezTo>
                <a:cubicBezTo>
                  <a:pt x="3575" y="1675"/>
                  <a:pt x="3526" y="1625"/>
                  <a:pt x="3575" y="1625"/>
                </a:cubicBezTo>
                <a:cubicBezTo>
                  <a:pt x="3626" y="1601"/>
                  <a:pt x="3575" y="1550"/>
                  <a:pt x="3626" y="1550"/>
                </a:cubicBezTo>
                <a:cubicBezTo>
                  <a:pt x="3675" y="1550"/>
                  <a:pt x="3701" y="1475"/>
                  <a:pt x="3701" y="1450"/>
                </a:cubicBezTo>
                <a:cubicBezTo>
                  <a:pt x="3675" y="1425"/>
                  <a:pt x="3750" y="1450"/>
                  <a:pt x="3775" y="1425"/>
                </a:cubicBezTo>
                <a:cubicBezTo>
                  <a:pt x="3800" y="1401"/>
                  <a:pt x="3875" y="1425"/>
                  <a:pt x="3901" y="1375"/>
                </a:cubicBezTo>
                <a:cubicBezTo>
                  <a:pt x="3926" y="1325"/>
                  <a:pt x="4251" y="1225"/>
                  <a:pt x="4426" y="1175"/>
                </a:cubicBezTo>
                <a:cubicBezTo>
                  <a:pt x="4601" y="1125"/>
                  <a:pt x="4726" y="1050"/>
                  <a:pt x="4675" y="1000"/>
                </a:cubicBezTo>
                <a:cubicBezTo>
                  <a:pt x="4601" y="950"/>
                  <a:pt x="4426" y="1025"/>
                  <a:pt x="4375" y="1050"/>
                </a:cubicBezTo>
                <a:cubicBezTo>
                  <a:pt x="4326" y="1100"/>
                  <a:pt x="4275" y="1075"/>
                  <a:pt x="4226" y="1100"/>
                </a:cubicBezTo>
                <a:cubicBezTo>
                  <a:pt x="4175" y="1125"/>
                  <a:pt x="4075" y="1150"/>
                  <a:pt x="4050" y="1125"/>
                </a:cubicBezTo>
                <a:cubicBezTo>
                  <a:pt x="4001" y="1075"/>
                  <a:pt x="3926" y="1150"/>
                  <a:pt x="3901" y="1150"/>
                </a:cubicBezTo>
                <a:cubicBezTo>
                  <a:pt x="3875" y="1150"/>
                  <a:pt x="3826" y="1175"/>
                  <a:pt x="3775" y="1175"/>
                </a:cubicBezTo>
                <a:cubicBezTo>
                  <a:pt x="3750" y="1175"/>
                  <a:pt x="3675" y="1200"/>
                  <a:pt x="3650" y="1225"/>
                </a:cubicBezTo>
                <a:cubicBezTo>
                  <a:pt x="3650" y="1250"/>
                  <a:pt x="3601" y="1250"/>
                  <a:pt x="3601" y="1275"/>
                </a:cubicBezTo>
                <a:cubicBezTo>
                  <a:pt x="3601" y="1300"/>
                  <a:pt x="3526" y="1325"/>
                  <a:pt x="3501" y="1300"/>
                </a:cubicBezTo>
                <a:cubicBezTo>
                  <a:pt x="3475" y="1275"/>
                  <a:pt x="3450" y="1325"/>
                  <a:pt x="3475" y="1375"/>
                </a:cubicBezTo>
                <a:cubicBezTo>
                  <a:pt x="3526" y="1401"/>
                  <a:pt x="3426" y="1401"/>
                  <a:pt x="3426" y="1425"/>
                </a:cubicBezTo>
                <a:cubicBezTo>
                  <a:pt x="3450" y="1450"/>
                  <a:pt x="3401" y="1475"/>
                  <a:pt x="3401" y="1501"/>
                </a:cubicBezTo>
                <a:cubicBezTo>
                  <a:pt x="3426" y="1525"/>
                  <a:pt x="3375" y="1525"/>
                  <a:pt x="3326" y="1525"/>
                </a:cubicBezTo>
                <a:cubicBezTo>
                  <a:pt x="3275" y="1550"/>
                  <a:pt x="3250" y="1601"/>
                  <a:pt x="3326" y="1601"/>
                </a:cubicBezTo>
                <a:cubicBezTo>
                  <a:pt x="3375" y="1601"/>
                  <a:pt x="3275" y="1601"/>
                  <a:pt x="3301" y="1650"/>
                </a:cubicBezTo>
                <a:cubicBezTo>
                  <a:pt x="3301" y="1701"/>
                  <a:pt x="3201" y="1675"/>
                  <a:pt x="3201" y="1701"/>
                </a:cubicBezTo>
                <a:close/>
                <a:moveTo>
                  <a:pt x="3575" y="250"/>
                </a:moveTo>
                <a:lnTo>
                  <a:pt x="3575" y="250"/>
                </a:lnTo>
                <a:cubicBezTo>
                  <a:pt x="3601" y="275"/>
                  <a:pt x="3575" y="275"/>
                  <a:pt x="3526" y="275"/>
                </a:cubicBezTo>
                <a:cubicBezTo>
                  <a:pt x="3450" y="275"/>
                  <a:pt x="3426" y="300"/>
                  <a:pt x="3450" y="325"/>
                </a:cubicBezTo>
                <a:cubicBezTo>
                  <a:pt x="3501" y="350"/>
                  <a:pt x="3650" y="350"/>
                  <a:pt x="3675" y="325"/>
                </a:cubicBezTo>
                <a:cubicBezTo>
                  <a:pt x="3701" y="275"/>
                  <a:pt x="3750" y="300"/>
                  <a:pt x="3775" y="275"/>
                </a:cubicBezTo>
                <a:cubicBezTo>
                  <a:pt x="3775" y="250"/>
                  <a:pt x="3575" y="225"/>
                  <a:pt x="3575" y="250"/>
                </a:cubicBezTo>
                <a:close/>
                <a:moveTo>
                  <a:pt x="3575" y="100"/>
                </a:moveTo>
                <a:lnTo>
                  <a:pt x="3575" y="100"/>
                </a:lnTo>
                <a:cubicBezTo>
                  <a:pt x="3650" y="100"/>
                  <a:pt x="3626" y="50"/>
                  <a:pt x="3675" y="75"/>
                </a:cubicBezTo>
                <a:cubicBezTo>
                  <a:pt x="3701" y="75"/>
                  <a:pt x="3775" y="75"/>
                  <a:pt x="3750" y="50"/>
                </a:cubicBezTo>
                <a:cubicBezTo>
                  <a:pt x="3726" y="0"/>
                  <a:pt x="3550" y="25"/>
                  <a:pt x="3575" y="50"/>
                </a:cubicBezTo>
                <a:cubicBezTo>
                  <a:pt x="3601" y="75"/>
                  <a:pt x="3450" y="50"/>
                  <a:pt x="3450" y="75"/>
                </a:cubicBezTo>
                <a:cubicBezTo>
                  <a:pt x="3450" y="75"/>
                  <a:pt x="3501" y="100"/>
                  <a:pt x="3575" y="100"/>
                </a:cubicBezTo>
                <a:close/>
                <a:moveTo>
                  <a:pt x="4050" y="200"/>
                </a:moveTo>
                <a:lnTo>
                  <a:pt x="4050" y="200"/>
                </a:lnTo>
                <a:cubicBezTo>
                  <a:pt x="4075" y="175"/>
                  <a:pt x="4026" y="175"/>
                  <a:pt x="4026" y="150"/>
                </a:cubicBezTo>
                <a:cubicBezTo>
                  <a:pt x="4026" y="125"/>
                  <a:pt x="3850" y="125"/>
                  <a:pt x="3875" y="150"/>
                </a:cubicBezTo>
                <a:cubicBezTo>
                  <a:pt x="3875" y="175"/>
                  <a:pt x="3750" y="200"/>
                  <a:pt x="3800" y="225"/>
                </a:cubicBezTo>
                <a:cubicBezTo>
                  <a:pt x="3850" y="275"/>
                  <a:pt x="4050" y="225"/>
                  <a:pt x="4050" y="200"/>
                </a:cubicBezTo>
                <a:close/>
                <a:moveTo>
                  <a:pt x="3225" y="275"/>
                </a:moveTo>
                <a:lnTo>
                  <a:pt x="3225" y="275"/>
                </a:lnTo>
                <a:cubicBezTo>
                  <a:pt x="3225" y="250"/>
                  <a:pt x="3075" y="300"/>
                  <a:pt x="3101" y="300"/>
                </a:cubicBezTo>
                <a:cubicBezTo>
                  <a:pt x="3125" y="300"/>
                  <a:pt x="3225" y="325"/>
                  <a:pt x="3225" y="275"/>
                </a:cubicBezTo>
                <a:close/>
                <a:moveTo>
                  <a:pt x="3626" y="150"/>
                </a:moveTo>
                <a:lnTo>
                  <a:pt x="3626" y="150"/>
                </a:lnTo>
                <a:cubicBezTo>
                  <a:pt x="3626" y="100"/>
                  <a:pt x="3526" y="150"/>
                  <a:pt x="3450" y="100"/>
                </a:cubicBezTo>
                <a:cubicBezTo>
                  <a:pt x="3375" y="75"/>
                  <a:pt x="3350" y="75"/>
                  <a:pt x="3401" y="125"/>
                </a:cubicBezTo>
                <a:cubicBezTo>
                  <a:pt x="3426" y="150"/>
                  <a:pt x="3275" y="150"/>
                  <a:pt x="3301" y="175"/>
                </a:cubicBezTo>
                <a:cubicBezTo>
                  <a:pt x="3350" y="225"/>
                  <a:pt x="3601" y="200"/>
                  <a:pt x="3626" y="150"/>
                </a:cubicBezTo>
                <a:close/>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33" name="Freeform 159">
            <a:extLst>
              <a:ext uri="{FF2B5EF4-FFF2-40B4-BE49-F238E27FC236}">
                <a16:creationId xmlns:a16="http://schemas.microsoft.com/office/drawing/2014/main" id="{DF85D0D0-D02F-DC43-9C7F-7A4A147B55D0}"/>
              </a:ext>
            </a:extLst>
          </p:cNvPr>
          <p:cNvSpPr>
            <a:spLocks noChangeArrowheads="1"/>
          </p:cNvSpPr>
          <p:nvPr/>
        </p:nvSpPr>
        <p:spPr bwMode="auto">
          <a:xfrm>
            <a:off x="6132563" y="4661940"/>
            <a:ext cx="549840" cy="582184"/>
          </a:xfrm>
          <a:custGeom>
            <a:avLst/>
            <a:gdLst>
              <a:gd name="T0" fmla="*/ 1575 w 1726"/>
              <a:gd name="T1" fmla="*/ 1200 h 1826"/>
              <a:gd name="T2" fmla="*/ 1550 w 1726"/>
              <a:gd name="T3" fmla="*/ 875 h 1826"/>
              <a:gd name="T4" fmla="*/ 1525 w 1726"/>
              <a:gd name="T5" fmla="*/ 800 h 1826"/>
              <a:gd name="T6" fmla="*/ 1525 w 1726"/>
              <a:gd name="T7" fmla="*/ 750 h 1826"/>
              <a:gd name="T8" fmla="*/ 1575 w 1726"/>
              <a:gd name="T9" fmla="*/ 675 h 1826"/>
              <a:gd name="T10" fmla="*/ 1600 w 1726"/>
              <a:gd name="T11" fmla="*/ 524 h 1826"/>
              <a:gd name="T12" fmla="*/ 1650 w 1726"/>
              <a:gd name="T13" fmla="*/ 400 h 1826"/>
              <a:gd name="T14" fmla="*/ 1725 w 1726"/>
              <a:gd name="T15" fmla="*/ 324 h 1826"/>
              <a:gd name="T16" fmla="*/ 1700 w 1726"/>
              <a:gd name="T17" fmla="*/ 200 h 1826"/>
              <a:gd name="T18" fmla="*/ 1600 w 1726"/>
              <a:gd name="T19" fmla="*/ 100 h 1826"/>
              <a:gd name="T20" fmla="*/ 1500 w 1726"/>
              <a:gd name="T21" fmla="*/ 124 h 1826"/>
              <a:gd name="T22" fmla="*/ 1400 w 1726"/>
              <a:gd name="T23" fmla="*/ 75 h 1826"/>
              <a:gd name="T24" fmla="*/ 1375 w 1726"/>
              <a:gd name="T25" fmla="*/ 50 h 1826"/>
              <a:gd name="T26" fmla="*/ 1200 w 1726"/>
              <a:gd name="T27" fmla="*/ 50 h 1826"/>
              <a:gd name="T28" fmla="*/ 1025 w 1726"/>
              <a:gd name="T29" fmla="*/ 75 h 1826"/>
              <a:gd name="T30" fmla="*/ 925 w 1726"/>
              <a:gd name="T31" fmla="*/ 150 h 1826"/>
              <a:gd name="T32" fmla="*/ 675 w 1726"/>
              <a:gd name="T33" fmla="*/ 75 h 1826"/>
              <a:gd name="T34" fmla="*/ 575 w 1726"/>
              <a:gd name="T35" fmla="*/ 200 h 1826"/>
              <a:gd name="T36" fmla="*/ 525 w 1726"/>
              <a:gd name="T37" fmla="*/ 400 h 1826"/>
              <a:gd name="T38" fmla="*/ 375 w 1726"/>
              <a:gd name="T39" fmla="*/ 700 h 1826"/>
              <a:gd name="T40" fmla="*/ 324 w 1726"/>
              <a:gd name="T41" fmla="*/ 924 h 1826"/>
              <a:gd name="T42" fmla="*/ 224 w 1726"/>
              <a:gd name="T43" fmla="*/ 975 h 1826"/>
              <a:gd name="T44" fmla="*/ 75 w 1726"/>
              <a:gd name="T45" fmla="*/ 975 h 1826"/>
              <a:gd name="T46" fmla="*/ 24 w 1726"/>
              <a:gd name="T47" fmla="*/ 1125 h 1826"/>
              <a:gd name="T48" fmla="*/ 75 w 1726"/>
              <a:gd name="T49" fmla="*/ 1100 h 1826"/>
              <a:gd name="T50" fmla="*/ 400 w 1726"/>
              <a:gd name="T51" fmla="*/ 1175 h 1826"/>
              <a:gd name="T52" fmla="*/ 525 w 1726"/>
              <a:gd name="T53" fmla="*/ 1325 h 1826"/>
              <a:gd name="T54" fmla="*/ 675 w 1726"/>
              <a:gd name="T55" fmla="*/ 1225 h 1826"/>
              <a:gd name="T56" fmla="*/ 800 w 1726"/>
              <a:gd name="T57" fmla="*/ 1225 h 1826"/>
              <a:gd name="T58" fmla="*/ 875 w 1726"/>
              <a:gd name="T59" fmla="*/ 1325 h 1826"/>
              <a:gd name="T60" fmla="*/ 900 w 1726"/>
              <a:gd name="T61" fmla="*/ 1525 h 1826"/>
              <a:gd name="T62" fmla="*/ 949 w 1726"/>
              <a:gd name="T63" fmla="*/ 1575 h 1826"/>
              <a:gd name="T64" fmla="*/ 1049 w 1726"/>
              <a:gd name="T65" fmla="*/ 1575 h 1826"/>
              <a:gd name="T66" fmla="*/ 1100 w 1726"/>
              <a:gd name="T67" fmla="*/ 1625 h 1826"/>
              <a:gd name="T68" fmla="*/ 1200 w 1726"/>
              <a:gd name="T69" fmla="*/ 1650 h 1826"/>
              <a:gd name="T70" fmla="*/ 1325 w 1726"/>
              <a:gd name="T71" fmla="*/ 1675 h 1826"/>
              <a:gd name="T72" fmla="*/ 1400 w 1726"/>
              <a:gd name="T73" fmla="*/ 1700 h 1826"/>
              <a:gd name="T74" fmla="*/ 1500 w 1726"/>
              <a:gd name="T75" fmla="*/ 1800 h 1826"/>
              <a:gd name="T76" fmla="*/ 1600 w 1726"/>
              <a:gd name="T77" fmla="*/ 1775 h 1826"/>
              <a:gd name="T78" fmla="*/ 1525 w 1726"/>
              <a:gd name="T79" fmla="*/ 1725 h 1826"/>
              <a:gd name="T80" fmla="*/ 1474 w 1726"/>
              <a:gd name="T81" fmla="*/ 1550 h 1826"/>
              <a:gd name="T82" fmla="*/ 1500 w 1726"/>
              <a:gd name="T83" fmla="*/ 1400 h 1826"/>
              <a:gd name="T84" fmla="*/ 1625 w 1726"/>
              <a:gd name="T85" fmla="*/ 1325 h 1826"/>
              <a:gd name="T86" fmla="*/ 1650 w 1726"/>
              <a:gd name="T87" fmla="*/ 1300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6" h="1826">
                <a:moveTo>
                  <a:pt x="1575" y="1200"/>
                </a:moveTo>
                <a:lnTo>
                  <a:pt x="1575" y="1200"/>
                </a:lnTo>
                <a:cubicBezTo>
                  <a:pt x="1525" y="1175"/>
                  <a:pt x="1500" y="875"/>
                  <a:pt x="1525" y="849"/>
                </a:cubicBezTo>
                <a:cubicBezTo>
                  <a:pt x="1525" y="849"/>
                  <a:pt x="1550" y="849"/>
                  <a:pt x="1550" y="875"/>
                </a:cubicBezTo>
                <a:cubicBezTo>
                  <a:pt x="1525" y="800"/>
                  <a:pt x="1525" y="800"/>
                  <a:pt x="1525" y="800"/>
                </a:cubicBezTo>
                <a:lnTo>
                  <a:pt x="1525" y="800"/>
                </a:lnTo>
                <a:lnTo>
                  <a:pt x="1500" y="775"/>
                </a:lnTo>
                <a:cubicBezTo>
                  <a:pt x="1500" y="750"/>
                  <a:pt x="1525" y="750"/>
                  <a:pt x="1525" y="750"/>
                </a:cubicBezTo>
                <a:cubicBezTo>
                  <a:pt x="1525" y="750"/>
                  <a:pt x="1525" y="700"/>
                  <a:pt x="1550" y="675"/>
                </a:cubicBezTo>
                <a:cubicBezTo>
                  <a:pt x="1550" y="675"/>
                  <a:pt x="1550" y="675"/>
                  <a:pt x="1575" y="675"/>
                </a:cubicBezTo>
                <a:cubicBezTo>
                  <a:pt x="1575" y="650"/>
                  <a:pt x="1575" y="624"/>
                  <a:pt x="1575" y="600"/>
                </a:cubicBezTo>
                <a:cubicBezTo>
                  <a:pt x="1575" y="575"/>
                  <a:pt x="1575" y="550"/>
                  <a:pt x="1600" y="524"/>
                </a:cubicBezTo>
                <a:cubicBezTo>
                  <a:pt x="1600" y="500"/>
                  <a:pt x="1600" y="475"/>
                  <a:pt x="1625" y="450"/>
                </a:cubicBezTo>
                <a:cubicBezTo>
                  <a:pt x="1625" y="450"/>
                  <a:pt x="1625" y="400"/>
                  <a:pt x="1650" y="400"/>
                </a:cubicBezTo>
                <a:cubicBezTo>
                  <a:pt x="1674" y="400"/>
                  <a:pt x="1700" y="400"/>
                  <a:pt x="1700" y="375"/>
                </a:cubicBezTo>
                <a:cubicBezTo>
                  <a:pt x="1700" y="375"/>
                  <a:pt x="1725" y="350"/>
                  <a:pt x="1725" y="324"/>
                </a:cubicBezTo>
                <a:cubicBezTo>
                  <a:pt x="1725" y="300"/>
                  <a:pt x="1700" y="300"/>
                  <a:pt x="1700" y="275"/>
                </a:cubicBezTo>
                <a:cubicBezTo>
                  <a:pt x="1700" y="250"/>
                  <a:pt x="1700" y="200"/>
                  <a:pt x="1700" y="200"/>
                </a:cubicBezTo>
                <a:lnTo>
                  <a:pt x="1700" y="200"/>
                </a:lnTo>
                <a:cubicBezTo>
                  <a:pt x="1650" y="150"/>
                  <a:pt x="1600" y="124"/>
                  <a:pt x="1600" y="100"/>
                </a:cubicBezTo>
                <a:cubicBezTo>
                  <a:pt x="1575" y="100"/>
                  <a:pt x="1550" y="124"/>
                  <a:pt x="1550" y="124"/>
                </a:cubicBezTo>
                <a:cubicBezTo>
                  <a:pt x="1550" y="124"/>
                  <a:pt x="1525" y="100"/>
                  <a:pt x="1500" y="124"/>
                </a:cubicBezTo>
                <a:cubicBezTo>
                  <a:pt x="1474" y="124"/>
                  <a:pt x="1425" y="124"/>
                  <a:pt x="1425" y="124"/>
                </a:cubicBezTo>
                <a:cubicBezTo>
                  <a:pt x="1425" y="124"/>
                  <a:pt x="1400" y="100"/>
                  <a:pt x="1400" y="75"/>
                </a:cubicBezTo>
                <a:cubicBezTo>
                  <a:pt x="1400" y="50"/>
                  <a:pt x="1375" y="50"/>
                  <a:pt x="1375" y="50"/>
                </a:cubicBezTo>
                <a:lnTo>
                  <a:pt x="1375" y="50"/>
                </a:lnTo>
                <a:cubicBezTo>
                  <a:pt x="1300" y="50"/>
                  <a:pt x="1300" y="50"/>
                  <a:pt x="1300" y="50"/>
                </a:cubicBezTo>
                <a:cubicBezTo>
                  <a:pt x="1300" y="50"/>
                  <a:pt x="1225" y="0"/>
                  <a:pt x="1200" y="50"/>
                </a:cubicBezTo>
                <a:cubicBezTo>
                  <a:pt x="1175" y="75"/>
                  <a:pt x="1149" y="50"/>
                  <a:pt x="1125" y="50"/>
                </a:cubicBezTo>
                <a:cubicBezTo>
                  <a:pt x="1075" y="50"/>
                  <a:pt x="1049" y="75"/>
                  <a:pt x="1025" y="75"/>
                </a:cubicBezTo>
                <a:cubicBezTo>
                  <a:pt x="1000" y="100"/>
                  <a:pt x="975" y="75"/>
                  <a:pt x="949" y="75"/>
                </a:cubicBezTo>
                <a:cubicBezTo>
                  <a:pt x="925" y="100"/>
                  <a:pt x="925" y="150"/>
                  <a:pt x="925" y="150"/>
                </a:cubicBezTo>
                <a:cubicBezTo>
                  <a:pt x="749" y="124"/>
                  <a:pt x="749" y="124"/>
                  <a:pt x="749" y="124"/>
                </a:cubicBezTo>
                <a:cubicBezTo>
                  <a:pt x="749" y="124"/>
                  <a:pt x="700" y="75"/>
                  <a:pt x="675" y="75"/>
                </a:cubicBezTo>
                <a:cubicBezTo>
                  <a:pt x="625" y="75"/>
                  <a:pt x="575" y="150"/>
                  <a:pt x="575" y="150"/>
                </a:cubicBezTo>
                <a:cubicBezTo>
                  <a:pt x="575" y="200"/>
                  <a:pt x="575" y="200"/>
                  <a:pt x="575" y="200"/>
                </a:cubicBezTo>
                <a:cubicBezTo>
                  <a:pt x="575" y="250"/>
                  <a:pt x="549" y="275"/>
                  <a:pt x="549" y="300"/>
                </a:cubicBezTo>
                <a:cubicBezTo>
                  <a:pt x="525" y="324"/>
                  <a:pt x="525" y="350"/>
                  <a:pt x="525" y="400"/>
                </a:cubicBezTo>
                <a:cubicBezTo>
                  <a:pt x="525" y="450"/>
                  <a:pt x="449" y="550"/>
                  <a:pt x="449" y="600"/>
                </a:cubicBezTo>
                <a:cubicBezTo>
                  <a:pt x="449" y="650"/>
                  <a:pt x="375" y="675"/>
                  <a:pt x="375" y="700"/>
                </a:cubicBezTo>
                <a:cubicBezTo>
                  <a:pt x="375" y="724"/>
                  <a:pt x="349" y="800"/>
                  <a:pt x="349" y="849"/>
                </a:cubicBezTo>
                <a:cubicBezTo>
                  <a:pt x="349" y="924"/>
                  <a:pt x="324" y="875"/>
                  <a:pt x="324" y="924"/>
                </a:cubicBezTo>
                <a:cubicBezTo>
                  <a:pt x="324" y="975"/>
                  <a:pt x="300" y="950"/>
                  <a:pt x="275" y="975"/>
                </a:cubicBezTo>
                <a:cubicBezTo>
                  <a:pt x="224" y="1000"/>
                  <a:pt x="224" y="1024"/>
                  <a:pt x="224" y="975"/>
                </a:cubicBezTo>
                <a:cubicBezTo>
                  <a:pt x="224" y="950"/>
                  <a:pt x="174" y="950"/>
                  <a:pt x="149" y="975"/>
                </a:cubicBezTo>
                <a:cubicBezTo>
                  <a:pt x="124" y="1000"/>
                  <a:pt x="100" y="975"/>
                  <a:pt x="75" y="975"/>
                </a:cubicBezTo>
                <a:cubicBezTo>
                  <a:pt x="75" y="975"/>
                  <a:pt x="24" y="1000"/>
                  <a:pt x="0" y="1024"/>
                </a:cubicBezTo>
                <a:cubicBezTo>
                  <a:pt x="24" y="1050"/>
                  <a:pt x="24" y="1100"/>
                  <a:pt x="24" y="1125"/>
                </a:cubicBezTo>
                <a:lnTo>
                  <a:pt x="24" y="1125"/>
                </a:lnTo>
                <a:cubicBezTo>
                  <a:pt x="49" y="1125"/>
                  <a:pt x="75" y="1100"/>
                  <a:pt x="75" y="1100"/>
                </a:cubicBezTo>
                <a:cubicBezTo>
                  <a:pt x="124" y="1100"/>
                  <a:pt x="400" y="1100"/>
                  <a:pt x="400" y="1100"/>
                </a:cubicBezTo>
                <a:cubicBezTo>
                  <a:pt x="400" y="1100"/>
                  <a:pt x="425" y="1150"/>
                  <a:pt x="400" y="1175"/>
                </a:cubicBezTo>
                <a:cubicBezTo>
                  <a:pt x="400" y="1225"/>
                  <a:pt x="425" y="1200"/>
                  <a:pt x="449" y="1250"/>
                </a:cubicBezTo>
                <a:cubicBezTo>
                  <a:pt x="475" y="1300"/>
                  <a:pt x="475" y="1325"/>
                  <a:pt x="525" y="1325"/>
                </a:cubicBezTo>
                <a:cubicBezTo>
                  <a:pt x="575" y="1300"/>
                  <a:pt x="625" y="1300"/>
                  <a:pt x="625" y="1300"/>
                </a:cubicBezTo>
                <a:cubicBezTo>
                  <a:pt x="649" y="1300"/>
                  <a:pt x="649" y="1225"/>
                  <a:pt x="675" y="1225"/>
                </a:cubicBezTo>
                <a:cubicBezTo>
                  <a:pt x="700" y="1200"/>
                  <a:pt x="749" y="1225"/>
                  <a:pt x="749" y="1225"/>
                </a:cubicBezTo>
                <a:cubicBezTo>
                  <a:pt x="749" y="1225"/>
                  <a:pt x="749" y="1225"/>
                  <a:pt x="800" y="1225"/>
                </a:cubicBezTo>
                <a:cubicBezTo>
                  <a:pt x="825" y="1225"/>
                  <a:pt x="849" y="1225"/>
                  <a:pt x="849" y="1250"/>
                </a:cubicBezTo>
                <a:cubicBezTo>
                  <a:pt x="849" y="1275"/>
                  <a:pt x="849" y="1300"/>
                  <a:pt x="875" y="1325"/>
                </a:cubicBezTo>
                <a:cubicBezTo>
                  <a:pt x="875" y="1325"/>
                  <a:pt x="825" y="1450"/>
                  <a:pt x="849" y="1450"/>
                </a:cubicBezTo>
                <a:cubicBezTo>
                  <a:pt x="875" y="1475"/>
                  <a:pt x="900" y="1500"/>
                  <a:pt x="900" y="1525"/>
                </a:cubicBezTo>
                <a:cubicBezTo>
                  <a:pt x="900" y="1550"/>
                  <a:pt x="875" y="1600"/>
                  <a:pt x="900" y="1600"/>
                </a:cubicBezTo>
                <a:cubicBezTo>
                  <a:pt x="925" y="1600"/>
                  <a:pt x="925" y="1575"/>
                  <a:pt x="949" y="1575"/>
                </a:cubicBezTo>
                <a:cubicBezTo>
                  <a:pt x="975" y="1575"/>
                  <a:pt x="1000" y="1575"/>
                  <a:pt x="1025" y="1575"/>
                </a:cubicBezTo>
                <a:cubicBezTo>
                  <a:pt x="1049" y="1575"/>
                  <a:pt x="1049" y="1575"/>
                  <a:pt x="1049" y="1575"/>
                </a:cubicBezTo>
                <a:cubicBezTo>
                  <a:pt x="1075" y="1575"/>
                  <a:pt x="1075" y="1600"/>
                  <a:pt x="1075" y="1600"/>
                </a:cubicBezTo>
                <a:lnTo>
                  <a:pt x="1100" y="1625"/>
                </a:lnTo>
                <a:cubicBezTo>
                  <a:pt x="1125" y="1600"/>
                  <a:pt x="1175" y="1600"/>
                  <a:pt x="1175" y="1625"/>
                </a:cubicBezTo>
                <a:cubicBezTo>
                  <a:pt x="1175" y="1625"/>
                  <a:pt x="1175" y="1675"/>
                  <a:pt x="1200" y="1650"/>
                </a:cubicBezTo>
                <a:cubicBezTo>
                  <a:pt x="1225" y="1650"/>
                  <a:pt x="1250" y="1675"/>
                  <a:pt x="1275" y="1675"/>
                </a:cubicBezTo>
                <a:cubicBezTo>
                  <a:pt x="1300" y="1675"/>
                  <a:pt x="1325" y="1675"/>
                  <a:pt x="1325" y="1675"/>
                </a:cubicBezTo>
                <a:cubicBezTo>
                  <a:pt x="1325" y="1650"/>
                  <a:pt x="1350" y="1650"/>
                  <a:pt x="1350" y="1650"/>
                </a:cubicBezTo>
                <a:cubicBezTo>
                  <a:pt x="1350" y="1675"/>
                  <a:pt x="1375" y="1700"/>
                  <a:pt x="1400" y="1700"/>
                </a:cubicBezTo>
                <a:cubicBezTo>
                  <a:pt x="1425" y="1700"/>
                  <a:pt x="1474" y="1700"/>
                  <a:pt x="1474" y="1725"/>
                </a:cubicBezTo>
                <a:cubicBezTo>
                  <a:pt x="1474" y="1750"/>
                  <a:pt x="1500" y="1800"/>
                  <a:pt x="1500" y="1800"/>
                </a:cubicBezTo>
                <a:cubicBezTo>
                  <a:pt x="1525" y="1825"/>
                  <a:pt x="1575" y="1800"/>
                  <a:pt x="1575" y="1800"/>
                </a:cubicBezTo>
                <a:cubicBezTo>
                  <a:pt x="1575" y="1800"/>
                  <a:pt x="1600" y="1800"/>
                  <a:pt x="1600" y="1775"/>
                </a:cubicBezTo>
                <a:cubicBezTo>
                  <a:pt x="1600" y="1725"/>
                  <a:pt x="1600" y="1700"/>
                  <a:pt x="1575" y="1700"/>
                </a:cubicBezTo>
                <a:cubicBezTo>
                  <a:pt x="1575" y="1700"/>
                  <a:pt x="1550" y="1725"/>
                  <a:pt x="1525" y="1725"/>
                </a:cubicBezTo>
                <a:cubicBezTo>
                  <a:pt x="1500" y="1700"/>
                  <a:pt x="1474" y="1650"/>
                  <a:pt x="1450" y="1650"/>
                </a:cubicBezTo>
                <a:cubicBezTo>
                  <a:pt x="1450" y="1625"/>
                  <a:pt x="1474" y="1575"/>
                  <a:pt x="1474" y="1550"/>
                </a:cubicBezTo>
                <a:cubicBezTo>
                  <a:pt x="1474" y="1525"/>
                  <a:pt x="1500" y="1450"/>
                  <a:pt x="1474" y="1450"/>
                </a:cubicBezTo>
                <a:cubicBezTo>
                  <a:pt x="1474" y="1450"/>
                  <a:pt x="1474" y="1425"/>
                  <a:pt x="1500" y="1400"/>
                </a:cubicBezTo>
                <a:cubicBezTo>
                  <a:pt x="1525" y="1375"/>
                  <a:pt x="1474" y="1350"/>
                  <a:pt x="1525" y="1350"/>
                </a:cubicBezTo>
                <a:cubicBezTo>
                  <a:pt x="1550" y="1350"/>
                  <a:pt x="1625" y="1350"/>
                  <a:pt x="1625" y="1325"/>
                </a:cubicBezTo>
                <a:lnTo>
                  <a:pt x="1625" y="1325"/>
                </a:lnTo>
                <a:cubicBezTo>
                  <a:pt x="1650" y="1300"/>
                  <a:pt x="1650" y="1300"/>
                  <a:pt x="1650" y="1300"/>
                </a:cubicBezTo>
                <a:cubicBezTo>
                  <a:pt x="1625" y="1275"/>
                  <a:pt x="1600" y="1225"/>
                  <a:pt x="1575" y="12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34" name="Freeform 160">
            <a:extLst>
              <a:ext uri="{FF2B5EF4-FFF2-40B4-BE49-F238E27FC236}">
                <a16:creationId xmlns:a16="http://schemas.microsoft.com/office/drawing/2014/main" id="{BEF138C2-EA22-8B42-96CB-E9888BF5CD89}"/>
              </a:ext>
            </a:extLst>
          </p:cNvPr>
          <p:cNvSpPr>
            <a:spLocks noChangeArrowheads="1"/>
          </p:cNvSpPr>
          <p:nvPr/>
        </p:nvSpPr>
        <p:spPr bwMode="auto">
          <a:xfrm>
            <a:off x="6619123" y="4908034"/>
            <a:ext cx="47812" cy="64687"/>
          </a:xfrm>
          <a:custGeom>
            <a:avLst/>
            <a:gdLst>
              <a:gd name="T0" fmla="*/ 25 w 150"/>
              <a:gd name="T1" fmla="*/ 100 h 201"/>
              <a:gd name="T2" fmla="*/ 25 w 150"/>
              <a:gd name="T3" fmla="*/ 100 h 201"/>
              <a:gd name="T4" fmla="*/ 50 w 150"/>
              <a:gd name="T5" fmla="*/ 200 h 201"/>
              <a:gd name="T6" fmla="*/ 75 w 150"/>
              <a:gd name="T7" fmla="*/ 175 h 201"/>
              <a:gd name="T8" fmla="*/ 149 w 150"/>
              <a:gd name="T9" fmla="*/ 49 h 201"/>
              <a:gd name="T10" fmla="*/ 125 w 150"/>
              <a:gd name="T11" fmla="*/ 49 h 201"/>
              <a:gd name="T12" fmla="*/ 125 w 150"/>
              <a:gd name="T13" fmla="*/ 0 h 201"/>
              <a:gd name="T14" fmla="*/ 75 w 150"/>
              <a:gd name="T15" fmla="*/ 0 h 201"/>
              <a:gd name="T16" fmla="*/ 25 w 150"/>
              <a:gd name="T17" fmla="*/ 25 h 201"/>
              <a:gd name="T18" fmla="*/ 0 w 150"/>
              <a:gd name="T19" fmla="*/ 25 h 201"/>
              <a:gd name="T20" fmla="*/ 0 w 150"/>
              <a:gd name="T21" fmla="*/ 25 h 201"/>
              <a:gd name="T22" fmla="*/ 25 w 150"/>
              <a:gd name="T23"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201">
                <a:moveTo>
                  <a:pt x="25" y="100"/>
                </a:moveTo>
                <a:lnTo>
                  <a:pt x="25" y="100"/>
                </a:lnTo>
                <a:cubicBezTo>
                  <a:pt x="25" y="100"/>
                  <a:pt x="25" y="149"/>
                  <a:pt x="50" y="200"/>
                </a:cubicBezTo>
                <a:cubicBezTo>
                  <a:pt x="50" y="175"/>
                  <a:pt x="75" y="175"/>
                  <a:pt x="75" y="175"/>
                </a:cubicBezTo>
                <a:cubicBezTo>
                  <a:pt x="100" y="149"/>
                  <a:pt x="149" y="49"/>
                  <a:pt x="149" y="49"/>
                </a:cubicBezTo>
                <a:cubicBezTo>
                  <a:pt x="125" y="49"/>
                  <a:pt x="125" y="49"/>
                  <a:pt x="125" y="49"/>
                </a:cubicBezTo>
                <a:cubicBezTo>
                  <a:pt x="125" y="49"/>
                  <a:pt x="125" y="25"/>
                  <a:pt x="125" y="0"/>
                </a:cubicBezTo>
                <a:cubicBezTo>
                  <a:pt x="100" y="0"/>
                  <a:pt x="75" y="0"/>
                  <a:pt x="75" y="0"/>
                </a:cubicBezTo>
                <a:cubicBezTo>
                  <a:pt x="75" y="0"/>
                  <a:pt x="100" y="25"/>
                  <a:pt x="25" y="25"/>
                </a:cubicBezTo>
                <a:cubicBezTo>
                  <a:pt x="25" y="25"/>
                  <a:pt x="25" y="25"/>
                  <a:pt x="0" y="25"/>
                </a:cubicBezTo>
                <a:lnTo>
                  <a:pt x="0" y="25"/>
                </a:lnTo>
                <a:lnTo>
                  <a:pt x="25" y="100"/>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35" name="Freeform 161">
            <a:extLst>
              <a:ext uri="{FF2B5EF4-FFF2-40B4-BE49-F238E27FC236}">
                <a16:creationId xmlns:a16="http://schemas.microsoft.com/office/drawing/2014/main" id="{71DE2E1B-584B-804B-AC7C-CBCC2CEEA660}"/>
              </a:ext>
            </a:extLst>
          </p:cNvPr>
          <p:cNvSpPr>
            <a:spLocks noChangeArrowheads="1"/>
          </p:cNvSpPr>
          <p:nvPr/>
        </p:nvSpPr>
        <p:spPr bwMode="auto">
          <a:xfrm>
            <a:off x="6650060" y="5155533"/>
            <a:ext cx="319216" cy="510465"/>
          </a:xfrm>
          <a:custGeom>
            <a:avLst/>
            <a:gdLst>
              <a:gd name="T0" fmla="*/ 1000 w 1001"/>
              <a:gd name="T1" fmla="*/ 400 h 1601"/>
              <a:gd name="T2" fmla="*/ 1000 w 1001"/>
              <a:gd name="T3" fmla="*/ 400 h 1601"/>
              <a:gd name="T4" fmla="*/ 975 w 1001"/>
              <a:gd name="T5" fmla="*/ 225 h 1601"/>
              <a:gd name="T6" fmla="*/ 950 w 1001"/>
              <a:gd name="T7" fmla="*/ 0 h 1601"/>
              <a:gd name="T8" fmla="*/ 950 w 1001"/>
              <a:gd name="T9" fmla="*/ 0 h 1601"/>
              <a:gd name="T10" fmla="*/ 850 w 1001"/>
              <a:gd name="T11" fmla="*/ 50 h 1601"/>
              <a:gd name="T12" fmla="*/ 800 w 1001"/>
              <a:gd name="T13" fmla="*/ 75 h 1601"/>
              <a:gd name="T14" fmla="*/ 750 w 1001"/>
              <a:gd name="T15" fmla="*/ 50 h 1601"/>
              <a:gd name="T16" fmla="*/ 700 w 1001"/>
              <a:gd name="T17" fmla="*/ 100 h 1601"/>
              <a:gd name="T18" fmla="*/ 650 w 1001"/>
              <a:gd name="T19" fmla="*/ 100 h 1601"/>
              <a:gd name="T20" fmla="*/ 575 w 1001"/>
              <a:gd name="T21" fmla="*/ 125 h 1601"/>
              <a:gd name="T22" fmla="*/ 550 w 1001"/>
              <a:gd name="T23" fmla="*/ 75 h 1601"/>
              <a:gd name="T24" fmla="*/ 475 w 1001"/>
              <a:gd name="T25" fmla="*/ 100 h 1601"/>
              <a:gd name="T26" fmla="*/ 425 w 1001"/>
              <a:gd name="T27" fmla="*/ 100 h 1601"/>
              <a:gd name="T28" fmla="*/ 425 w 1001"/>
              <a:gd name="T29" fmla="*/ 125 h 1601"/>
              <a:gd name="T30" fmla="*/ 475 w 1001"/>
              <a:gd name="T31" fmla="*/ 325 h 1601"/>
              <a:gd name="T32" fmla="*/ 525 w 1001"/>
              <a:gd name="T33" fmla="*/ 375 h 1601"/>
              <a:gd name="T34" fmla="*/ 525 w 1001"/>
              <a:gd name="T35" fmla="*/ 475 h 1601"/>
              <a:gd name="T36" fmla="*/ 475 w 1001"/>
              <a:gd name="T37" fmla="*/ 525 h 1601"/>
              <a:gd name="T38" fmla="*/ 475 w 1001"/>
              <a:gd name="T39" fmla="*/ 625 h 1601"/>
              <a:gd name="T40" fmla="*/ 375 w 1001"/>
              <a:gd name="T41" fmla="*/ 500 h 1601"/>
              <a:gd name="T42" fmla="*/ 400 w 1001"/>
              <a:gd name="T43" fmla="*/ 375 h 1601"/>
              <a:gd name="T44" fmla="*/ 325 w 1001"/>
              <a:gd name="T45" fmla="*/ 375 h 1601"/>
              <a:gd name="T46" fmla="*/ 250 w 1001"/>
              <a:gd name="T47" fmla="*/ 325 h 1601"/>
              <a:gd name="T48" fmla="*/ 0 w 1001"/>
              <a:gd name="T49" fmla="*/ 425 h 1601"/>
              <a:gd name="T50" fmla="*/ 25 w 1001"/>
              <a:gd name="T51" fmla="*/ 500 h 1601"/>
              <a:gd name="T52" fmla="*/ 25 w 1001"/>
              <a:gd name="T53" fmla="*/ 500 h 1601"/>
              <a:gd name="T54" fmla="*/ 25 w 1001"/>
              <a:gd name="T55" fmla="*/ 525 h 1601"/>
              <a:gd name="T56" fmla="*/ 150 w 1001"/>
              <a:gd name="T57" fmla="*/ 550 h 1601"/>
              <a:gd name="T58" fmla="*/ 250 w 1001"/>
              <a:gd name="T59" fmla="*/ 599 h 1601"/>
              <a:gd name="T60" fmla="*/ 250 w 1001"/>
              <a:gd name="T61" fmla="*/ 725 h 1601"/>
              <a:gd name="T62" fmla="*/ 225 w 1001"/>
              <a:gd name="T63" fmla="*/ 825 h 1601"/>
              <a:gd name="T64" fmla="*/ 275 w 1001"/>
              <a:gd name="T65" fmla="*/ 900 h 1601"/>
              <a:gd name="T66" fmla="*/ 225 w 1001"/>
              <a:gd name="T67" fmla="*/ 950 h 1601"/>
              <a:gd name="T68" fmla="*/ 200 w 1001"/>
              <a:gd name="T69" fmla="*/ 1050 h 1601"/>
              <a:gd name="T70" fmla="*/ 100 w 1001"/>
              <a:gd name="T71" fmla="*/ 1150 h 1601"/>
              <a:gd name="T72" fmla="*/ 100 w 1001"/>
              <a:gd name="T73" fmla="*/ 1150 h 1601"/>
              <a:gd name="T74" fmla="*/ 150 w 1001"/>
              <a:gd name="T75" fmla="*/ 1325 h 1601"/>
              <a:gd name="T76" fmla="*/ 175 w 1001"/>
              <a:gd name="T77" fmla="*/ 1500 h 1601"/>
              <a:gd name="T78" fmla="*/ 175 w 1001"/>
              <a:gd name="T79" fmla="*/ 1600 h 1601"/>
              <a:gd name="T80" fmla="*/ 250 w 1001"/>
              <a:gd name="T81" fmla="*/ 1600 h 1601"/>
              <a:gd name="T82" fmla="*/ 250 w 1001"/>
              <a:gd name="T83" fmla="*/ 1550 h 1601"/>
              <a:gd name="T84" fmla="*/ 225 w 1001"/>
              <a:gd name="T85" fmla="*/ 1525 h 1601"/>
              <a:gd name="T86" fmla="*/ 350 w 1001"/>
              <a:gd name="T87" fmla="*/ 1400 h 1601"/>
              <a:gd name="T88" fmla="*/ 475 w 1001"/>
              <a:gd name="T89" fmla="*/ 1325 h 1601"/>
              <a:gd name="T90" fmla="*/ 500 w 1001"/>
              <a:gd name="T91" fmla="*/ 1200 h 1601"/>
              <a:gd name="T92" fmla="*/ 475 w 1001"/>
              <a:gd name="T93" fmla="*/ 1075 h 1601"/>
              <a:gd name="T94" fmla="*/ 425 w 1001"/>
              <a:gd name="T95" fmla="*/ 950 h 1601"/>
              <a:gd name="T96" fmla="*/ 450 w 1001"/>
              <a:gd name="T97" fmla="*/ 900 h 1601"/>
              <a:gd name="T98" fmla="*/ 475 w 1001"/>
              <a:gd name="T99" fmla="*/ 850 h 1601"/>
              <a:gd name="T100" fmla="*/ 575 w 1001"/>
              <a:gd name="T101" fmla="*/ 800 h 1601"/>
              <a:gd name="T102" fmla="*/ 650 w 1001"/>
              <a:gd name="T103" fmla="*/ 675 h 1601"/>
              <a:gd name="T104" fmla="*/ 850 w 1001"/>
              <a:gd name="T105" fmla="*/ 599 h 1601"/>
              <a:gd name="T106" fmla="*/ 1000 w 1001"/>
              <a:gd name="T107" fmla="*/ 400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1" h="1601">
                <a:moveTo>
                  <a:pt x="1000" y="400"/>
                </a:moveTo>
                <a:lnTo>
                  <a:pt x="1000" y="400"/>
                </a:lnTo>
                <a:cubicBezTo>
                  <a:pt x="975" y="375"/>
                  <a:pt x="975" y="275"/>
                  <a:pt x="975" y="225"/>
                </a:cubicBezTo>
                <a:cubicBezTo>
                  <a:pt x="975" y="175"/>
                  <a:pt x="950" y="50"/>
                  <a:pt x="950" y="0"/>
                </a:cubicBezTo>
                <a:lnTo>
                  <a:pt x="950" y="0"/>
                </a:lnTo>
                <a:cubicBezTo>
                  <a:pt x="925" y="25"/>
                  <a:pt x="875" y="25"/>
                  <a:pt x="850" y="50"/>
                </a:cubicBezTo>
                <a:cubicBezTo>
                  <a:pt x="850" y="75"/>
                  <a:pt x="825" y="50"/>
                  <a:pt x="800" y="75"/>
                </a:cubicBezTo>
                <a:cubicBezTo>
                  <a:pt x="775" y="75"/>
                  <a:pt x="750" y="75"/>
                  <a:pt x="750" y="50"/>
                </a:cubicBezTo>
                <a:cubicBezTo>
                  <a:pt x="725" y="50"/>
                  <a:pt x="700" y="75"/>
                  <a:pt x="700" y="100"/>
                </a:cubicBezTo>
                <a:cubicBezTo>
                  <a:pt x="700" y="125"/>
                  <a:pt x="675" y="100"/>
                  <a:pt x="650" y="100"/>
                </a:cubicBezTo>
                <a:cubicBezTo>
                  <a:pt x="650" y="100"/>
                  <a:pt x="600" y="125"/>
                  <a:pt x="575" y="125"/>
                </a:cubicBezTo>
                <a:cubicBezTo>
                  <a:pt x="550" y="125"/>
                  <a:pt x="575" y="100"/>
                  <a:pt x="550" y="75"/>
                </a:cubicBezTo>
                <a:cubicBezTo>
                  <a:pt x="525" y="75"/>
                  <a:pt x="500" y="100"/>
                  <a:pt x="475" y="100"/>
                </a:cubicBezTo>
                <a:cubicBezTo>
                  <a:pt x="475" y="100"/>
                  <a:pt x="450" y="100"/>
                  <a:pt x="425" y="100"/>
                </a:cubicBezTo>
                <a:lnTo>
                  <a:pt x="425" y="125"/>
                </a:lnTo>
                <a:cubicBezTo>
                  <a:pt x="400" y="175"/>
                  <a:pt x="475" y="275"/>
                  <a:pt x="475" y="325"/>
                </a:cubicBezTo>
                <a:cubicBezTo>
                  <a:pt x="500" y="350"/>
                  <a:pt x="525" y="350"/>
                  <a:pt x="525" y="375"/>
                </a:cubicBezTo>
                <a:cubicBezTo>
                  <a:pt x="550" y="400"/>
                  <a:pt x="525" y="400"/>
                  <a:pt x="525" y="475"/>
                </a:cubicBezTo>
                <a:cubicBezTo>
                  <a:pt x="525" y="550"/>
                  <a:pt x="500" y="500"/>
                  <a:pt x="475" y="525"/>
                </a:cubicBezTo>
                <a:cubicBezTo>
                  <a:pt x="450" y="550"/>
                  <a:pt x="475" y="599"/>
                  <a:pt x="475" y="625"/>
                </a:cubicBezTo>
                <a:cubicBezTo>
                  <a:pt x="450" y="625"/>
                  <a:pt x="375" y="525"/>
                  <a:pt x="375" y="500"/>
                </a:cubicBezTo>
                <a:cubicBezTo>
                  <a:pt x="375" y="500"/>
                  <a:pt x="400" y="425"/>
                  <a:pt x="400" y="375"/>
                </a:cubicBezTo>
                <a:cubicBezTo>
                  <a:pt x="400" y="350"/>
                  <a:pt x="350" y="375"/>
                  <a:pt x="325" y="375"/>
                </a:cubicBezTo>
                <a:cubicBezTo>
                  <a:pt x="300" y="375"/>
                  <a:pt x="275" y="325"/>
                  <a:pt x="250" y="325"/>
                </a:cubicBezTo>
                <a:lnTo>
                  <a:pt x="0" y="425"/>
                </a:lnTo>
                <a:cubicBezTo>
                  <a:pt x="25" y="500"/>
                  <a:pt x="25" y="500"/>
                  <a:pt x="25" y="500"/>
                </a:cubicBezTo>
                <a:lnTo>
                  <a:pt x="25" y="500"/>
                </a:lnTo>
                <a:cubicBezTo>
                  <a:pt x="25" y="525"/>
                  <a:pt x="25" y="525"/>
                  <a:pt x="25" y="525"/>
                </a:cubicBezTo>
                <a:cubicBezTo>
                  <a:pt x="25" y="525"/>
                  <a:pt x="100" y="525"/>
                  <a:pt x="150" y="550"/>
                </a:cubicBezTo>
                <a:cubicBezTo>
                  <a:pt x="175" y="575"/>
                  <a:pt x="250" y="575"/>
                  <a:pt x="250" y="599"/>
                </a:cubicBezTo>
                <a:cubicBezTo>
                  <a:pt x="275" y="599"/>
                  <a:pt x="250" y="699"/>
                  <a:pt x="250" y="725"/>
                </a:cubicBezTo>
                <a:cubicBezTo>
                  <a:pt x="275" y="775"/>
                  <a:pt x="200" y="800"/>
                  <a:pt x="225" y="825"/>
                </a:cubicBezTo>
                <a:cubicBezTo>
                  <a:pt x="250" y="850"/>
                  <a:pt x="250" y="875"/>
                  <a:pt x="275" y="900"/>
                </a:cubicBezTo>
                <a:lnTo>
                  <a:pt x="225" y="950"/>
                </a:lnTo>
                <a:cubicBezTo>
                  <a:pt x="200" y="975"/>
                  <a:pt x="225" y="1025"/>
                  <a:pt x="200" y="1050"/>
                </a:cubicBezTo>
                <a:cubicBezTo>
                  <a:pt x="175" y="1075"/>
                  <a:pt x="125" y="1125"/>
                  <a:pt x="100" y="1150"/>
                </a:cubicBezTo>
                <a:lnTo>
                  <a:pt x="100" y="1150"/>
                </a:lnTo>
                <a:cubicBezTo>
                  <a:pt x="100" y="1175"/>
                  <a:pt x="125" y="1300"/>
                  <a:pt x="150" y="1325"/>
                </a:cubicBezTo>
                <a:cubicBezTo>
                  <a:pt x="175" y="1350"/>
                  <a:pt x="175" y="1475"/>
                  <a:pt x="175" y="1500"/>
                </a:cubicBezTo>
                <a:lnTo>
                  <a:pt x="175" y="1600"/>
                </a:lnTo>
                <a:cubicBezTo>
                  <a:pt x="175" y="1600"/>
                  <a:pt x="225" y="1600"/>
                  <a:pt x="250" y="1600"/>
                </a:cubicBezTo>
                <a:cubicBezTo>
                  <a:pt x="250" y="1575"/>
                  <a:pt x="250" y="1550"/>
                  <a:pt x="250" y="1550"/>
                </a:cubicBezTo>
                <a:cubicBezTo>
                  <a:pt x="250" y="1500"/>
                  <a:pt x="225" y="1550"/>
                  <a:pt x="225" y="1525"/>
                </a:cubicBezTo>
                <a:cubicBezTo>
                  <a:pt x="200" y="1475"/>
                  <a:pt x="275" y="1425"/>
                  <a:pt x="350" y="1400"/>
                </a:cubicBezTo>
                <a:cubicBezTo>
                  <a:pt x="450" y="1375"/>
                  <a:pt x="475" y="1350"/>
                  <a:pt x="475" y="1325"/>
                </a:cubicBezTo>
                <a:cubicBezTo>
                  <a:pt x="475" y="1300"/>
                  <a:pt x="475" y="1225"/>
                  <a:pt x="500" y="1200"/>
                </a:cubicBezTo>
                <a:cubicBezTo>
                  <a:pt x="500" y="1175"/>
                  <a:pt x="475" y="1150"/>
                  <a:pt x="475" y="1075"/>
                </a:cubicBezTo>
                <a:cubicBezTo>
                  <a:pt x="450" y="1000"/>
                  <a:pt x="425" y="1000"/>
                  <a:pt x="425" y="950"/>
                </a:cubicBezTo>
                <a:cubicBezTo>
                  <a:pt x="425" y="925"/>
                  <a:pt x="425" y="900"/>
                  <a:pt x="450" y="900"/>
                </a:cubicBezTo>
                <a:cubicBezTo>
                  <a:pt x="475" y="875"/>
                  <a:pt x="475" y="875"/>
                  <a:pt x="475" y="850"/>
                </a:cubicBezTo>
                <a:cubicBezTo>
                  <a:pt x="500" y="800"/>
                  <a:pt x="525" y="825"/>
                  <a:pt x="575" y="800"/>
                </a:cubicBezTo>
                <a:cubicBezTo>
                  <a:pt x="600" y="750"/>
                  <a:pt x="600" y="725"/>
                  <a:pt x="650" y="675"/>
                </a:cubicBezTo>
                <a:cubicBezTo>
                  <a:pt x="725" y="625"/>
                  <a:pt x="775" y="625"/>
                  <a:pt x="850" y="599"/>
                </a:cubicBezTo>
                <a:cubicBezTo>
                  <a:pt x="900" y="575"/>
                  <a:pt x="1000" y="425"/>
                  <a:pt x="1000" y="4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36" name="Freeform 162">
            <a:extLst>
              <a:ext uri="{FF2B5EF4-FFF2-40B4-BE49-F238E27FC236}">
                <a16:creationId xmlns:a16="http://schemas.microsoft.com/office/drawing/2014/main" id="{246FDE99-C550-3143-80BC-DC6F643C2B81}"/>
              </a:ext>
            </a:extLst>
          </p:cNvPr>
          <p:cNvSpPr>
            <a:spLocks noChangeArrowheads="1"/>
          </p:cNvSpPr>
          <p:nvPr/>
        </p:nvSpPr>
        <p:spPr bwMode="auto">
          <a:xfrm>
            <a:off x="6634593" y="4860221"/>
            <a:ext cx="319217" cy="336091"/>
          </a:xfrm>
          <a:custGeom>
            <a:avLst/>
            <a:gdLst>
              <a:gd name="T0" fmla="*/ 950 w 1001"/>
              <a:gd name="T1" fmla="*/ 826 h 1052"/>
              <a:gd name="T2" fmla="*/ 950 w 1001"/>
              <a:gd name="T3" fmla="*/ 826 h 1052"/>
              <a:gd name="T4" fmla="*/ 900 w 1001"/>
              <a:gd name="T5" fmla="*/ 726 h 1052"/>
              <a:gd name="T6" fmla="*/ 900 w 1001"/>
              <a:gd name="T7" fmla="*/ 651 h 1052"/>
              <a:gd name="T8" fmla="*/ 925 w 1001"/>
              <a:gd name="T9" fmla="*/ 601 h 1052"/>
              <a:gd name="T10" fmla="*/ 875 w 1001"/>
              <a:gd name="T11" fmla="*/ 501 h 1052"/>
              <a:gd name="T12" fmla="*/ 900 w 1001"/>
              <a:gd name="T13" fmla="*/ 376 h 1052"/>
              <a:gd name="T14" fmla="*/ 750 w 1001"/>
              <a:gd name="T15" fmla="*/ 251 h 1052"/>
              <a:gd name="T16" fmla="*/ 750 w 1001"/>
              <a:gd name="T17" fmla="*/ 200 h 1052"/>
              <a:gd name="T18" fmla="*/ 400 w 1001"/>
              <a:gd name="T19" fmla="*/ 0 h 1052"/>
              <a:gd name="T20" fmla="*/ 350 w 1001"/>
              <a:gd name="T21" fmla="*/ 100 h 1052"/>
              <a:gd name="T22" fmla="*/ 350 w 1001"/>
              <a:gd name="T23" fmla="*/ 151 h 1052"/>
              <a:gd name="T24" fmla="*/ 200 w 1001"/>
              <a:gd name="T25" fmla="*/ 151 h 1052"/>
              <a:gd name="T26" fmla="*/ 200 w 1001"/>
              <a:gd name="T27" fmla="*/ 0 h 1052"/>
              <a:gd name="T28" fmla="*/ 125 w 1001"/>
              <a:gd name="T29" fmla="*/ 0 h 1052"/>
              <a:gd name="T30" fmla="*/ 75 w 1001"/>
              <a:gd name="T31" fmla="*/ 26 h 1052"/>
              <a:gd name="T32" fmla="*/ 99 w 1001"/>
              <a:gd name="T33" fmla="*/ 51 h 1052"/>
              <a:gd name="T34" fmla="*/ 125 w 1001"/>
              <a:gd name="T35" fmla="*/ 126 h 1052"/>
              <a:gd name="T36" fmla="*/ 75 w 1001"/>
              <a:gd name="T37" fmla="*/ 151 h 1052"/>
              <a:gd name="T38" fmla="*/ 75 w 1001"/>
              <a:gd name="T39" fmla="*/ 200 h 1052"/>
              <a:gd name="T40" fmla="*/ 99 w 1001"/>
              <a:gd name="T41" fmla="*/ 200 h 1052"/>
              <a:gd name="T42" fmla="*/ 25 w 1001"/>
              <a:gd name="T43" fmla="*/ 326 h 1052"/>
              <a:gd name="T44" fmla="*/ 0 w 1001"/>
              <a:gd name="T45" fmla="*/ 351 h 1052"/>
              <a:gd name="T46" fmla="*/ 50 w 1001"/>
              <a:gd name="T47" fmla="*/ 526 h 1052"/>
              <a:gd name="T48" fmla="*/ 99 w 1001"/>
              <a:gd name="T49" fmla="*/ 651 h 1052"/>
              <a:gd name="T50" fmla="*/ 125 w 1001"/>
              <a:gd name="T51" fmla="*/ 726 h 1052"/>
              <a:gd name="T52" fmla="*/ 75 w 1001"/>
              <a:gd name="T53" fmla="*/ 676 h 1052"/>
              <a:gd name="T54" fmla="*/ 50 w 1001"/>
              <a:gd name="T55" fmla="*/ 701 h 1052"/>
              <a:gd name="T56" fmla="*/ 50 w 1001"/>
              <a:gd name="T57" fmla="*/ 701 h 1052"/>
              <a:gd name="T58" fmla="*/ 125 w 1001"/>
              <a:gd name="T59" fmla="*/ 726 h 1052"/>
              <a:gd name="T60" fmla="*/ 200 w 1001"/>
              <a:gd name="T61" fmla="*/ 776 h 1052"/>
              <a:gd name="T62" fmla="*/ 325 w 1001"/>
              <a:gd name="T63" fmla="*/ 826 h 1052"/>
              <a:gd name="T64" fmla="*/ 350 w 1001"/>
              <a:gd name="T65" fmla="*/ 826 h 1052"/>
              <a:gd name="T66" fmla="*/ 400 w 1001"/>
              <a:gd name="T67" fmla="*/ 826 h 1052"/>
              <a:gd name="T68" fmla="*/ 425 w 1001"/>
              <a:gd name="T69" fmla="*/ 826 h 1052"/>
              <a:gd name="T70" fmla="*/ 475 w 1001"/>
              <a:gd name="T71" fmla="*/ 1026 h 1052"/>
              <a:gd name="T72" fmla="*/ 525 w 1001"/>
              <a:gd name="T73" fmla="*/ 1026 h 1052"/>
              <a:gd name="T74" fmla="*/ 600 w 1001"/>
              <a:gd name="T75" fmla="*/ 1001 h 1052"/>
              <a:gd name="T76" fmla="*/ 625 w 1001"/>
              <a:gd name="T77" fmla="*/ 1051 h 1052"/>
              <a:gd name="T78" fmla="*/ 700 w 1001"/>
              <a:gd name="T79" fmla="*/ 1026 h 1052"/>
              <a:gd name="T80" fmla="*/ 750 w 1001"/>
              <a:gd name="T81" fmla="*/ 1026 h 1052"/>
              <a:gd name="T82" fmla="*/ 800 w 1001"/>
              <a:gd name="T83" fmla="*/ 976 h 1052"/>
              <a:gd name="T84" fmla="*/ 850 w 1001"/>
              <a:gd name="T85" fmla="*/ 1001 h 1052"/>
              <a:gd name="T86" fmla="*/ 900 w 1001"/>
              <a:gd name="T87" fmla="*/ 976 h 1052"/>
              <a:gd name="T88" fmla="*/ 1000 w 1001"/>
              <a:gd name="T89" fmla="*/ 926 h 1052"/>
              <a:gd name="T90" fmla="*/ 950 w 1001"/>
              <a:gd name="T91" fmla="*/ 82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1" h="1052">
                <a:moveTo>
                  <a:pt x="950" y="826"/>
                </a:moveTo>
                <a:lnTo>
                  <a:pt x="950" y="826"/>
                </a:lnTo>
                <a:cubicBezTo>
                  <a:pt x="950" y="776"/>
                  <a:pt x="900" y="776"/>
                  <a:pt x="900" y="726"/>
                </a:cubicBezTo>
                <a:cubicBezTo>
                  <a:pt x="900" y="701"/>
                  <a:pt x="925" y="676"/>
                  <a:pt x="900" y="651"/>
                </a:cubicBezTo>
                <a:cubicBezTo>
                  <a:pt x="875" y="651"/>
                  <a:pt x="900" y="626"/>
                  <a:pt x="925" y="601"/>
                </a:cubicBezTo>
                <a:cubicBezTo>
                  <a:pt x="950" y="551"/>
                  <a:pt x="875" y="551"/>
                  <a:pt x="875" y="501"/>
                </a:cubicBezTo>
                <a:cubicBezTo>
                  <a:pt x="875" y="501"/>
                  <a:pt x="875" y="426"/>
                  <a:pt x="900" y="376"/>
                </a:cubicBezTo>
                <a:cubicBezTo>
                  <a:pt x="825" y="300"/>
                  <a:pt x="750" y="251"/>
                  <a:pt x="750" y="251"/>
                </a:cubicBezTo>
                <a:cubicBezTo>
                  <a:pt x="750" y="200"/>
                  <a:pt x="750" y="200"/>
                  <a:pt x="750" y="200"/>
                </a:cubicBezTo>
                <a:cubicBezTo>
                  <a:pt x="400" y="0"/>
                  <a:pt x="400" y="0"/>
                  <a:pt x="400" y="0"/>
                </a:cubicBezTo>
                <a:cubicBezTo>
                  <a:pt x="400" y="51"/>
                  <a:pt x="375" y="76"/>
                  <a:pt x="350" y="100"/>
                </a:cubicBezTo>
                <a:cubicBezTo>
                  <a:pt x="325" y="100"/>
                  <a:pt x="400" y="151"/>
                  <a:pt x="350" y="151"/>
                </a:cubicBezTo>
                <a:cubicBezTo>
                  <a:pt x="325" y="151"/>
                  <a:pt x="250" y="126"/>
                  <a:pt x="200" y="151"/>
                </a:cubicBezTo>
                <a:cubicBezTo>
                  <a:pt x="175" y="151"/>
                  <a:pt x="175" y="76"/>
                  <a:pt x="200" y="0"/>
                </a:cubicBezTo>
                <a:cubicBezTo>
                  <a:pt x="125" y="0"/>
                  <a:pt x="125" y="0"/>
                  <a:pt x="125" y="0"/>
                </a:cubicBezTo>
                <a:cubicBezTo>
                  <a:pt x="125" y="0"/>
                  <a:pt x="99" y="26"/>
                  <a:pt x="75" y="26"/>
                </a:cubicBezTo>
                <a:cubicBezTo>
                  <a:pt x="99" y="51"/>
                  <a:pt x="99" y="51"/>
                  <a:pt x="99" y="51"/>
                </a:cubicBezTo>
                <a:cubicBezTo>
                  <a:pt x="99" y="51"/>
                  <a:pt x="125" y="100"/>
                  <a:pt x="125" y="126"/>
                </a:cubicBezTo>
                <a:cubicBezTo>
                  <a:pt x="125" y="126"/>
                  <a:pt x="99" y="151"/>
                  <a:pt x="75" y="151"/>
                </a:cubicBezTo>
                <a:cubicBezTo>
                  <a:pt x="75" y="176"/>
                  <a:pt x="75" y="200"/>
                  <a:pt x="75" y="200"/>
                </a:cubicBezTo>
                <a:cubicBezTo>
                  <a:pt x="99" y="200"/>
                  <a:pt x="99" y="200"/>
                  <a:pt x="99" y="200"/>
                </a:cubicBezTo>
                <a:cubicBezTo>
                  <a:pt x="99" y="200"/>
                  <a:pt x="50" y="300"/>
                  <a:pt x="25" y="326"/>
                </a:cubicBezTo>
                <a:cubicBezTo>
                  <a:pt x="25" y="326"/>
                  <a:pt x="0" y="326"/>
                  <a:pt x="0" y="351"/>
                </a:cubicBezTo>
                <a:cubicBezTo>
                  <a:pt x="0" y="400"/>
                  <a:pt x="25" y="501"/>
                  <a:pt x="50" y="526"/>
                </a:cubicBezTo>
                <a:cubicBezTo>
                  <a:pt x="99" y="576"/>
                  <a:pt x="75" y="626"/>
                  <a:pt x="99" y="651"/>
                </a:cubicBezTo>
                <a:cubicBezTo>
                  <a:pt x="99" y="676"/>
                  <a:pt x="150" y="701"/>
                  <a:pt x="125" y="726"/>
                </a:cubicBezTo>
                <a:cubicBezTo>
                  <a:pt x="99" y="726"/>
                  <a:pt x="75" y="701"/>
                  <a:pt x="75" y="676"/>
                </a:cubicBezTo>
                <a:cubicBezTo>
                  <a:pt x="75" y="676"/>
                  <a:pt x="75" y="676"/>
                  <a:pt x="50" y="701"/>
                </a:cubicBezTo>
                <a:lnTo>
                  <a:pt x="50" y="701"/>
                </a:lnTo>
                <a:cubicBezTo>
                  <a:pt x="75" y="726"/>
                  <a:pt x="125" y="726"/>
                  <a:pt x="125" y="726"/>
                </a:cubicBezTo>
                <a:cubicBezTo>
                  <a:pt x="150" y="726"/>
                  <a:pt x="200" y="776"/>
                  <a:pt x="200" y="776"/>
                </a:cubicBezTo>
                <a:cubicBezTo>
                  <a:pt x="225" y="776"/>
                  <a:pt x="325" y="801"/>
                  <a:pt x="325" y="826"/>
                </a:cubicBezTo>
                <a:cubicBezTo>
                  <a:pt x="325" y="826"/>
                  <a:pt x="325" y="826"/>
                  <a:pt x="350" y="826"/>
                </a:cubicBezTo>
                <a:cubicBezTo>
                  <a:pt x="350" y="826"/>
                  <a:pt x="375" y="826"/>
                  <a:pt x="400" y="826"/>
                </a:cubicBezTo>
                <a:cubicBezTo>
                  <a:pt x="400" y="826"/>
                  <a:pt x="400" y="826"/>
                  <a:pt x="425" y="826"/>
                </a:cubicBezTo>
                <a:cubicBezTo>
                  <a:pt x="450" y="826"/>
                  <a:pt x="475" y="951"/>
                  <a:pt x="475" y="1026"/>
                </a:cubicBezTo>
                <a:cubicBezTo>
                  <a:pt x="500" y="1026"/>
                  <a:pt x="525" y="1026"/>
                  <a:pt x="525" y="1026"/>
                </a:cubicBezTo>
                <a:cubicBezTo>
                  <a:pt x="550" y="1026"/>
                  <a:pt x="575" y="1001"/>
                  <a:pt x="600" y="1001"/>
                </a:cubicBezTo>
                <a:cubicBezTo>
                  <a:pt x="625" y="1026"/>
                  <a:pt x="600" y="1051"/>
                  <a:pt x="625" y="1051"/>
                </a:cubicBezTo>
                <a:cubicBezTo>
                  <a:pt x="650" y="1051"/>
                  <a:pt x="700" y="1026"/>
                  <a:pt x="700" y="1026"/>
                </a:cubicBezTo>
                <a:cubicBezTo>
                  <a:pt x="725" y="1026"/>
                  <a:pt x="750" y="1051"/>
                  <a:pt x="750" y="1026"/>
                </a:cubicBezTo>
                <a:cubicBezTo>
                  <a:pt x="750" y="1001"/>
                  <a:pt x="775" y="976"/>
                  <a:pt x="800" y="976"/>
                </a:cubicBezTo>
                <a:cubicBezTo>
                  <a:pt x="800" y="1001"/>
                  <a:pt x="825" y="1001"/>
                  <a:pt x="850" y="1001"/>
                </a:cubicBezTo>
                <a:cubicBezTo>
                  <a:pt x="875" y="976"/>
                  <a:pt x="900" y="1001"/>
                  <a:pt x="900" y="976"/>
                </a:cubicBezTo>
                <a:cubicBezTo>
                  <a:pt x="925" y="951"/>
                  <a:pt x="975" y="951"/>
                  <a:pt x="1000" y="926"/>
                </a:cubicBezTo>
                <a:cubicBezTo>
                  <a:pt x="1000" y="876"/>
                  <a:pt x="950" y="901"/>
                  <a:pt x="950" y="82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37" name="Freeform 163">
            <a:extLst>
              <a:ext uri="{FF2B5EF4-FFF2-40B4-BE49-F238E27FC236}">
                <a16:creationId xmlns:a16="http://schemas.microsoft.com/office/drawing/2014/main" id="{3E3B4BA5-6D86-CB45-ACAF-3435B097CBC0}"/>
              </a:ext>
            </a:extLst>
          </p:cNvPr>
          <p:cNvSpPr>
            <a:spLocks noChangeArrowheads="1"/>
          </p:cNvSpPr>
          <p:nvPr/>
        </p:nvSpPr>
        <p:spPr bwMode="auto">
          <a:xfrm>
            <a:off x="6730215" y="5123189"/>
            <a:ext cx="95624" cy="232031"/>
          </a:xfrm>
          <a:custGeom>
            <a:avLst/>
            <a:gdLst>
              <a:gd name="T0" fmla="*/ 275 w 301"/>
              <a:gd name="T1" fmla="*/ 475 h 726"/>
              <a:gd name="T2" fmla="*/ 275 w 301"/>
              <a:gd name="T3" fmla="*/ 475 h 726"/>
              <a:gd name="T4" fmla="*/ 225 w 301"/>
              <a:gd name="T5" fmla="*/ 425 h 726"/>
              <a:gd name="T6" fmla="*/ 225 w 301"/>
              <a:gd name="T7" fmla="*/ 450 h 726"/>
              <a:gd name="T8" fmla="*/ 125 w 301"/>
              <a:gd name="T9" fmla="*/ 300 h 726"/>
              <a:gd name="T10" fmla="*/ 125 w 301"/>
              <a:gd name="T11" fmla="*/ 125 h 726"/>
              <a:gd name="T12" fmla="*/ 100 w 301"/>
              <a:gd name="T13" fmla="*/ 0 h 726"/>
              <a:gd name="T14" fmla="*/ 50 w 301"/>
              <a:gd name="T15" fmla="*/ 0 h 726"/>
              <a:gd name="T16" fmla="*/ 75 w 301"/>
              <a:gd name="T17" fmla="*/ 100 h 726"/>
              <a:gd name="T18" fmla="*/ 50 w 301"/>
              <a:gd name="T19" fmla="*/ 125 h 726"/>
              <a:gd name="T20" fmla="*/ 50 w 301"/>
              <a:gd name="T21" fmla="*/ 275 h 726"/>
              <a:gd name="T22" fmla="*/ 0 w 301"/>
              <a:gd name="T23" fmla="*/ 300 h 726"/>
              <a:gd name="T24" fmla="*/ 0 w 301"/>
              <a:gd name="T25" fmla="*/ 375 h 726"/>
              <a:gd name="T26" fmla="*/ 0 w 301"/>
              <a:gd name="T27" fmla="*/ 425 h 726"/>
              <a:gd name="T28" fmla="*/ 0 w 301"/>
              <a:gd name="T29" fmla="*/ 425 h 726"/>
              <a:gd name="T30" fmla="*/ 75 w 301"/>
              <a:gd name="T31" fmla="*/ 475 h 726"/>
              <a:gd name="T32" fmla="*/ 150 w 301"/>
              <a:gd name="T33" fmla="*/ 475 h 726"/>
              <a:gd name="T34" fmla="*/ 125 w 301"/>
              <a:gd name="T35" fmla="*/ 600 h 726"/>
              <a:gd name="T36" fmla="*/ 225 w 301"/>
              <a:gd name="T37" fmla="*/ 725 h 726"/>
              <a:gd name="T38" fmla="*/ 225 w 301"/>
              <a:gd name="T39" fmla="*/ 625 h 726"/>
              <a:gd name="T40" fmla="*/ 275 w 301"/>
              <a:gd name="T41" fmla="*/ 575 h 726"/>
              <a:gd name="T42" fmla="*/ 275 w 301"/>
              <a:gd name="T43" fmla="*/ 475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1" h="726">
                <a:moveTo>
                  <a:pt x="275" y="475"/>
                </a:moveTo>
                <a:lnTo>
                  <a:pt x="275" y="475"/>
                </a:lnTo>
                <a:cubicBezTo>
                  <a:pt x="275" y="450"/>
                  <a:pt x="250" y="450"/>
                  <a:pt x="225" y="425"/>
                </a:cubicBezTo>
                <a:cubicBezTo>
                  <a:pt x="225" y="425"/>
                  <a:pt x="225" y="425"/>
                  <a:pt x="225" y="450"/>
                </a:cubicBezTo>
                <a:cubicBezTo>
                  <a:pt x="200" y="475"/>
                  <a:pt x="125" y="375"/>
                  <a:pt x="125" y="300"/>
                </a:cubicBezTo>
                <a:cubicBezTo>
                  <a:pt x="100" y="225"/>
                  <a:pt x="150" y="200"/>
                  <a:pt x="125" y="125"/>
                </a:cubicBezTo>
                <a:cubicBezTo>
                  <a:pt x="100" y="75"/>
                  <a:pt x="75" y="25"/>
                  <a:pt x="100" y="0"/>
                </a:cubicBezTo>
                <a:cubicBezTo>
                  <a:pt x="75" y="0"/>
                  <a:pt x="50" y="0"/>
                  <a:pt x="50" y="0"/>
                </a:cubicBezTo>
                <a:cubicBezTo>
                  <a:pt x="50" y="25"/>
                  <a:pt x="75" y="75"/>
                  <a:pt x="75" y="100"/>
                </a:cubicBezTo>
                <a:cubicBezTo>
                  <a:pt x="75" y="125"/>
                  <a:pt x="50" y="100"/>
                  <a:pt x="50" y="125"/>
                </a:cubicBezTo>
                <a:cubicBezTo>
                  <a:pt x="25" y="150"/>
                  <a:pt x="25" y="250"/>
                  <a:pt x="50" y="275"/>
                </a:cubicBezTo>
                <a:cubicBezTo>
                  <a:pt x="75" y="300"/>
                  <a:pt x="0" y="275"/>
                  <a:pt x="0" y="300"/>
                </a:cubicBezTo>
                <a:cubicBezTo>
                  <a:pt x="0" y="325"/>
                  <a:pt x="0" y="375"/>
                  <a:pt x="0" y="375"/>
                </a:cubicBezTo>
                <a:cubicBezTo>
                  <a:pt x="0" y="400"/>
                  <a:pt x="0" y="400"/>
                  <a:pt x="0" y="425"/>
                </a:cubicBezTo>
                <a:lnTo>
                  <a:pt x="0" y="425"/>
                </a:lnTo>
                <a:cubicBezTo>
                  <a:pt x="25" y="425"/>
                  <a:pt x="50" y="475"/>
                  <a:pt x="75" y="475"/>
                </a:cubicBezTo>
                <a:cubicBezTo>
                  <a:pt x="100" y="475"/>
                  <a:pt x="150" y="450"/>
                  <a:pt x="150" y="475"/>
                </a:cubicBezTo>
                <a:cubicBezTo>
                  <a:pt x="150" y="525"/>
                  <a:pt x="125" y="600"/>
                  <a:pt x="125" y="600"/>
                </a:cubicBezTo>
                <a:cubicBezTo>
                  <a:pt x="125" y="625"/>
                  <a:pt x="200" y="725"/>
                  <a:pt x="225" y="725"/>
                </a:cubicBezTo>
                <a:cubicBezTo>
                  <a:pt x="225" y="699"/>
                  <a:pt x="200" y="650"/>
                  <a:pt x="225" y="625"/>
                </a:cubicBezTo>
                <a:cubicBezTo>
                  <a:pt x="250" y="600"/>
                  <a:pt x="275" y="650"/>
                  <a:pt x="275" y="575"/>
                </a:cubicBezTo>
                <a:cubicBezTo>
                  <a:pt x="275" y="500"/>
                  <a:pt x="300" y="500"/>
                  <a:pt x="275" y="4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38" name="Freeform 164">
            <a:extLst>
              <a:ext uri="{FF2B5EF4-FFF2-40B4-BE49-F238E27FC236}">
                <a16:creationId xmlns:a16="http://schemas.microsoft.com/office/drawing/2014/main" id="{AF19F1DF-FB0B-E545-AE41-1F30A829FD6C}"/>
              </a:ext>
            </a:extLst>
          </p:cNvPr>
          <p:cNvSpPr>
            <a:spLocks noChangeArrowheads="1"/>
          </p:cNvSpPr>
          <p:nvPr/>
        </p:nvSpPr>
        <p:spPr bwMode="auto">
          <a:xfrm>
            <a:off x="10662065" y="5457874"/>
            <a:ext cx="95624" cy="80156"/>
          </a:xfrm>
          <a:custGeom>
            <a:avLst/>
            <a:gdLst>
              <a:gd name="T0" fmla="*/ 0 w 301"/>
              <a:gd name="T1" fmla="*/ 50 h 251"/>
              <a:gd name="T2" fmla="*/ 0 w 301"/>
              <a:gd name="T3" fmla="*/ 50 h 251"/>
              <a:gd name="T4" fmla="*/ 275 w 301"/>
              <a:gd name="T5" fmla="*/ 225 h 251"/>
              <a:gd name="T6" fmla="*/ 0 w 301"/>
              <a:gd name="T7" fmla="*/ 50 h 251"/>
            </a:gdLst>
            <a:ahLst/>
            <a:cxnLst>
              <a:cxn ang="0">
                <a:pos x="T0" y="T1"/>
              </a:cxn>
              <a:cxn ang="0">
                <a:pos x="T2" y="T3"/>
              </a:cxn>
              <a:cxn ang="0">
                <a:pos x="T4" y="T5"/>
              </a:cxn>
              <a:cxn ang="0">
                <a:pos x="T6" y="T7"/>
              </a:cxn>
            </a:cxnLst>
            <a:rect l="0" t="0" r="r" b="b"/>
            <a:pathLst>
              <a:path w="301" h="251">
                <a:moveTo>
                  <a:pt x="0" y="50"/>
                </a:moveTo>
                <a:lnTo>
                  <a:pt x="0" y="50"/>
                </a:lnTo>
                <a:cubicBezTo>
                  <a:pt x="0" y="0"/>
                  <a:pt x="300" y="200"/>
                  <a:pt x="275" y="225"/>
                </a:cubicBezTo>
                <a:cubicBezTo>
                  <a:pt x="249" y="250"/>
                  <a:pt x="0" y="75"/>
                  <a:pt x="0" y="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39" name="Freeform 165">
            <a:extLst>
              <a:ext uri="{FF2B5EF4-FFF2-40B4-BE49-F238E27FC236}">
                <a16:creationId xmlns:a16="http://schemas.microsoft.com/office/drawing/2014/main" id="{62CA2E35-2804-4143-B94B-B5368CF3BD0A}"/>
              </a:ext>
            </a:extLst>
          </p:cNvPr>
          <p:cNvSpPr>
            <a:spLocks noChangeArrowheads="1"/>
          </p:cNvSpPr>
          <p:nvPr/>
        </p:nvSpPr>
        <p:spPr bwMode="auto">
          <a:xfrm>
            <a:off x="7790522" y="3528509"/>
            <a:ext cx="232031" cy="151875"/>
          </a:xfrm>
          <a:custGeom>
            <a:avLst/>
            <a:gdLst>
              <a:gd name="T0" fmla="*/ 600 w 726"/>
              <a:gd name="T1" fmla="*/ 375 h 476"/>
              <a:gd name="T2" fmla="*/ 600 w 726"/>
              <a:gd name="T3" fmla="*/ 375 h 476"/>
              <a:gd name="T4" fmla="*/ 625 w 726"/>
              <a:gd name="T5" fmla="*/ 425 h 476"/>
              <a:gd name="T6" fmla="*/ 700 w 726"/>
              <a:gd name="T7" fmla="*/ 425 h 476"/>
              <a:gd name="T8" fmla="*/ 725 w 726"/>
              <a:gd name="T9" fmla="*/ 425 h 476"/>
              <a:gd name="T10" fmla="*/ 700 w 726"/>
              <a:gd name="T11" fmla="*/ 300 h 476"/>
              <a:gd name="T12" fmla="*/ 600 w 726"/>
              <a:gd name="T13" fmla="*/ 250 h 476"/>
              <a:gd name="T14" fmla="*/ 600 w 726"/>
              <a:gd name="T15" fmla="*/ 150 h 476"/>
              <a:gd name="T16" fmla="*/ 475 w 726"/>
              <a:gd name="T17" fmla="*/ 175 h 476"/>
              <a:gd name="T18" fmla="*/ 400 w 726"/>
              <a:gd name="T19" fmla="*/ 150 h 476"/>
              <a:gd name="T20" fmla="*/ 300 w 726"/>
              <a:gd name="T21" fmla="*/ 150 h 476"/>
              <a:gd name="T22" fmla="*/ 175 w 726"/>
              <a:gd name="T23" fmla="*/ 150 h 476"/>
              <a:gd name="T24" fmla="*/ 249 w 726"/>
              <a:gd name="T25" fmla="*/ 75 h 476"/>
              <a:gd name="T26" fmla="*/ 275 w 726"/>
              <a:gd name="T27" fmla="*/ 75 h 476"/>
              <a:gd name="T28" fmla="*/ 300 w 726"/>
              <a:gd name="T29" fmla="*/ 0 h 476"/>
              <a:gd name="T30" fmla="*/ 249 w 726"/>
              <a:gd name="T31" fmla="*/ 25 h 476"/>
              <a:gd name="T32" fmla="*/ 175 w 726"/>
              <a:gd name="T33" fmla="*/ 50 h 476"/>
              <a:gd name="T34" fmla="*/ 125 w 726"/>
              <a:gd name="T35" fmla="*/ 100 h 476"/>
              <a:gd name="T36" fmla="*/ 100 w 726"/>
              <a:gd name="T37" fmla="*/ 150 h 476"/>
              <a:gd name="T38" fmla="*/ 0 w 726"/>
              <a:gd name="T39" fmla="*/ 175 h 476"/>
              <a:gd name="T40" fmla="*/ 75 w 726"/>
              <a:gd name="T41" fmla="*/ 250 h 476"/>
              <a:gd name="T42" fmla="*/ 75 w 726"/>
              <a:gd name="T43" fmla="*/ 325 h 476"/>
              <a:gd name="T44" fmla="*/ 25 w 726"/>
              <a:gd name="T45" fmla="*/ 425 h 476"/>
              <a:gd name="T46" fmla="*/ 75 w 726"/>
              <a:gd name="T47" fmla="*/ 425 h 476"/>
              <a:gd name="T48" fmla="*/ 175 w 726"/>
              <a:gd name="T49" fmla="*/ 400 h 476"/>
              <a:gd name="T50" fmla="*/ 275 w 726"/>
              <a:gd name="T51" fmla="*/ 350 h 476"/>
              <a:gd name="T52" fmla="*/ 349 w 726"/>
              <a:gd name="T53" fmla="*/ 275 h 476"/>
              <a:gd name="T54" fmla="*/ 400 w 726"/>
              <a:gd name="T55" fmla="*/ 350 h 476"/>
              <a:gd name="T56" fmla="*/ 400 w 726"/>
              <a:gd name="T57" fmla="*/ 475 h 476"/>
              <a:gd name="T58" fmla="*/ 425 w 726"/>
              <a:gd name="T59" fmla="*/ 475 h 476"/>
              <a:gd name="T60" fmla="*/ 475 w 726"/>
              <a:gd name="T61" fmla="*/ 450 h 476"/>
              <a:gd name="T62" fmla="*/ 600 w 726"/>
              <a:gd name="T63" fmla="*/ 375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6" h="476">
                <a:moveTo>
                  <a:pt x="600" y="375"/>
                </a:moveTo>
                <a:lnTo>
                  <a:pt x="600" y="375"/>
                </a:lnTo>
                <a:cubicBezTo>
                  <a:pt x="600" y="400"/>
                  <a:pt x="600" y="425"/>
                  <a:pt x="625" y="425"/>
                </a:cubicBezTo>
                <a:cubicBezTo>
                  <a:pt x="650" y="400"/>
                  <a:pt x="675" y="425"/>
                  <a:pt x="700" y="425"/>
                </a:cubicBezTo>
                <a:lnTo>
                  <a:pt x="725" y="425"/>
                </a:lnTo>
                <a:cubicBezTo>
                  <a:pt x="725" y="425"/>
                  <a:pt x="700" y="325"/>
                  <a:pt x="700" y="300"/>
                </a:cubicBezTo>
                <a:cubicBezTo>
                  <a:pt x="700" y="275"/>
                  <a:pt x="600" y="250"/>
                  <a:pt x="600" y="250"/>
                </a:cubicBezTo>
                <a:cubicBezTo>
                  <a:pt x="600" y="150"/>
                  <a:pt x="600" y="150"/>
                  <a:pt x="600" y="150"/>
                </a:cubicBezTo>
                <a:cubicBezTo>
                  <a:pt x="600" y="150"/>
                  <a:pt x="500" y="175"/>
                  <a:pt x="475" y="175"/>
                </a:cubicBezTo>
                <a:cubicBezTo>
                  <a:pt x="449" y="150"/>
                  <a:pt x="425" y="175"/>
                  <a:pt x="400" y="150"/>
                </a:cubicBezTo>
                <a:cubicBezTo>
                  <a:pt x="375" y="125"/>
                  <a:pt x="349" y="175"/>
                  <a:pt x="300" y="150"/>
                </a:cubicBezTo>
                <a:cubicBezTo>
                  <a:pt x="275" y="125"/>
                  <a:pt x="175" y="150"/>
                  <a:pt x="175" y="150"/>
                </a:cubicBezTo>
                <a:cubicBezTo>
                  <a:pt x="175" y="125"/>
                  <a:pt x="225" y="75"/>
                  <a:pt x="249" y="75"/>
                </a:cubicBezTo>
                <a:cubicBezTo>
                  <a:pt x="249" y="75"/>
                  <a:pt x="249" y="75"/>
                  <a:pt x="275" y="75"/>
                </a:cubicBezTo>
                <a:cubicBezTo>
                  <a:pt x="275" y="75"/>
                  <a:pt x="325" y="25"/>
                  <a:pt x="300" y="0"/>
                </a:cubicBezTo>
                <a:cubicBezTo>
                  <a:pt x="300" y="0"/>
                  <a:pt x="275" y="0"/>
                  <a:pt x="249" y="25"/>
                </a:cubicBezTo>
                <a:cubicBezTo>
                  <a:pt x="225" y="50"/>
                  <a:pt x="175" y="25"/>
                  <a:pt x="175" y="50"/>
                </a:cubicBezTo>
                <a:cubicBezTo>
                  <a:pt x="149" y="75"/>
                  <a:pt x="149" y="100"/>
                  <a:pt x="125" y="100"/>
                </a:cubicBezTo>
                <a:cubicBezTo>
                  <a:pt x="100" y="100"/>
                  <a:pt x="125" y="125"/>
                  <a:pt x="100" y="150"/>
                </a:cubicBezTo>
                <a:cubicBezTo>
                  <a:pt x="75" y="150"/>
                  <a:pt x="0" y="150"/>
                  <a:pt x="0" y="175"/>
                </a:cubicBezTo>
                <a:cubicBezTo>
                  <a:pt x="0" y="200"/>
                  <a:pt x="75" y="225"/>
                  <a:pt x="75" y="250"/>
                </a:cubicBezTo>
                <a:cubicBezTo>
                  <a:pt x="49" y="275"/>
                  <a:pt x="100" y="300"/>
                  <a:pt x="75" y="325"/>
                </a:cubicBezTo>
                <a:cubicBezTo>
                  <a:pt x="49" y="350"/>
                  <a:pt x="25" y="375"/>
                  <a:pt x="25" y="425"/>
                </a:cubicBezTo>
                <a:cubicBezTo>
                  <a:pt x="49" y="450"/>
                  <a:pt x="75" y="450"/>
                  <a:pt x="75" y="425"/>
                </a:cubicBezTo>
                <a:cubicBezTo>
                  <a:pt x="100" y="400"/>
                  <a:pt x="175" y="425"/>
                  <a:pt x="175" y="400"/>
                </a:cubicBezTo>
                <a:cubicBezTo>
                  <a:pt x="175" y="375"/>
                  <a:pt x="275" y="400"/>
                  <a:pt x="275" y="350"/>
                </a:cubicBezTo>
                <a:cubicBezTo>
                  <a:pt x="275" y="325"/>
                  <a:pt x="325" y="275"/>
                  <a:pt x="349" y="275"/>
                </a:cubicBezTo>
                <a:cubicBezTo>
                  <a:pt x="375" y="275"/>
                  <a:pt x="349" y="350"/>
                  <a:pt x="400" y="350"/>
                </a:cubicBezTo>
                <a:cubicBezTo>
                  <a:pt x="425" y="375"/>
                  <a:pt x="375" y="450"/>
                  <a:pt x="400" y="475"/>
                </a:cubicBezTo>
                <a:lnTo>
                  <a:pt x="425" y="475"/>
                </a:lnTo>
                <a:cubicBezTo>
                  <a:pt x="449" y="475"/>
                  <a:pt x="475" y="450"/>
                  <a:pt x="475" y="450"/>
                </a:cubicBezTo>
                <a:cubicBezTo>
                  <a:pt x="525" y="425"/>
                  <a:pt x="574" y="375"/>
                  <a:pt x="600" y="3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40" name="Freeform 166">
            <a:extLst>
              <a:ext uri="{FF2B5EF4-FFF2-40B4-BE49-F238E27FC236}">
                <a16:creationId xmlns:a16="http://schemas.microsoft.com/office/drawing/2014/main" id="{86D18242-632E-E149-A7E6-F46DE518A466}"/>
              </a:ext>
            </a:extLst>
          </p:cNvPr>
          <p:cNvSpPr>
            <a:spLocks noChangeArrowheads="1"/>
          </p:cNvSpPr>
          <p:nvPr/>
        </p:nvSpPr>
        <p:spPr bwMode="auto">
          <a:xfrm>
            <a:off x="3397424" y="4055852"/>
            <a:ext cx="32344" cy="56249"/>
          </a:xfrm>
          <a:custGeom>
            <a:avLst/>
            <a:gdLst>
              <a:gd name="T0" fmla="*/ 76 w 102"/>
              <a:gd name="T1" fmla="*/ 150 h 175"/>
              <a:gd name="T2" fmla="*/ 76 w 102"/>
              <a:gd name="T3" fmla="*/ 150 h 175"/>
              <a:gd name="T4" fmla="*/ 51 w 102"/>
              <a:gd name="T5" fmla="*/ 124 h 175"/>
              <a:gd name="T6" fmla="*/ 0 w 102"/>
              <a:gd name="T7" fmla="*/ 49 h 175"/>
              <a:gd name="T8" fmla="*/ 51 w 102"/>
              <a:gd name="T9" fmla="*/ 24 h 175"/>
              <a:gd name="T10" fmla="*/ 51 w 102"/>
              <a:gd name="T11" fmla="*/ 99 h 175"/>
              <a:gd name="T12" fmla="*/ 76 w 102"/>
              <a:gd name="T13" fmla="*/ 150 h 175"/>
            </a:gdLst>
            <a:ahLst/>
            <a:cxnLst>
              <a:cxn ang="0">
                <a:pos x="T0" y="T1"/>
              </a:cxn>
              <a:cxn ang="0">
                <a:pos x="T2" y="T3"/>
              </a:cxn>
              <a:cxn ang="0">
                <a:pos x="T4" y="T5"/>
              </a:cxn>
              <a:cxn ang="0">
                <a:pos x="T6" y="T7"/>
              </a:cxn>
              <a:cxn ang="0">
                <a:pos x="T8" y="T9"/>
              </a:cxn>
              <a:cxn ang="0">
                <a:pos x="T10" y="T11"/>
              </a:cxn>
              <a:cxn ang="0">
                <a:pos x="T12" y="T13"/>
              </a:cxn>
            </a:cxnLst>
            <a:rect l="0" t="0" r="r" b="b"/>
            <a:pathLst>
              <a:path w="102" h="175">
                <a:moveTo>
                  <a:pt x="76" y="150"/>
                </a:moveTo>
                <a:lnTo>
                  <a:pt x="76" y="150"/>
                </a:lnTo>
                <a:cubicBezTo>
                  <a:pt x="76" y="174"/>
                  <a:pt x="51" y="124"/>
                  <a:pt x="51" y="124"/>
                </a:cubicBezTo>
                <a:cubicBezTo>
                  <a:pt x="51" y="99"/>
                  <a:pt x="0" y="99"/>
                  <a:pt x="0" y="49"/>
                </a:cubicBezTo>
                <a:cubicBezTo>
                  <a:pt x="0" y="24"/>
                  <a:pt x="25" y="0"/>
                  <a:pt x="51" y="24"/>
                </a:cubicBezTo>
                <a:cubicBezTo>
                  <a:pt x="76" y="49"/>
                  <a:pt x="51" y="74"/>
                  <a:pt x="51" y="99"/>
                </a:cubicBezTo>
                <a:cubicBezTo>
                  <a:pt x="51" y="99"/>
                  <a:pt x="101" y="124"/>
                  <a:pt x="76" y="1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41" name="Freeform 167">
            <a:extLst>
              <a:ext uri="{FF2B5EF4-FFF2-40B4-BE49-F238E27FC236}">
                <a16:creationId xmlns:a16="http://schemas.microsoft.com/office/drawing/2014/main" id="{96CD99E8-8EFB-A64D-B1BF-D88C01166C51}"/>
              </a:ext>
            </a:extLst>
          </p:cNvPr>
          <p:cNvSpPr>
            <a:spLocks noChangeArrowheads="1"/>
          </p:cNvSpPr>
          <p:nvPr/>
        </p:nvSpPr>
        <p:spPr bwMode="auto">
          <a:xfrm>
            <a:off x="3892420" y="4510065"/>
            <a:ext cx="40781" cy="23907"/>
          </a:xfrm>
          <a:custGeom>
            <a:avLst/>
            <a:gdLst>
              <a:gd name="T0" fmla="*/ 25 w 126"/>
              <a:gd name="T1" fmla="*/ 75 h 76"/>
              <a:gd name="T2" fmla="*/ 25 w 126"/>
              <a:gd name="T3" fmla="*/ 75 h 76"/>
              <a:gd name="T4" fmla="*/ 25 w 126"/>
              <a:gd name="T5" fmla="*/ 25 h 76"/>
              <a:gd name="T6" fmla="*/ 100 w 126"/>
              <a:gd name="T7" fmla="*/ 0 h 76"/>
              <a:gd name="T8" fmla="*/ 100 w 126"/>
              <a:gd name="T9" fmla="*/ 51 h 76"/>
              <a:gd name="T10" fmla="*/ 25 w 126"/>
              <a:gd name="T11" fmla="*/ 75 h 76"/>
            </a:gdLst>
            <a:ahLst/>
            <a:cxnLst>
              <a:cxn ang="0">
                <a:pos x="T0" y="T1"/>
              </a:cxn>
              <a:cxn ang="0">
                <a:pos x="T2" y="T3"/>
              </a:cxn>
              <a:cxn ang="0">
                <a:pos x="T4" y="T5"/>
              </a:cxn>
              <a:cxn ang="0">
                <a:pos x="T6" y="T7"/>
              </a:cxn>
              <a:cxn ang="0">
                <a:pos x="T8" y="T9"/>
              </a:cxn>
              <a:cxn ang="0">
                <a:pos x="T10" y="T11"/>
              </a:cxn>
            </a:cxnLst>
            <a:rect l="0" t="0" r="r" b="b"/>
            <a:pathLst>
              <a:path w="126" h="76">
                <a:moveTo>
                  <a:pt x="25" y="75"/>
                </a:moveTo>
                <a:lnTo>
                  <a:pt x="25" y="75"/>
                </a:lnTo>
                <a:cubicBezTo>
                  <a:pt x="25" y="51"/>
                  <a:pt x="50" y="25"/>
                  <a:pt x="25" y="25"/>
                </a:cubicBezTo>
                <a:cubicBezTo>
                  <a:pt x="0" y="25"/>
                  <a:pt x="75" y="0"/>
                  <a:pt x="100" y="0"/>
                </a:cubicBezTo>
                <a:cubicBezTo>
                  <a:pt x="125" y="25"/>
                  <a:pt x="125" y="51"/>
                  <a:pt x="100" y="51"/>
                </a:cubicBezTo>
                <a:cubicBezTo>
                  <a:pt x="75" y="75"/>
                  <a:pt x="50" y="75"/>
                  <a:pt x="25"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42" name="Freeform 168">
            <a:extLst>
              <a:ext uri="{FF2B5EF4-FFF2-40B4-BE49-F238E27FC236}">
                <a16:creationId xmlns:a16="http://schemas.microsoft.com/office/drawing/2014/main" id="{A6E05C22-E625-D548-B14B-754348F8FC06}"/>
              </a:ext>
            </a:extLst>
          </p:cNvPr>
          <p:cNvSpPr>
            <a:spLocks noChangeArrowheads="1"/>
          </p:cNvSpPr>
          <p:nvPr/>
        </p:nvSpPr>
        <p:spPr bwMode="auto">
          <a:xfrm>
            <a:off x="7056463" y="3513044"/>
            <a:ext cx="95624" cy="88593"/>
          </a:xfrm>
          <a:custGeom>
            <a:avLst/>
            <a:gdLst>
              <a:gd name="T0" fmla="*/ 275 w 301"/>
              <a:gd name="T1" fmla="*/ 200 h 276"/>
              <a:gd name="T2" fmla="*/ 275 w 301"/>
              <a:gd name="T3" fmla="*/ 200 h 276"/>
              <a:gd name="T4" fmla="*/ 225 w 301"/>
              <a:gd name="T5" fmla="*/ 125 h 276"/>
              <a:gd name="T6" fmla="*/ 200 w 301"/>
              <a:gd name="T7" fmla="*/ 50 h 276"/>
              <a:gd name="T8" fmla="*/ 176 w 301"/>
              <a:gd name="T9" fmla="*/ 0 h 276"/>
              <a:gd name="T10" fmla="*/ 75 w 301"/>
              <a:gd name="T11" fmla="*/ 0 h 276"/>
              <a:gd name="T12" fmla="*/ 0 w 301"/>
              <a:gd name="T13" fmla="*/ 25 h 276"/>
              <a:gd name="T14" fmla="*/ 0 w 301"/>
              <a:gd name="T15" fmla="*/ 100 h 276"/>
              <a:gd name="T16" fmla="*/ 75 w 301"/>
              <a:gd name="T17" fmla="*/ 125 h 276"/>
              <a:gd name="T18" fmla="*/ 100 w 301"/>
              <a:gd name="T19" fmla="*/ 150 h 276"/>
              <a:gd name="T20" fmla="*/ 100 w 301"/>
              <a:gd name="T21" fmla="*/ 150 h 276"/>
              <a:gd name="T22" fmla="*/ 125 w 301"/>
              <a:gd name="T23" fmla="*/ 175 h 276"/>
              <a:gd name="T24" fmla="*/ 176 w 301"/>
              <a:gd name="T25" fmla="*/ 200 h 276"/>
              <a:gd name="T26" fmla="*/ 225 w 301"/>
              <a:gd name="T27" fmla="*/ 225 h 276"/>
              <a:gd name="T28" fmla="*/ 250 w 301"/>
              <a:gd name="T29" fmla="*/ 275 h 276"/>
              <a:gd name="T30" fmla="*/ 300 w 301"/>
              <a:gd name="T31" fmla="*/ 250 h 276"/>
              <a:gd name="T32" fmla="*/ 275 w 301"/>
              <a:gd name="T33" fmla="*/ 20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276">
                <a:moveTo>
                  <a:pt x="275" y="200"/>
                </a:moveTo>
                <a:lnTo>
                  <a:pt x="275" y="200"/>
                </a:lnTo>
                <a:cubicBezTo>
                  <a:pt x="275" y="175"/>
                  <a:pt x="225" y="175"/>
                  <a:pt x="225" y="125"/>
                </a:cubicBezTo>
                <a:cubicBezTo>
                  <a:pt x="225" y="100"/>
                  <a:pt x="176" y="75"/>
                  <a:pt x="200" y="50"/>
                </a:cubicBezTo>
                <a:cubicBezTo>
                  <a:pt x="200" y="50"/>
                  <a:pt x="176" y="25"/>
                  <a:pt x="176" y="0"/>
                </a:cubicBezTo>
                <a:cubicBezTo>
                  <a:pt x="150" y="0"/>
                  <a:pt x="100" y="0"/>
                  <a:pt x="75" y="0"/>
                </a:cubicBezTo>
                <a:cubicBezTo>
                  <a:pt x="50" y="0"/>
                  <a:pt x="25" y="0"/>
                  <a:pt x="0" y="25"/>
                </a:cubicBezTo>
                <a:cubicBezTo>
                  <a:pt x="0" y="50"/>
                  <a:pt x="0" y="50"/>
                  <a:pt x="0" y="100"/>
                </a:cubicBezTo>
                <a:cubicBezTo>
                  <a:pt x="25" y="125"/>
                  <a:pt x="75" y="100"/>
                  <a:pt x="75" y="125"/>
                </a:cubicBezTo>
                <a:lnTo>
                  <a:pt x="100" y="150"/>
                </a:lnTo>
                <a:lnTo>
                  <a:pt x="100" y="150"/>
                </a:lnTo>
                <a:cubicBezTo>
                  <a:pt x="125" y="150"/>
                  <a:pt x="125" y="175"/>
                  <a:pt x="125" y="175"/>
                </a:cubicBezTo>
                <a:cubicBezTo>
                  <a:pt x="150" y="175"/>
                  <a:pt x="176" y="200"/>
                  <a:pt x="176" y="200"/>
                </a:cubicBezTo>
                <a:cubicBezTo>
                  <a:pt x="200" y="200"/>
                  <a:pt x="200" y="175"/>
                  <a:pt x="225" y="225"/>
                </a:cubicBezTo>
                <a:cubicBezTo>
                  <a:pt x="250" y="225"/>
                  <a:pt x="250" y="250"/>
                  <a:pt x="250" y="275"/>
                </a:cubicBezTo>
                <a:cubicBezTo>
                  <a:pt x="275" y="275"/>
                  <a:pt x="275" y="250"/>
                  <a:pt x="300" y="250"/>
                </a:cubicBezTo>
                <a:cubicBezTo>
                  <a:pt x="300" y="225"/>
                  <a:pt x="275" y="225"/>
                  <a:pt x="275" y="2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43" name="Freeform 169">
            <a:extLst>
              <a:ext uri="{FF2B5EF4-FFF2-40B4-BE49-F238E27FC236}">
                <a16:creationId xmlns:a16="http://schemas.microsoft.com/office/drawing/2014/main" id="{F6A02EB6-D571-764E-AF24-9666034D03C4}"/>
              </a:ext>
            </a:extLst>
          </p:cNvPr>
          <p:cNvSpPr>
            <a:spLocks noChangeArrowheads="1"/>
          </p:cNvSpPr>
          <p:nvPr/>
        </p:nvSpPr>
        <p:spPr bwMode="auto">
          <a:xfrm>
            <a:off x="7097245" y="3489135"/>
            <a:ext cx="151875" cy="127968"/>
          </a:xfrm>
          <a:custGeom>
            <a:avLst/>
            <a:gdLst>
              <a:gd name="T0" fmla="*/ 451 w 476"/>
              <a:gd name="T1" fmla="*/ 125 h 401"/>
              <a:gd name="T2" fmla="*/ 451 w 476"/>
              <a:gd name="T3" fmla="*/ 125 h 401"/>
              <a:gd name="T4" fmla="*/ 375 w 476"/>
              <a:gd name="T5" fmla="*/ 25 h 401"/>
              <a:gd name="T6" fmla="*/ 300 w 476"/>
              <a:gd name="T7" fmla="*/ 75 h 401"/>
              <a:gd name="T8" fmla="*/ 251 w 476"/>
              <a:gd name="T9" fmla="*/ 75 h 401"/>
              <a:gd name="T10" fmla="*/ 200 w 476"/>
              <a:gd name="T11" fmla="*/ 25 h 401"/>
              <a:gd name="T12" fmla="*/ 150 w 476"/>
              <a:gd name="T13" fmla="*/ 0 h 401"/>
              <a:gd name="T14" fmla="*/ 150 w 476"/>
              <a:gd name="T15" fmla="*/ 50 h 401"/>
              <a:gd name="T16" fmla="*/ 175 w 476"/>
              <a:gd name="T17" fmla="*/ 75 h 401"/>
              <a:gd name="T18" fmla="*/ 100 w 476"/>
              <a:gd name="T19" fmla="*/ 75 h 401"/>
              <a:gd name="T20" fmla="*/ 25 w 476"/>
              <a:gd name="T21" fmla="*/ 50 h 401"/>
              <a:gd name="T22" fmla="*/ 75 w 476"/>
              <a:gd name="T23" fmla="*/ 125 h 401"/>
              <a:gd name="T24" fmla="*/ 100 w 476"/>
              <a:gd name="T25" fmla="*/ 200 h 401"/>
              <a:gd name="T26" fmla="*/ 150 w 476"/>
              <a:gd name="T27" fmla="*/ 275 h 401"/>
              <a:gd name="T28" fmla="*/ 175 w 476"/>
              <a:gd name="T29" fmla="*/ 325 h 401"/>
              <a:gd name="T30" fmla="*/ 300 w 476"/>
              <a:gd name="T31" fmla="*/ 250 h 401"/>
              <a:gd name="T32" fmla="*/ 300 w 476"/>
              <a:gd name="T33" fmla="*/ 350 h 401"/>
              <a:gd name="T34" fmla="*/ 375 w 476"/>
              <a:gd name="T35" fmla="*/ 400 h 401"/>
              <a:gd name="T36" fmla="*/ 400 w 476"/>
              <a:gd name="T37" fmla="*/ 325 h 401"/>
              <a:gd name="T38" fmla="*/ 451 w 476"/>
              <a:gd name="T39" fmla="*/ 125 h 401"/>
              <a:gd name="T40" fmla="*/ 51 w 476"/>
              <a:gd name="T41" fmla="*/ 275 h 401"/>
              <a:gd name="T42" fmla="*/ 51 w 476"/>
              <a:gd name="T43" fmla="*/ 275 h 401"/>
              <a:gd name="T44" fmla="*/ 0 w 476"/>
              <a:gd name="T45" fmla="*/ 250 h 401"/>
              <a:gd name="T46" fmla="*/ 51 w 476"/>
              <a:gd name="T47" fmla="*/ 300 h 401"/>
              <a:gd name="T48" fmla="*/ 100 w 476"/>
              <a:gd name="T49" fmla="*/ 350 h 401"/>
              <a:gd name="T50" fmla="*/ 125 w 476"/>
              <a:gd name="T51" fmla="*/ 350 h 401"/>
              <a:gd name="T52" fmla="*/ 100 w 476"/>
              <a:gd name="T53" fmla="*/ 300 h 401"/>
              <a:gd name="T54" fmla="*/ 51 w 476"/>
              <a:gd name="T55" fmla="*/ 27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6" h="401">
                <a:moveTo>
                  <a:pt x="451" y="125"/>
                </a:moveTo>
                <a:lnTo>
                  <a:pt x="451" y="125"/>
                </a:lnTo>
                <a:cubicBezTo>
                  <a:pt x="425" y="125"/>
                  <a:pt x="400" y="75"/>
                  <a:pt x="375" y="25"/>
                </a:cubicBezTo>
                <a:cubicBezTo>
                  <a:pt x="351" y="50"/>
                  <a:pt x="300" y="50"/>
                  <a:pt x="300" y="75"/>
                </a:cubicBezTo>
                <a:cubicBezTo>
                  <a:pt x="300" y="100"/>
                  <a:pt x="275" y="75"/>
                  <a:pt x="251" y="75"/>
                </a:cubicBezTo>
                <a:cubicBezTo>
                  <a:pt x="251" y="75"/>
                  <a:pt x="225" y="25"/>
                  <a:pt x="200" y="25"/>
                </a:cubicBezTo>
                <a:cubicBezTo>
                  <a:pt x="175" y="25"/>
                  <a:pt x="175" y="25"/>
                  <a:pt x="150" y="0"/>
                </a:cubicBezTo>
                <a:cubicBezTo>
                  <a:pt x="150" y="25"/>
                  <a:pt x="150" y="25"/>
                  <a:pt x="150" y="50"/>
                </a:cubicBezTo>
                <a:lnTo>
                  <a:pt x="175" y="75"/>
                </a:lnTo>
                <a:cubicBezTo>
                  <a:pt x="150" y="100"/>
                  <a:pt x="125" y="100"/>
                  <a:pt x="100" y="75"/>
                </a:cubicBezTo>
                <a:cubicBezTo>
                  <a:pt x="75" y="75"/>
                  <a:pt x="51" y="50"/>
                  <a:pt x="25" y="50"/>
                </a:cubicBezTo>
                <a:cubicBezTo>
                  <a:pt x="25" y="75"/>
                  <a:pt x="75" y="125"/>
                  <a:pt x="75" y="125"/>
                </a:cubicBezTo>
                <a:cubicBezTo>
                  <a:pt x="51" y="150"/>
                  <a:pt x="100" y="175"/>
                  <a:pt x="100" y="200"/>
                </a:cubicBezTo>
                <a:cubicBezTo>
                  <a:pt x="100" y="250"/>
                  <a:pt x="150" y="250"/>
                  <a:pt x="150" y="275"/>
                </a:cubicBezTo>
                <a:cubicBezTo>
                  <a:pt x="150" y="300"/>
                  <a:pt x="175" y="300"/>
                  <a:pt x="175" y="325"/>
                </a:cubicBezTo>
                <a:cubicBezTo>
                  <a:pt x="225" y="300"/>
                  <a:pt x="251" y="275"/>
                  <a:pt x="300" y="250"/>
                </a:cubicBezTo>
                <a:cubicBezTo>
                  <a:pt x="325" y="225"/>
                  <a:pt x="325" y="325"/>
                  <a:pt x="300" y="350"/>
                </a:cubicBezTo>
                <a:cubicBezTo>
                  <a:pt x="300" y="350"/>
                  <a:pt x="351" y="375"/>
                  <a:pt x="375" y="400"/>
                </a:cubicBezTo>
                <a:cubicBezTo>
                  <a:pt x="375" y="375"/>
                  <a:pt x="375" y="350"/>
                  <a:pt x="400" y="325"/>
                </a:cubicBezTo>
                <a:cubicBezTo>
                  <a:pt x="451" y="275"/>
                  <a:pt x="475" y="175"/>
                  <a:pt x="451" y="125"/>
                </a:cubicBezTo>
                <a:close/>
                <a:moveTo>
                  <a:pt x="51" y="275"/>
                </a:moveTo>
                <a:lnTo>
                  <a:pt x="51" y="275"/>
                </a:lnTo>
                <a:cubicBezTo>
                  <a:pt x="51" y="275"/>
                  <a:pt x="25" y="250"/>
                  <a:pt x="0" y="250"/>
                </a:cubicBezTo>
                <a:cubicBezTo>
                  <a:pt x="25" y="275"/>
                  <a:pt x="0" y="300"/>
                  <a:pt x="51" y="300"/>
                </a:cubicBezTo>
                <a:cubicBezTo>
                  <a:pt x="75" y="325"/>
                  <a:pt x="25" y="325"/>
                  <a:pt x="100" y="350"/>
                </a:cubicBezTo>
                <a:cubicBezTo>
                  <a:pt x="100" y="350"/>
                  <a:pt x="100" y="350"/>
                  <a:pt x="125" y="350"/>
                </a:cubicBezTo>
                <a:cubicBezTo>
                  <a:pt x="125" y="325"/>
                  <a:pt x="125" y="300"/>
                  <a:pt x="100" y="300"/>
                </a:cubicBezTo>
                <a:cubicBezTo>
                  <a:pt x="75" y="250"/>
                  <a:pt x="75" y="275"/>
                  <a:pt x="51" y="27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44" name="Freeform 170">
            <a:extLst>
              <a:ext uri="{FF2B5EF4-FFF2-40B4-BE49-F238E27FC236}">
                <a16:creationId xmlns:a16="http://schemas.microsoft.com/office/drawing/2014/main" id="{35FA8158-4876-9046-A0FA-E1EAF8457497}"/>
              </a:ext>
            </a:extLst>
          </p:cNvPr>
          <p:cNvSpPr>
            <a:spLocks noChangeArrowheads="1"/>
          </p:cNvSpPr>
          <p:nvPr/>
        </p:nvSpPr>
        <p:spPr bwMode="auto">
          <a:xfrm>
            <a:off x="7575367" y="3617104"/>
            <a:ext cx="431716" cy="310779"/>
          </a:xfrm>
          <a:custGeom>
            <a:avLst/>
            <a:gdLst>
              <a:gd name="T0" fmla="*/ 1301 w 1352"/>
              <a:gd name="T1" fmla="*/ 150 h 976"/>
              <a:gd name="T2" fmla="*/ 1301 w 1352"/>
              <a:gd name="T3" fmla="*/ 150 h 976"/>
              <a:gd name="T4" fmla="*/ 1276 w 1352"/>
              <a:gd name="T5" fmla="*/ 100 h 976"/>
              <a:gd name="T6" fmla="*/ 1151 w 1352"/>
              <a:gd name="T7" fmla="*/ 175 h 976"/>
              <a:gd name="T8" fmla="*/ 1125 w 1352"/>
              <a:gd name="T9" fmla="*/ 200 h 976"/>
              <a:gd name="T10" fmla="*/ 1076 w 1352"/>
              <a:gd name="T11" fmla="*/ 200 h 976"/>
              <a:gd name="T12" fmla="*/ 1076 w 1352"/>
              <a:gd name="T13" fmla="*/ 75 h 976"/>
              <a:gd name="T14" fmla="*/ 1025 w 1352"/>
              <a:gd name="T15" fmla="*/ 0 h 976"/>
              <a:gd name="T16" fmla="*/ 951 w 1352"/>
              <a:gd name="T17" fmla="*/ 75 h 976"/>
              <a:gd name="T18" fmla="*/ 851 w 1352"/>
              <a:gd name="T19" fmla="*/ 125 h 976"/>
              <a:gd name="T20" fmla="*/ 751 w 1352"/>
              <a:gd name="T21" fmla="*/ 150 h 976"/>
              <a:gd name="T22" fmla="*/ 676 w 1352"/>
              <a:gd name="T23" fmla="*/ 125 h 976"/>
              <a:gd name="T24" fmla="*/ 601 w 1352"/>
              <a:gd name="T25" fmla="*/ 100 h 976"/>
              <a:gd name="T26" fmla="*/ 525 w 1352"/>
              <a:gd name="T27" fmla="*/ 100 h 976"/>
              <a:gd name="T28" fmla="*/ 451 w 1352"/>
              <a:gd name="T29" fmla="*/ 150 h 976"/>
              <a:gd name="T30" fmla="*/ 401 w 1352"/>
              <a:gd name="T31" fmla="*/ 225 h 976"/>
              <a:gd name="T32" fmla="*/ 251 w 1352"/>
              <a:gd name="T33" fmla="*/ 300 h 976"/>
              <a:gd name="T34" fmla="*/ 176 w 1352"/>
              <a:gd name="T35" fmla="*/ 350 h 976"/>
              <a:gd name="T36" fmla="*/ 100 w 1352"/>
              <a:gd name="T37" fmla="*/ 325 h 976"/>
              <a:gd name="T38" fmla="*/ 76 w 1352"/>
              <a:gd name="T39" fmla="*/ 375 h 976"/>
              <a:gd name="T40" fmla="*/ 25 w 1352"/>
              <a:gd name="T41" fmla="*/ 450 h 976"/>
              <a:gd name="T42" fmla="*/ 25 w 1352"/>
              <a:gd name="T43" fmla="*/ 525 h 976"/>
              <a:gd name="T44" fmla="*/ 25 w 1352"/>
              <a:gd name="T45" fmla="*/ 625 h 976"/>
              <a:gd name="T46" fmla="*/ 25 w 1352"/>
              <a:gd name="T47" fmla="*/ 725 h 976"/>
              <a:gd name="T48" fmla="*/ 125 w 1352"/>
              <a:gd name="T49" fmla="*/ 775 h 976"/>
              <a:gd name="T50" fmla="*/ 25 w 1352"/>
              <a:gd name="T51" fmla="*/ 900 h 976"/>
              <a:gd name="T52" fmla="*/ 51 w 1352"/>
              <a:gd name="T53" fmla="*/ 950 h 976"/>
              <a:gd name="T54" fmla="*/ 200 w 1352"/>
              <a:gd name="T55" fmla="*/ 950 h 976"/>
              <a:gd name="T56" fmla="*/ 576 w 1352"/>
              <a:gd name="T57" fmla="*/ 900 h 976"/>
              <a:gd name="T58" fmla="*/ 551 w 1352"/>
              <a:gd name="T59" fmla="*/ 826 h 976"/>
              <a:gd name="T60" fmla="*/ 625 w 1352"/>
              <a:gd name="T61" fmla="*/ 775 h 976"/>
              <a:gd name="T62" fmla="*/ 701 w 1352"/>
              <a:gd name="T63" fmla="*/ 750 h 976"/>
              <a:gd name="T64" fmla="*/ 801 w 1352"/>
              <a:gd name="T65" fmla="*/ 725 h 976"/>
              <a:gd name="T66" fmla="*/ 851 w 1352"/>
              <a:gd name="T67" fmla="*/ 675 h 976"/>
              <a:gd name="T68" fmla="*/ 876 w 1352"/>
              <a:gd name="T69" fmla="*/ 575 h 976"/>
              <a:gd name="T70" fmla="*/ 951 w 1352"/>
              <a:gd name="T71" fmla="*/ 550 h 976"/>
              <a:gd name="T72" fmla="*/ 901 w 1352"/>
              <a:gd name="T73" fmla="*/ 475 h 976"/>
              <a:gd name="T74" fmla="*/ 1025 w 1352"/>
              <a:gd name="T75" fmla="*/ 475 h 976"/>
              <a:gd name="T76" fmla="*/ 1025 w 1352"/>
              <a:gd name="T77" fmla="*/ 400 h 976"/>
              <a:gd name="T78" fmla="*/ 1076 w 1352"/>
              <a:gd name="T79" fmla="*/ 350 h 976"/>
              <a:gd name="T80" fmla="*/ 1051 w 1352"/>
              <a:gd name="T81" fmla="*/ 275 h 976"/>
              <a:gd name="T82" fmla="*/ 1076 w 1352"/>
              <a:gd name="T83" fmla="*/ 250 h 976"/>
              <a:gd name="T84" fmla="*/ 1076 w 1352"/>
              <a:gd name="T85" fmla="*/ 225 h 976"/>
              <a:gd name="T86" fmla="*/ 1125 w 1352"/>
              <a:gd name="T87" fmla="*/ 225 h 976"/>
              <a:gd name="T88" fmla="*/ 1250 w 1352"/>
              <a:gd name="T89" fmla="*/ 175 h 976"/>
              <a:gd name="T90" fmla="*/ 1351 w 1352"/>
              <a:gd name="T91" fmla="*/ 150 h 976"/>
              <a:gd name="T92" fmla="*/ 1301 w 1352"/>
              <a:gd name="T93" fmla="*/ 15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2" h="976">
                <a:moveTo>
                  <a:pt x="1301" y="150"/>
                </a:moveTo>
                <a:lnTo>
                  <a:pt x="1301" y="150"/>
                </a:lnTo>
                <a:cubicBezTo>
                  <a:pt x="1276" y="150"/>
                  <a:pt x="1276" y="125"/>
                  <a:pt x="1276" y="100"/>
                </a:cubicBezTo>
                <a:cubicBezTo>
                  <a:pt x="1250" y="100"/>
                  <a:pt x="1201" y="150"/>
                  <a:pt x="1151" y="175"/>
                </a:cubicBezTo>
                <a:lnTo>
                  <a:pt x="1125" y="200"/>
                </a:lnTo>
                <a:cubicBezTo>
                  <a:pt x="1101" y="200"/>
                  <a:pt x="1076" y="200"/>
                  <a:pt x="1076" y="200"/>
                </a:cubicBezTo>
                <a:cubicBezTo>
                  <a:pt x="1051" y="175"/>
                  <a:pt x="1101" y="100"/>
                  <a:pt x="1076" y="75"/>
                </a:cubicBezTo>
                <a:cubicBezTo>
                  <a:pt x="1025" y="75"/>
                  <a:pt x="1051" y="0"/>
                  <a:pt x="1025" y="0"/>
                </a:cubicBezTo>
                <a:cubicBezTo>
                  <a:pt x="1001" y="0"/>
                  <a:pt x="951" y="50"/>
                  <a:pt x="951" y="75"/>
                </a:cubicBezTo>
                <a:cubicBezTo>
                  <a:pt x="951" y="125"/>
                  <a:pt x="851" y="100"/>
                  <a:pt x="851" y="125"/>
                </a:cubicBezTo>
                <a:cubicBezTo>
                  <a:pt x="851" y="150"/>
                  <a:pt x="776" y="125"/>
                  <a:pt x="751" y="150"/>
                </a:cubicBezTo>
                <a:cubicBezTo>
                  <a:pt x="751" y="175"/>
                  <a:pt x="701" y="125"/>
                  <a:pt x="676" y="125"/>
                </a:cubicBezTo>
                <a:cubicBezTo>
                  <a:pt x="651" y="125"/>
                  <a:pt x="625" y="100"/>
                  <a:pt x="601" y="100"/>
                </a:cubicBezTo>
                <a:cubicBezTo>
                  <a:pt x="576" y="125"/>
                  <a:pt x="551" y="100"/>
                  <a:pt x="525" y="100"/>
                </a:cubicBezTo>
                <a:cubicBezTo>
                  <a:pt x="501" y="100"/>
                  <a:pt x="476" y="150"/>
                  <a:pt x="451" y="150"/>
                </a:cubicBezTo>
                <a:cubicBezTo>
                  <a:pt x="425" y="125"/>
                  <a:pt x="401" y="200"/>
                  <a:pt x="401" y="225"/>
                </a:cubicBezTo>
                <a:cubicBezTo>
                  <a:pt x="376" y="275"/>
                  <a:pt x="251" y="275"/>
                  <a:pt x="251" y="300"/>
                </a:cubicBezTo>
                <a:cubicBezTo>
                  <a:pt x="251" y="350"/>
                  <a:pt x="176" y="375"/>
                  <a:pt x="176" y="350"/>
                </a:cubicBezTo>
                <a:cubicBezTo>
                  <a:pt x="176" y="325"/>
                  <a:pt x="125" y="325"/>
                  <a:pt x="100" y="325"/>
                </a:cubicBezTo>
                <a:cubicBezTo>
                  <a:pt x="100" y="325"/>
                  <a:pt x="51" y="325"/>
                  <a:pt x="76" y="375"/>
                </a:cubicBezTo>
                <a:cubicBezTo>
                  <a:pt x="76" y="400"/>
                  <a:pt x="25" y="425"/>
                  <a:pt x="25" y="450"/>
                </a:cubicBezTo>
                <a:cubicBezTo>
                  <a:pt x="25" y="450"/>
                  <a:pt x="0" y="500"/>
                  <a:pt x="25" y="525"/>
                </a:cubicBezTo>
                <a:cubicBezTo>
                  <a:pt x="25" y="550"/>
                  <a:pt x="0" y="575"/>
                  <a:pt x="25" y="625"/>
                </a:cubicBezTo>
                <a:cubicBezTo>
                  <a:pt x="25" y="650"/>
                  <a:pt x="25" y="725"/>
                  <a:pt x="25" y="725"/>
                </a:cubicBezTo>
                <a:cubicBezTo>
                  <a:pt x="51" y="750"/>
                  <a:pt x="100" y="725"/>
                  <a:pt x="125" y="775"/>
                </a:cubicBezTo>
                <a:cubicBezTo>
                  <a:pt x="151" y="826"/>
                  <a:pt x="25" y="900"/>
                  <a:pt x="25" y="900"/>
                </a:cubicBezTo>
                <a:cubicBezTo>
                  <a:pt x="25" y="926"/>
                  <a:pt x="25" y="926"/>
                  <a:pt x="51" y="950"/>
                </a:cubicBezTo>
                <a:cubicBezTo>
                  <a:pt x="100" y="950"/>
                  <a:pt x="151" y="950"/>
                  <a:pt x="200" y="950"/>
                </a:cubicBezTo>
                <a:cubicBezTo>
                  <a:pt x="251" y="975"/>
                  <a:pt x="576" y="926"/>
                  <a:pt x="576" y="900"/>
                </a:cubicBezTo>
                <a:lnTo>
                  <a:pt x="551" y="826"/>
                </a:lnTo>
                <a:cubicBezTo>
                  <a:pt x="576" y="800"/>
                  <a:pt x="601" y="775"/>
                  <a:pt x="625" y="775"/>
                </a:cubicBezTo>
                <a:cubicBezTo>
                  <a:pt x="676" y="775"/>
                  <a:pt x="701" y="775"/>
                  <a:pt x="701" y="750"/>
                </a:cubicBezTo>
                <a:cubicBezTo>
                  <a:pt x="701" y="725"/>
                  <a:pt x="801" y="700"/>
                  <a:pt x="801" y="725"/>
                </a:cubicBezTo>
                <a:cubicBezTo>
                  <a:pt x="801" y="750"/>
                  <a:pt x="851" y="725"/>
                  <a:pt x="851" y="675"/>
                </a:cubicBezTo>
                <a:cubicBezTo>
                  <a:pt x="851" y="625"/>
                  <a:pt x="851" y="575"/>
                  <a:pt x="876" y="575"/>
                </a:cubicBezTo>
                <a:cubicBezTo>
                  <a:pt x="901" y="575"/>
                  <a:pt x="951" y="550"/>
                  <a:pt x="951" y="550"/>
                </a:cubicBezTo>
                <a:cubicBezTo>
                  <a:pt x="925" y="525"/>
                  <a:pt x="901" y="500"/>
                  <a:pt x="901" y="475"/>
                </a:cubicBezTo>
                <a:cubicBezTo>
                  <a:pt x="925" y="475"/>
                  <a:pt x="1001" y="500"/>
                  <a:pt x="1025" y="475"/>
                </a:cubicBezTo>
                <a:cubicBezTo>
                  <a:pt x="1025" y="450"/>
                  <a:pt x="1001" y="425"/>
                  <a:pt x="1025" y="400"/>
                </a:cubicBezTo>
                <a:cubicBezTo>
                  <a:pt x="1025" y="375"/>
                  <a:pt x="1076" y="375"/>
                  <a:pt x="1076" y="350"/>
                </a:cubicBezTo>
                <a:cubicBezTo>
                  <a:pt x="1076" y="325"/>
                  <a:pt x="1076" y="300"/>
                  <a:pt x="1051" y="275"/>
                </a:cubicBezTo>
                <a:cubicBezTo>
                  <a:pt x="1025" y="275"/>
                  <a:pt x="1051" y="250"/>
                  <a:pt x="1076" y="250"/>
                </a:cubicBezTo>
                <a:cubicBezTo>
                  <a:pt x="1076" y="225"/>
                  <a:pt x="1076" y="225"/>
                  <a:pt x="1076" y="225"/>
                </a:cubicBezTo>
                <a:cubicBezTo>
                  <a:pt x="1101" y="225"/>
                  <a:pt x="1125" y="225"/>
                  <a:pt x="1125" y="225"/>
                </a:cubicBezTo>
                <a:cubicBezTo>
                  <a:pt x="1151" y="200"/>
                  <a:pt x="1226" y="175"/>
                  <a:pt x="1250" y="175"/>
                </a:cubicBezTo>
                <a:cubicBezTo>
                  <a:pt x="1276" y="175"/>
                  <a:pt x="1326" y="175"/>
                  <a:pt x="1351" y="150"/>
                </a:cubicBezTo>
                <a:cubicBezTo>
                  <a:pt x="1326" y="150"/>
                  <a:pt x="1301" y="125"/>
                  <a:pt x="1301" y="1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45" name="Freeform 171">
            <a:extLst>
              <a:ext uri="{FF2B5EF4-FFF2-40B4-BE49-F238E27FC236}">
                <a16:creationId xmlns:a16="http://schemas.microsoft.com/office/drawing/2014/main" id="{97A7D370-12C1-374C-BBD5-B5B0B44055BC}"/>
              </a:ext>
            </a:extLst>
          </p:cNvPr>
          <p:cNvSpPr>
            <a:spLocks noChangeArrowheads="1"/>
          </p:cNvSpPr>
          <p:nvPr/>
        </p:nvSpPr>
        <p:spPr bwMode="auto">
          <a:xfrm>
            <a:off x="7592243" y="3664917"/>
            <a:ext cx="494997" cy="445777"/>
          </a:xfrm>
          <a:custGeom>
            <a:avLst/>
            <a:gdLst>
              <a:gd name="T0" fmla="*/ 1475 w 1551"/>
              <a:gd name="T1" fmla="*/ 150 h 1400"/>
              <a:gd name="T2" fmla="*/ 1350 w 1551"/>
              <a:gd name="T3" fmla="*/ 0 h 1400"/>
              <a:gd name="T4" fmla="*/ 1300 w 1551"/>
              <a:gd name="T5" fmla="*/ 0 h 1400"/>
              <a:gd name="T6" fmla="*/ 1074 w 1551"/>
              <a:gd name="T7" fmla="*/ 75 h 1400"/>
              <a:gd name="T8" fmla="*/ 1025 w 1551"/>
              <a:gd name="T9" fmla="*/ 100 h 1400"/>
              <a:gd name="T10" fmla="*/ 1025 w 1551"/>
              <a:gd name="T11" fmla="*/ 200 h 1400"/>
              <a:gd name="T12" fmla="*/ 974 w 1551"/>
              <a:gd name="T13" fmla="*/ 325 h 1400"/>
              <a:gd name="T14" fmla="*/ 900 w 1551"/>
              <a:gd name="T15" fmla="*/ 400 h 1400"/>
              <a:gd name="T16" fmla="*/ 800 w 1551"/>
              <a:gd name="T17" fmla="*/ 525 h 1400"/>
              <a:gd name="T18" fmla="*/ 650 w 1551"/>
              <a:gd name="T19" fmla="*/ 600 h 1400"/>
              <a:gd name="T20" fmla="*/ 500 w 1551"/>
              <a:gd name="T21" fmla="*/ 676 h 1400"/>
              <a:gd name="T22" fmla="*/ 149 w 1551"/>
              <a:gd name="T23" fmla="*/ 800 h 1400"/>
              <a:gd name="T24" fmla="*/ 49 w 1551"/>
              <a:gd name="T25" fmla="*/ 850 h 1400"/>
              <a:gd name="T26" fmla="*/ 174 w 1551"/>
              <a:gd name="T27" fmla="*/ 1025 h 1400"/>
              <a:gd name="T28" fmla="*/ 125 w 1551"/>
              <a:gd name="T29" fmla="*/ 1125 h 1400"/>
              <a:gd name="T30" fmla="*/ 74 w 1551"/>
              <a:gd name="T31" fmla="*/ 1249 h 1400"/>
              <a:gd name="T32" fmla="*/ 300 w 1551"/>
              <a:gd name="T33" fmla="*/ 1225 h 1400"/>
              <a:gd name="T34" fmla="*/ 525 w 1551"/>
              <a:gd name="T35" fmla="*/ 1249 h 1400"/>
              <a:gd name="T36" fmla="*/ 600 w 1551"/>
              <a:gd name="T37" fmla="*/ 1349 h 1400"/>
              <a:gd name="T38" fmla="*/ 700 w 1551"/>
              <a:gd name="T39" fmla="*/ 1399 h 1400"/>
              <a:gd name="T40" fmla="*/ 774 w 1551"/>
              <a:gd name="T41" fmla="*/ 1324 h 1400"/>
              <a:gd name="T42" fmla="*/ 950 w 1551"/>
              <a:gd name="T43" fmla="*/ 1324 h 1400"/>
              <a:gd name="T44" fmla="*/ 874 w 1551"/>
              <a:gd name="T45" fmla="*/ 1125 h 1400"/>
              <a:gd name="T46" fmla="*/ 874 w 1551"/>
              <a:gd name="T47" fmla="*/ 976 h 1400"/>
              <a:gd name="T48" fmla="*/ 1025 w 1551"/>
              <a:gd name="T49" fmla="*/ 976 h 1400"/>
              <a:gd name="T50" fmla="*/ 1150 w 1551"/>
              <a:gd name="T51" fmla="*/ 850 h 1400"/>
              <a:gd name="T52" fmla="*/ 1250 w 1551"/>
              <a:gd name="T53" fmla="*/ 725 h 1400"/>
              <a:gd name="T54" fmla="*/ 1300 w 1551"/>
              <a:gd name="T55" fmla="*/ 600 h 1400"/>
              <a:gd name="T56" fmla="*/ 1300 w 1551"/>
              <a:gd name="T57" fmla="*/ 475 h 1400"/>
              <a:gd name="T58" fmla="*/ 1225 w 1551"/>
              <a:gd name="T59" fmla="*/ 300 h 1400"/>
              <a:gd name="T60" fmla="*/ 1425 w 1551"/>
              <a:gd name="T61" fmla="*/ 275 h 1400"/>
              <a:gd name="T62" fmla="*/ 1550 w 1551"/>
              <a:gd name="T63" fmla="*/ 175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1" h="1400">
                <a:moveTo>
                  <a:pt x="1475" y="150"/>
                </a:moveTo>
                <a:lnTo>
                  <a:pt x="1475" y="150"/>
                </a:lnTo>
                <a:cubicBezTo>
                  <a:pt x="1425" y="125"/>
                  <a:pt x="1425" y="75"/>
                  <a:pt x="1425" y="75"/>
                </a:cubicBezTo>
                <a:cubicBezTo>
                  <a:pt x="1425" y="50"/>
                  <a:pt x="1375" y="25"/>
                  <a:pt x="1350" y="0"/>
                </a:cubicBezTo>
                <a:lnTo>
                  <a:pt x="1325" y="0"/>
                </a:lnTo>
                <a:cubicBezTo>
                  <a:pt x="1300" y="0"/>
                  <a:pt x="1300" y="0"/>
                  <a:pt x="1300" y="0"/>
                </a:cubicBezTo>
                <a:cubicBezTo>
                  <a:pt x="1275" y="25"/>
                  <a:pt x="1225" y="25"/>
                  <a:pt x="1199" y="25"/>
                </a:cubicBezTo>
                <a:cubicBezTo>
                  <a:pt x="1175" y="25"/>
                  <a:pt x="1100" y="50"/>
                  <a:pt x="1074" y="75"/>
                </a:cubicBezTo>
                <a:cubicBezTo>
                  <a:pt x="1074" y="75"/>
                  <a:pt x="1050" y="75"/>
                  <a:pt x="1025" y="75"/>
                </a:cubicBezTo>
                <a:cubicBezTo>
                  <a:pt x="1025" y="75"/>
                  <a:pt x="1025" y="75"/>
                  <a:pt x="1025" y="100"/>
                </a:cubicBezTo>
                <a:cubicBezTo>
                  <a:pt x="1000" y="100"/>
                  <a:pt x="974" y="125"/>
                  <a:pt x="1000" y="125"/>
                </a:cubicBezTo>
                <a:cubicBezTo>
                  <a:pt x="1025" y="150"/>
                  <a:pt x="1025" y="175"/>
                  <a:pt x="1025" y="200"/>
                </a:cubicBezTo>
                <a:cubicBezTo>
                  <a:pt x="1025" y="225"/>
                  <a:pt x="974" y="225"/>
                  <a:pt x="974" y="250"/>
                </a:cubicBezTo>
                <a:cubicBezTo>
                  <a:pt x="950" y="275"/>
                  <a:pt x="974" y="300"/>
                  <a:pt x="974" y="325"/>
                </a:cubicBezTo>
                <a:cubicBezTo>
                  <a:pt x="950" y="350"/>
                  <a:pt x="874" y="325"/>
                  <a:pt x="850" y="325"/>
                </a:cubicBezTo>
                <a:cubicBezTo>
                  <a:pt x="850" y="350"/>
                  <a:pt x="874" y="375"/>
                  <a:pt x="900" y="400"/>
                </a:cubicBezTo>
                <a:cubicBezTo>
                  <a:pt x="900" y="400"/>
                  <a:pt x="850" y="425"/>
                  <a:pt x="825" y="425"/>
                </a:cubicBezTo>
                <a:cubicBezTo>
                  <a:pt x="800" y="425"/>
                  <a:pt x="800" y="475"/>
                  <a:pt x="800" y="525"/>
                </a:cubicBezTo>
                <a:cubicBezTo>
                  <a:pt x="800" y="575"/>
                  <a:pt x="750" y="600"/>
                  <a:pt x="750" y="575"/>
                </a:cubicBezTo>
                <a:cubicBezTo>
                  <a:pt x="750" y="550"/>
                  <a:pt x="650" y="575"/>
                  <a:pt x="650" y="600"/>
                </a:cubicBezTo>
                <a:cubicBezTo>
                  <a:pt x="650" y="625"/>
                  <a:pt x="625" y="625"/>
                  <a:pt x="574" y="625"/>
                </a:cubicBezTo>
                <a:cubicBezTo>
                  <a:pt x="550" y="625"/>
                  <a:pt x="525" y="650"/>
                  <a:pt x="500" y="676"/>
                </a:cubicBezTo>
                <a:lnTo>
                  <a:pt x="525" y="750"/>
                </a:lnTo>
                <a:cubicBezTo>
                  <a:pt x="525" y="776"/>
                  <a:pt x="200" y="825"/>
                  <a:pt x="149" y="800"/>
                </a:cubicBezTo>
                <a:cubicBezTo>
                  <a:pt x="100" y="800"/>
                  <a:pt x="49" y="800"/>
                  <a:pt x="0" y="800"/>
                </a:cubicBezTo>
                <a:cubicBezTo>
                  <a:pt x="25" y="800"/>
                  <a:pt x="25" y="825"/>
                  <a:pt x="49" y="850"/>
                </a:cubicBezTo>
                <a:cubicBezTo>
                  <a:pt x="49" y="876"/>
                  <a:pt x="100" y="900"/>
                  <a:pt x="149" y="925"/>
                </a:cubicBezTo>
                <a:cubicBezTo>
                  <a:pt x="174" y="950"/>
                  <a:pt x="149" y="1025"/>
                  <a:pt x="174" y="1025"/>
                </a:cubicBezTo>
                <a:cubicBezTo>
                  <a:pt x="200" y="1025"/>
                  <a:pt x="225" y="1100"/>
                  <a:pt x="200" y="1100"/>
                </a:cubicBezTo>
                <a:cubicBezTo>
                  <a:pt x="174" y="1100"/>
                  <a:pt x="149" y="1100"/>
                  <a:pt x="125" y="1125"/>
                </a:cubicBezTo>
                <a:cubicBezTo>
                  <a:pt x="100" y="1150"/>
                  <a:pt x="49" y="1176"/>
                  <a:pt x="49" y="1225"/>
                </a:cubicBezTo>
                <a:cubicBezTo>
                  <a:pt x="49" y="1225"/>
                  <a:pt x="49" y="1225"/>
                  <a:pt x="74" y="1249"/>
                </a:cubicBezTo>
                <a:cubicBezTo>
                  <a:pt x="149" y="1249"/>
                  <a:pt x="225" y="1249"/>
                  <a:pt x="250" y="1225"/>
                </a:cubicBezTo>
                <a:cubicBezTo>
                  <a:pt x="250" y="1225"/>
                  <a:pt x="300" y="1200"/>
                  <a:pt x="300" y="1225"/>
                </a:cubicBezTo>
                <a:cubicBezTo>
                  <a:pt x="325" y="1225"/>
                  <a:pt x="425" y="1249"/>
                  <a:pt x="450" y="1225"/>
                </a:cubicBezTo>
                <a:cubicBezTo>
                  <a:pt x="500" y="1200"/>
                  <a:pt x="525" y="1225"/>
                  <a:pt x="525" y="1249"/>
                </a:cubicBezTo>
                <a:cubicBezTo>
                  <a:pt x="550" y="1274"/>
                  <a:pt x="550" y="1274"/>
                  <a:pt x="574" y="1299"/>
                </a:cubicBezTo>
                <a:cubicBezTo>
                  <a:pt x="600" y="1299"/>
                  <a:pt x="574" y="1324"/>
                  <a:pt x="600" y="1349"/>
                </a:cubicBezTo>
                <a:cubicBezTo>
                  <a:pt x="625" y="1375"/>
                  <a:pt x="650" y="1375"/>
                  <a:pt x="674" y="1399"/>
                </a:cubicBezTo>
                <a:lnTo>
                  <a:pt x="700" y="1399"/>
                </a:lnTo>
                <a:lnTo>
                  <a:pt x="700" y="1399"/>
                </a:lnTo>
                <a:cubicBezTo>
                  <a:pt x="725" y="1375"/>
                  <a:pt x="725" y="1324"/>
                  <a:pt x="774" y="1324"/>
                </a:cubicBezTo>
                <a:cubicBezTo>
                  <a:pt x="850" y="1349"/>
                  <a:pt x="850" y="1324"/>
                  <a:pt x="874" y="1324"/>
                </a:cubicBezTo>
                <a:cubicBezTo>
                  <a:pt x="900" y="1349"/>
                  <a:pt x="925" y="1324"/>
                  <a:pt x="950" y="1324"/>
                </a:cubicBezTo>
                <a:cubicBezTo>
                  <a:pt x="950" y="1299"/>
                  <a:pt x="925" y="1249"/>
                  <a:pt x="925" y="1225"/>
                </a:cubicBezTo>
                <a:cubicBezTo>
                  <a:pt x="900" y="1200"/>
                  <a:pt x="874" y="1176"/>
                  <a:pt x="874" y="1125"/>
                </a:cubicBezTo>
                <a:cubicBezTo>
                  <a:pt x="874" y="1100"/>
                  <a:pt x="825" y="1100"/>
                  <a:pt x="825" y="1076"/>
                </a:cubicBezTo>
                <a:cubicBezTo>
                  <a:pt x="825" y="1025"/>
                  <a:pt x="874" y="976"/>
                  <a:pt x="874" y="976"/>
                </a:cubicBezTo>
                <a:cubicBezTo>
                  <a:pt x="900" y="976"/>
                  <a:pt x="950" y="1000"/>
                  <a:pt x="950" y="976"/>
                </a:cubicBezTo>
                <a:cubicBezTo>
                  <a:pt x="974" y="950"/>
                  <a:pt x="1000" y="976"/>
                  <a:pt x="1025" y="976"/>
                </a:cubicBezTo>
                <a:cubicBezTo>
                  <a:pt x="1025" y="976"/>
                  <a:pt x="1074" y="950"/>
                  <a:pt x="1074" y="900"/>
                </a:cubicBezTo>
                <a:cubicBezTo>
                  <a:pt x="1074" y="876"/>
                  <a:pt x="1125" y="876"/>
                  <a:pt x="1150" y="850"/>
                </a:cubicBezTo>
                <a:cubicBezTo>
                  <a:pt x="1150" y="850"/>
                  <a:pt x="1175" y="776"/>
                  <a:pt x="1175" y="750"/>
                </a:cubicBezTo>
                <a:cubicBezTo>
                  <a:pt x="1199" y="750"/>
                  <a:pt x="1250" y="750"/>
                  <a:pt x="1250" y="725"/>
                </a:cubicBezTo>
                <a:cubicBezTo>
                  <a:pt x="1250" y="676"/>
                  <a:pt x="1250" y="676"/>
                  <a:pt x="1275" y="676"/>
                </a:cubicBezTo>
                <a:cubicBezTo>
                  <a:pt x="1300" y="650"/>
                  <a:pt x="1300" y="625"/>
                  <a:pt x="1300" y="600"/>
                </a:cubicBezTo>
                <a:cubicBezTo>
                  <a:pt x="1300" y="575"/>
                  <a:pt x="1325" y="525"/>
                  <a:pt x="1350" y="525"/>
                </a:cubicBezTo>
                <a:cubicBezTo>
                  <a:pt x="1375" y="525"/>
                  <a:pt x="1350" y="475"/>
                  <a:pt x="1300" y="475"/>
                </a:cubicBezTo>
                <a:cubicBezTo>
                  <a:pt x="1275" y="500"/>
                  <a:pt x="1250" y="400"/>
                  <a:pt x="1250" y="400"/>
                </a:cubicBezTo>
                <a:cubicBezTo>
                  <a:pt x="1250" y="400"/>
                  <a:pt x="1250" y="325"/>
                  <a:pt x="1225" y="300"/>
                </a:cubicBezTo>
                <a:cubicBezTo>
                  <a:pt x="1225" y="300"/>
                  <a:pt x="1250" y="250"/>
                  <a:pt x="1275" y="250"/>
                </a:cubicBezTo>
                <a:cubicBezTo>
                  <a:pt x="1325" y="250"/>
                  <a:pt x="1399" y="300"/>
                  <a:pt x="1425" y="275"/>
                </a:cubicBezTo>
                <a:cubicBezTo>
                  <a:pt x="1450" y="250"/>
                  <a:pt x="1500" y="250"/>
                  <a:pt x="1525" y="250"/>
                </a:cubicBezTo>
                <a:cubicBezTo>
                  <a:pt x="1525" y="225"/>
                  <a:pt x="1550" y="200"/>
                  <a:pt x="1550" y="175"/>
                </a:cubicBezTo>
                <a:cubicBezTo>
                  <a:pt x="1525" y="175"/>
                  <a:pt x="1500" y="150"/>
                  <a:pt x="1475" y="1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46" name="Freeform 172">
            <a:extLst>
              <a:ext uri="{FF2B5EF4-FFF2-40B4-BE49-F238E27FC236}">
                <a16:creationId xmlns:a16="http://schemas.microsoft.com/office/drawing/2014/main" id="{17E356EB-9F39-0C4A-8149-D39E9E27C1AC}"/>
              </a:ext>
            </a:extLst>
          </p:cNvPr>
          <p:cNvSpPr>
            <a:spLocks noChangeArrowheads="1"/>
          </p:cNvSpPr>
          <p:nvPr/>
        </p:nvSpPr>
        <p:spPr bwMode="auto">
          <a:xfrm>
            <a:off x="8580829" y="4661942"/>
            <a:ext cx="1379523" cy="502028"/>
          </a:xfrm>
          <a:custGeom>
            <a:avLst/>
            <a:gdLst>
              <a:gd name="T0" fmla="*/ 374 w 4326"/>
              <a:gd name="T1" fmla="*/ 724 h 1576"/>
              <a:gd name="T2" fmla="*/ 1225 w 4326"/>
              <a:gd name="T3" fmla="*/ 849 h 1576"/>
              <a:gd name="T4" fmla="*/ 200 w 4326"/>
              <a:gd name="T5" fmla="*/ 424 h 1576"/>
              <a:gd name="T6" fmla="*/ 200 w 4326"/>
              <a:gd name="T7" fmla="*/ 424 h 1576"/>
              <a:gd name="T8" fmla="*/ 2325 w 4326"/>
              <a:gd name="T9" fmla="*/ 1000 h 1576"/>
              <a:gd name="T10" fmla="*/ 2350 w 4326"/>
              <a:gd name="T11" fmla="*/ 849 h 1576"/>
              <a:gd name="T12" fmla="*/ 2550 w 4326"/>
              <a:gd name="T13" fmla="*/ 1000 h 1576"/>
              <a:gd name="T14" fmla="*/ 2500 w 4326"/>
              <a:gd name="T15" fmla="*/ 724 h 1576"/>
              <a:gd name="T16" fmla="*/ 2350 w 4326"/>
              <a:gd name="T17" fmla="*/ 600 h 1576"/>
              <a:gd name="T18" fmla="*/ 2725 w 4326"/>
              <a:gd name="T19" fmla="*/ 475 h 1576"/>
              <a:gd name="T20" fmla="*/ 2300 w 4326"/>
              <a:gd name="T21" fmla="*/ 624 h 1576"/>
              <a:gd name="T22" fmla="*/ 1025 w 4326"/>
              <a:gd name="T23" fmla="*/ 975 h 1576"/>
              <a:gd name="T24" fmla="*/ 1074 w 4326"/>
              <a:gd name="T25" fmla="*/ 849 h 1576"/>
              <a:gd name="T26" fmla="*/ 974 w 4326"/>
              <a:gd name="T27" fmla="*/ 775 h 1576"/>
              <a:gd name="T28" fmla="*/ 900 w 4326"/>
              <a:gd name="T29" fmla="*/ 750 h 1576"/>
              <a:gd name="T30" fmla="*/ 749 w 4326"/>
              <a:gd name="T31" fmla="*/ 500 h 1576"/>
              <a:gd name="T32" fmla="*/ 600 w 4326"/>
              <a:gd name="T33" fmla="*/ 400 h 1576"/>
              <a:gd name="T34" fmla="*/ 274 w 4326"/>
              <a:gd name="T35" fmla="*/ 150 h 1576"/>
              <a:gd name="T36" fmla="*/ 149 w 4326"/>
              <a:gd name="T37" fmla="*/ 224 h 1576"/>
              <a:gd name="T38" fmla="*/ 524 w 4326"/>
              <a:gd name="T39" fmla="*/ 750 h 1576"/>
              <a:gd name="T40" fmla="*/ 874 w 4326"/>
              <a:gd name="T41" fmla="*/ 1125 h 1576"/>
              <a:gd name="T42" fmla="*/ 3150 w 4326"/>
              <a:gd name="T43" fmla="*/ 524 h 1576"/>
              <a:gd name="T44" fmla="*/ 3125 w 4326"/>
              <a:gd name="T45" fmla="*/ 450 h 1576"/>
              <a:gd name="T46" fmla="*/ 3150 w 4326"/>
              <a:gd name="T47" fmla="*/ 524 h 1576"/>
              <a:gd name="T48" fmla="*/ 3025 w 4326"/>
              <a:gd name="T49" fmla="*/ 900 h 1576"/>
              <a:gd name="T50" fmla="*/ 2700 w 4326"/>
              <a:gd name="T51" fmla="*/ 1350 h 1576"/>
              <a:gd name="T52" fmla="*/ 2475 w 4326"/>
              <a:gd name="T53" fmla="*/ 1425 h 1576"/>
              <a:gd name="T54" fmla="*/ 3275 w 4326"/>
              <a:gd name="T55" fmla="*/ 849 h 1576"/>
              <a:gd name="T56" fmla="*/ 3225 w 4326"/>
              <a:gd name="T57" fmla="*/ 900 h 1576"/>
              <a:gd name="T58" fmla="*/ 1825 w 4326"/>
              <a:gd name="T59" fmla="*/ 1325 h 1576"/>
              <a:gd name="T60" fmla="*/ 1750 w 4326"/>
              <a:gd name="T61" fmla="*/ 1225 h 1576"/>
              <a:gd name="T62" fmla="*/ 1249 w 4326"/>
              <a:gd name="T63" fmla="*/ 1150 h 1576"/>
              <a:gd name="T64" fmla="*/ 1049 w 4326"/>
              <a:gd name="T65" fmla="*/ 1225 h 1576"/>
              <a:gd name="T66" fmla="*/ 1449 w 4326"/>
              <a:gd name="T67" fmla="*/ 1325 h 1576"/>
              <a:gd name="T68" fmla="*/ 1925 w 4326"/>
              <a:gd name="T69" fmla="*/ 1375 h 1576"/>
              <a:gd name="T70" fmla="*/ 4000 w 4326"/>
              <a:gd name="T71" fmla="*/ 724 h 1576"/>
              <a:gd name="T72" fmla="*/ 3675 w 4326"/>
              <a:gd name="T73" fmla="*/ 650 h 1576"/>
              <a:gd name="T74" fmla="*/ 3425 w 4326"/>
              <a:gd name="T75" fmla="*/ 700 h 1576"/>
              <a:gd name="T76" fmla="*/ 3625 w 4326"/>
              <a:gd name="T77" fmla="*/ 800 h 1576"/>
              <a:gd name="T78" fmla="*/ 3550 w 4326"/>
              <a:gd name="T79" fmla="*/ 924 h 1576"/>
              <a:gd name="T80" fmla="*/ 3800 w 4326"/>
              <a:gd name="T81" fmla="*/ 1000 h 1576"/>
              <a:gd name="T82" fmla="*/ 4100 w 4326"/>
              <a:gd name="T83" fmla="*/ 1275 h 1576"/>
              <a:gd name="T84" fmla="*/ 4325 w 4326"/>
              <a:gd name="T85" fmla="*/ 1425 h 1576"/>
              <a:gd name="T86" fmla="*/ 2800 w 4326"/>
              <a:gd name="T87" fmla="*/ 1425 h 1576"/>
              <a:gd name="T88" fmla="*/ 2750 w 4326"/>
              <a:gd name="T89" fmla="*/ 1450 h 1576"/>
              <a:gd name="T90" fmla="*/ 2800 w 4326"/>
              <a:gd name="T91" fmla="*/ 1475 h 1576"/>
              <a:gd name="T92" fmla="*/ 2825 w 4326"/>
              <a:gd name="T93" fmla="*/ 1450 h 1576"/>
              <a:gd name="T94" fmla="*/ 2025 w 4326"/>
              <a:gd name="T95" fmla="*/ 700 h 1576"/>
              <a:gd name="T96" fmla="*/ 2174 w 4326"/>
              <a:gd name="T97" fmla="*/ 400 h 1576"/>
              <a:gd name="T98" fmla="*/ 2100 w 4326"/>
              <a:gd name="T99" fmla="*/ 175 h 1576"/>
              <a:gd name="T100" fmla="*/ 1925 w 4326"/>
              <a:gd name="T101" fmla="*/ 224 h 1576"/>
              <a:gd name="T102" fmla="*/ 1774 w 4326"/>
              <a:gd name="T103" fmla="*/ 450 h 1576"/>
              <a:gd name="T104" fmla="*/ 1474 w 4326"/>
              <a:gd name="T105" fmla="*/ 475 h 1576"/>
              <a:gd name="T106" fmla="*/ 1349 w 4326"/>
              <a:gd name="T107" fmla="*/ 375 h 1576"/>
              <a:gd name="T108" fmla="*/ 1425 w 4326"/>
              <a:gd name="T109" fmla="*/ 724 h 1576"/>
              <a:gd name="T110" fmla="*/ 1700 w 4326"/>
              <a:gd name="T111" fmla="*/ 875 h 1576"/>
              <a:gd name="T112" fmla="*/ 2025 w 4326"/>
              <a:gd name="T113" fmla="*/ 700 h 1576"/>
              <a:gd name="T114" fmla="*/ 2325 w 4326"/>
              <a:gd name="T115" fmla="*/ 1525 h 1576"/>
              <a:gd name="T116" fmla="*/ 2100 w 4326"/>
              <a:gd name="T117" fmla="*/ 1350 h 1576"/>
              <a:gd name="T118" fmla="*/ 1974 w 4326"/>
              <a:gd name="T119" fmla="*/ 1400 h 1576"/>
              <a:gd name="T120" fmla="*/ 2100 w 4326"/>
              <a:gd name="T121" fmla="*/ 1350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6" h="1576">
                <a:moveTo>
                  <a:pt x="324" y="675"/>
                </a:moveTo>
                <a:lnTo>
                  <a:pt x="324" y="675"/>
                </a:lnTo>
                <a:cubicBezTo>
                  <a:pt x="324" y="675"/>
                  <a:pt x="349" y="750"/>
                  <a:pt x="374" y="724"/>
                </a:cubicBezTo>
                <a:cubicBezTo>
                  <a:pt x="400" y="700"/>
                  <a:pt x="349" y="624"/>
                  <a:pt x="324" y="675"/>
                </a:cubicBezTo>
                <a:close/>
                <a:moveTo>
                  <a:pt x="1225" y="849"/>
                </a:moveTo>
                <a:lnTo>
                  <a:pt x="1225" y="849"/>
                </a:lnTo>
                <a:cubicBezTo>
                  <a:pt x="1225" y="824"/>
                  <a:pt x="1149" y="824"/>
                  <a:pt x="1174" y="849"/>
                </a:cubicBezTo>
                <a:cubicBezTo>
                  <a:pt x="1200" y="900"/>
                  <a:pt x="1225" y="875"/>
                  <a:pt x="1225" y="849"/>
                </a:cubicBezTo>
                <a:close/>
                <a:moveTo>
                  <a:pt x="200" y="424"/>
                </a:moveTo>
                <a:lnTo>
                  <a:pt x="200" y="424"/>
                </a:lnTo>
                <a:cubicBezTo>
                  <a:pt x="174" y="450"/>
                  <a:pt x="224" y="550"/>
                  <a:pt x="249" y="500"/>
                </a:cubicBezTo>
                <a:cubicBezTo>
                  <a:pt x="274" y="475"/>
                  <a:pt x="200" y="400"/>
                  <a:pt x="200" y="424"/>
                </a:cubicBezTo>
                <a:close/>
                <a:moveTo>
                  <a:pt x="2274" y="900"/>
                </a:moveTo>
                <a:lnTo>
                  <a:pt x="2274" y="900"/>
                </a:lnTo>
                <a:cubicBezTo>
                  <a:pt x="2325" y="900"/>
                  <a:pt x="2325" y="975"/>
                  <a:pt x="2325" y="1000"/>
                </a:cubicBezTo>
                <a:cubicBezTo>
                  <a:pt x="2300" y="1050"/>
                  <a:pt x="2300" y="1125"/>
                  <a:pt x="2325" y="1125"/>
                </a:cubicBezTo>
                <a:cubicBezTo>
                  <a:pt x="2374" y="1100"/>
                  <a:pt x="2399" y="1050"/>
                  <a:pt x="2374" y="1024"/>
                </a:cubicBezTo>
                <a:cubicBezTo>
                  <a:pt x="2350" y="1000"/>
                  <a:pt x="2350" y="875"/>
                  <a:pt x="2350" y="849"/>
                </a:cubicBezTo>
                <a:cubicBezTo>
                  <a:pt x="2374" y="824"/>
                  <a:pt x="2450" y="849"/>
                  <a:pt x="2425" y="900"/>
                </a:cubicBezTo>
                <a:cubicBezTo>
                  <a:pt x="2399" y="924"/>
                  <a:pt x="2475" y="924"/>
                  <a:pt x="2475" y="975"/>
                </a:cubicBezTo>
                <a:cubicBezTo>
                  <a:pt x="2475" y="1024"/>
                  <a:pt x="2500" y="1000"/>
                  <a:pt x="2550" y="1000"/>
                </a:cubicBezTo>
                <a:cubicBezTo>
                  <a:pt x="2599" y="975"/>
                  <a:pt x="2599" y="950"/>
                  <a:pt x="2550" y="924"/>
                </a:cubicBezTo>
                <a:cubicBezTo>
                  <a:pt x="2525" y="900"/>
                  <a:pt x="2575" y="849"/>
                  <a:pt x="2550" y="824"/>
                </a:cubicBezTo>
                <a:cubicBezTo>
                  <a:pt x="2500" y="775"/>
                  <a:pt x="2475" y="750"/>
                  <a:pt x="2500" y="724"/>
                </a:cubicBezTo>
                <a:cubicBezTo>
                  <a:pt x="2550" y="724"/>
                  <a:pt x="2675" y="650"/>
                  <a:pt x="2650" y="624"/>
                </a:cubicBezTo>
                <a:cubicBezTo>
                  <a:pt x="2650" y="600"/>
                  <a:pt x="2475" y="650"/>
                  <a:pt x="2450" y="700"/>
                </a:cubicBezTo>
                <a:cubicBezTo>
                  <a:pt x="2450" y="750"/>
                  <a:pt x="2325" y="675"/>
                  <a:pt x="2350" y="600"/>
                </a:cubicBezTo>
                <a:cubicBezTo>
                  <a:pt x="2350" y="500"/>
                  <a:pt x="2599" y="500"/>
                  <a:pt x="2650" y="524"/>
                </a:cubicBezTo>
                <a:cubicBezTo>
                  <a:pt x="2725" y="550"/>
                  <a:pt x="2800" y="475"/>
                  <a:pt x="2825" y="424"/>
                </a:cubicBezTo>
                <a:cubicBezTo>
                  <a:pt x="2850" y="375"/>
                  <a:pt x="2775" y="450"/>
                  <a:pt x="2725" y="475"/>
                </a:cubicBezTo>
                <a:cubicBezTo>
                  <a:pt x="2675" y="500"/>
                  <a:pt x="2550" y="475"/>
                  <a:pt x="2475" y="450"/>
                </a:cubicBezTo>
                <a:cubicBezTo>
                  <a:pt x="2425" y="424"/>
                  <a:pt x="2425" y="475"/>
                  <a:pt x="2374" y="500"/>
                </a:cubicBezTo>
                <a:cubicBezTo>
                  <a:pt x="2325" y="500"/>
                  <a:pt x="2325" y="624"/>
                  <a:pt x="2300" y="624"/>
                </a:cubicBezTo>
                <a:cubicBezTo>
                  <a:pt x="2274" y="650"/>
                  <a:pt x="2274" y="724"/>
                  <a:pt x="2225" y="800"/>
                </a:cubicBezTo>
                <a:cubicBezTo>
                  <a:pt x="2174" y="900"/>
                  <a:pt x="2250" y="900"/>
                  <a:pt x="2274" y="900"/>
                </a:cubicBezTo>
                <a:close/>
                <a:moveTo>
                  <a:pt x="1025" y="975"/>
                </a:moveTo>
                <a:lnTo>
                  <a:pt x="1025" y="975"/>
                </a:lnTo>
                <a:cubicBezTo>
                  <a:pt x="1025" y="950"/>
                  <a:pt x="1025" y="900"/>
                  <a:pt x="1025" y="875"/>
                </a:cubicBezTo>
                <a:cubicBezTo>
                  <a:pt x="1025" y="849"/>
                  <a:pt x="1049" y="849"/>
                  <a:pt x="1074" y="849"/>
                </a:cubicBezTo>
                <a:cubicBezTo>
                  <a:pt x="1099" y="875"/>
                  <a:pt x="1099" y="800"/>
                  <a:pt x="1074" y="800"/>
                </a:cubicBezTo>
                <a:cubicBezTo>
                  <a:pt x="1049" y="800"/>
                  <a:pt x="1049" y="724"/>
                  <a:pt x="1000" y="724"/>
                </a:cubicBezTo>
                <a:cubicBezTo>
                  <a:pt x="949" y="724"/>
                  <a:pt x="949" y="775"/>
                  <a:pt x="974" y="775"/>
                </a:cubicBezTo>
                <a:cubicBezTo>
                  <a:pt x="1000" y="775"/>
                  <a:pt x="1025" y="800"/>
                  <a:pt x="1025" y="800"/>
                </a:cubicBezTo>
                <a:cubicBezTo>
                  <a:pt x="1000" y="824"/>
                  <a:pt x="1000" y="800"/>
                  <a:pt x="949" y="800"/>
                </a:cubicBezTo>
                <a:cubicBezTo>
                  <a:pt x="925" y="800"/>
                  <a:pt x="949" y="750"/>
                  <a:pt x="900" y="750"/>
                </a:cubicBezTo>
                <a:cubicBezTo>
                  <a:pt x="849" y="750"/>
                  <a:pt x="874" y="650"/>
                  <a:pt x="825" y="650"/>
                </a:cubicBezTo>
                <a:cubicBezTo>
                  <a:pt x="774" y="650"/>
                  <a:pt x="774" y="624"/>
                  <a:pt x="800" y="600"/>
                </a:cubicBezTo>
                <a:cubicBezTo>
                  <a:pt x="825" y="575"/>
                  <a:pt x="749" y="550"/>
                  <a:pt x="749" y="500"/>
                </a:cubicBezTo>
                <a:cubicBezTo>
                  <a:pt x="749" y="475"/>
                  <a:pt x="700" y="500"/>
                  <a:pt x="700" y="475"/>
                </a:cubicBezTo>
                <a:cubicBezTo>
                  <a:pt x="700" y="450"/>
                  <a:pt x="674" y="450"/>
                  <a:pt x="649" y="424"/>
                </a:cubicBezTo>
                <a:cubicBezTo>
                  <a:pt x="624" y="375"/>
                  <a:pt x="624" y="424"/>
                  <a:pt x="600" y="400"/>
                </a:cubicBezTo>
                <a:cubicBezTo>
                  <a:pt x="574" y="375"/>
                  <a:pt x="549" y="350"/>
                  <a:pt x="524" y="350"/>
                </a:cubicBezTo>
                <a:cubicBezTo>
                  <a:pt x="500" y="375"/>
                  <a:pt x="449" y="324"/>
                  <a:pt x="449" y="275"/>
                </a:cubicBezTo>
                <a:cubicBezTo>
                  <a:pt x="424" y="250"/>
                  <a:pt x="300" y="175"/>
                  <a:pt x="274" y="150"/>
                </a:cubicBezTo>
                <a:cubicBezTo>
                  <a:pt x="274" y="100"/>
                  <a:pt x="224" y="75"/>
                  <a:pt x="149" y="75"/>
                </a:cubicBezTo>
                <a:cubicBezTo>
                  <a:pt x="74" y="75"/>
                  <a:pt x="49" y="0"/>
                  <a:pt x="24" y="50"/>
                </a:cubicBezTo>
                <a:cubicBezTo>
                  <a:pt x="0" y="75"/>
                  <a:pt x="100" y="200"/>
                  <a:pt x="149" y="224"/>
                </a:cubicBezTo>
                <a:cubicBezTo>
                  <a:pt x="200" y="250"/>
                  <a:pt x="224" y="350"/>
                  <a:pt x="274" y="350"/>
                </a:cubicBezTo>
                <a:cubicBezTo>
                  <a:pt x="349" y="350"/>
                  <a:pt x="349" y="524"/>
                  <a:pt x="374" y="550"/>
                </a:cubicBezTo>
                <a:cubicBezTo>
                  <a:pt x="424" y="550"/>
                  <a:pt x="524" y="675"/>
                  <a:pt x="524" y="750"/>
                </a:cubicBezTo>
                <a:cubicBezTo>
                  <a:pt x="549" y="824"/>
                  <a:pt x="624" y="875"/>
                  <a:pt x="674" y="924"/>
                </a:cubicBezTo>
                <a:cubicBezTo>
                  <a:pt x="700" y="975"/>
                  <a:pt x="825" y="1050"/>
                  <a:pt x="825" y="1075"/>
                </a:cubicBezTo>
                <a:cubicBezTo>
                  <a:pt x="849" y="1100"/>
                  <a:pt x="874" y="1150"/>
                  <a:pt x="874" y="1125"/>
                </a:cubicBezTo>
                <a:cubicBezTo>
                  <a:pt x="900" y="1100"/>
                  <a:pt x="949" y="1125"/>
                  <a:pt x="974" y="1125"/>
                </a:cubicBezTo>
                <a:cubicBezTo>
                  <a:pt x="1000" y="1125"/>
                  <a:pt x="1025" y="1024"/>
                  <a:pt x="1025" y="975"/>
                </a:cubicBezTo>
                <a:close/>
                <a:moveTo>
                  <a:pt x="3150" y="524"/>
                </a:moveTo>
                <a:lnTo>
                  <a:pt x="3150" y="524"/>
                </a:lnTo>
                <a:cubicBezTo>
                  <a:pt x="3200" y="550"/>
                  <a:pt x="3175" y="500"/>
                  <a:pt x="3175" y="475"/>
                </a:cubicBezTo>
                <a:cubicBezTo>
                  <a:pt x="3175" y="424"/>
                  <a:pt x="3125" y="450"/>
                  <a:pt x="3125" y="450"/>
                </a:cubicBezTo>
                <a:cubicBezTo>
                  <a:pt x="3125" y="424"/>
                  <a:pt x="3100" y="350"/>
                  <a:pt x="3050" y="400"/>
                </a:cubicBezTo>
                <a:cubicBezTo>
                  <a:pt x="3000" y="475"/>
                  <a:pt x="3075" y="624"/>
                  <a:pt x="3100" y="600"/>
                </a:cubicBezTo>
                <a:cubicBezTo>
                  <a:pt x="3125" y="600"/>
                  <a:pt x="3075" y="524"/>
                  <a:pt x="3150" y="524"/>
                </a:cubicBezTo>
                <a:close/>
                <a:moveTo>
                  <a:pt x="2900" y="875"/>
                </a:moveTo>
                <a:lnTo>
                  <a:pt x="2900" y="875"/>
                </a:lnTo>
                <a:cubicBezTo>
                  <a:pt x="2925" y="924"/>
                  <a:pt x="3000" y="950"/>
                  <a:pt x="3025" y="900"/>
                </a:cubicBezTo>
                <a:cubicBezTo>
                  <a:pt x="3050" y="875"/>
                  <a:pt x="2900" y="824"/>
                  <a:pt x="2900" y="875"/>
                </a:cubicBezTo>
                <a:close/>
                <a:moveTo>
                  <a:pt x="2700" y="1350"/>
                </a:moveTo>
                <a:lnTo>
                  <a:pt x="2700" y="1350"/>
                </a:lnTo>
                <a:cubicBezTo>
                  <a:pt x="2625" y="1350"/>
                  <a:pt x="2575" y="1400"/>
                  <a:pt x="2500" y="1375"/>
                </a:cubicBezTo>
                <a:cubicBezTo>
                  <a:pt x="2425" y="1350"/>
                  <a:pt x="2300" y="1375"/>
                  <a:pt x="2325" y="1400"/>
                </a:cubicBezTo>
                <a:cubicBezTo>
                  <a:pt x="2325" y="1425"/>
                  <a:pt x="2399" y="1425"/>
                  <a:pt x="2475" y="1425"/>
                </a:cubicBezTo>
                <a:cubicBezTo>
                  <a:pt x="2550" y="1425"/>
                  <a:pt x="2599" y="1375"/>
                  <a:pt x="2650" y="1375"/>
                </a:cubicBezTo>
                <a:cubicBezTo>
                  <a:pt x="2700" y="1375"/>
                  <a:pt x="2775" y="1350"/>
                  <a:pt x="2700" y="1350"/>
                </a:cubicBezTo>
                <a:close/>
                <a:moveTo>
                  <a:pt x="3275" y="849"/>
                </a:moveTo>
                <a:lnTo>
                  <a:pt x="3275" y="849"/>
                </a:lnTo>
                <a:cubicBezTo>
                  <a:pt x="3225" y="824"/>
                  <a:pt x="3100" y="824"/>
                  <a:pt x="3100" y="875"/>
                </a:cubicBezTo>
                <a:cubicBezTo>
                  <a:pt x="3125" y="900"/>
                  <a:pt x="3175" y="900"/>
                  <a:pt x="3225" y="900"/>
                </a:cubicBezTo>
                <a:cubicBezTo>
                  <a:pt x="3300" y="900"/>
                  <a:pt x="3325" y="924"/>
                  <a:pt x="3350" y="924"/>
                </a:cubicBezTo>
                <a:cubicBezTo>
                  <a:pt x="3375" y="924"/>
                  <a:pt x="3350" y="875"/>
                  <a:pt x="3275" y="849"/>
                </a:cubicBezTo>
                <a:close/>
                <a:moveTo>
                  <a:pt x="1825" y="1325"/>
                </a:moveTo>
                <a:lnTo>
                  <a:pt x="1825" y="1325"/>
                </a:lnTo>
                <a:cubicBezTo>
                  <a:pt x="1825" y="1275"/>
                  <a:pt x="1700" y="1325"/>
                  <a:pt x="1650" y="1300"/>
                </a:cubicBezTo>
                <a:cubicBezTo>
                  <a:pt x="1600" y="1275"/>
                  <a:pt x="1725" y="1250"/>
                  <a:pt x="1750" y="1225"/>
                </a:cubicBezTo>
                <a:cubicBezTo>
                  <a:pt x="1800" y="1200"/>
                  <a:pt x="1725" y="1200"/>
                  <a:pt x="1650" y="1225"/>
                </a:cubicBezTo>
                <a:cubicBezTo>
                  <a:pt x="1549" y="1250"/>
                  <a:pt x="1449" y="1175"/>
                  <a:pt x="1449" y="1200"/>
                </a:cubicBezTo>
                <a:cubicBezTo>
                  <a:pt x="1449" y="1250"/>
                  <a:pt x="1274" y="1200"/>
                  <a:pt x="1249" y="1150"/>
                </a:cubicBezTo>
                <a:cubicBezTo>
                  <a:pt x="1200" y="1125"/>
                  <a:pt x="1049" y="1100"/>
                  <a:pt x="1025" y="1150"/>
                </a:cubicBezTo>
                <a:cubicBezTo>
                  <a:pt x="1000" y="1200"/>
                  <a:pt x="974" y="1150"/>
                  <a:pt x="974" y="1200"/>
                </a:cubicBezTo>
                <a:cubicBezTo>
                  <a:pt x="1000" y="1250"/>
                  <a:pt x="1025" y="1225"/>
                  <a:pt x="1049" y="1225"/>
                </a:cubicBezTo>
                <a:cubicBezTo>
                  <a:pt x="1074" y="1225"/>
                  <a:pt x="1074" y="1275"/>
                  <a:pt x="1099" y="1275"/>
                </a:cubicBezTo>
                <a:cubicBezTo>
                  <a:pt x="1149" y="1275"/>
                  <a:pt x="1249" y="1300"/>
                  <a:pt x="1274" y="1275"/>
                </a:cubicBezTo>
                <a:cubicBezTo>
                  <a:pt x="1274" y="1250"/>
                  <a:pt x="1400" y="1275"/>
                  <a:pt x="1449" y="1325"/>
                </a:cubicBezTo>
                <a:cubicBezTo>
                  <a:pt x="1500" y="1375"/>
                  <a:pt x="1625" y="1375"/>
                  <a:pt x="1674" y="1375"/>
                </a:cubicBezTo>
                <a:cubicBezTo>
                  <a:pt x="1725" y="1350"/>
                  <a:pt x="1774" y="1400"/>
                  <a:pt x="1800" y="1375"/>
                </a:cubicBezTo>
                <a:cubicBezTo>
                  <a:pt x="1825" y="1350"/>
                  <a:pt x="1850" y="1425"/>
                  <a:pt x="1925" y="1375"/>
                </a:cubicBezTo>
                <a:cubicBezTo>
                  <a:pt x="1974" y="1325"/>
                  <a:pt x="1825" y="1350"/>
                  <a:pt x="1825" y="1325"/>
                </a:cubicBezTo>
                <a:close/>
                <a:moveTo>
                  <a:pt x="4000" y="724"/>
                </a:moveTo>
                <a:lnTo>
                  <a:pt x="4000" y="724"/>
                </a:lnTo>
                <a:cubicBezTo>
                  <a:pt x="3975" y="724"/>
                  <a:pt x="3950" y="800"/>
                  <a:pt x="3925" y="800"/>
                </a:cubicBezTo>
                <a:cubicBezTo>
                  <a:pt x="3900" y="800"/>
                  <a:pt x="3850" y="875"/>
                  <a:pt x="3775" y="875"/>
                </a:cubicBezTo>
                <a:cubicBezTo>
                  <a:pt x="3700" y="900"/>
                  <a:pt x="3700" y="700"/>
                  <a:pt x="3675" y="650"/>
                </a:cubicBezTo>
                <a:cubicBezTo>
                  <a:pt x="3650" y="600"/>
                  <a:pt x="3475" y="575"/>
                  <a:pt x="3450" y="624"/>
                </a:cubicBezTo>
                <a:cubicBezTo>
                  <a:pt x="3450" y="675"/>
                  <a:pt x="3375" y="650"/>
                  <a:pt x="3375" y="675"/>
                </a:cubicBezTo>
                <a:cubicBezTo>
                  <a:pt x="3375" y="724"/>
                  <a:pt x="3400" y="700"/>
                  <a:pt x="3425" y="700"/>
                </a:cubicBezTo>
                <a:cubicBezTo>
                  <a:pt x="3475" y="700"/>
                  <a:pt x="3475" y="750"/>
                  <a:pt x="3475" y="775"/>
                </a:cubicBezTo>
                <a:cubicBezTo>
                  <a:pt x="3500" y="800"/>
                  <a:pt x="3600" y="775"/>
                  <a:pt x="3625" y="775"/>
                </a:cubicBezTo>
                <a:cubicBezTo>
                  <a:pt x="3675" y="775"/>
                  <a:pt x="3675" y="824"/>
                  <a:pt x="3625" y="800"/>
                </a:cubicBezTo>
                <a:cubicBezTo>
                  <a:pt x="3575" y="800"/>
                  <a:pt x="3575" y="824"/>
                  <a:pt x="3550" y="824"/>
                </a:cubicBezTo>
                <a:cubicBezTo>
                  <a:pt x="3500" y="824"/>
                  <a:pt x="3475" y="824"/>
                  <a:pt x="3475" y="849"/>
                </a:cubicBezTo>
                <a:cubicBezTo>
                  <a:pt x="3500" y="849"/>
                  <a:pt x="3550" y="875"/>
                  <a:pt x="3550" y="924"/>
                </a:cubicBezTo>
                <a:cubicBezTo>
                  <a:pt x="3550" y="975"/>
                  <a:pt x="3600" y="950"/>
                  <a:pt x="3600" y="924"/>
                </a:cubicBezTo>
                <a:cubicBezTo>
                  <a:pt x="3600" y="875"/>
                  <a:pt x="3650" y="924"/>
                  <a:pt x="3700" y="950"/>
                </a:cubicBezTo>
                <a:cubicBezTo>
                  <a:pt x="3775" y="975"/>
                  <a:pt x="3725" y="1000"/>
                  <a:pt x="3800" y="1000"/>
                </a:cubicBezTo>
                <a:cubicBezTo>
                  <a:pt x="3850" y="1000"/>
                  <a:pt x="4000" y="1050"/>
                  <a:pt x="4050" y="1075"/>
                </a:cubicBezTo>
                <a:cubicBezTo>
                  <a:pt x="4100" y="1125"/>
                  <a:pt x="4075" y="1150"/>
                  <a:pt x="4100" y="1200"/>
                </a:cubicBezTo>
                <a:cubicBezTo>
                  <a:pt x="4150" y="1225"/>
                  <a:pt x="4150" y="1275"/>
                  <a:pt x="4100" y="1275"/>
                </a:cubicBezTo>
                <a:cubicBezTo>
                  <a:pt x="4050" y="1275"/>
                  <a:pt x="4000" y="1325"/>
                  <a:pt x="4025" y="1350"/>
                </a:cubicBezTo>
                <a:cubicBezTo>
                  <a:pt x="4025" y="1375"/>
                  <a:pt x="4200" y="1350"/>
                  <a:pt x="4225" y="1350"/>
                </a:cubicBezTo>
                <a:cubicBezTo>
                  <a:pt x="4250" y="1350"/>
                  <a:pt x="4275" y="1375"/>
                  <a:pt x="4325" y="1425"/>
                </a:cubicBezTo>
                <a:cubicBezTo>
                  <a:pt x="4325" y="824"/>
                  <a:pt x="4325" y="824"/>
                  <a:pt x="4325" y="824"/>
                </a:cubicBezTo>
                <a:cubicBezTo>
                  <a:pt x="4200" y="775"/>
                  <a:pt x="4050" y="700"/>
                  <a:pt x="4000" y="724"/>
                </a:cubicBezTo>
                <a:close/>
                <a:moveTo>
                  <a:pt x="2800" y="1425"/>
                </a:moveTo>
                <a:lnTo>
                  <a:pt x="2800" y="1425"/>
                </a:lnTo>
                <a:cubicBezTo>
                  <a:pt x="2800" y="1425"/>
                  <a:pt x="2800" y="1425"/>
                  <a:pt x="2775" y="1425"/>
                </a:cubicBezTo>
                <a:cubicBezTo>
                  <a:pt x="2775" y="1450"/>
                  <a:pt x="2775" y="1450"/>
                  <a:pt x="2750" y="1450"/>
                </a:cubicBezTo>
                <a:cubicBezTo>
                  <a:pt x="2750" y="1475"/>
                  <a:pt x="2750" y="1450"/>
                  <a:pt x="2725" y="1450"/>
                </a:cubicBezTo>
                <a:cubicBezTo>
                  <a:pt x="2675" y="1450"/>
                  <a:pt x="2650" y="1525"/>
                  <a:pt x="2675" y="1550"/>
                </a:cubicBezTo>
                <a:cubicBezTo>
                  <a:pt x="2725" y="1575"/>
                  <a:pt x="2775" y="1525"/>
                  <a:pt x="2800" y="1475"/>
                </a:cubicBezTo>
                <a:lnTo>
                  <a:pt x="2825" y="1475"/>
                </a:lnTo>
                <a:cubicBezTo>
                  <a:pt x="2825" y="1450"/>
                  <a:pt x="2825" y="1450"/>
                  <a:pt x="2825" y="1450"/>
                </a:cubicBezTo>
                <a:lnTo>
                  <a:pt x="2825" y="1450"/>
                </a:lnTo>
                <a:cubicBezTo>
                  <a:pt x="2825" y="1425"/>
                  <a:pt x="2825" y="1425"/>
                  <a:pt x="2800" y="1425"/>
                </a:cubicBezTo>
                <a:close/>
                <a:moveTo>
                  <a:pt x="2025" y="700"/>
                </a:moveTo>
                <a:lnTo>
                  <a:pt x="2025" y="700"/>
                </a:lnTo>
                <a:cubicBezTo>
                  <a:pt x="2074" y="675"/>
                  <a:pt x="2100" y="624"/>
                  <a:pt x="2100" y="550"/>
                </a:cubicBezTo>
                <a:cubicBezTo>
                  <a:pt x="2074" y="500"/>
                  <a:pt x="2200" y="500"/>
                  <a:pt x="2225" y="475"/>
                </a:cubicBezTo>
                <a:cubicBezTo>
                  <a:pt x="2250" y="450"/>
                  <a:pt x="2200" y="424"/>
                  <a:pt x="2174" y="400"/>
                </a:cubicBezTo>
                <a:cubicBezTo>
                  <a:pt x="2125" y="375"/>
                  <a:pt x="2150" y="350"/>
                  <a:pt x="2125" y="324"/>
                </a:cubicBezTo>
                <a:cubicBezTo>
                  <a:pt x="2100" y="300"/>
                  <a:pt x="2074" y="250"/>
                  <a:pt x="2100" y="250"/>
                </a:cubicBezTo>
                <a:cubicBezTo>
                  <a:pt x="2150" y="250"/>
                  <a:pt x="2074" y="200"/>
                  <a:pt x="2100" y="175"/>
                </a:cubicBezTo>
                <a:cubicBezTo>
                  <a:pt x="2125" y="175"/>
                  <a:pt x="2125" y="175"/>
                  <a:pt x="2125" y="175"/>
                </a:cubicBezTo>
                <a:cubicBezTo>
                  <a:pt x="2100" y="150"/>
                  <a:pt x="2100" y="150"/>
                  <a:pt x="2074" y="150"/>
                </a:cubicBezTo>
                <a:cubicBezTo>
                  <a:pt x="2025" y="150"/>
                  <a:pt x="1925" y="150"/>
                  <a:pt x="1925" y="224"/>
                </a:cubicBezTo>
                <a:cubicBezTo>
                  <a:pt x="1950" y="275"/>
                  <a:pt x="1874" y="250"/>
                  <a:pt x="1874" y="300"/>
                </a:cubicBezTo>
                <a:cubicBezTo>
                  <a:pt x="1874" y="324"/>
                  <a:pt x="1850" y="324"/>
                  <a:pt x="1850" y="375"/>
                </a:cubicBezTo>
                <a:cubicBezTo>
                  <a:pt x="1850" y="424"/>
                  <a:pt x="1825" y="424"/>
                  <a:pt x="1774" y="450"/>
                </a:cubicBezTo>
                <a:cubicBezTo>
                  <a:pt x="1725" y="475"/>
                  <a:pt x="1725" y="424"/>
                  <a:pt x="1674" y="424"/>
                </a:cubicBezTo>
                <a:cubicBezTo>
                  <a:pt x="1625" y="424"/>
                  <a:pt x="1625" y="450"/>
                  <a:pt x="1574" y="475"/>
                </a:cubicBezTo>
                <a:cubicBezTo>
                  <a:pt x="1549" y="475"/>
                  <a:pt x="1474" y="450"/>
                  <a:pt x="1474" y="475"/>
                </a:cubicBezTo>
                <a:cubicBezTo>
                  <a:pt x="1449" y="500"/>
                  <a:pt x="1400" y="424"/>
                  <a:pt x="1374" y="424"/>
                </a:cubicBezTo>
                <a:cubicBezTo>
                  <a:pt x="1374" y="424"/>
                  <a:pt x="1374" y="400"/>
                  <a:pt x="1349" y="375"/>
                </a:cubicBezTo>
                <a:lnTo>
                  <a:pt x="1349" y="375"/>
                </a:lnTo>
                <a:cubicBezTo>
                  <a:pt x="1300" y="375"/>
                  <a:pt x="1249" y="475"/>
                  <a:pt x="1274" y="500"/>
                </a:cubicBezTo>
                <a:cubicBezTo>
                  <a:pt x="1325" y="550"/>
                  <a:pt x="1325" y="600"/>
                  <a:pt x="1325" y="624"/>
                </a:cubicBezTo>
                <a:cubicBezTo>
                  <a:pt x="1349" y="675"/>
                  <a:pt x="1425" y="675"/>
                  <a:pt x="1425" y="724"/>
                </a:cubicBezTo>
                <a:cubicBezTo>
                  <a:pt x="1425" y="800"/>
                  <a:pt x="1474" y="875"/>
                  <a:pt x="1500" y="849"/>
                </a:cubicBezTo>
                <a:cubicBezTo>
                  <a:pt x="1549" y="824"/>
                  <a:pt x="1574" y="875"/>
                  <a:pt x="1574" y="900"/>
                </a:cubicBezTo>
                <a:cubicBezTo>
                  <a:pt x="1600" y="924"/>
                  <a:pt x="1674" y="875"/>
                  <a:pt x="1700" y="875"/>
                </a:cubicBezTo>
                <a:cubicBezTo>
                  <a:pt x="1725" y="875"/>
                  <a:pt x="1825" y="900"/>
                  <a:pt x="1825" y="924"/>
                </a:cubicBezTo>
                <a:cubicBezTo>
                  <a:pt x="1825" y="975"/>
                  <a:pt x="1900" y="924"/>
                  <a:pt x="1950" y="900"/>
                </a:cubicBezTo>
                <a:cubicBezTo>
                  <a:pt x="2025" y="900"/>
                  <a:pt x="1974" y="724"/>
                  <a:pt x="2025" y="700"/>
                </a:cubicBezTo>
                <a:close/>
                <a:moveTo>
                  <a:pt x="2250" y="1475"/>
                </a:moveTo>
                <a:lnTo>
                  <a:pt x="2250" y="1475"/>
                </a:lnTo>
                <a:cubicBezTo>
                  <a:pt x="2250" y="1500"/>
                  <a:pt x="2300" y="1500"/>
                  <a:pt x="2325" y="1525"/>
                </a:cubicBezTo>
                <a:cubicBezTo>
                  <a:pt x="2350" y="1550"/>
                  <a:pt x="2425" y="1575"/>
                  <a:pt x="2425" y="1525"/>
                </a:cubicBezTo>
                <a:cubicBezTo>
                  <a:pt x="2425" y="1475"/>
                  <a:pt x="2225" y="1450"/>
                  <a:pt x="2250" y="1475"/>
                </a:cubicBezTo>
                <a:close/>
                <a:moveTo>
                  <a:pt x="2100" y="1350"/>
                </a:moveTo>
                <a:lnTo>
                  <a:pt x="2100" y="1350"/>
                </a:lnTo>
                <a:cubicBezTo>
                  <a:pt x="2100" y="1375"/>
                  <a:pt x="2050" y="1375"/>
                  <a:pt x="2025" y="1350"/>
                </a:cubicBezTo>
                <a:cubicBezTo>
                  <a:pt x="2000" y="1325"/>
                  <a:pt x="1950" y="1375"/>
                  <a:pt x="1974" y="1400"/>
                </a:cubicBezTo>
                <a:cubicBezTo>
                  <a:pt x="1974" y="1425"/>
                  <a:pt x="2050" y="1450"/>
                  <a:pt x="2100" y="1425"/>
                </a:cubicBezTo>
                <a:cubicBezTo>
                  <a:pt x="2174" y="1400"/>
                  <a:pt x="2225" y="1425"/>
                  <a:pt x="2250" y="1400"/>
                </a:cubicBezTo>
                <a:cubicBezTo>
                  <a:pt x="2250" y="1350"/>
                  <a:pt x="2125" y="1325"/>
                  <a:pt x="2100" y="135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47" name="Freeform 173">
            <a:extLst>
              <a:ext uri="{FF2B5EF4-FFF2-40B4-BE49-F238E27FC236}">
                <a16:creationId xmlns:a16="http://schemas.microsoft.com/office/drawing/2014/main" id="{8A9A80C4-F861-6141-A870-24B86C4A46A8}"/>
              </a:ext>
            </a:extLst>
          </p:cNvPr>
          <p:cNvSpPr>
            <a:spLocks noChangeArrowheads="1"/>
          </p:cNvSpPr>
          <p:nvPr/>
        </p:nvSpPr>
        <p:spPr bwMode="auto">
          <a:xfrm>
            <a:off x="9449887" y="5083814"/>
            <a:ext cx="104061" cy="47812"/>
          </a:xfrm>
          <a:custGeom>
            <a:avLst/>
            <a:gdLst>
              <a:gd name="T0" fmla="*/ 25 w 326"/>
              <a:gd name="T1" fmla="*/ 100 h 151"/>
              <a:gd name="T2" fmla="*/ 25 w 326"/>
              <a:gd name="T3" fmla="*/ 100 h 151"/>
              <a:gd name="T4" fmla="*/ 0 w 326"/>
              <a:gd name="T5" fmla="*/ 125 h 151"/>
              <a:gd name="T6" fmla="*/ 25 w 326"/>
              <a:gd name="T7" fmla="*/ 125 h 151"/>
              <a:gd name="T8" fmla="*/ 50 w 326"/>
              <a:gd name="T9" fmla="*/ 100 h 151"/>
              <a:gd name="T10" fmla="*/ 50 w 326"/>
              <a:gd name="T11" fmla="*/ 100 h 151"/>
              <a:gd name="T12" fmla="*/ 25 w 326"/>
              <a:gd name="T13" fmla="*/ 100 h 151"/>
              <a:gd name="T14" fmla="*/ 175 w 326"/>
              <a:gd name="T15" fmla="*/ 25 h 151"/>
              <a:gd name="T16" fmla="*/ 175 w 326"/>
              <a:gd name="T17" fmla="*/ 25 h 151"/>
              <a:gd name="T18" fmla="*/ 100 w 326"/>
              <a:gd name="T19" fmla="*/ 75 h 151"/>
              <a:gd name="T20" fmla="*/ 75 w 326"/>
              <a:gd name="T21" fmla="*/ 100 h 151"/>
              <a:gd name="T22" fmla="*/ 100 w 326"/>
              <a:gd name="T23" fmla="*/ 125 h 151"/>
              <a:gd name="T24" fmla="*/ 300 w 326"/>
              <a:gd name="T25" fmla="*/ 25 h 151"/>
              <a:gd name="T26" fmla="*/ 175 w 326"/>
              <a:gd name="T27" fmla="*/ 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 h="151">
                <a:moveTo>
                  <a:pt x="25" y="100"/>
                </a:moveTo>
                <a:lnTo>
                  <a:pt x="25" y="100"/>
                </a:lnTo>
                <a:cubicBezTo>
                  <a:pt x="25" y="100"/>
                  <a:pt x="25" y="100"/>
                  <a:pt x="0" y="125"/>
                </a:cubicBezTo>
                <a:cubicBezTo>
                  <a:pt x="25" y="125"/>
                  <a:pt x="25" y="150"/>
                  <a:pt x="25" y="125"/>
                </a:cubicBezTo>
                <a:cubicBezTo>
                  <a:pt x="50" y="125"/>
                  <a:pt x="50" y="125"/>
                  <a:pt x="50" y="100"/>
                </a:cubicBezTo>
                <a:lnTo>
                  <a:pt x="50" y="100"/>
                </a:lnTo>
                <a:lnTo>
                  <a:pt x="25" y="100"/>
                </a:lnTo>
                <a:close/>
                <a:moveTo>
                  <a:pt x="175" y="25"/>
                </a:moveTo>
                <a:lnTo>
                  <a:pt x="175" y="25"/>
                </a:lnTo>
                <a:cubicBezTo>
                  <a:pt x="125" y="25"/>
                  <a:pt x="125" y="75"/>
                  <a:pt x="100" y="75"/>
                </a:cubicBezTo>
                <a:cubicBezTo>
                  <a:pt x="75" y="100"/>
                  <a:pt x="75" y="100"/>
                  <a:pt x="75" y="100"/>
                </a:cubicBezTo>
                <a:cubicBezTo>
                  <a:pt x="100" y="100"/>
                  <a:pt x="100" y="100"/>
                  <a:pt x="100" y="125"/>
                </a:cubicBezTo>
                <a:cubicBezTo>
                  <a:pt x="175" y="100"/>
                  <a:pt x="300" y="50"/>
                  <a:pt x="300" y="25"/>
                </a:cubicBezTo>
                <a:cubicBezTo>
                  <a:pt x="325" y="0"/>
                  <a:pt x="225" y="50"/>
                  <a:pt x="175" y="2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49" name="Freeform 175">
            <a:extLst>
              <a:ext uri="{FF2B5EF4-FFF2-40B4-BE49-F238E27FC236}">
                <a16:creationId xmlns:a16="http://schemas.microsoft.com/office/drawing/2014/main" id="{B9A0FE01-AA32-0143-874B-62DD9B8BE1C0}"/>
              </a:ext>
            </a:extLst>
          </p:cNvPr>
          <p:cNvSpPr>
            <a:spLocks noChangeArrowheads="1"/>
          </p:cNvSpPr>
          <p:nvPr/>
        </p:nvSpPr>
        <p:spPr bwMode="auto">
          <a:xfrm>
            <a:off x="6315377" y="3432886"/>
            <a:ext cx="32343" cy="47812"/>
          </a:xfrm>
          <a:custGeom>
            <a:avLst/>
            <a:gdLst>
              <a:gd name="T0" fmla="*/ 25 w 101"/>
              <a:gd name="T1" fmla="*/ 0 h 151"/>
              <a:gd name="T2" fmla="*/ 25 w 101"/>
              <a:gd name="T3" fmla="*/ 0 h 151"/>
              <a:gd name="T4" fmla="*/ 0 w 101"/>
              <a:gd name="T5" fmla="*/ 75 h 151"/>
              <a:gd name="T6" fmla="*/ 0 w 101"/>
              <a:gd name="T7" fmla="*/ 100 h 151"/>
              <a:gd name="T8" fmla="*/ 50 w 101"/>
              <a:gd name="T9" fmla="*/ 150 h 151"/>
              <a:gd name="T10" fmla="*/ 74 w 101"/>
              <a:gd name="T11" fmla="*/ 150 h 151"/>
              <a:gd name="T12" fmla="*/ 100 w 101"/>
              <a:gd name="T13" fmla="*/ 100 h 151"/>
              <a:gd name="T14" fmla="*/ 25 w 101"/>
              <a:gd name="T15" fmla="*/ 0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51">
                <a:moveTo>
                  <a:pt x="25" y="0"/>
                </a:moveTo>
                <a:lnTo>
                  <a:pt x="25" y="0"/>
                </a:lnTo>
                <a:cubicBezTo>
                  <a:pt x="25" y="25"/>
                  <a:pt x="0" y="75"/>
                  <a:pt x="0" y="75"/>
                </a:cubicBezTo>
                <a:lnTo>
                  <a:pt x="0" y="100"/>
                </a:lnTo>
                <a:cubicBezTo>
                  <a:pt x="25" y="125"/>
                  <a:pt x="50" y="150"/>
                  <a:pt x="50" y="150"/>
                </a:cubicBezTo>
                <a:cubicBezTo>
                  <a:pt x="50" y="150"/>
                  <a:pt x="50" y="150"/>
                  <a:pt x="74" y="150"/>
                </a:cubicBezTo>
                <a:cubicBezTo>
                  <a:pt x="74" y="125"/>
                  <a:pt x="100" y="100"/>
                  <a:pt x="100" y="100"/>
                </a:cubicBezTo>
                <a:cubicBezTo>
                  <a:pt x="74" y="75"/>
                  <a:pt x="50" y="25"/>
                  <a:pt x="25" y="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50" name="Freeform 176">
            <a:extLst>
              <a:ext uri="{FF2B5EF4-FFF2-40B4-BE49-F238E27FC236}">
                <a16:creationId xmlns:a16="http://schemas.microsoft.com/office/drawing/2014/main" id="{3878B4F8-8CC5-EC4D-A228-F8667F1A98D7}"/>
              </a:ext>
            </a:extLst>
          </p:cNvPr>
          <p:cNvSpPr>
            <a:spLocks noChangeArrowheads="1"/>
          </p:cNvSpPr>
          <p:nvPr/>
        </p:nvSpPr>
        <p:spPr bwMode="auto">
          <a:xfrm>
            <a:off x="6323813" y="3330229"/>
            <a:ext cx="119531" cy="151875"/>
          </a:xfrm>
          <a:custGeom>
            <a:avLst/>
            <a:gdLst>
              <a:gd name="T0" fmla="*/ 325 w 376"/>
              <a:gd name="T1" fmla="*/ 300 h 476"/>
              <a:gd name="T2" fmla="*/ 325 w 376"/>
              <a:gd name="T3" fmla="*/ 300 h 476"/>
              <a:gd name="T4" fmla="*/ 325 w 376"/>
              <a:gd name="T5" fmla="*/ 250 h 476"/>
              <a:gd name="T6" fmla="*/ 349 w 376"/>
              <a:gd name="T7" fmla="*/ 200 h 476"/>
              <a:gd name="T8" fmla="*/ 225 w 376"/>
              <a:gd name="T9" fmla="*/ 175 h 476"/>
              <a:gd name="T10" fmla="*/ 225 w 376"/>
              <a:gd name="T11" fmla="*/ 100 h 476"/>
              <a:gd name="T12" fmla="*/ 200 w 376"/>
              <a:gd name="T13" fmla="*/ 75 h 476"/>
              <a:gd name="T14" fmla="*/ 149 w 376"/>
              <a:gd name="T15" fmla="*/ 25 h 476"/>
              <a:gd name="T16" fmla="*/ 149 w 376"/>
              <a:gd name="T17" fmla="*/ 25 h 476"/>
              <a:gd name="T18" fmla="*/ 125 w 376"/>
              <a:gd name="T19" fmla="*/ 0 h 476"/>
              <a:gd name="T20" fmla="*/ 100 w 376"/>
              <a:gd name="T21" fmla="*/ 0 h 476"/>
              <a:gd name="T22" fmla="*/ 0 w 376"/>
              <a:gd name="T23" fmla="*/ 25 h 476"/>
              <a:gd name="T24" fmla="*/ 25 w 376"/>
              <a:gd name="T25" fmla="*/ 75 h 476"/>
              <a:gd name="T26" fmla="*/ 49 w 376"/>
              <a:gd name="T27" fmla="*/ 150 h 476"/>
              <a:gd name="T28" fmla="*/ 49 w 376"/>
              <a:gd name="T29" fmla="*/ 300 h 476"/>
              <a:gd name="T30" fmla="*/ 0 w 376"/>
              <a:gd name="T31" fmla="*/ 325 h 476"/>
              <a:gd name="T32" fmla="*/ 75 w 376"/>
              <a:gd name="T33" fmla="*/ 425 h 476"/>
              <a:gd name="T34" fmla="*/ 75 w 376"/>
              <a:gd name="T35" fmla="*/ 425 h 476"/>
              <a:gd name="T36" fmla="*/ 175 w 376"/>
              <a:gd name="T37" fmla="*/ 475 h 476"/>
              <a:gd name="T38" fmla="*/ 325 w 376"/>
              <a:gd name="T39" fmla="*/ 425 h 476"/>
              <a:gd name="T40" fmla="*/ 325 w 376"/>
              <a:gd name="T41" fmla="*/ 400 h 476"/>
              <a:gd name="T42" fmla="*/ 375 w 376"/>
              <a:gd name="T43" fmla="*/ 375 h 476"/>
              <a:gd name="T44" fmla="*/ 325 w 376"/>
              <a:gd name="T45" fmla="*/ 30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 h="476">
                <a:moveTo>
                  <a:pt x="325" y="300"/>
                </a:moveTo>
                <a:lnTo>
                  <a:pt x="325" y="300"/>
                </a:lnTo>
                <a:lnTo>
                  <a:pt x="325" y="250"/>
                </a:lnTo>
                <a:cubicBezTo>
                  <a:pt x="349" y="225"/>
                  <a:pt x="349" y="225"/>
                  <a:pt x="349" y="200"/>
                </a:cubicBezTo>
                <a:cubicBezTo>
                  <a:pt x="349" y="175"/>
                  <a:pt x="249" y="175"/>
                  <a:pt x="225" y="175"/>
                </a:cubicBezTo>
                <a:cubicBezTo>
                  <a:pt x="225" y="150"/>
                  <a:pt x="249" y="100"/>
                  <a:pt x="225" y="100"/>
                </a:cubicBezTo>
                <a:cubicBezTo>
                  <a:pt x="200" y="100"/>
                  <a:pt x="200" y="100"/>
                  <a:pt x="200" y="75"/>
                </a:cubicBezTo>
                <a:cubicBezTo>
                  <a:pt x="200" y="50"/>
                  <a:pt x="149" y="25"/>
                  <a:pt x="149" y="25"/>
                </a:cubicBezTo>
                <a:lnTo>
                  <a:pt x="149" y="25"/>
                </a:lnTo>
                <a:cubicBezTo>
                  <a:pt x="149" y="0"/>
                  <a:pt x="125" y="0"/>
                  <a:pt x="125" y="0"/>
                </a:cubicBezTo>
                <a:lnTo>
                  <a:pt x="100" y="0"/>
                </a:lnTo>
                <a:cubicBezTo>
                  <a:pt x="100" y="0"/>
                  <a:pt x="25" y="25"/>
                  <a:pt x="0" y="25"/>
                </a:cubicBezTo>
                <a:cubicBezTo>
                  <a:pt x="0" y="50"/>
                  <a:pt x="0" y="75"/>
                  <a:pt x="25" y="75"/>
                </a:cubicBezTo>
                <a:cubicBezTo>
                  <a:pt x="49" y="100"/>
                  <a:pt x="49" y="125"/>
                  <a:pt x="49" y="150"/>
                </a:cubicBezTo>
                <a:cubicBezTo>
                  <a:pt x="49" y="175"/>
                  <a:pt x="49" y="300"/>
                  <a:pt x="49" y="300"/>
                </a:cubicBezTo>
                <a:cubicBezTo>
                  <a:pt x="25" y="300"/>
                  <a:pt x="25" y="300"/>
                  <a:pt x="0" y="325"/>
                </a:cubicBezTo>
                <a:cubicBezTo>
                  <a:pt x="25" y="350"/>
                  <a:pt x="49" y="400"/>
                  <a:pt x="75" y="425"/>
                </a:cubicBezTo>
                <a:lnTo>
                  <a:pt x="75" y="425"/>
                </a:lnTo>
                <a:cubicBezTo>
                  <a:pt x="100" y="425"/>
                  <a:pt x="175" y="475"/>
                  <a:pt x="175" y="475"/>
                </a:cubicBezTo>
                <a:cubicBezTo>
                  <a:pt x="175" y="475"/>
                  <a:pt x="275" y="450"/>
                  <a:pt x="325" y="425"/>
                </a:cubicBezTo>
                <a:cubicBezTo>
                  <a:pt x="325" y="425"/>
                  <a:pt x="325" y="425"/>
                  <a:pt x="325" y="400"/>
                </a:cubicBezTo>
                <a:cubicBezTo>
                  <a:pt x="325" y="400"/>
                  <a:pt x="349" y="375"/>
                  <a:pt x="375" y="375"/>
                </a:cubicBezTo>
                <a:cubicBezTo>
                  <a:pt x="375" y="375"/>
                  <a:pt x="349" y="325"/>
                  <a:pt x="325" y="3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51" name="Freeform 177">
            <a:extLst>
              <a:ext uri="{FF2B5EF4-FFF2-40B4-BE49-F238E27FC236}">
                <a16:creationId xmlns:a16="http://schemas.microsoft.com/office/drawing/2014/main" id="{5EA20702-63DE-5B49-BC77-DC65074EC8F1}"/>
              </a:ext>
            </a:extLst>
          </p:cNvPr>
          <p:cNvSpPr>
            <a:spLocks noChangeArrowheads="1"/>
          </p:cNvSpPr>
          <p:nvPr/>
        </p:nvSpPr>
        <p:spPr bwMode="auto">
          <a:xfrm>
            <a:off x="9928007" y="3361167"/>
            <a:ext cx="208124" cy="160312"/>
          </a:xfrm>
          <a:custGeom>
            <a:avLst/>
            <a:gdLst>
              <a:gd name="T0" fmla="*/ 550 w 651"/>
              <a:gd name="T1" fmla="*/ 175 h 501"/>
              <a:gd name="T2" fmla="*/ 550 w 651"/>
              <a:gd name="T3" fmla="*/ 175 h 501"/>
              <a:gd name="T4" fmla="*/ 450 w 651"/>
              <a:gd name="T5" fmla="*/ 200 h 501"/>
              <a:gd name="T6" fmla="*/ 250 w 651"/>
              <a:gd name="T7" fmla="*/ 50 h 501"/>
              <a:gd name="T8" fmla="*/ 200 w 651"/>
              <a:gd name="T9" fmla="*/ 75 h 501"/>
              <a:gd name="T10" fmla="*/ 176 w 651"/>
              <a:gd name="T11" fmla="*/ 175 h 501"/>
              <a:gd name="T12" fmla="*/ 150 w 651"/>
              <a:gd name="T13" fmla="*/ 250 h 501"/>
              <a:gd name="T14" fmla="*/ 76 w 651"/>
              <a:gd name="T15" fmla="*/ 275 h 501"/>
              <a:gd name="T16" fmla="*/ 50 w 651"/>
              <a:gd name="T17" fmla="*/ 325 h 501"/>
              <a:gd name="T18" fmla="*/ 25 w 651"/>
              <a:gd name="T19" fmla="*/ 400 h 501"/>
              <a:gd name="T20" fmla="*/ 25 w 651"/>
              <a:gd name="T21" fmla="*/ 475 h 501"/>
              <a:gd name="T22" fmla="*/ 76 w 651"/>
              <a:gd name="T23" fmla="*/ 450 h 501"/>
              <a:gd name="T24" fmla="*/ 125 w 651"/>
              <a:gd name="T25" fmla="*/ 425 h 501"/>
              <a:gd name="T26" fmla="*/ 76 w 651"/>
              <a:gd name="T27" fmla="*/ 375 h 501"/>
              <a:gd name="T28" fmla="*/ 150 w 651"/>
              <a:gd name="T29" fmla="*/ 350 h 501"/>
              <a:gd name="T30" fmla="*/ 300 w 651"/>
              <a:gd name="T31" fmla="*/ 400 h 501"/>
              <a:gd name="T32" fmla="*/ 350 w 651"/>
              <a:gd name="T33" fmla="*/ 375 h 501"/>
              <a:gd name="T34" fmla="*/ 476 w 651"/>
              <a:gd name="T35" fmla="*/ 300 h 501"/>
              <a:gd name="T36" fmla="*/ 525 w 651"/>
              <a:gd name="T37" fmla="*/ 250 h 501"/>
              <a:gd name="T38" fmla="*/ 650 w 651"/>
              <a:gd name="T39" fmla="*/ 150 h 501"/>
              <a:gd name="T40" fmla="*/ 550 w 651"/>
              <a:gd name="T41" fmla="*/ 17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1" h="501">
                <a:moveTo>
                  <a:pt x="550" y="175"/>
                </a:moveTo>
                <a:lnTo>
                  <a:pt x="550" y="175"/>
                </a:lnTo>
                <a:cubicBezTo>
                  <a:pt x="525" y="150"/>
                  <a:pt x="500" y="175"/>
                  <a:pt x="450" y="200"/>
                </a:cubicBezTo>
                <a:cubicBezTo>
                  <a:pt x="425" y="200"/>
                  <a:pt x="276" y="100"/>
                  <a:pt x="250" y="50"/>
                </a:cubicBezTo>
                <a:cubicBezTo>
                  <a:pt x="225" y="0"/>
                  <a:pt x="176" y="25"/>
                  <a:pt x="200" y="75"/>
                </a:cubicBezTo>
                <a:cubicBezTo>
                  <a:pt x="225" y="100"/>
                  <a:pt x="176" y="125"/>
                  <a:pt x="176" y="175"/>
                </a:cubicBezTo>
                <a:cubicBezTo>
                  <a:pt x="176" y="225"/>
                  <a:pt x="150" y="225"/>
                  <a:pt x="150" y="250"/>
                </a:cubicBezTo>
                <a:cubicBezTo>
                  <a:pt x="176" y="275"/>
                  <a:pt x="125" y="275"/>
                  <a:pt x="76" y="275"/>
                </a:cubicBezTo>
                <a:cubicBezTo>
                  <a:pt x="50" y="275"/>
                  <a:pt x="76" y="325"/>
                  <a:pt x="50" y="325"/>
                </a:cubicBezTo>
                <a:cubicBezTo>
                  <a:pt x="0" y="350"/>
                  <a:pt x="0" y="375"/>
                  <a:pt x="25" y="400"/>
                </a:cubicBezTo>
                <a:cubicBezTo>
                  <a:pt x="50" y="400"/>
                  <a:pt x="25" y="450"/>
                  <a:pt x="25" y="475"/>
                </a:cubicBezTo>
                <a:cubicBezTo>
                  <a:pt x="25" y="500"/>
                  <a:pt x="50" y="475"/>
                  <a:pt x="76" y="450"/>
                </a:cubicBezTo>
                <a:cubicBezTo>
                  <a:pt x="100" y="425"/>
                  <a:pt x="125" y="450"/>
                  <a:pt x="125" y="425"/>
                </a:cubicBezTo>
                <a:cubicBezTo>
                  <a:pt x="125" y="400"/>
                  <a:pt x="76" y="400"/>
                  <a:pt x="76" y="375"/>
                </a:cubicBezTo>
                <a:cubicBezTo>
                  <a:pt x="76" y="325"/>
                  <a:pt x="125" y="375"/>
                  <a:pt x="150" y="350"/>
                </a:cubicBezTo>
                <a:cubicBezTo>
                  <a:pt x="176" y="350"/>
                  <a:pt x="250" y="350"/>
                  <a:pt x="300" y="400"/>
                </a:cubicBezTo>
                <a:cubicBezTo>
                  <a:pt x="325" y="425"/>
                  <a:pt x="350" y="400"/>
                  <a:pt x="350" y="375"/>
                </a:cubicBezTo>
                <a:cubicBezTo>
                  <a:pt x="350" y="325"/>
                  <a:pt x="425" y="300"/>
                  <a:pt x="476" y="300"/>
                </a:cubicBezTo>
                <a:cubicBezTo>
                  <a:pt x="550" y="300"/>
                  <a:pt x="550" y="275"/>
                  <a:pt x="525" y="250"/>
                </a:cubicBezTo>
                <a:cubicBezTo>
                  <a:pt x="525" y="250"/>
                  <a:pt x="650" y="175"/>
                  <a:pt x="650" y="150"/>
                </a:cubicBezTo>
                <a:cubicBezTo>
                  <a:pt x="625" y="125"/>
                  <a:pt x="576" y="200"/>
                  <a:pt x="550" y="1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52" name="Freeform 178">
            <a:extLst>
              <a:ext uri="{FF2B5EF4-FFF2-40B4-BE49-F238E27FC236}">
                <a16:creationId xmlns:a16="http://schemas.microsoft.com/office/drawing/2014/main" id="{74D385E2-FD6E-2943-A04E-F4705A41A5ED}"/>
              </a:ext>
            </a:extLst>
          </p:cNvPr>
          <p:cNvSpPr>
            <a:spLocks noChangeArrowheads="1"/>
          </p:cNvSpPr>
          <p:nvPr/>
        </p:nvSpPr>
        <p:spPr bwMode="auto">
          <a:xfrm>
            <a:off x="9656603" y="3513044"/>
            <a:ext cx="351560" cy="279841"/>
          </a:xfrm>
          <a:custGeom>
            <a:avLst/>
            <a:gdLst>
              <a:gd name="T0" fmla="*/ 900 w 1101"/>
              <a:gd name="T1" fmla="*/ 75 h 876"/>
              <a:gd name="T2" fmla="*/ 900 w 1101"/>
              <a:gd name="T3" fmla="*/ 75 h 876"/>
              <a:gd name="T4" fmla="*/ 875 w 1101"/>
              <a:gd name="T5" fmla="*/ 200 h 876"/>
              <a:gd name="T6" fmla="*/ 825 w 1101"/>
              <a:gd name="T7" fmla="*/ 325 h 876"/>
              <a:gd name="T8" fmla="*/ 775 w 1101"/>
              <a:gd name="T9" fmla="*/ 425 h 876"/>
              <a:gd name="T10" fmla="*/ 675 w 1101"/>
              <a:gd name="T11" fmla="*/ 475 h 876"/>
              <a:gd name="T12" fmla="*/ 625 w 1101"/>
              <a:gd name="T13" fmla="*/ 450 h 876"/>
              <a:gd name="T14" fmla="*/ 550 w 1101"/>
              <a:gd name="T15" fmla="*/ 525 h 876"/>
              <a:gd name="T16" fmla="*/ 500 w 1101"/>
              <a:gd name="T17" fmla="*/ 625 h 876"/>
              <a:gd name="T18" fmla="*/ 425 w 1101"/>
              <a:gd name="T19" fmla="*/ 650 h 876"/>
              <a:gd name="T20" fmla="*/ 325 w 1101"/>
              <a:gd name="T21" fmla="*/ 650 h 876"/>
              <a:gd name="T22" fmla="*/ 175 w 1101"/>
              <a:gd name="T23" fmla="*/ 650 h 876"/>
              <a:gd name="T24" fmla="*/ 50 w 1101"/>
              <a:gd name="T25" fmla="*/ 775 h 876"/>
              <a:gd name="T26" fmla="*/ 50 w 1101"/>
              <a:gd name="T27" fmla="*/ 825 h 876"/>
              <a:gd name="T28" fmla="*/ 150 w 1101"/>
              <a:gd name="T29" fmla="*/ 800 h 876"/>
              <a:gd name="T30" fmla="*/ 375 w 1101"/>
              <a:gd name="T31" fmla="*/ 750 h 876"/>
              <a:gd name="T32" fmla="*/ 425 w 1101"/>
              <a:gd name="T33" fmla="*/ 825 h 876"/>
              <a:gd name="T34" fmla="*/ 525 w 1101"/>
              <a:gd name="T35" fmla="*/ 825 h 876"/>
              <a:gd name="T36" fmla="*/ 550 w 1101"/>
              <a:gd name="T37" fmla="*/ 750 h 876"/>
              <a:gd name="T38" fmla="*/ 600 w 1101"/>
              <a:gd name="T39" fmla="*/ 750 h 876"/>
              <a:gd name="T40" fmla="*/ 700 w 1101"/>
              <a:gd name="T41" fmla="*/ 725 h 876"/>
              <a:gd name="T42" fmla="*/ 775 w 1101"/>
              <a:gd name="T43" fmla="*/ 750 h 876"/>
              <a:gd name="T44" fmla="*/ 825 w 1101"/>
              <a:gd name="T45" fmla="*/ 675 h 876"/>
              <a:gd name="T46" fmla="*/ 926 w 1101"/>
              <a:gd name="T47" fmla="*/ 675 h 876"/>
              <a:gd name="T48" fmla="*/ 950 w 1101"/>
              <a:gd name="T49" fmla="*/ 525 h 876"/>
              <a:gd name="T50" fmla="*/ 975 w 1101"/>
              <a:gd name="T51" fmla="*/ 400 h 876"/>
              <a:gd name="T52" fmla="*/ 1050 w 1101"/>
              <a:gd name="T53" fmla="*/ 300 h 876"/>
              <a:gd name="T54" fmla="*/ 1000 w 1101"/>
              <a:gd name="T55" fmla="*/ 50 h 876"/>
              <a:gd name="T56" fmla="*/ 900 w 1101"/>
              <a:gd name="T57" fmla="*/ 7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1" h="876">
                <a:moveTo>
                  <a:pt x="900" y="75"/>
                </a:moveTo>
                <a:lnTo>
                  <a:pt x="900" y="75"/>
                </a:lnTo>
                <a:cubicBezTo>
                  <a:pt x="875" y="75"/>
                  <a:pt x="850" y="175"/>
                  <a:pt x="875" y="200"/>
                </a:cubicBezTo>
                <a:cubicBezTo>
                  <a:pt x="900" y="225"/>
                  <a:pt x="825" y="275"/>
                  <a:pt x="825" y="325"/>
                </a:cubicBezTo>
                <a:cubicBezTo>
                  <a:pt x="825" y="375"/>
                  <a:pt x="775" y="375"/>
                  <a:pt x="775" y="425"/>
                </a:cubicBezTo>
                <a:cubicBezTo>
                  <a:pt x="750" y="450"/>
                  <a:pt x="725" y="450"/>
                  <a:pt x="675" y="475"/>
                </a:cubicBezTo>
                <a:cubicBezTo>
                  <a:pt x="625" y="525"/>
                  <a:pt x="600" y="475"/>
                  <a:pt x="625" y="450"/>
                </a:cubicBezTo>
                <a:cubicBezTo>
                  <a:pt x="625" y="425"/>
                  <a:pt x="550" y="475"/>
                  <a:pt x="550" y="525"/>
                </a:cubicBezTo>
                <a:cubicBezTo>
                  <a:pt x="550" y="575"/>
                  <a:pt x="475" y="600"/>
                  <a:pt x="500" y="625"/>
                </a:cubicBezTo>
                <a:cubicBezTo>
                  <a:pt x="525" y="650"/>
                  <a:pt x="425" y="675"/>
                  <a:pt x="425" y="650"/>
                </a:cubicBezTo>
                <a:cubicBezTo>
                  <a:pt x="450" y="625"/>
                  <a:pt x="375" y="625"/>
                  <a:pt x="325" y="650"/>
                </a:cubicBezTo>
                <a:cubicBezTo>
                  <a:pt x="250" y="675"/>
                  <a:pt x="225" y="625"/>
                  <a:pt x="175" y="650"/>
                </a:cubicBezTo>
                <a:cubicBezTo>
                  <a:pt x="150" y="700"/>
                  <a:pt x="75" y="750"/>
                  <a:pt x="50" y="775"/>
                </a:cubicBezTo>
                <a:cubicBezTo>
                  <a:pt x="0" y="775"/>
                  <a:pt x="25" y="825"/>
                  <a:pt x="50" y="825"/>
                </a:cubicBezTo>
                <a:cubicBezTo>
                  <a:pt x="75" y="800"/>
                  <a:pt x="125" y="825"/>
                  <a:pt x="150" y="800"/>
                </a:cubicBezTo>
                <a:cubicBezTo>
                  <a:pt x="150" y="775"/>
                  <a:pt x="300" y="750"/>
                  <a:pt x="375" y="750"/>
                </a:cubicBezTo>
                <a:cubicBezTo>
                  <a:pt x="450" y="750"/>
                  <a:pt x="400" y="775"/>
                  <a:pt x="425" y="825"/>
                </a:cubicBezTo>
                <a:cubicBezTo>
                  <a:pt x="425" y="875"/>
                  <a:pt x="500" y="850"/>
                  <a:pt x="525" y="825"/>
                </a:cubicBezTo>
                <a:cubicBezTo>
                  <a:pt x="575" y="775"/>
                  <a:pt x="600" y="775"/>
                  <a:pt x="550" y="750"/>
                </a:cubicBezTo>
                <a:cubicBezTo>
                  <a:pt x="525" y="725"/>
                  <a:pt x="575" y="700"/>
                  <a:pt x="600" y="750"/>
                </a:cubicBezTo>
                <a:cubicBezTo>
                  <a:pt x="600" y="775"/>
                  <a:pt x="675" y="775"/>
                  <a:pt x="700" y="725"/>
                </a:cubicBezTo>
                <a:cubicBezTo>
                  <a:pt x="725" y="700"/>
                  <a:pt x="750" y="750"/>
                  <a:pt x="775" y="750"/>
                </a:cubicBezTo>
                <a:cubicBezTo>
                  <a:pt x="800" y="725"/>
                  <a:pt x="825" y="650"/>
                  <a:pt x="825" y="675"/>
                </a:cubicBezTo>
                <a:cubicBezTo>
                  <a:pt x="825" y="725"/>
                  <a:pt x="900" y="700"/>
                  <a:pt x="926" y="675"/>
                </a:cubicBezTo>
                <a:cubicBezTo>
                  <a:pt x="950" y="625"/>
                  <a:pt x="926" y="575"/>
                  <a:pt x="950" y="525"/>
                </a:cubicBezTo>
                <a:cubicBezTo>
                  <a:pt x="975" y="500"/>
                  <a:pt x="1000" y="425"/>
                  <a:pt x="975" y="400"/>
                </a:cubicBezTo>
                <a:cubicBezTo>
                  <a:pt x="950" y="350"/>
                  <a:pt x="1026" y="325"/>
                  <a:pt x="1050" y="300"/>
                </a:cubicBezTo>
                <a:cubicBezTo>
                  <a:pt x="1100" y="250"/>
                  <a:pt x="1026" y="100"/>
                  <a:pt x="1000" y="50"/>
                </a:cubicBezTo>
                <a:cubicBezTo>
                  <a:pt x="1000" y="0"/>
                  <a:pt x="926" y="50"/>
                  <a:pt x="900"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53" name="Freeform 179">
            <a:extLst>
              <a:ext uri="{FF2B5EF4-FFF2-40B4-BE49-F238E27FC236}">
                <a16:creationId xmlns:a16="http://schemas.microsoft.com/office/drawing/2014/main" id="{B2D1438E-474A-8E4E-84F8-36F4CC1F9EEE}"/>
              </a:ext>
            </a:extLst>
          </p:cNvPr>
          <p:cNvSpPr>
            <a:spLocks noChangeArrowheads="1"/>
          </p:cNvSpPr>
          <p:nvPr/>
        </p:nvSpPr>
        <p:spPr bwMode="auto">
          <a:xfrm>
            <a:off x="9617230" y="3776008"/>
            <a:ext cx="88593" cy="95624"/>
          </a:xfrm>
          <a:custGeom>
            <a:avLst/>
            <a:gdLst>
              <a:gd name="T0" fmla="*/ 225 w 276"/>
              <a:gd name="T1" fmla="*/ 75 h 301"/>
              <a:gd name="T2" fmla="*/ 225 w 276"/>
              <a:gd name="T3" fmla="*/ 75 h 301"/>
              <a:gd name="T4" fmla="*/ 150 w 276"/>
              <a:gd name="T5" fmla="*/ 25 h 301"/>
              <a:gd name="T6" fmla="*/ 75 w 276"/>
              <a:gd name="T7" fmla="*/ 50 h 301"/>
              <a:gd name="T8" fmla="*/ 25 w 276"/>
              <a:gd name="T9" fmla="*/ 125 h 301"/>
              <a:gd name="T10" fmla="*/ 75 w 276"/>
              <a:gd name="T11" fmla="*/ 100 h 301"/>
              <a:gd name="T12" fmla="*/ 100 w 276"/>
              <a:gd name="T13" fmla="*/ 175 h 301"/>
              <a:gd name="T14" fmla="*/ 125 w 276"/>
              <a:gd name="T15" fmla="*/ 300 h 301"/>
              <a:gd name="T16" fmla="*/ 225 w 276"/>
              <a:gd name="T17" fmla="*/ 150 h 301"/>
              <a:gd name="T18" fmla="*/ 225 w 276"/>
              <a:gd name="T19" fmla="*/ 7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01">
                <a:moveTo>
                  <a:pt x="225" y="75"/>
                </a:moveTo>
                <a:lnTo>
                  <a:pt x="225" y="75"/>
                </a:lnTo>
                <a:cubicBezTo>
                  <a:pt x="225" y="50"/>
                  <a:pt x="150" y="50"/>
                  <a:pt x="150" y="25"/>
                </a:cubicBezTo>
                <a:cubicBezTo>
                  <a:pt x="150" y="0"/>
                  <a:pt x="100" y="25"/>
                  <a:pt x="75" y="50"/>
                </a:cubicBezTo>
                <a:cubicBezTo>
                  <a:pt x="25" y="75"/>
                  <a:pt x="0" y="75"/>
                  <a:pt x="25" y="125"/>
                </a:cubicBezTo>
                <a:cubicBezTo>
                  <a:pt x="50" y="150"/>
                  <a:pt x="75" y="125"/>
                  <a:pt x="75" y="100"/>
                </a:cubicBezTo>
                <a:cubicBezTo>
                  <a:pt x="100" y="50"/>
                  <a:pt x="125" y="125"/>
                  <a:pt x="100" y="175"/>
                </a:cubicBezTo>
                <a:cubicBezTo>
                  <a:pt x="75" y="225"/>
                  <a:pt x="100" y="300"/>
                  <a:pt x="125" y="300"/>
                </a:cubicBezTo>
                <a:cubicBezTo>
                  <a:pt x="150" y="300"/>
                  <a:pt x="200" y="200"/>
                  <a:pt x="225" y="150"/>
                </a:cubicBezTo>
                <a:cubicBezTo>
                  <a:pt x="275" y="75"/>
                  <a:pt x="225" y="100"/>
                  <a:pt x="225"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54" name="Freeform 180">
            <a:extLst>
              <a:ext uri="{FF2B5EF4-FFF2-40B4-BE49-F238E27FC236}">
                <a16:creationId xmlns:a16="http://schemas.microsoft.com/office/drawing/2014/main" id="{6698984F-2A81-604F-A282-2E5A8E9CC323}"/>
              </a:ext>
            </a:extLst>
          </p:cNvPr>
          <p:cNvSpPr>
            <a:spLocks noChangeArrowheads="1"/>
          </p:cNvSpPr>
          <p:nvPr/>
        </p:nvSpPr>
        <p:spPr bwMode="auto">
          <a:xfrm>
            <a:off x="9704416" y="3760541"/>
            <a:ext cx="71717" cy="56249"/>
          </a:xfrm>
          <a:custGeom>
            <a:avLst/>
            <a:gdLst>
              <a:gd name="T0" fmla="*/ 125 w 226"/>
              <a:gd name="T1" fmla="*/ 25 h 176"/>
              <a:gd name="T2" fmla="*/ 125 w 226"/>
              <a:gd name="T3" fmla="*/ 25 h 176"/>
              <a:gd name="T4" fmla="*/ 50 w 226"/>
              <a:gd name="T5" fmla="*/ 50 h 176"/>
              <a:gd name="T6" fmla="*/ 25 w 226"/>
              <a:gd name="T7" fmla="*/ 175 h 176"/>
              <a:gd name="T8" fmla="*/ 75 w 226"/>
              <a:gd name="T9" fmla="*/ 150 h 176"/>
              <a:gd name="T10" fmla="*/ 150 w 226"/>
              <a:gd name="T11" fmla="*/ 125 h 176"/>
              <a:gd name="T12" fmla="*/ 225 w 226"/>
              <a:gd name="T13" fmla="*/ 25 h 176"/>
              <a:gd name="T14" fmla="*/ 125 w 226"/>
              <a:gd name="T15" fmla="*/ 25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176">
                <a:moveTo>
                  <a:pt x="125" y="25"/>
                </a:moveTo>
                <a:lnTo>
                  <a:pt x="125" y="25"/>
                </a:lnTo>
                <a:cubicBezTo>
                  <a:pt x="125" y="50"/>
                  <a:pt x="75" y="25"/>
                  <a:pt x="50" y="50"/>
                </a:cubicBezTo>
                <a:cubicBezTo>
                  <a:pt x="0" y="50"/>
                  <a:pt x="0" y="150"/>
                  <a:pt x="25" y="175"/>
                </a:cubicBezTo>
                <a:cubicBezTo>
                  <a:pt x="50" y="175"/>
                  <a:pt x="75" y="175"/>
                  <a:pt x="75" y="150"/>
                </a:cubicBezTo>
                <a:cubicBezTo>
                  <a:pt x="100" y="100"/>
                  <a:pt x="125" y="100"/>
                  <a:pt x="150" y="125"/>
                </a:cubicBezTo>
                <a:cubicBezTo>
                  <a:pt x="200" y="125"/>
                  <a:pt x="225" y="75"/>
                  <a:pt x="225" y="25"/>
                </a:cubicBezTo>
                <a:cubicBezTo>
                  <a:pt x="225" y="0"/>
                  <a:pt x="150" y="0"/>
                  <a:pt x="125"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55" name="Freeform 181">
            <a:extLst>
              <a:ext uri="{FF2B5EF4-FFF2-40B4-BE49-F238E27FC236}">
                <a16:creationId xmlns:a16="http://schemas.microsoft.com/office/drawing/2014/main" id="{B4B137F5-97AB-0741-8BEF-6CE29558146A}"/>
              </a:ext>
            </a:extLst>
          </p:cNvPr>
          <p:cNvSpPr>
            <a:spLocks noChangeArrowheads="1"/>
          </p:cNvSpPr>
          <p:nvPr/>
        </p:nvSpPr>
        <p:spPr bwMode="auto">
          <a:xfrm>
            <a:off x="6187407" y="2978669"/>
            <a:ext cx="295311" cy="240467"/>
          </a:xfrm>
          <a:custGeom>
            <a:avLst/>
            <a:gdLst>
              <a:gd name="T0" fmla="*/ 26 w 927"/>
              <a:gd name="T1" fmla="*/ 151 h 752"/>
              <a:gd name="T2" fmla="*/ 26 w 927"/>
              <a:gd name="T3" fmla="*/ 151 h 752"/>
              <a:gd name="T4" fmla="*/ 26 w 927"/>
              <a:gd name="T5" fmla="*/ 251 h 752"/>
              <a:gd name="T6" fmla="*/ 26 w 927"/>
              <a:gd name="T7" fmla="*/ 300 h 752"/>
              <a:gd name="T8" fmla="*/ 50 w 927"/>
              <a:gd name="T9" fmla="*/ 351 h 752"/>
              <a:gd name="T10" fmla="*/ 75 w 927"/>
              <a:gd name="T11" fmla="*/ 400 h 752"/>
              <a:gd name="T12" fmla="*/ 101 w 927"/>
              <a:gd name="T13" fmla="*/ 476 h 752"/>
              <a:gd name="T14" fmla="*/ 101 w 927"/>
              <a:gd name="T15" fmla="*/ 501 h 752"/>
              <a:gd name="T16" fmla="*/ 150 w 927"/>
              <a:gd name="T17" fmla="*/ 551 h 752"/>
              <a:gd name="T18" fmla="*/ 201 w 927"/>
              <a:gd name="T19" fmla="*/ 576 h 752"/>
              <a:gd name="T20" fmla="*/ 251 w 927"/>
              <a:gd name="T21" fmla="*/ 601 h 752"/>
              <a:gd name="T22" fmla="*/ 301 w 927"/>
              <a:gd name="T23" fmla="*/ 601 h 752"/>
              <a:gd name="T24" fmla="*/ 326 w 927"/>
              <a:gd name="T25" fmla="*/ 625 h 752"/>
              <a:gd name="T26" fmla="*/ 401 w 927"/>
              <a:gd name="T27" fmla="*/ 651 h 752"/>
              <a:gd name="T28" fmla="*/ 451 w 927"/>
              <a:gd name="T29" fmla="*/ 701 h 752"/>
              <a:gd name="T30" fmla="*/ 501 w 927"/>
              <a:gd name="T31" fmla="*/ 701 h 752"/>
              <a:gd name="T32" fmla="*/ 575 w 927"/>
              <a:gd name="T33" fmla="*/ 701 h 752"/>
              <a:gd name="T34" fmla="*/ 651 w 927"/>
              <a:gd name="T35" fmla="*/ 701 h 752"/>
              <a:gd name="T36" fmla="*/ 726 w 927"/>
              <a:gd name="T37" fmla="*/ 725 h 752"/>
              <a:gd name="T38" fmla="*/ 775 w 927"/>
              <a:gd name="T39" fmla="*/ 751 h 752"/>
              <a:gd name="T40" fmla="*/ 775 w 927"/>
              <a:gd name="T41" fmla="*/ 676 h 752"/>
              <a:gd name="T42" fmla="*/ 875 w 927"/>
              <a:gd name="T43" fmla="*/ 601 h 752"/>
              <a:gd name="T44" fmla="*/ 901 w 927"/>
              <a:gd name="T45" fmla="*/ 551 h 752"/>
              <a:gd name="T46" fmla="*/ 875 w 927"/>
              <a:gd name="T47" fmla="*/ 476 h 752"/>
              <a:gd name="T48" fmla="*/ 875 w 927"/>
              <a:gd name="T49" fmla="*/ 376 h 752"/>
              <a:gd name="T50" fmla="*/ 826 w 927"/>
              <a:gd name="T51" fmla="*/ 326 h 752"/>
              <a:gd name="T52" fmla="*/ 901 w 927"/>
              <a:gd name="T53" fmla="*/ 300 h 752"/>
              <a:gd name="T54" fmla="*/ 875 w 927"/>
              <a:gd name="T55" fmla="*/ 200 h 752"/>
              <a:gd name="T56" fmla="*/ 875 w 927"/>
              <a:gd name="T57" fmla="*/ 126 h 752"/>
              <a:gd name="T58" fmla="*/ 801 w 927"/>
              <a:gd name="T59" fmla="*/ 76 h 752"/>
              <a:gd name="T60" fmla="*/ 801 w 927"/>
              <a:gd name="T61" fmla="*/ 76 h 752"/>
              <a:gd name="T62" fmla="*/ 551 w 927"/>
              <a:gd name="T63" fmla="*/ 76 h 752"/>
              <a:gd name="T64" fmla="*/ 501 w 927"/>
              <a:gd name="T65" fmla="*/ 51 h 752"/>
              <a:gd name="T66" fmla="*/ 451 w 927"/>
              <a:gd name="T67" fmla="*/ 76 h 752"/>
              <a:gd name="T68" fmla="*/ 401 w 927"/>
              <a:gd name="T69" fmla="*/ 26 h 752"/>
              <a:gd name="T70" fmla="*/ 201 w 927"/>
              <a:gd name="T71" fmla="*/ 76 h 752"/>
              <a:gd name="T72" fmla="*/ 50 w 927"/>
              <a:gd name="T73" fmla="*/ 126 h 752"/>
              <a:gd name="T74" fmla="*/ 26 w 927"/>
              <a:gd name="T75" fmla="*/ 151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7" h="752">
                <a:moveTo>
                  <a:pt x="26" y="151"/>
                </a:moveTo>
                <a:lnTo>
                  <a:pt x="26" y="151"/>
                </a:lnTo>
                <a:cubicBezTo>
                  <a:pt x="26" y="176"/>
                  <a:pt x="50" y="226"/>
                  <a:pt x="26" y="251"/>
                </a:cubicBezTo>
                <a:cubicBezTo>
                  <a:pt x="0" y="276"/>
                  <a:pt x="26" y="300"/>
                  <a:pt x="26" y="300"/>
                </a:cubicBezTo>
                <a:cubicBezTo>
                  <a:pt x="50" y="300"/>
                  <a:pt x="50" y="326"/>
                  <a:pt x="50" y="351"/>
                </a:cubicBezTo>
                <a:cubicBezTo>
                  <a:pt x="50" y="351"/>
                  <a:pt x="75" y="351"/>
                  <a:pt x="75" y="400"/>
                </a:cubicBezTo>
                <a:cubicBezTo>
                  <a:pt x="75" y="426"/>
                  <a:pt x="75" y="451"/>
                  <a:pt x="101" y="476"/>
                </a:cubicBezTo>
                <a:lnTo>
                  <a:pt x="101" y="501"/>
                </a:lnTo>
                <a:cubicBezTo>
                  <a:pt x="101" y="526"/>
                  <a:pt x="126" y="526"/>
                  <a:pt x="150" y="551"/>
                </a:cubicBezTo>
                <a:cubicBezTo>
                  <a:pt x="201" y="551"/>
                  <a:pt x="201" y="576"/>
                  <a:pt x="201" y="576"/>
                </a:cubicBezTo>
                <a:cubicBezTo>
                  <a:pt x="201" y="601"/>
                  <a:pt x="251" y="625"/>
                  <a:pt x="251" y="601"/>
                </a:cubicBezTo>
                <a:cubicBezTo>
                  <a:pt x="275" y="576"/>
                  <a:pt x="301" y="601"/>
                  <a:pt x="301" y="601"/>
                </a:cubicBezTo>
                <a:cubicBezTo>
                  <a:pt x="326" y="601"/>
                  <a:pt x="326" y="625"/>
                  <a:pt x="326" y="625"/>
                </a:cubicBezTo>
                <a:cubicBezTo>
                  <a:pt x="351" y="651"/>
                  <a:pt x="375" y="625"/>
                  <a:pt x="401" y="651"/>
                </a:cubicBezTo>
                <a:cubicBezTo>
                  <a:pt x="426" y="651"/>
                  <a:pt x="426" y="701"/>
                  <a:pt x="451" y="701"/>
                </a:cubicBezTo>
                <a:cubicBezTo>
                  <a:pt x="451" y="725"/>
                  <a:pt x="475" y="676"/>
                  <a:pt x="501" y="701"/>
                </a:cubicBezTo>
                <a:cubicBezTo>
                  <a:pt x="501" y="701"/>
                  <a:pt x="551" y="725"/>
                  <a:pt x="575" y="701"/>
                </a:cubicBezTo>
                <a:cubicBezTo>
                  <a:pt x="601" y="701"/>
                  <a:pt x="626" y="725"/>
                  <a:pt x="651" y="701"/>
                </a:cubicBezTo>
                <a:cubicBezTo>
                  <a:pt x="675" y="701"/>
                  <a:pt x="726" y="725"/>
                  <a:pt x="726" y="725"/>
                </a:cubicBezTo>
                <a:cubicBezTo>
                  <a:pt x="726" y="725"/>
                  <a:pt x="751" y="751"/>
                  <a:pt x="775" y="751"/>
                </a:cubicBezTo>
                <a:cubicBezTo>
                  <a:pt x="801" y="725"/>
                  <a:pt x="775" y="701"/>
                  <a:pt x="775" y="676"/>
                </a:cubicBezTo>
                <a:cubicBezTo>
                  <a:pt x="775" y="676"/>
                  <a:pt x="851" y="601"/>
                  <a:pt x="875" y="601"/>
                </a:cubicBezTo>
                <a:cubicBezTo>
                  <a:pt x="875" y="576"/>
                  <a:pt x="901" y="576"/>
                  <a:pt x="901" y="551"/>
                </a:cubicBezTo>
                <a:cubicBezTo>
                  <a:pt x="926" y="551"/>
                  <a:pt x="875" y="476"/>
                  <a:pt x="875" y="476"/>
                </a:cubicBezTo>
                <a:cubicBezTo>
                  <a:pt x="875" y="451"/>
                  <a:pt x="851" y="400"/>
                  <a:pt x="875" y="376"/>
                </a:cubicBezTo>
                <a:cubicBezTo>
                  <a:pt x="875" y="376"/>
                  <a:pt x="826" y="351"/>
                  <a:pt x="826" y="326"/>
                </a:cubicBezTo>
                <a:cubicBezTo>
                  <a:pt x="826" y="326"/>
                  <a:pt x="875" y="300"/>
                  <a:pt x="901" y="300"/>
                </a:cubicBezTo>
                <a:cubicBezTo>
                  <a:pt x="901" y="276"/>
                  <a:pt x="901" y="226"/>
                  <a:pt x="875" y="200"/>
                </a:cubicBezTo>
                <a:cubicBezTo>
                  <a:pt x="875" y="200"/>
                  <a:pt x="851" y="176"/>
                  <a:pt x="875" y="126"/>
                </a:cubicBezTo>
                <a:cubicBezTo>
                  <a:pt x="875" y="100"/>
                  <a:pt x="801" y="76"/>
                  <a:pt x="801" y="76"/>
                </a:cubicBezTo>
                <a:lnTo>
                  <a:pt x="801" y="76"/>
                </a:lnTo>
                <a:cubicBezTo>
                  <a:pt x="726" y="100"/>
                  <a:pt x="551" y="76"/>
                  <a:pt x="551" y="76"/>
                </a:cubicBezTo>
                <a:cubicBezTo>
                  <a:pt x="551" y="76"/>
                  <a:pt x="526" y="51"/>
                  <a:pt x="501" y="51"/>
                </a:cubicBezTo>
                <a:cubicBezTo>
                  <a:pt x="501" y="76"/>
                  <a:pt x="475" y="76"/>
                  <a:pt x="451" y="76"/>
                </a:cubicBezTo>
                <a:cubicBezTo>
                  <a:pt x="401" y="76"/>
                  <a:pt x="401" y="51"/>
                  <a:pt x="401" y="26"/>
                </a:cubicBezTo>
                <a:cubicBezTo>
                  <a:pt x="401" y="0"/>
                  <a:pt x="251" y="26"/>
                  <a:pt x="201" y="76"/>
                </a:cubicBezTo>
                <a:cubicBezTo>
                  <a:pt x="150" y="126"/>
                  <a:pt x="50" y="100"/>
                  <a:pt x="50" y="126"/>
                </a:cubicBezTo>
                <a:cubicBezTo>
                  <a:pt x="50" y="151"/>
                  <a:pt x="50" y="151"/>
                  <a:pt x="26" y="151"/>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56" name="Freeform 182">
            <a:extLst>
              <a:ext uri="{FF2B5EF4-FFF2-40B4-BE49-F238E27FC236}">
                <a16:creationId xmlns:a16="http://schemas.microsoft.com/office/drawing/2014/main" id="{1A29BEB3-CDCE-884B-A5A9-5D05CF3CCF3A}"/>
              </a:ext>
            </a:extLst>
          </p:cNvPr>
          <p:cNvSpPr>
            <a:spLocks noChangeArrowheads="1"/>
          </p:cNvSpPr>
          <p:nvPr/>
        </p:nvSpPr>
        <p:spPr bwMode="auto">
          <a:xfrm>
            <a:off x="6235220" y="3361168"/>
            <a:ext cx="104061" cy="104061"/>
          </a:xfrm>
          <a:custGeom>
            <a:avLst/>
            <a:gdLst>
              <a:gd name="T0" fmla="*/ 251 w 326"/>
              <a:gd name="T1" fmla="*/ 300 h 326"/>
              <a:gd name="T2" fmla="*/ 251 w 326"/>
              <a:gd name="T3" fmla="*/ 300 h 326"/>
              <a:gd name="T4" fmla="*/ 325 w 326"/>
              <a:gd name="T5" fmla="*/ 200 h 326"/>
              <a:gd name="T6" fmla="*/ 325 w 326"/>
              <a:gd name="T7" fmla="*/ 75 h 326"/>
              <a:gd name="T8" fmla="*/ 251 w 326"/>
              <a:gd name="T9" fmla="*/ 25 h 326"/>
              <a:gd name="T10" fmla="*/ 101 w 326"/>
              <a:gd name="T11" fmla="*/ 25 h 326"/>
              <a:gd name="T12" fmla="*/ 51 w 326"/>
              <a:gd name="T13" fmla="*/ 25 h 326"/>
              <a:gd name="T14" fmla="*/ 0 w 326"/>
              <a:gd name="T15" fmla="*/ 50 h 326"/>
              <a:gd name="T16" fmla="*/ 51 w 326"/>
              <a:gd name="T17" fmla="*/ 125 h 326"/>
              <a:gd name="T18" fmla="*/ 125 w 326"/>
              <a:gd name="T19" fmla="*/ 200 h 326"/>
              <a:gd name="T20" fmla="*/ 201 w 326"/>
              <a:gd name="T21" fmla="*/ 300 h 326"/>
              <a:gd name="T22" fmla="*/ 251 w 326"/>
              <a:gd name="T23" fmla="*/ 325 h 326"/>
              <a:gd name="T24" fmla="*/ 251 w 326"/>
              <a:gd name="T25" fmla="*/ 30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326">
                <a:moveTo>
                  <a:pt x="251" y="300"/>
                </a:moveTo>
                <a:lnTo>
                  <a:pt x="251" y="300"/>
                </a:lnTo>
                <a:cubicBezTo>
                  <a:pt x="251" y="275"/>
                  <a:pt x="301" y="200"/>
                  <a:pt x="325" y="200"/>
                </a:cubicBezTo>
                <a:cubicBezTo>
                  <a:pt x="325" y="200"/>
                  <a:pt x="325" y="125"/>
                  <a:pt x="325" y="75"/>
                </a:cubicBezTo>
                <a:cubicBezTo>
                  <a:pt x="276" y="50"/>
                  <a:pt x="251" y="25"/>
                  <a:pt x="251" y="25"/>
                </a:cubicBezTo>
                <a:cubicBezTo>
                  <a:pt x="251" y="25"/>
                  <a:pt x="125" y="25"/>
                  <a:pt x="101" y="25"/>
                </a:cubicBezTo>
                <a:cubicBezTo>
                  <a:pt x="76" y="0"/>
                  <a:pt x="51" y="50"/>
                  <a:pt x="51" y="25"/>
                </a:cubicBezTo>
                <a:cubicBezTo>
                  <a:pt x="25" y="0"/>
                  <a:pt x="0" y="25"/>
                  <a:pt x="0" y="50"/>
                </a:cubicBezTo>
                <a:cubicBezTo>
                  <a:pt x="0" y="75"/>
                  <a:pt x="51" y="75"/>
                  <a:pt x="51" y="125"/>
                </a:cubicBezTo>
                <a:cubicBezTo>
                  <a:pt x="51" y="150"/>
                  <a:pt x="125" y="200"/>
                  <a:pt x="125" y="200"/>
                </a:cubicBezTo>
                <a:cubicBezTo>
                  <a:pt x="125" y="225"/>
                  <a:pt x="176" y="250"/>
                  <a:pt x="201" y="300"/>
                </a:cubicBezTo>
                <a:cubicBezTo>
                  <a:pt x="201" y="300"/>
                  <a:pt x="225" y="325"/>
                  <a:pt x="251" y="325"/>
                </a:cubicBezTo>
                <a:lnTo>
                  <a:pt x="251" y="300"/>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57" name="Freeform 183">
            <a:extLst>
              <a:ext uri="{FF2B5EF4-FFF2-40B4-BE49-F238E27FC236}">
                <a16:creationId xmlns:a16="http://schemas.microsoft.com/office/drawing/2014/main" id="{9356204A-4684-FC44-99D1-3C906063B127}"/>
              </a:ext>
            </a:extLst>
          </p:cNvPr>
          <p:cNvSpPr>
            <a:spLocks noChangeArrowheads="1"/>
          </p:cNvSpPr>
          <p:nvPr/>
        </p:nvSpPr>
        <p:spPr bwMode="auto">
          <a:xfrm>
            <a:off x="6180375" y="3313355"/>
            <a:ext cx="160312" cy="143436"/>
          </a:xfrm>
          <a:custGeom>
            <a:avLst/>
            <a:gdLst>
              <a:gd name="T0" fmla="*/ 300 w 501"/>
              <a:gd name="T1" fmla="*/ 350 h 451"/>
              <a:gd name="T2" fmla="*/ 300 w 501"/>
              <a:gd name="T3" fmla="*/ 350 h 451"/>
              <a:gd name="T4" fmla="*/ 226 w 501"/>
              <a:gd name="T5" fmla="*/ 275 h 451"/>
              <a:gd name="T6" fmla="*/ 175 w 501"/>
              <a:gd name="T7" fmla="*/ 200 h 451"/>
              <a:gd name="T8" fmla="*/ 226 w 501"/>
              <a:gd name="T9" fmla="*/ 175 h 451"/>
              <a:gd name="T10" fmla="*/ 276 w 501"/>
              <a:gd name="T11" fmla="*/ 175 h 451"/>
              <a:gd name="T12" fmla="*/ 426 w 501"/>
              <a:gd name="T13" fmla="*/ 175 h 451"/>
              <a:gd name="T14" fmla="*/ 500 w 501"/>
              <a:gd name="T15" fmla="*/ 225 h 451"/>
              <a:gd name="T16" fmla="*/ 500 w 501"/>
              <a:gd name="T17" fmla="*/ 200 h 451"/>
              <a:gd name="T18" fmla="*/ 476 w 501"/>
              <a:gd name="T19" fmla="*/ 125 h 451"/>
              <a:gd name="T20" fmla="*/ 451 w 501"/>
              <a:gd name="T21" fmla="*/ 75 h 451"/>
              <a:gd name="T22" fmla="*/ 426 w 501"/>
              <a:gd name="T23" fmla="*/ 75 h 451"/>
              <a:gd name="T24" fmla="*/ 326 w 501"/>
              <a:gd name="T25" fmla="*/ 75 h 451"/>
              <a:gd name="T26" fmla="*/ 251 w 501"/>
              <a:gd name="T27" fmla="*/ 0 h 451"/>
              <a:gd name="T28" fmla="*/ 175 w 501"/>
              <a:gd name="T29" fmla="*/ 50 h 451"/>
              <a:gd name="T30" fmla="*/ 151 w 501"/>
              <a:gd name="T31" fmla="*/ 100 h 451"/>
              <a:gd name="T32" fmla="*/ 126 w 501"/>
              <a:gd name="T33" fmla="*/ 125 h 451"/>
              <a:gd name="T34" fmla="*/ 75 w 501"/>
              <a:gd name="T35" fmla="*/ 125 h 451"/>
              <a:gd name="T36" fmla="*/ 0 w 501"/>
              <a:gd name="T37" fmla="*/ 150 h 451"/>
              <a:gd name="T38" fmla="*/ 25 w 501"/>
              <a:gd name="T39" fmla="*/ 175 h 451"/>
              <a:gd name="T40" fmla="*/ 100 w 501"/>
              <a:gd name="T41" fmla="*/ 225 h 451"/>
              <a:gd name="T42" fmla="*/ 175 w 501"/>
              <a:gd name="T43" fmla="*/ 350 h 451"/>
              <a:gd name="T44" fmla="*/ 251 w 501"/>
              <a:gd name="T45" fmla="*/ 375 h 451"/>
              <a:gd name="T46" fmla="*/ 326 w 501"/>
              <a:gd name="T47" fmla="*/ 425 h 451"/>
              <a:gd name="T48" fmla="*/ 376 w 501"/>
              <a:gd name="T49" fmla="*/ 450 h 451"/>
              <a:gd name="T50" fmla="*/ 300 w 501"/>
              <a:gd name="T51" fmla="*/ 35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1" h="451">
                <a:moveTo>
                  <a:pt x="300" y="350"/>
                </a:moveTo>
                <a:lnTo>
                  <a:pt x="300" y="350"/>
                </a:lnTo>
                <a:cubicBezTo>
                  <a:pt x="300" y="350"/>
                  <a:pt x="226" y="300"/>
                  <a:pt x="226" y="275"/>
                </a:cubicBezTo>
                <a:cubicBezTo>
                  <a:pt x="226" y="225"/>
                  <a:pt x="175" y="225"/>
                  <a:pt x="175" y="200"/>
                </a:cubicBezTo>
                <a:cubicBezTo>
                  <a:pt x="175" y="175"/>
                  <a:pt x="200" y="150"/>
                  <a:pt x="226" y="175"/>
                </a:cubicBezTo>
                <a:cubicBezTo>
                  <a:pt x="226" y="200"/>
                  <a:pt x="251" y="150"/>
                  <a:pt x="276" y="175"/>
                </a:cubicBezTo>
                <a:cubicBezTo>
                  <a:pt x="300" y="175"/>
                  <a:pt x="426" y="175"/>
                  <a:pt x="426" y="175"/>
                </a:cubicBezTo>
                <a:cubicBezTo>
                  <a:pt x="426" y="175"/>
                  <a:pt x="451" y="200"/>
                  <a:pt x="500" y="225"/>
                </a:cubicBezTo>
                <a:cubicBezTo>
                  <a:pt x="500" y="200"/>
                  <a:pt x="500" y="200"/>
                  <a:pt x="500" y="200"/>
                </a:cubicBezTo>
                <a:cubicBezTo>
                  <a:pt x="500" y="175"/>
                  <a:pt x="500" y="150"/>
                  <a:pt x="476" y="125"/>
                </a:cubicBezTo>
                <a:cubicBezTo>
                  <a:pt x="451" y="125"/>
                  <a:pt x="451" y="100"/>
                  <a:pt x="451" y="75"/>
                </a:cubicBezTo>
                <a:cubicBezTo>
                  <a:pt x="426" y="75"/>
                  <a:pt x="426" y="75"/>
                  <a:pt x="426" y="75"/>
                </a:cubicBezTo>
                <a:cubicBezTo>
                  <a:pt x="400" y="100"/>
                  <a:pt x="326" y="100"/>
                  <a:pt x="326" y="75"/>
                </a:cubicBezTo>
                <a:cubicBezTo>
                  <a:pt x="300" y="50"/>
                  <a:pt x="251" y="25"/>
                  <a:pt x="251" y="0"/>
                </a:cubicBezTo>
                <a:cubicBezTo>
                  <a:pt x="226" y="25"/>
                  <a:pt x="200" y="50"/>
                  <a:pt x="175" y="50"/>
                </a:cubicBezTo>
                <a:cubicBezTo>
                  <a:pt x="175" y="50"/>
                  <a:pt x="175" y="100"/>
                  <a:pt x="151" y="100"/>
                </a:cubicBezTo>
                <a:lnTo>
                  <a:pt x="126" y="125"/>
                </a:lnTo>
                <a:cubicBezTo>
                  <a:pt x="126" y="150"/>
                  <a:pt x="75" y="125"/>
                  <a:pt x="75" y="125"/>
                </a:cubicBezTo>
                <a:cubicBezTo>
                  <a:pt x="51" y="125"/>
                  <a:pt x="25" y="150"/>
                  <a:pt x="0" y="150"/>
                </a:cubicBezTo>
                <a:cubicBezTo>
                  <a:pt x="0" y="150"/>
                  <a:pt x="0" y="175"/>
                  <a:pt x="25" y="175"/>
                </a:cubicBezTo>
                <a:cubicBezTo>
                  <a:pt x="51" y="175"/>
                  <a:pt x="100" y="175"/>
                  <a:pt x="100" y="225"/>
                </a:cubicBezTo>
                <a:cubicBezTo>
                  <a:pt x="100" y="250"/>
                  <a:pt x="151" y="325"/>
                  <a:pt x="175" y="350"/>
                </a:cubicBezTo>
                <a:cubicBezTo>
                  <a:pt x="200" y="375"/>
                  <a:pt x="251" y="375"/>
                  <a:pt x="251" y="375"/>
                </a:cubicBezTo>
                <a:cubicBezTo>
                  <a:pt x="251" y="400"/>
                  <a:pt x="300" y="425"/>
                  <a:pt x="326" y="425"/>
                </a:cubicBezTo>
                <a:cubicBezTo>
                  <a:pt x="351" y="425"/>
                  <a:pt x="351" y="425"/>
                  <a:pt x="376" y="450"/>
                </a:cubicBezTo>
                <a:cubicBezTo>
                  <a:pt x="351" y="400"/>
                  <a:pt x="300" y="375"/>
                  <a:pt x="300" y="350"/>
                </a:cubicBezTo>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58" name="Freeform 184">
            <a:extLst>
              <a:ext uri="{FF2B5EF4-FFF2-40B4-BE49-F238E27FC236}">
                <a16:creationId xmlns:a16="http://schemas.microsoft.com/office/drawing/2014/main" id="{C775A2A6-836A-F840-92A9-3F89068C6074}"/>
              </a:ext>
            </a:extLst>
          </p:cNvPr>
          <p:cNvSpPr>
            <a:spLocks noChangeArrowheads="1"/>
          </p:cNvSpPr>
          <p:nvPr/>
        </p:nvSpPr>
        <p:spPr bwMode="auto">
          <a:xfrm>
            <a:off x="6332252" y="3465228"/>
            <a:ext cx="56249" cy="104061"/>
          </a:xfrm>
          <a:custGeom>
            <a:avLst/>
            <a:gdLst>
              <a:gd name="T0" fmla="*/ 124 w 176"/>
              <a:gd name="T1" fmla="*/ 275 h 326"/>
              <a:gd name="T2" fmla="*/ 124 w 176"/>
              <a:gd name="T3" fmla="*/ 275 h 326"/>
              <a:gd name="T4" fmla="*/ 150 w 176"/>
              <a:gd name="T5" fmla="*/ 250 h 326"/>
              <a:gd name="T6" fmla="*/ 175 w 176"/>
              <a:gd name="T7" fmla="*/ 200 h 326"/>
              <a:gd name="T8" fmla="*/ 175 w 176"/>
              <a:gd name="T9" fmla="*/ 200 h 326"/>
              <a:gd name="T10" fmla="*/ 124 w 176"/>
              <a:gd name="T11" fmla="*/ 125 h 326"/>
              <a:gd name="T12" fmla="*/ 150 w 176"/>
              <a:gd name="T13" fmla="*/ 25 h 326"/>
              <a:gd name="T14" fmla="*/ 50 w 176"/>
              <a:gd name="T15" fmla="*/ 0 h 326"/>
              <a:gd name="T16" fmla="*/ 24 w 176"/>
              <a:gd name="T17" fmla="*/ 50 h 326"/>
              <a:gd name="T18" fmla="*/ 50 w 176"/>
              <a:gd name="T19" fmla="*/ 125 h 326"/>
              <a:gd name="T20" fmla="*/ 24 w 176"/>
              <a:gd name="T21" fmla="*/ 250 h 326"/>
              <a:gd name="T22" fmla="*/ 100 w 176"/>
              <a:gd name="T23" fmla="*/ 325 h 326"/>
              <a:gd name="T24" fmla="*/ 124 w 176"/>
              <a:gd name="T25" fmla="*/ 27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326">
                <a:moveTo>
                  <a:pt x="124" y="275"/>
                </a:moveTo>
                <a:lnTo>
                  <a:pt x="124" y="275"/>
                </a:lnTo>
                <a:cubicBezTo>
                  <a:pt x="150" y="275"/>
                  <a:pt x="124" y="275"/>
                  <a:pt x="150" y="250"/>
                </a:cubicBezTo>
                <a:cubicBezTo>
                  <a:pt x="175" y="225"/>
                  <a:pt x="175" y="200"/>
                  <a:pt x="175" y="200"/>
                </a:cubicBezTo>
                <a:lnTo>
                  <a:pt x="175" y="200"/>
                </a:lnTo>
                <a:cubicBezTo>
                  <a:pt x="150" y="175"/>
                  <a:pt x="124" y="150"/>
                  <a:pt x="124" y="125"/>
                </a:cubicBezTo>
                <a:cubicBezTo>
                  <a:pt x="124" y="100"/>
                  <a:pt x="124" y="75"/>
                  <a:pt x="150" y="25"/>
                </a:cubicBezTo>
                <a:cubicBezTo>
                  <a:pt x="124" y="25"/>
                  <a:pt x="75" y="0"/>
                  <a:pt x="50" y="0"/>
                </a:cubicBezTo>
                <a:cubicBezTo>
                  <a:pt x="50" y="0"/>
                  <a:pt x="24" y="25"/>
                  <a:pt x="24" y="50"/>
                </a:cubicBezTo>
                <a:cubicBezTo>
                  <a:pt x="50" y="75"/>
                  <a:pt x="75" y="100"/>
                  <a:pt x="50" y="125"/>
                </a:cubicBezTo>
                <a:cubicBezTo>
                  <a:pt x="24" y="150"/>
                  <a:pt x="0" y="225"/>
                  <a:pt x="24" y="250"/>
                </a:cubicBezTo>
                <a:cubicBezTo>
                  <a:pt x="75" y="275"/>
                  <a:pt x="75" y="325"/>
                  <a:pt x="100" y="325"/>
                </a:cubicBezTo>
                <a:cubicBezTo>
                  <a:pt x="100" y="300"/>
                  <a:pt x="100" y="275"/>
                  <a:pt x="124" y="275"/>
                </a:cubicBezTo>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59" name="Freeform 185">
            <a:extLst>
              <a:ext uri="{FF2B5EF4-FFF2-40B4-BE49-F238E27FC236}">
                <a16:creationId xmlns:a16="http://schemas.microsoft.com/office/drawing/2014/main" id="{E6F5F000-8616-DA41-AD7C-36C939BBF0CF}"/>
              </a:ext>
            </a:extLst>
          </p:cNvPr>
          <p:cNvSpPr>
            <a:spLocks noChangeArrowheads="1"/>
          </p:cNvSpPr>
          <p:nvPr/>
        </p:nvSpPr>
        <p:spPr bwMode="auto">
          <a:xfrm>
            <a:off x="6252096" y="3234605"/>
            <a:ext cx="191249" cy="112499"/>
          </a:xfrm>
          <a:custGeom>
            <a:avLst/>
            <a:gdLst>
              <a:gd name="T0" fmla="*/ 574 w 601"/>
              <a:gd name="T1" fmla="*/ 50 h 351"/>
              <a:gd name="T2" fmla="*/ 574 w 601"/>
              <a:gd name="T3" fmla="*/ 50 h 351"/>
              <a:gd name="T4" fmla="*/ 550 w 601"/>
              <a:gd name="T5" fmla="*/ 50 h 351"/>
              <a:gd name="T6" fmla="*/ 500 w 601"/>
              <a:gd name="T7" fmla="*/ 25 h 351"/>
              <a:gd name="T8" fmla="*/ 425 w 601"/>
              <a:gd name="T9" fmla="*/ 0 h 351"/>
              <a:gd name="T10" fmla="*/ 325 w 601"/>
              <a:gd name="T11" fmla="*/ 50 h 351"/>
              <a:gd name="T12" fmla="*/ 225 w 601"/>
              <a:gd name="T13" fmla="*/ 75 h 351"/>
              <a:gd name="T14" fmla="*/ 100 w 601"/>
              <a:gd name="T15" fmla="*/ 75 h 351"/>
              <a:gd name="T16" fmla="*/ 100 w 601"/>
              <a:gd name="T17" fmla="*/ 75 h 351"/>
              <a:gd name="T18" fmla="*/ 74 w 601"/>
              <a:gd name="T19" fmla="*/ 100 h 351"/>
              <a:gd name="T20" fmla="*/ 25 w 601"/>
              <a:gd name="T21" fmla="*/ 125 h 351"/>
              <a:gd name="T22" fmla="*/ 25 w 601"/>
              <a:gd name="T23" fmla="*/ 150 h 351"/>
              <a:gd name="T24" fmla="*/ 0 w 601"/>
              <a:gd name="T25" fmla="*/ 200 h 351"/>
              <a:gd name="T26" fmla="*/ 0 w 601"/>
              <a:gd name="T27" fmla="*/ 225 h 351"/>
              <a:gd name="T28" fmla="*/ 25 w 601"/>
              <a:gd name="T29" fmla="*/ 250 h 351"/>
              <a:gd name="T30" fmla="*/ 25 w 601"/>
              <a:gd name="T31" fmla="*/ 250 h 351"/>
              <a:gd name="T32" fmla="*/ 100 w 601"/>
              <a:gd name="T33" fmla="*/ 325 h 351"/>
              <a:gd name="T34" fmla="*/ 200 w 601"/>
              <a:gd name="T35" fmla="*/ 325 h 351"/>
              <a:gd name="T36" fmla="*/ 325 w 601"/>
              <a:gd name="T37" fmla="*/ 300 h 351"/>
              <a:gd name="T38" fmla="*/ 350 w 601"/>
              <a:gd name="T39" fmla="*/ 300 h 351"/>
              <a:gd name="T40" fmla="*/ 374 w 601"/>
              <a:gd name="T41" fmla="*/ 325 h 351"/>
              <a:gd name="T42" fmla="*/ 450 w 601"/>
              <a:gd name="T43" fmla="*/ 275 h 351"/>
              <a:gd name="T44" fmla="*/ 525 w 601"/>
              <a:gd name="T45" fmla="*/ 125 h 351"/>
              <a:gd name="T46" fmla="*/ 600 w 601"/>
              <a:gd name="T47" fmla="*/ 100 h 351"/>
              <a:gd name="T48" fmla="*/ 574 w 601"/>
              <a:gd name="T49" fmla="*/ 5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1" h="351">
                <a:moveTo>
                  <a:pt x="574" y="50"/>
                </a:moveTo>
                <a:lnTo>
                  <a:pt x="574" y="50"/>
                </a:lnTo>
                <a:cubicBezTo>
                  <a:pt x="574" y="50"/>
                  <a:pt x="574" y="50"/>
                  <a:pt x="550" y="50"/>
                </a:cubicBezTo>
                <a:cubicBezTo>
                  <a:pt x="525" y="50"/>
                  <a:pt x="500" y="25"/>
                  <a:pt x="500" y="25"/>
                </a:cubicBezTo>
                <a:cubicBezTo>
                  <a:pt x="474" y="0"/>
                  <a:pt x="425" y="0"/>
                  <a:pt x="425" y="0"/>
                </a:cubicBezTo>
                <a:cubicBezTo>
                  <a:pt x="400" y="0"/>
                  <a:pt x="350" y="50"/>
                  <a:pt x="325" y="50"/>
                </a:cubicBezTo>
                <a:cubicBezTo>
                  <a:pt x="300" y="50"/>
                  <a:pt x="225" y="75"/>
                  <a:pt x="225" y="75"/>
                </a:cubicBezTo>
                <a:cubicBezTo>
                  <a:pt x="225" y="100"/>
                  <a:pt x="125" y="100"/>
                  <a:pt x="100" y="75"/>
                </a:cubicBezTo>
                <a:lnTo>
                  <a:pt x="100" y="75"/>
                </a:lnTo>
                <a:cubicBezTo>
                  <a:pt x="74" y="75"/>
                  <a:pt x="74" y="75"/>
                  <a:pt x="74" y="100"/>
                </a:cubicBezTo>
                <a:cubicBezTo>
                  <a:pt x="74" y="125"/>
                  <a:pt x="50" y="125"/>
                  <a:pt x="25" y="125"/>
                </a:cubicBezTo>
                <a:lnTo>
                  <a:pt x="25" y="150"/>
                </a:lnTo>
                <a:cubicBezTo>
                  <a:pt x="25" y="175"/>
                  <a:pt x="25" y="200"/>
                  <a:pt x="0" y="200"/>
                </a:cubicBezTo>
                <a:cubicBezTo>
                  <a:pt x="0" y="200"/>
                  <a:pt x="0" y="200"/>
                  <a:pt x="0" y="225"/>
                </a:cubicBezTo>
                <a:lnTo>
                  <a:pt x="25" y="250"/>
                </a:lnTo>
                <a:lnTo>
                  <a:pt x="25" y="250"/>
                </a:lnTo>
                <a:cubicBezTo>
                  <a:pt x="25" y="275"/>
                  <a:pt x="74" y="300"/>
                  <a:pt x="100" y="325"/>
                </a:cubicBezTo>
                <a:cubicBezTo>
                  <a:pt x="100" y="350"/>
                  <a:pt x="174" y="350"/>
                  <a:pt x="200" y="325"/>
                </a:cubicBezTo>
                <a:cubicBezTo>
                  <a:pt x="225" y="325"/>
                  <a:pt x="325" y="300"/>
                  <a:pt x="325" y="300"/>
                </a:cubicBezTo>
                <a:lnTo>
                  <a:pt x="350" y="300"/>
                </a:lnTo>
                <a:cubicBezTo>
                  <a:pt x="350" y="300"/>
                  <a:pt x="374" y="300"/>
                  <a:pt x="374" y="325"/>
                </a:cubicBezTo>
                <a:cubicBezTo>
                  <a:pt x="400" y="300"/>
                  <a:pt x="425" y="300"/>
                  <a:pt x="450" y="275"/>
                </a:cubicBezTo>
                <a:cubicBezTo>
                  <a:pt x="474" y="250"/>
                  <a:pt x="525" y="150"/>
                  <a:pt x="525" y="125"/>
                </a:cubicBezTo>
                <a:cubicBezTo>
                  <a:pt x="550" y="125"/>
                  <a:pt x="574" y="100"/>
                  <a:pt x="600" y="100"/>
                </a:cubicBezTo>
                <a:cubicBezTo>
                  <a:pt x="600" y="75"/>
                  <a:pt x="600" y="75"/>
                  <a:pt x="574" y="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60" name="Freeform 186">
            <a:extLst>
              <a:ext uri="{FF2B5EF4-FFF2-40B4-BE49-F238E27FC236}">
                <a16:creationId xmlns:a16="http://schemas.microsoft.com/office/drawing/2014/main" id="{73D7B3C1-2872-5648-9DAF-C617F930C7B1}"/>
              </a:ext>
            </a:extLst>
          </p:cNvPr>
          <p:cNvSpPr>
            <a:spLocks noChangeArrowheads="1"/>
          </p:cNvSpPr>
          <p:nvPr/>
        </p:nvSpPr>
        <p:spPr bwMode="auto">
          <a:xfrm>
            <a:off x="6132565" y="3138981"/>
            <a:ext cx="191249" cy="95624"/>
          </a:xfrm>
          <a:custGeom>
            <a:avLst/>
            <a:gdLst>
              <a:gd name="T0" fmla="*/ 575 w 601"/>
              <a:gd name="T1" fmla="*/ 150 h 301"/>
              <a:gd name="T2" fmla="*/ 575 w 601"/>
              <a:gd name="T3" fmla="*/ 150 h 301"/>
              <a:gd name="T4" fmla="*/ 500 w 601"/>
              <a:gd name="T5" fmla="*/ 124 h 301"/>
              <a:gd name="T6" fmla="*/ 475 w 601"/>
              <a:gd name="T7" fmla="*/ 100 h 301"/>
              <a:gd name="T8" fmla="*/ 425 w 601"/>
              <a:gd name="T9" fmla="*/ 100 h 301"/>
              <a:gd name="T10" fmla="*/ 375 w 601"/>
              <a:gd name="T11" fmla="*/ 75 h 301"/>
              <a:gd name="T12" fmla="*/ 324 w 601"/>
              <a:gd name="T13" fmla="*/ 50 h 301"/>
              <a:gd name="T14" fmla="*/ 275 w 601"/>
              <a:gd name="T15" fmla="*/ 0 h 301"/>
              <a:gd name="T16" fmla="*/ 249 w 601"/>
              <a:gd name="T17" fmla="*/ 25 h 301"/>
              <a:gd name="T18" fmla="*/ 200 w 601"/>
              <a:gd name="T19" fmla="*/ 25 h 301"/>
              <a:gd name="T20" fmla="*/ 124 w 601"/>
              <a:gd name="T21" fmla="*/ 50 h 301"/>
              <a:gd name="T22" fmla="*/ 24 w 601"/>
              <a:gd name="T23" fmla="*/ 100 h 301"/>
              <a:gd name="T24" fmla="*/ 49 w 601"/>
              <a:gd name="T25" fmla="*/ 150 h 301"/>
              <a:gd name="T26" fmla="*/ 75 w 601"/>
              <a:gd name="T27" fmla="*/ 224 h 301"/>
              <a:gd name="T28" fmla="*/ 174 w 601"/>
              <a:gd name="T29" fmla="*/ 300 h 301"/>
              <a:gd name="T30" fmla="*/ 174 w 601"/>
              <a:gd name="T31" fmla="*/ 300 h 301"/>
              <a:gd name="T32" fmla="*/ 249 w 601"/>
              <a:gd name="T33" fmla="*/ 300 h 301"/>
              <a:gd name="T34" fmla="*/ 275 w 601"/>
              <a:gd name="T35" fmla="*/ 250 h 301"/>
              <a:gd name="T36" fmla="*/ 349 w 601"/>
              <a:gd name="T37" fmla="*/ 275 h 301"/>
              <a:gd name="T38" fmla="*/ 425 w 601"/>
              <a:gd name="T39" fmla="*/ 300 h 301"/>
              <a:gd name="T40" fmla="*/ 425 w 601"/>
              <a:gd name="T41" fmla="*/ 300 h 301"/>
              <a:gd name="T42" fmla="*/ 449 w 601"/>
              <a:gd name="T43" fmla="*/ 275 h 301"/>
              <a:gd name="T44" fmla="*/ 549 w 601"/>
              <a:gd name="T45" fmla="*/ 224 h 301"/>
              <a:gd name="T46" fmla="*/ 600 w 601"/>
              <a:gd name="T47" fmla="*/ 200 h 301"/>
              <a:gd name="T48" fmla="*/ 575 w 601"/>
              <a:gd name="T49" fmla="*/ 15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1" h="301">
                <a:moveTo>
                  <a:pt x="575" y="150"/>
                </a:moveTo>
                <a:lnTo>
                  <a:pt x="575" y="150"/>
                </a:lnTo>
                <a:cubicBezTo>
                  <a:pt x="549" y="124"/>
                  <a:pt x="525" y="150"/>
                  <a:pt x="500" y="124"/>
                </a:cubicBezTo>
                <a:cubicBezTo>
                  <a:pt x="500" y="124"/>
                  <a:pt x="500" y="100"/>
                  <a:pt x="475" y="100"/>
                </a:cubicBezTo>
                <a:cubicBezTo>
                  <a:pt x="475" y="100"/>
                  <a:pt x="449" y="75"/>
                  <a:pt x="425" y="100"/>
                </a:cubicBezTo>
                <a:cubicBezTo>
                  <a:pt x="425" y="124"/>
                  <a:pt x="375" y="100"/>
                  <a:pt x="375" y="75"/>
                </a:cubicBezTo>
                <a:cubicBezTo>
                  <a:pt x="375" y="75"/>
                  <a:pt x="375" y="50"/>
                  <a:pt x="324" y="50"/>
                </a:cubicBezTo>
                <a:cubicBezTo>
                  <a:pt x="300" y="25"/>
                  <a:pt x="275" y="25"/>
                  <a:pt x="275" y="0"/>
                </a:cubicBezTo>
                <a:cubicBezTo>
                  <a:pt x="275" y="25"/>
                  <a:pt x="275" y="25"/>
                  <a:pt x="249" y="25"/>
                </a:cubicBezTo>
                <a:cubicBezTo>
                  <a:pt x="249" y="25"/>
                  <a:pt x="224" y="0"/>
                  <a:pt x="200" y="25"/>
                </a:cubicBezTo>
                <a:cubicBezTo>
                  <a:pt x="200" y="25"/>
                  <a:pt x="149" y="25"/>
                  <a:pt x="124" y="50"/>
                </a:cubicBezTo>
                <a:cubicBezTo>
                  <a:pt x="100" y="75"/>
                  <a:pt x="75" y="100"/>
                  <a:pt x="24" y="100"/>
                </a:cubicBezTo>
                <a:cubicBezTo>
                  <a:pt x="0" y="100"/>
                  <a:pt x="24" y="124"/>
                  <a:pt x="49" y="150"/>
                </a:cubicBezTo>
                <a:cubicBezTo>
                  <a:pt x="49" y="175"/>
                  <a:pt x="49" y="200"/>
                  <a:pt x="75" y="224"/>
                </a:cubicBezTo>
                <a:cubicBezTo>
                  <a:pt x="100" y="250"/>
                  <a:pt x="174" y="275"/>
                  <a:pt x="174" y="300"/>
                </a:cubicBezTo>
                <a:lnTo>
                  <a:pt x="174" y="300"/>
                </a:lnTo>
                <a:cubicBezTo>
                  <a:pt x="200" y="300"/>
                  <a:pt x="249" y="300"/>
                  <a:pt x="249" y="300"/>
                </a:cubicBezTo>
                <a:cubicBezTo>
                  <a:pt x="249" y="275"/>
                  <a:pt x="275" y="250"/>
                  <a:pt x="275" y="250"/>
                </a:cubicBezTo>
                <a:cubicBezTo>
                  <a:pt x="275" y="250"/>
                  <a:pt x="324" y="250"/>
                  <a:pt x="349" y="275"/>
                </a:cubicBezTo>
                <a:cubicBezTo>
                  <a:pt x="375" y="300"/>
                  <a:pt x="425" y="300"/>
                  <a:pt x="425" y="300"/>
                </a:cubicBezTo>
                <a:lnTo>
                  <a:pt x="425" y="300"/>
                </a:lnTo>
                <a:cubicBezTo>
                  <a:pt x="449" y="300"/>
                  <a:pt x="449" y="275"/>
                  <a:pt x="449" y="275"/>
                </a:cubicBezTo>
                <a:cubicBezTo>
                  <a:pt x="475" y="275"/>
                  <a:pt x="525" y="275"/>
                  <a:pt x="549" y="224"/>
                </a:cubicBezTo>
                <a:cubicBezTo>
                  <a:pt x="549" y="224"/>
                  <a:pt x="575" y="200"/>
                  <a:pt x="600" y="200"/>
                </a:cubicBezTo>
                <a:cubicBezTo>
                  <a:pt x="600" y="175"/>
                  <a:pt x="575" y="150"/>
                  <a:pt x="575" y="150"/>
                </a:cubicBezTo>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61" name="Freeform 187">
            <a:extLst>
              <a:ext uri="{FF2B5EF4-FFF2-40B4-BE49-F238E27FC236}">
                <a16:creationId xmlns:a16="http://schemas.microsoft.com/office/drawing/2014/main" id="{F8EBCFDF-0380-3649-9DA7-24E36972BE47}"/>
              </a:ext>
            </a:extLst>
          </p:cNvPr>
          <p:cNvSpPr>
            <a:spLocks noChangeArrowheads="1"/>
          </p:cNvSpPr>
          <p:nvPr/>
        </p:nvSpPr>
        <p:spPr bwMode="auto">
          <a:xfrm>
            <a:off x="6267565" y="3193826"/>
            <a:ext cx="167343" cy="71719"/>
          </a:xfrm>
          <a:custGeom>
            <a:avLst/>
            <a:gdLst>
              <a:gd name="T0" fmla="*/ 400 w 525"/>
              <a:gd name="T1" fmla="*/ 25 h 226"/>
              <a:gd name="T2" fmla="*/ 400 w 525"/>
              <a:gd name="T3" fmla="*/ 25 h 226"/>
              <a:gd name="T4" fmla="*/ 324 w 525"/>
              <a:gd name="T5" fmla="*/ 25 h 226"/>
              <a:gd name="T6" fmla="*/ 250 w 525"/>
              <a:gd name="T7" fmla="*/ 25 h 226"/>
              <a:gd name="T8" fmla="*/ 200 w 525"/>
              <a:gd name="T9" fmla="*/ 25 h 226"/>
              <a:gd name="T10" fmla="*/ 175 w 525"/>
              <a:gd name="T11" fmla="*/ 25 h 226"/>
              <a:gd name="T12" fmla="*/ 124 w 525"/>
              <a:gd name="T13" fmla="*/ 49 h 226"/>
              <a:gd name="T14" fmla="*/ 24 w 525"/>
              <a:gd name="T15" fmla="*/ 100 h 226"/>
              <a:gd name="T16" fmla="*/ 0 w 525"/>
              <a:gd name="T17" fmla="*/ 125 h 226"/>
              <a:gd name="T18" fmla="*/ 50 w 525"/>
              <a:gd name="T19" fmla="*/ 200 h 226"/>
              <a:gd name="T20" fmla="*/ 175 w 525"/>
              <a:gd name="T21" fmla="*/ 200 h 226"/>
              <a:gd name="T22" fmla="*/ 275 w 525"/>
              <a:gd name="T23" fmla="*/ 175 h 226"/>
              <a:gd name="T24" fmla="*/ 375 w 525"/>
              <a:gd name="T25" fmla="*/ 125 h 226"/>
              <a:gd name="T26" fmla="*/ 450 w 525"/>
              <a:gd name="T27" fmla="*/ 150 h 226"/>
              <a:gd name="T28" fmla="*/ 500 w 525"/>
              <a:gd name="T29" fmla="*/ 175 h 226"/>
              <a:gd name="T30" fmla="*/ 500 w 525"/>
              <a:gd name="T31" fmla="*/ 150 h 226"/>
              <a:gd name="T32" fmla="*/ 524 w 525"/>
              <a:gd name="T33" fmla="*/ 75 h 226"/>
              <a:gd name="T34" fmla="*/ 524 w 525"/>
              <a:gd name="T35" fmla="*/ 75 h 226"/>
              <a:gd name="T36" fmla="*/ 475 w 525"/>
              <a:gd name="T37" fmla="*/ 49 h 226"/>
              <a:gd name="T38" fmla="*/ 400 w 525"/>
              <a:gd name="T39" fmla="*/ 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5" h="226">
                <a:moveTo>
                  <a:pt x="400" y="25"/>
                </a:moveTo>
                <a:lnTo>
                  <a:pt x="400" y="25"/>
                </a:lnTo>
                <a:cubicBezTo>
                  <a:pt x="375" y="49"/>
                  <a:pt x="350" y="25"/>
                  <a:pt x="324" y="25"/>
                </a:cubicBezTo>
                <a:cubicBezTo>
                  <a:pt x="300" y="49"/>
                  <a:pt x="250" y="25"/>
                  <a:pt x="250" y="25"/>
                </a:cubicBezTo>
                <a:cubicBezTo>
                  <a:pt x="224" y="0"/>
                  <a:pt x="200" y="49"/>
                  <a:pt x="200" y="25"/>
                </a:cubicBezTo>
                <a:cubicBezTo>
                  <a:pt x="175" y="25"/>
                  <a:pt x="175" y="25"/>
                  <a:pt x="175" y="25"/>
                </a:cubicBezTo>
                <a:cubicBezTo>
                  <a:pt x="150" y="25"/>
                  <a:pt x="124" y="49"/>
                  <a:pt x="124" y="49"/>
                </a:cubicBezTo>
                <a:cubicBezTo>
                  <a:pt x="100" y="100"/>
                  <a:pt x="50" y="100"/>
                  <a:pt x="24" y="100"/>
                </a:cubicBezTo>
                <a:cubicBezTo>
                  <a:pt x="24" y="100"/>
                  <a:pt x="24" y="125"/>
                  <a:pt x="0" y="125"/>
                </a:cubicBezTo>
                <a:cubicBezTo>
                  <a:pt x="24" y="150"/>
                  <a:pt x="24" y="200"/>
                  <a:pt x="50" y="200"/>
                </a:cubicBezTo>
                <a:cubicBezTo>
                  <a:pt x="75" y="225"/>
                  <a:pt x="175" y="225"/>
                  <a:pt x="175" y="200"/>
                </a:cubicBezTo>
                <a:cubicBezTo>
                  <a:pt x="175" y="200"/>
                  <a:pt x="250" y="175"/>
                  <a:pt x="275" y="175"/>
                </a:cubicBezTo>
                <a:cubicBezTo>
                  <a:pt x="300" y="175"/>
                  <a:pt x="350" y="125"/>
                  <a:pt x="375" y="125"/>
                </a:cubicBezTo>
                <a:cubicBezTo>
                  <a:pt x="375" y="125"/>
                  <a:pt x="424" y="125"/>
                  <a:pt x="450" y="150"/>
                </a:cubicBezTo>
                <a:cubicBezTo>
                  <a:pt x="450" y="150"/>
                  <a:pt x="475" y="175"/>
                  <a:pt x="500" y="175"/>
                </a:cubicBezTo>
                <a:cubicBezTo>
                  <a:pt x="500" y="150"/>
                  <a:pt x="500" y="150"/>
                  <a:pt x="500" y="150"/>
                </a:cubicBezTo>
                <a:cubicBezTo>
                  <a:pt x="500" y="125"/>
                  <a:pt x="524" y="75"/>
                  <a:pt x="524" y="75"/>
                </a:cubicBezTo>
                <a:lnTo>
                  <a:pt x="524" y="75"/>
                </a:lnTo>
                <a:cubicBezTo>
                  <a:pt x="500" y="75"/>
                  <a:pt x="475" y="49"/>
                  <a:pt x="475" y="49"/>
                </a:cubicBezTo>
                <a:cubicBezTo>
                  <a:pt x="475" y="49"/>
                  <a:pt x="424" y="25"/>
                  <a:pt x="400"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62" name="Freeform 188">
            <a:extLst>
              <a:ext uri="{FF2B5EF4-FFF2-40B4-BE49-F238E27FC236}">
                <a16:creationId xmlns:a16="http://schemas.microsoft.com/office/drawing/2014/main" id="{515D9934-F80A-BC4C-A675-FFFF644E2DC0}"/>
              </a:ext>
            </a:extLst>
          </p:cNvPr>
          <p:cNvSpPr>
            <a:spLocks noChangeArrowheads="1"/>
          </p:cNvSpPr>
          <p:nvPr/>
        </p:nvSpPr>
        <p:spPr bwMode="auto">
          <a:xfrm>
            <a:off x="5478661" y="3480697"/>
            <a:ext cx="112499" cy="184219"/>
          </a:xfrm>
          <a:custGeom>
            <a:avLst/>
            <a:gdLst>
              <a:gd name="T0" fmla="*/ 250 w 351"/>
              <a:gd name="T1" fmla="*/ 475 h 576"/>
              <a:gd name="T2" fmla="*/ 250 w 351"/>
              <a:gd name="T3" fmla="*/ 475 h 576"/>
              <a:gd name="T4" fmla="*/ 225 w 351"/>
              <a:gd name="T5" fmla="*/ 425 h 576"/>
              <a:gd name="T6" fmla="*/ 250 w 351"/>
              <a:gd name="T7" fmla="*/ 375 h 576"/>
              <a:gd name="T8" fmla="*/ 225 w 351"/>
              <a:gd name="T9" fmla="*/ 325 h 576"/>
              <a:gd name="T10" fmla="*/ 250 w 351"/>
              <a:gd name="T11" fmla="*/ 275 h 576"/>
              <a:gd name="T12" fmla="*/ 250 w 351"/>
              <a:gd name="T13" fmla="*/ 225 h 576"/>
              <a:gd name="T14" fmla="*/ 250 w 351"/>
              <a:gd name="T15" fmla="*/ 125 h 576"/>
              <a:gd name="T16" fmla="*/ 325 w 351"/>
              <a:gd name="T17" fmla="*/ 75 h 576"/>
              <a:gd name="T18" fmla="*/ 300 w 351"/>
              <a:gd name="T19" fmla="*/ 50 h 576"/>
              <a:gd name="T20" fmla="*/ 225 w 351"/>
              <a:gd name="T21" fmla="*/ 25 h 576"/>
              <a:gd name="T22" fmla="*/ 200 w 351"/>
              <a:gd name="T23" fmla="*/ 25 h 576"/>
              <a:gd name="T24" fmla="*/ 150 w 351"/>
              <a:gd name="T25" fmla="*/ 25 h 576"/>
              <a:gd name="T26" fmla="*/ 100 w 351"/>
              <a:gd name="T27" fmla="*/ 0 h 576"/>
              <a:gd name="T28" fmla="*/ 75 w 351"/>
              <a:gd name="T29" fmla="*/ 25 h 576"/>
              <a:gd name="T30" fmla="*/ 75 w 351"/>
              <a:gd name="T31" fmla="*/ 75 h 576"/>
              <a:gd name="T32" fmla="*/ 25 w 351"/>
              <a:gd name="T33" fmla="*/ 300 h 576"/>
              <a:gd name="T34" fmla="*/ 50 w 351"/>
              <a:gd name="T35" fmla="*/ 400 h 576"/>
              <a:gd name="T36" fmla="*/ 75 w 351"/>
              <a:gd name="T37" fmla="*/ 550 h 576"/>
              <a:gd name="T38" fmla="*/ 150 w 351"/>
              <a:gd name="T39" fmla="*/ 575 h 576"/>
              <a:gd name="T40" fmla="*/ 225 w 351"/>
              <a:gd name="T41" fmla="*/ 550 h 576"/>
              <a:gd name="T42" fmla="*/ 200 w 351"/>
              <a:gd name="T43" fmla="*/ 525 h 576"/>
              <a:gd name="T44" fmla="*/ 250 w 351"/>
              <a:gd name="T45" fmla="*/ 47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1" h="576">
                <a:moveTo>
                  <a:pt x="250" y="475"/>
                </a:moveTo>
                <a:lnTo>
                  <a:pt x="250" y="475"/>
                </a:lnTo>
                <a:cubicBezTo>
                  <a:pt x="275" y="450"/>
                  <a:pt x="225" y="425"/>
                  <a:pt x="225" y="425"/>
                </a:cubicBezTo>
                <a:cubicBezTo>
                  <a:pt x="225" y="400"/>
                  <a:pt x="225" y="375"/>
                  <a:pt x="250" y="375"/>
                </a:cubicBezTo>
                <a:cubicBezTo>
                  <a:pt x="275" y="375"/>
                  <a:pt x="250" y="350"/>
                  <a:pt x="225" y="325"/>
                </a:cubicBezTo>
                <a:cubicBezTo>
                  <a:pt x="200" y="300"/>
                  <a:pt x="225" y="275"/>
                  <a:pt x="250" y="275"/>
                </a:cubicBezTo>
                <a:cubicBezTo>
                  <a:pt x="275" y="275"/>
                  <a:pt x="225" y="250"/>
                  <a:pt x="250" y="225"/>
                </a:cubicBezTo>
                <a:cubicBezTo>
                  <a:pt x="275" y="200"/>
                  <a:pt x="250" y="150"/>
                  <a:pt x="250" y="125"/>
                </a:cubicBezTo>
                <a:cubicBezTo>
                  <a:pt x="250" y="100"/>
                  <a:pt x="275" y="100"/>
                  <a:pt x="325" y="75"/>
                </a:cubicBezTo>
                <a:cubicBezTo>
                  <a:pt x="350" y="50"/>
                  <a:pt x="300" y="50"/>
                  <a:pt x="300" y="50"/>
                </a:cubicBezTo>
                <a:cubicBezTo>
                  <a:pt x="300" y="25"/>
                  <a:pt x="250" y="0"/>
                  <a:pt x="225" y="25"/>
                </a:cubicBezTo>
                <a:cubicBezTo>
                  <a:pt x="200" y="50"/>
                  <a:pt x="225" y="25"/>
                  <a:pt x="200" y="25"/>
                </a:cubicBezTo>
                <a:cubicBezTo>
                  <a:pt x="175" y="25"/>
                  <a:pt x="150" y="25"/>
                  <a:pt x="150" y="25"/>
                </a:cubicBezTo>
                <a:cubicBezTo>
                  <a:pt x="150" y="0"/>
                  <a:pt x="125" y="0"/>
                  <a:pt x="100" y="0"/>
                </a:cubicBezTo>
                <a:cubicBezTo>
                  <a:pt x="100" y="25"/>
                  <a:pt x="100" y="25"/>
                  <a:pt x="75" y="25"/>
                </a:cubicBezTo>
                <a:cubicBezTo>
                  <a:pt x="75" y="50"/>
                  <a:pt x="75" y="75"/>
                  <a:pt x="75" y="75"/>
                </a:cubicBezTo>
                <a:cubicBezTo>
                  <a:pt x="100" y="125"/>
                  <a:pt x="50" y="275"/>
                  <a:pt x="25" y="300"/>
                </a:cubicBezTo>
                <a:cubicBezTo>
                  <a:pt x="0" y="350"/>
                  <a:pt x="25" y="375"/>
                  <a:pt x="50" y="400"/>
                </a:cubicBezTo>
                <a:cubicBezTo>
                  <a:pt x="100" y="425"/>
                  <a:pt x="75" y="525"/>
                  <a:pt x="75" y="550"/>
                </a:cubicBezTo>
                <a:cubicBezTo>
                  <a:pt x="75" y="575"/>
                  <a:pt x="100" y="575"/>
                  <a:pt x="150" y="575"/>
                </a:cubicBezTo>
                <a:cubicBezTo>
                  <a:pt x="175" y="575"/>
                  <a:pt x="200" y="550"/>
                  <a:pt x="225" y="550"/>
                </a:cubicBezTo>
                <a:cubicBezTo>
                  <a:pt x="200" y="550"/>
                  <a:pt x="200" y="525"/>
                  <a:pt x="200" y="525"/>
                </a:cubicBezTo>
                <a:cubicBezTo>
                  <a:pt x="200" y="500"/>
                  <a:pt x="200" y="475"/>
                  <a:pt x="250" y="4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63" name="Freeform 189">
            <a:extLst>
              <a:ext uri="{FF2B5EF4-FFF2-40B4-BE49-F238E27FC236}">
                <a16:creationId xmlns:a16="http://schemas.microsoft.com/office/drawing/2014/main" id="{B2518D50-4086-AF4C-ABEA-2E5700EEC427}"/>
              </a:ext>
            </a:extLst>
          </p:cNvPr>
          <p:cNvSpPr>
            <a:spLocks noChangeArrowheads="1"/>
          </p:cNvSpPr>
          <p:nvPr/>
        </p:nvSpPr>
        <p:spPr bwMode="auto">
          <a:xfrm>
            <a:off x="5861157" y="3041951"/>
            <a:ext cx="127968" cy="104061"/>
          </a:xfrm>
          <a:custGeom>
            <a:avLst/>
            <a:gdLst>
              <a:gd name="T0" fmla="*/ 126 w 401"/>
              <a:gd name="T1" fmla="*/ 251 h 327"/>
              <a:gd name="T2" fmla="*/ 126 w 401"/>
              <a:gd name="T3" fmla="*/ 251 h 327"/>
              <a:gd name="T4" fmla="*/ 200 w 401"/>
              <a:gd name="T5" fmla="*/ 276 h 327"/>
              <a:gd name="T6" fmla="*/ 275 w 401"/>
              <a:gd name="T7" fmla="*/ 326 h 327"/>
              <a:gd name="T8" fmla="*/ 275 w 401"/>
              <a:gd name="T9" fmla="*/ 326 h 327"/>
              <a:gd name="T10" fmla="*/ 300 w 401"/>
              <a:gd name="T11" fmla="*/ 276 h 327"/>
              <a:gd name="T12" fmla="*/ 300 w 401"/>
              <a:gd name="T13" fmla="*/ 226 h 327"/>
              <a:gd name="T14" fmla="*/ 351 w 401"/>
              <a:gd name="T15" fmla="*/ 200 h 327"/>
              <a:gd name="T16" fmla="*/ 375 w 401"/>
              <a:gd name="T17" fmla="*/ 176 h 327"/>
              <a:gd name="T18" fmla="*/ 351 w 401"/>
              <a:gd name="T19" fmla="*/ 126 h 327"/>
              <a:gd name="T20" fmla="*/ 400 w 401"/>
              <a:gd name="T21" fmla="*/ 76 h 327"/>
              <a:gd name="T22" fmla="*/ 400 w 401"/>
              <a:gd name="T23" fmla="*/ 0 h 327"/>
              <a:gd name="T24" fmla="*/ 375 w 401"/>
              <a:gd name="T25" fmla="*/ 26 h 327"/>
              <a:gd name="T26" fmla="*/ 275 w 401"/>
              <a:gd name="T27" fmla="*/ 26 h 327"/>
              <a:gd name="T28" fmla="*/ 226 w 401"/>
              <a:gd name="T29" fmla="*/ 76 h 327"/>
              <a:gd name="T30" fmla="*/ 200 w 401"/>
              <a:gd name="T31" fmla="*/ 76 h 327"/>
              <a:gd name="T32" fmla="*/ 150 w 401"/>
              <a:gd name="T33" fmla="*/ 100 h 327"/>
              <a:gd name="T34" fmla="*/ 100 w 401"/>
              <a:gd name="T35" fmla="*/ 176 h 327"/>
              <a:gd name="T36" fmla="*/ 26 w 401"/>
              <a:gd name="T37" fmla="*/ 276 h 327"/>
              <a:gd name="T38" fmla="*/ 0 w 401"/>
              <a:gd name="T39" fmla="*/ 276 h 327"/>
              <a:gd name="T40" fmla="*/ 50 w 401"/>
              <a:gd name="T41" fmla="*/ 301 h 327"/>
              <a:gd name="T42" fmla="*/ 126 w 401"/>
              <a:gd name="T43" fmla="*/ 2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1" h="327">
                <a:moveTo>
                  <a:pt x="126" y="251"/>
                </a:moveTo>
                <a:lnTo>
                  <a:pt x="126" y="251"/>
                </a:lnTo>
                <a:cubicBezTo>
                  <a:pt x="150" y="251"/>
                  <a:pt x="175" y="251"/>
                  <a:pt x="200" y="276"/>
                </a:cubicBezTo>
                <a:cubicBezTo>
                  <a:pt x="226" y="276"/>
                  <a:pt x="250" y="301"/>
                  <a:pt x="275" y="326"/>
                </a:cubicBezTo>
                <a:lnTo>
                  <a:pt x="275" y="326"/>
                </a:lnTo>
                <a:cubicBezTo>
                  <a:pt x="300" y="326"/>
                  <a:pt x="300" y="276"/>
                  <a:pt x="300" y="276"/>
                </a:cubicBezTo>
                <a:cubicBezTo>
                  <a:pt x="300" y="251"/>
                  <a:pt x="300" y="226"/>
                  <a:pt x="300" y="226"/>
                </a:cubicBezTo>
                <a:cubicBezTo>
                  <a:pt x="326" y="226"/>
                  <a:pt x="351" y="226"/>
                  <a:pt x="351" y="200"/>
                </a:cubicBezTo>
                <a:cubicBezTo>
                  <a:pt x="351" y="176"/>
                  <a:pt x="375" y="176"/>
                  <a:pt x="375" y="176"/>
                </a:cubicBezTo>
                <a:cubicBezTo>
                  <a:pt x="375" y="151"/>
                  <a:pt x="351" y="126"/>
                  <a:pt x="351" y="126"/>
                </a:cubicBezTo>
                <a:cubicBezTo>
                  <a:pt x="351" y="100"/>
                  <a:pt x="375" y="100"/>
                  <a:pt x="400" y="76"/>
                </a:cubicBezTo>
                <a:cubicBezTo>
                  <a:pt x="400" y="51"/>
                  <a:pt x="400" y="26"/>
                  <a:pt x="400" y="0"/>
                </a:cubicBezTo>
                <a:cubicBezTo>
                  <a:pt x="375" y="26"/>
                  <a:pt x="375" y="26"/>
                  <a:pt x="375" y="26"/>
                </a:cubicBezTo>
                <a:cubicBezTo>
                  <a:pt x="351" y="0"/>
                  <a:pt x="326" y="0"/>
                  <a:pt x="275" y="26"/>
                </a:cubicBezTo>
                <a:cubicBezTo>
                  <a:pt x="226" y="26"/>
                  <a:pt x="226" y="76"/>
                  <a:pt x="226" y="76"/>
                </a:cubicBezTo>
                <a:cubicBezTo>
                  <a:pt x="250" y="100"/>
                  <a:pt x="200" y="100"/>
                  <a:pt x="200" y="76"/>
                </a:cubicBezTo>
                <a:cubicBezTo>
                  <a:pt x="175" y="76"/>
                  <a:pt x="150" y="76"/>
                  <a:pt x="150" y="100"/>
                </a:cubicBezTo>
                <a:cubicBezTo>
                  <a:pt x="150" y="126"/>
                  <a:pt x="100" y="151"/>
                  <a:pt x="100" y="176"/>
                </a:cubicBezTo>
                <a:cubicBezTo>
                  <a:pt x="100" y="226"/>
                  <a:pt x="50" y="251"/>
                  <a:pt x="26" y="276"/>
                </a:cubicBezTo>
                <a:cubicBezTo>
                  <a:pt x="26" y="276"/>
                  <a:pt x="26" y="276"/>
                  <a:pt x="0" y="276"/>
                </a:cubicBezTo>
                <a:cubicBezTo>
                  <a:pt x="26" y="276"/>
                  <a:pt x="50" y="301"/>
                  <a:pt x="50" y="301"/>
                </a:cubicBezTo>
                <a:cubicBezTo>
                  <a:pt x="75" y="301"/>
                  <a:pt x="126" y="276"/>
                  <a:pt x="126" y="251"/>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64" name="Freeform 190">
            <a:extLst>
              <a:ext uri="{FF2B5EF4-FFF2-40B4-BE49-F238E27FC236}">
                <a16:creationId xmlns:a16="http://schemas.microsoft.com/office/drawing/2014/main" id="{BAD02920-D8C0-2345-9915-B8FFA22D9B7C}"/>
              </a:ext>
            </a:extLst>
          </p:cNvPr>
          <p:cNvSpPr>
            <a:spLocks noChangeArrowheads="1"/>
          </p:cNvSpPr>
          <p:nvPr/>
        </p:nvSpPr>
        <p:spPr bwMode="auto">
          <a:xfrm>
            <a:off x="5941317" y="3178358"/>
            <a:ext cx="23905" cy="23905"/>
          </a:xfrm>
          <a:custGeom>
            <a:avLst/>
            <a:gdLst>
              <a:gd name="T0" fmla="*/ 50 w 77"/>
              <a:gd name="T1" fmla="*/ 0 h 77"/>
              <a:gd name="T2" fmla="*/ 50 w 77"/>
              <a:gd name="T3" fmla="*/ 0 h 77"/>
              <a:gd name="T4" fmla="*/ 0 w 77"/>
              <a:gd name="T5" fmla="*/ 76 h 77"/>
              <a:gd name="T6" fmla="*/ 76 w 77"/>
              <a:gd name="T7" fmla="*/ 76 h 77"/>
              <a:gd name="T8" fmla="*/ 50 w 77"/>
              <a:gd name="T9" fmla="*/ 0 h 77"/>
            </a:gdLst>
            <a:ahLst/>
            <a:cxnLst>
              <a:cxn ang="0">
                <a:pos x="T0" y="T1"/>
              </a:cxn>
              <a:cxn ang="0">
                <a:pos x="T2" y="T3"/>
              </a:cxn>
              <a:cxn ang="0">
                <a:pos x="T4" y="T5"/>
              </a:cxn>
              <a:cxn ang="0">
                <a:pos x="T6" y="T7"/>
              </a:cxn>
              <a:cxn ang="0">
                <a:pos x="T8" y="T9"/>
              </a:cxn>
            </a:cxnLst>
            <a:rect l="0" t="0" r="r" b="b"/>
            <a:pathLst>
              <a:path w="77" h="77">
                <a:moveTo>
                  <a:pt x="50" y="0"/>
                </a:moveTo>
                <a:lnTo>
                  <a:pt x="50" y="0"/>
                </a:lnTo>
                <a:cubicBezTo>
                  <a:pt x="25" y="0"/>
                  <a:pt x="0" y="26"/>
                  <a:pt x="0" y="76"/>
                </a:cubicBezTo>
                <a:cubicBezTo>
                  <a:pt x="25" y="76"/>
                  <a:pt x="50" y="76"/>
                  <a:pt x="76" y="76"/>
                </a:cubicBezTo>
                <a:cubicBezTo>
                  <a:pt x="76" y="26"/>
                  <a:pt x="50" y="26"/>
                  <a:pt x="50" y="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65" name="Freeform 191">
            <a:extLst>
              <a:ext uri="{FF2B5EF4-FFF2-40B4-BE49-F238E27FC236}">
                <a16:creationId xmlns:a16="http://schemas.microsoft.com/office/drawing/2014/main" id="{5FC7552C-255C-4D47-B70A-5CD4E779CECB}"/>
              </a:ext>
            </a:extLst>
          </p:cNvPr>
          <p:cNvSpPr>
            <a:spLocks noChangeArrowheads="1"/>
          </p:cNvSpPr>
          <p:nvPr/>
        </p:nvSpPr>
        <p:spPr bwMode="auto">
          <a:xfrm>
            <a:off x="5845689" y="3122105"/>
            <a:ext cx="119531" cy="80155"/>
          </a:xfrm>
          <a:custGeom>
            <a:avLst/>
            <a:gdLst>
              <a:gd name="T0" fmla="*/ 0 w 377"/>
              <a:gd name="T1" fmla="*/ 75 h 251"/>
              <a:gd name="T2" fmla="*/ 0 w 377"/>
              <a:gd name="T3" fmla="*/ 75 h 251"/>
              <a:gd name="T4" fmla="*/ 50 w 377"/>
              <a:gd name="T5" fmla="*/ 100 h 251"/>
              <a:gd name="T6" fmla="*/ 100 w 377"/>
              <a:gd name="T7" fmla="*/ 125 h 251"/>
              <a:gd name="T8" fmla="*/ 150 w 377"/>
              <a:gd name="T9" fmla="*/ 174 h 251"/>
              <a:gd name="T10" fmla="*/ 176 w 377"/>
              <a:gd name="T11" fmla="*/ 200 h 251"/>
              <a:gd name="T12" fmla="*/ 225 w 377"/>
              <a:gd name="T13" fmla="*/ 174 h 251"/>
              <a:gd name="T14" fmla="*/ 250 w 377"/>
              <a:gd name="T15" fmla="*/ 225 h 251"/>
              <a:gd name="T16" fmla="*/ 300 w 377"/>
              <a:gd name="T17" fmla="*/ 250 h 251"/>
              <a:gd name="T18" fmla="*/ 300 w 377"/>
              <a:gd name="T19" fmla="*/ 250 h 251"/>
              <a:gd name="T20" fmla="*/ 350 w 377"/>
              <a:gd name="T21" fmla="*/ 174 h 251"/>
              <a:gd name="T22" fmla="*/ 350 w 377"/>
              <a:gd name="T23" fmla="*/ 150 h 251"/>
              <a:gd name="T24" fmla="*/ 325 w 377"/>
              <a:gd name="T25" fmla="*/ 100 h 251"/>
              <a:gd name="T26" fmla="*/ 325 w 377"/>
              <a:gd name="T27" fmla="*/ 75 h 251"/>
              <a:gd name="T28" fmla="*/ 325 w 377"/>
              <a:gd name="T29" fmla="*/ 75 h 251"/>
              <a:gd name="T30" fmla="*/ 250 w 377"/>
              <a:gd name="T31" fmla="*/ 25 h 251"/>
              <a:gd name="T32" fmla="*/ 176 w 377"/>
              <a:gd name="T33" fmla="*/ 0 h 251"/>
              <a:gd name="T34" fmla="*/ 100 w 377"/>
              <a:gd name="T35" fmla="*/ 50 h 251"/>
              <a:gd name="T36" fmla="*/ 50 w 377"/>
              <a:gd name="T37" fmla="*/ 25 h 251"/>
              <a:gd name="T38" fmla="*/ 0 w 377"/>
              <a:gd name="T39" fmla="*/ 50 h 251"/>
              <a:gd name="T40" fmla="*/ 0 w 377"/>
              <a:gd name="T41" fmla="*/ 7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251">
                <a:moveTo>
                  <a:pt x="0" y="75"/>
                </a:moveTo>
                <a:lnTo>
                  <a:pt x="0" y="75"/>
                </a:lnTo>
                <a:cubicBezTo>
                  <a:pt x="25" y="75"/>
                  <a:pt x="25" y="125"/>
                  <a:pt x="50" y="100"/>
                </a:cubicBezTo>
                <a:cubicBezTo>
                  <a:pt x="50" y="100"/>
                  <a:pt x="76" y="125"/>
                  <a:pt x="100" y="125"/>
                </a:cubicBezTo>
                <a:cubicBezTo>
                  <a:pt x="100" y="150"/>
                  <a:pt x="150" y="150"/>
                  <a:pt x="150" y="174"/>
                </a:cubicBezTo>
                <a:cubicBezTo>
                  <a:pt x="150" y="174"/>
                  <a:pt x="150" y="200"/>
                  <a:pt x="176" y="200"/>
                </a:cubicBezTo>
                <a:cubicBezTo>
                  <a:pt x="200" y="200"/>
                  <a:pt x="225" y="174"/>
                  <a:pt x="225" y="174"/>
                </a:cubicBezTo>
                <a:cubicBezTo>
                  <a:pt x="225" y="200"/>
                  <a:pt x="225" y="225"/>
                  <a:pt x="250" y="225"/>
                </a:cubicBezTo>
                <a:cubicBezTo>
                  <a:pt x="276" y="225"/>
                  <a:pt x="276" y="250"/>
                  <a:pt x="300" y="250"/>
                </a:cubicBezTo>
                <a:lnTo>
                  <a:pt x="300" y="250"/>
                </a:lnTo>
                <a:cubicBezTo>
                  <a:pt x="300" y="200"/>
                  <a:pt x="325" y="174"/>
                  <a:pt x="350" y="174"/>
                </a:cubicBezTo>
                <a:lnTo>
                  <a:pt x="350" y="150"/>
                </a:lnTo>
                <a:cubicBezTo>
                  <a:pt x="376" y="125"/>
                  <a:pt x="325" y="100"/>
                  <a:pt x="325" y="100"/>
                </a:cubicBezTo>
                <a:cubicBezTo>
                  <a:pt x="325" y="75"/>
                  <a:pt x="325" y="75"/>
                  <a:pt x="325" y="75"/>
                </a:cubicBezTo>
                <a:lnTo>
                  <a:pt x="325" y="75"/>
                </a:lnTo>
                <a:cubicBezTo>
                  <a:pt x="300" y="50"/>
                  <a:pt x="276" y="25"/>
                  <a:pt x="250" y="25"/>
                </a:cubicBezTo>
                <a:cubicBezTo>
                  <a:pt x="225" y="0"/>
                  <a:pt x="200" y="0"/>
                  <a:pt x="176" y="0"/>
                </a:cubicBezTo>
                <a:cubicBezTo>
                  <a:pt x="176" y="25"/>
                  <a:pt x="125" y="50"/>
                  <a:pt x="100" y="50"/>
                </a:cubicBezTo>
                <a:cubicBezTo>
                  <a:pt x="100" y="50"/>
                  <a:pt x="76" y="25"/>
                  <a:pt x="50" y="25"/>
                </a:cubicBezTo>
                <a:cubicBezTo>
                  <a:pt x="50" y="50"/>
                  <a:pt x="25" y="50"/>
                  <a:pt x="0" y="50"/>
                </a:cubicBezTo>
                <a:cubicBezTo>
                  <a:pt x="0" y="50"/>
                  <a:pt x="0" y="50"/>
                  <a:pt x="0" y="75"/>
                </a:cubicBezTo>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66" name="Freeform 192">
            <a:extLst>
              <a:ext uri="{FF2B5EF4-FFF2-40B4-BE49-F238E27FC236}">
                <a16:creationId xmlns:a16="http://schemas.microsoft.com/office/drawing/2014/main" id="{7017A33E-225E-C148-9F09-4FB2BEA66CB7}"/>
              </a:ext>
            </a:extLst>
          </p:cNvPr>
          <p:cNvSpPr>
            <a:spLocks noChangeArrowheads="1"/>
          </p:cNvSpPr>
          <p:nvPr/>
        </p:nvSpPr>
        <p:spPr bwMode="auto">
          <a:xfrm>
            <a:off x="6371626" y="3241637"/>
            <a:ext cx="271404" cy="184219"/>
          </a:xfrm>
          <a:custGeom>
            <a:avLst/>
            <a:gdLst>
              <a:gd name="T0" fmla="*/ 776 w 852"/>
              <a:gd name="T1" fmla="*/ 375 h 576"/>
              <a:gd name="T2" fmla="*/ 776 w 852"/>
              <a:gd name="T3" fmla="*/ 375 h 576"/>
              <a:gd name="T4" fmla="*/ 725 w 852"/>
              <a:gd name="T5" fmla="*/ 350 h 576"/>
              <a:gd name="T6" fmla="*/ 725 w 852"/>
              <a:gd name="T7" fmla="*/ 350 h 576"/>
              <a:gd name="T8" fmla="*/ 725 w 852"/>
              <a:gd name="T9" fmla="*/ 250 h 576"/>
              <a:gd name="T10" fmla="*/ 651 w 852"/>
              <a:gd name="T11" fmla="*/ 125 h 576"/>
              <a:gd name="T12" fmla="*/ 601 w 852"/>
              <a:gd name="T13" fmla="*/ 0 h 576"/>
              <a:gd name="T14" fmla="*/ 551 w 852"/>
              <a:gd name="T15" fmla="*/ 25 h 576"/>
              <a:gd name="T16" fmla="*/ 501 w 852"/>
              <a:gd name="T17" fmla="*/ 50 h 576"/>
              <a:gd name="T18" fmla="*/ 451 w 852"/>
              <a:gd name="T19" fmla="*/ 75 h 576"/>
              <a:gd name="T20" fmla="*/ 400 w 852"/>
              <a:gd name="T21" fmla="*/ 75 h 576"/>
              <a:gd name="T22" fmla="*/ 351 w 852"/>
              <a:gd name="T23" fmla="*/ 50 h 576"/>
              <a:gd name="T24" fmla="*/ 251 w 852"/>
              <a:gd name="T25" fmla="*/ 50 h 576"/>
              <a:gd name="T26" fmla="*/ 226 w 852"/>
              <a:gd name="T27" fmla="*/ 50 h 576"/>
              <a:gd name="T28" fmla="*/ 226 w 852"/>
              <a:gd name="T29" fmla="*/ 75 h 576"/>
              <a:gd name="T30" fmla="*/ 151 w 852"/>
              <a:gd name="T31" fmla="*/ 100 h 576"/>
              <a:gd name="T32" fmla="*/ 76 w 852"/>
              <a:gd name="T33" fmla="*/ 250 h 576"/>
              <a:gd name="T34" fmla="*/ 0 w 852"/>
              <a:gd name="T35" fmla="*/ 300 h 576"/>
              <a:gd name="T36" fmla="*/ 51 w 852"/>
              <a:gd name="T37" fmla="*/ 350 h 576"/>
              <a:gd name="T38" fmla="*/ 76 w 852"/>
              <a:gd name="T39" fmla="*/ 375 h 576"/>
              <a:gd name="T40" fmla="*/ 76 w 852"/>
              <a:gd name="T41" fmla="*/ 450 h 576"/>
              <a:gd name="T42" fmla="*/ 200 w 852"/>
              <a:gd name="T43" fmla="*/ 475 h 576"/>
              <a:gd name="T44" fmla="*/ 200 w 852"/>
              <a:gd name="T45" fmla="*/ 500 h 576"/>
              <a:gd name="T46" fmla="*/ 251 w 852"/>
              <a:gd name="T47" fmla="*/ 550 h 576"/>
              <a:gd name="T48" fmla="*/ 351 w 852"/>
              <a:gd name="T49" fmla="*/ 550 h 576"/>
              <a:gd name="T50" fmla="*/ 451 w 852"/>
              <a:gd name="T51" fmla="*/ 550 h 576"/>
              <a:gd name="T52" fmla="*/ 526 w 852"/>
              <a:gd name="T53" fmla="*/ 525 h 576"/>
              <a:gd name="T54" fmla="*/ 626 w 852"/>
              <a:gd name="T55" fmla="*/ 525 h 576"/>
              <a:gd name="T56" fmla="*/ 701 w 852"/>
              <a:gd name="T57" fmla="*/ 525 h 576"/>
              <a:gd name="T58" fmla="*/ 751 w 852"/>
              <a:gd name="T59" fmla="*/ 550 h 576"/>
              <a:gd name="T60" fmla="*/ 751 w 852"/>
              <a:gd name="T61" fmla="*/ 525 h 576"/>
              <a:gd name="T62" fmla="*/ 801 w 852"/>
              <a:gd name="T63" fmla="*/ 425 h 576"/>
              <a:gd name="T64" fmla="*/ 851 w 852"/>
              <a:gd name="T65" fmla="*/ 375 h 576"/>
              <a:gd name="T66" fmla="*/ 851 w 852"/>
              <a:gd name="T67" fmla="*/ 375 h 576"/>
              <a:gd name="T68" fmla="*/ 826 w 852"/>
              <a:gd name="T69" fmla="*/ 350 h 576"/>
              <a:gd name="T70" fmla="*/ 776 w 852"/>
              <a:gd name="T71" fmla="*/ 37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2" h="576">
                <a:moveTo>
                  <a:pt x="776" y="375"/>
                </a:moveTo>
                <a:lnTo>
                  <a:pt x="776" y="375"/>
                </a:lnTo>
                <a:cubicBezTo>
                  <a:pt x="751" y="375"/>
                  <a:pt x="725" y="375"/>
                  <a:pt x="725" y="350"/>
                </a:cubicBezTo>
                <a:lnTo>
                  <a:pt x="725" y="350"/>
                </a:lnTo>
                <a:cubicBezTo>
                  <a:pt x="701" y="325"/>
                  <a:pt x="701" y="275"/>
                  <a:pt x="725" y="250"/>
                </a:cubicBezTo>
                <a:cubicBezTo>
                  <a:pt x="751" y="225"/>
                  <a:pt x="676" y="150"/>
                  <a:pt x="651" y="125"/>
                </a:cubicBezTo>
                <a:cubicBezTo>
                  <a:pt x="651" y="100"/>
                  <a:pt x="626" y="50"/>
                  <a:pt x="601" y="0"/>
                </a:cubicBezTo>
                <a:cubicBezTo>
                  <a:pt x="576" y="25"/>
                  <a:pt x="551" y="25"/>
                  <a:pt x="551" y="25"/>
                </a:cubicBezTo>
                <a:cubicBezTo>
                  <a:pt x="551" y="50"/>
                  <a:pt x="526" y="50"/>
                  <a:pt x="501" y="50"/>
                </a:cubicBezTo>
                <a:cubicBezTo>
                  <a:pt x="476" y="50"/>
                  <a:pt x="476" y="50"/>
                  <a:pt x="451" y="75"/>
                </a:cubicBezTo>
                <a:cubicBezTo>
                  <a:pt x="426" y="75"/>
                  <a:pt x="426" y="75"/>
                  <a:pt x="400" y="75"/>
                </a:cubicBezTo>
                <a:cubicBezTo>
                  <a:pt x="400" y="75"/>
                  <a:pt x="376" y="50"/>
                  <a:pt x="351" y="50"/>
                </a:cubicBezTo>
                <a:cubicBezTo>
                  <a:pt x="326" y="50"/>
                  <a:pt x="276" y="50"/>
                  <a:pt x="251" y="50"/>
                </a:cubicBezTo>
                <a:lnTo>
                  <a:pt x="226" y="50"/>
                </a:lnTo>
                <a:cubicBezTo>
                  <a:pt x="226" y="50"/>
                  <a:pt x="226" y="50"/>
                  <a:pt x="226" y="75"/>
                </a:cubicBezTo>
                <a:cubicBezTo>
                  <a:pt x="200" y="75"/>
                  <a:pt x="176" y="100"/>
                  <a:pt x="151" y="100"/>
                </a:cubicBezTo>
                <a:cubicBezTo>
                  <a:pt x="151" y="125"/>
                  <a:pt x="100" y="225"/>
                  <a:pt x="76" y="250"/>
                </a:cubicBezTo>
                <a:cubicBezTo>
                  <a:pt x="26" y="275"/>
                  <a:pt x="0" y="275"/>
                  <a:pt x="0" y="300"/>
                </a:cubicBezTo>
                <a:cubicBezTo>
                  <a:pt x="0" y="300"/>
                  <a:pt x="51" y="325"/>
                  <a:pt x="51" y="350"/>
                </a:cubicBezTo>
                <a:cubicBezTo>
                  <a:pt x="51" y="375"/>
                  <a:pt x="51" y="375"/>
                  <a:pt x="76" y="375"/>
                </a:cubicBezTo>
                <a:cubicBezTo>
                  <a:pt x="100" y="375"/>
                  <a:pt x="76" y="425"/>
                  <a:pt x="76" y="450"/>
                </a:cubicBezTo>
                <a:cubicBezTo>
                  <a:pt x="100" y="450"/>
                  <a:pt x="200" y="450"/>
                  <a:pt x="200" y="475"/>
                </a:cubicBezTo>
                <a:lnTo>
                  <a:pt x="200" y="500"/>
                </a:lnTo>
                <a:cubicBezTo>
                  <a:pt x="226" y="525"/>
                  <a:pt x="251" y="550"/>
                  <a:pt x="251" y="550"/>
                </a:cubicBezTo>
                <a:cubicBezTo>
                  <a:pt x="251" y="550"/>
                  <a:pt x="326" y="550"/>
                  <a:pt x="351" y="550"/>
                </a:cubicBezTo>
                <a:cubicBezTo>
                  <a:pt x="351" y="550"/>
                  <a:pt x="426" y="550"/>
                  <a:pt x="451" y="550"/>
                </a:cubicBezTo>
                <a:cubicBezTo>
                  <a:pt x="476" y="575"/>
                  <a:pt x="501" y="550"/>
                  <a:pt x="526" y="525"/>
                </a:cubicBezTo>
                <a:cubicBezTo>
                  <a:pt x="526" y="525"/>
                  <a:pt x="601" y="500"/>
                  <a:pt x="626" y="525"/>
                </a:cubicBezTo>
                <a:cubicBezTo>
                  <a:pt x="651" y="525"/>
                  <a:pt x="701" y="525"/>
                  <a:pt x="701" y="525"/>
                </a:cubicBezTo>
                <a:cubicBezTo>
                  <a:pt x="701" y="550"/>
                  <a:pt x="725" y="550"/>
                  <a:pt x="751" y="550"/>
                </a:cubicBezTo>
                <a:lnTo>
                  <a:pt x="751" y="525"/>
                </a:lnTo>
                <a:cubicBezTo>
                  <a:pt x="751" y="475"/>
                  <a:pt x="776" y="450"/>
                  <a:pt x="801" y="425"/>
                </a:cubicBezTo>
                <a:cubicBezTo>
                  <a:pt x="826" y="425"/>
                  <a:pt x="851" y="425"/>
                  <a:pt x="851" y="375"/>
                </a:cubicBezTo>
                <a:lnTo>
                  <a:pt x="851" y="375"/>
                </a:lnTo>
                <a:lnTo>
                  <a:pt x="826" y="350"/>
                </a:lnTo>
                <a:cubicBezTo>
                  <a:pt x="801" y="350"/>
                  <a:pt x="776" y="375"/>
                  <a:pt x="776" y="3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67" name="Freeform 193">
            <a:extLst>
              <a:ext uri="{FF2B5EF4-FFF2-40B4-BE49-F238E27FC236}">
                <a16:creationId xmlns:a16="http://schemas.microsoft.com/office/drawing/2014/main" id="{1CBB4FE7-3E45-8249-9D01-1B2F7EDC4FA4}"/>
              </a:ext>
            </a:extLst>
          </p:cNvPr>
          <p:cNvSpPr>
            <a:spLocks noChangeArrowheads="1"/>
          </p:cNvSpPr>
          <p:nvPr/>
        </p:nvSpPr>
        <p:spPr bwMode="auto">
          <a:xfrm>
            <a:off x="6427876" y="3401948"/>
            <a:ext cx="184217" cy="104061"/>
          </a:xfrm>
          <a:custGeom>
            <a:avLst/>
            <a:gdLst>
              <a:gd name="T0" fmla="*/ 450 w 576"/>
              <a:gd name="T1" fmla="*/ 25 h 326"/>
              <a:gd name="T2" fmla="*/ 450 w 576"/>
              <a:gd name="T3" fmla="*/ 25 h 326"/>
              <a:gd name="T4" fmla="*/ 350 w 576"/>
              <a:gd name="T5" fmla="*/ 25 h 326"/>
              <a:gd name="T6" fmla="*/ 275 w 576"/>
              <a:gd name="T7" fmla="*/ 50 h 326"/>
              <a:gd name="T8" fmla="*/ 175 w 576"/>
              <a:gd name="T9" fmla="*/ 50 h 326"/>
              <a:gd name="T10" fmla="*/ 75 w 576"/>
              <a:gd name="T11" fmla="*/ 50 h 326"/>
              <a:gd name="T12" fmla="*/ 24 w 576"/>
              <a:gd name="T13" fmla="*/ 0 h 326"/>
              <a:gd name="T14" fmla="*/ 0 w 576"/>
              <a:gd name="T15" fmla="*/ 25 h 326"/>
              <a:gd name="T16" fmla="*/ 0 w 576"/>
              <a:gd name="T17" fmla="*/ 75 h 326"/>
              <a:gd name="T18" fmla="*/ 50 w 576"/>
              <a:gd name="T19" fmla="*/ 150 h 326"/>
              <a:gd name="T20" fmla="*/ 0 w 576"/>
              <a:gd name="T21" fmla="*/ 175 h 326"/>
              <a:gd name="T22" fmla="*/ 0 w 576"/>
              <a:gd name="T23" fmla="*/ 225 h 326"/>
              <a:gd name="T24" fmla="*/ 50 w 576"/>
              <a:gd name="T25" fmla="*/ 300 h 326"/>
              <a:gd name="T26" fmla="*/ 75 w 576"/>
              <a:gd name="T27" fmla="*/ 325 h 326"/>
              <a:gd name="T28" fmla="*/ 200 w 576"/>
              <a:gd name="T29" fmla="*/ 325 h 326"/>
              <a:gd name="T30" fmla="*/ 300 w 576"/>
              <a:gd name="T31" fmla="*/ 325 h 326"/>
              <a:gd name="T32" fmla="*/ 350 w 576"/>
              <a:gd name="T33" fmla="*/ 300 h 326"/>
              <a:gd name="T34" fmla="*/ 375 w 576"/>
              <a:gd name="T35" fmla="*/ 300 h 326"/>
              <a:gd name="T36" fmla="*/ 375 w 576"/>
              <a:gd name="T37" fmla="*/ 275 h 326"/>
              <a:gd name="T38" fmla="*/ 475 w 576"/>
              <a:gd name="T39" fmla="*/ 275 h 326"/>
              <a:gd name="T40" fmla="*/ 525 w 576"/>
              <a:gd name="T41" fmla="*/ 250 h 326"/>
              <a:gd name="T42" fmla="*/ 500 w 576"/>
              <a:gd name="T43" fmla="*/ 225 h 326"/>
              <a:gd name="T44" fmla="*/ 500 w 576"/>
              <a:gd name="T45" fmla="*/ 175 h 326"/>
              <a:gd name="T46" fmla="*/ 575 w 576"/>
              <a:gd name="T47" fmla="*/ 75 h 326"/>
              <a:gd name="T48" fmla="*/ 575 w 576"/>
              <a:gd name="T49" fmla="*/ 50 h 326"/>
              <a:gd name="T50" fmla="*/ 525 w 576"/>
              <a:gd name="T51" fmla="*/ 25 h 326"/>
              <a:gd name="T52" fmla="*/ 450 w 576"/>
              <a:gd name="T53" fmla="*/ 2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326">
                <a:moveTo>
                  <a:pt x="450" y="25"/>
                </a:moveTo>
                <a:lnTo>
                  <a:pt x="450" y="25"/>
                </a:lnTo>
                <a:cubicBezTo>
                  <a:pt x="425" y="0"/>
                  <a:pt x="350" y="25"/>
                  <a:pt x="350" y="25"/>
                </a:cubicBezTo>
                <a:cubicBezTo>
                  <a:pt x="325" y="50"/>
                  <a:pt x="300" y="75"/>
                  <a:pt x="275" y="50"/>
                </a:cubicBezTo>
                <a:cubicBezTo>
                  <a:pt x="250" y="50"/>
                  <a:pt x="175" y="50"/>
                  <a:pt x="175" y="50"/>
                </a:cubicBezTo>
                <a:cubicBezTo>
                  <a:pt x="150" y="50"/>
                  <a:pt x="75" y="50"/>
                  <a:pt x="75" y="50"/>
                </a:cubicBezTo>
                <a:cubicBezTo>
                  <a:pt x="75" y="50"/>
                  <a:pt x="50" y="25"/>
                  <a:pt x="24" y="0"/>
                </a:cubicBezTo>
                <a:cubicBezTo>
                  <a:pt x="24" y="25"/>
                  <a:pt x="24" y="25"/>
                  <a:pt x="0" y="25"/>
                </a:cubicBezTo>
                <a:lnTo>
                  <a:pt x="0" y="75"/>
                </a:lnTo>
                <a:cubicBezTo>
                  <a:pt x="24" y="100"/>
                  <a:pt x="50" y="150"/>
                  <a:pt x="50" y="150"/>
                </a:cubicBezTo>
                <a:cubicBezTo>
                  <a:pt x="24" y="150"/>
                  <a:pt x="0" y="175"/>
                  <a:pt x="0" y="175"/>
                </a:cubicBezTo>
                <a:cubicBezTo>
                  <a:pt x="0" y="200"/>
                  <a:pt x="0" y="225"/>
                  <a:pt x="0" y="225"/>
                </a:cubicBezTo>
                <a:cubicBezTo>
                  <a:pt x="24" y="225"/>
                  <a:pt x="50" y="275"/>
                  <a:pt x="50" y="300"/>
                </a:cubicBezTo>
                <a:cubicBezTo>
                  <a:pt x="75" y="300"/>
                  <a:pt x="75" y="300"/>
                  <a:pt x="75" y="325"/>
                </a:cubicBezTo>
                <a:cubicBezTo>
                  <a:pt x="124" y="300"/>
                  <a:pt x="200" y="300"/>
                  <a:pt x="200" y="325"/>
                </a:cubicBezTo>
                <a:cubicBezTo>
                  <a:pt x="224" y="325"/>
                  <a:pt x="300" y="325"/>
                  <a:pt x="300" y="325"/>
                </a:cubicBezTo>
                <a:cubicBezTo>
                  <a:pt x="325" y="325"/>
                  <a:pt x="350" y="325"/>
                  <a:pt x="350" y="300"/>
                </a:cubicBezTo>
                <a:lnTo>
                  <a:pt x="375" y="300"/>
                </a:lnTo>
                <a:cubicBezTo>
                  <a:pt x="375" y="275"/>
                  <a:pt x="375" y="275"/>
                  <a:pt x="375" y="275"/>
                </a:cubicBezTo>
                <a:cubicBezTo>
                  <a:pt x="400" y="250"/>
                  <a:pt x="450" y="250"/>
                  <a:pt x="475" y="275"/>
                </a:cubicBezTo>
                <a:cubicBezTo>
                  <a:pt x="500" y="275"/>
                  <a:pt x="500" y="275"/>
                  <a:pt x="525" y="250"/>
                </a:cubicBezTo>
                <a:cubicBezTo>
                  <a:pt x="525" y="250"/>
                  <a:pt x="525" y="225"/>
                  <a:pt x="500" y="225"/>
                </a:cubicBezTo>
                <a:cubicBezTo>
                  <a:pt x="500" y="225"/>
                  <a:pt x="475" y="175"/>
                  <a:pt x="500" y="175"/>
                </a:cubicBezTo>
                <a:cubicBezTo>
                  <a:pt x="500" y="150"/>
                  <a:pt x="525" y="100"/>
                  <a:pt x="575" y="75"/>
                </a:cubicBezTo>
                <a:cubicBezTo>
                  <a:pt x="575" y="75"/>
                  <a:pt x="575" y="75"/>
                  <a:pt x="575" y="50"/>
                </a:cubicBezTo>
                <a:cubicBezTo>
                  <a:pt x="549" y="50"/>
                  <a:pt x="525" y="50"/>
                  <a:pt x="525" y="25"/>
                </a:cubicBezTo>
                <a:cubicBezTo>
                  <a:pt x="525" y="25"/>
                  <a:pt x="475" y="25"/>
                  <a:pt x="450"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68" name="Freeform 194">
            <a:extLst>
              <a:ext uri="{FF2B5EF4-FFF2-40B4-BE49-F238E27FC236}">
                <a16:creationId xmlns:a16="http://schemas.microsoft.com/office/drawing/2014/main" id="{8B0B3DE0-23A4-1944-87DF-40C04B6D0ADE}"/>
              </a:ext>
            </a:extLst>
          </p:cNvPr>
          <p:cNvSpPr>
            <a:spLocks noChangeArrowheads="1"/>
          </p:cNvSpPr>
          <p:nvPr/>
        </p:nvSpPr>
        <p:spPr bwMode="auto">
          <a:xfrm>
            <a:off x="6371625" y="3465230"/>
            <a:ext cx="80155" cy="64687"/>
          </a:xfrm>
          <a:custGeom>
            <a:avLst/>
            <a:gdLst>
              <a:gd name="T0" fmla="*/ 51 w 252"/>
              <a:gd name="T1" fmla="*/ 200 h 201"/>
              <a:gd name="T2" fmla="*/ 51 w 252"/>
              <a:gd name="T3" fmla="*/ 200 h 201"/>
              <a:gd name="T4" fmla="*/ 51 w 252"/>
              <a:gd name="T5" fmla="*/ 200 h 201"/>
              <a:gd name="T6" fmla="*/ 76 w 252"/>
              <a:gd name="T7" fmla="*/ 200 h 201"/>
              <a:gd name="T8" fmla="*/ 76 w 252"/>
              <a:gd name="T9" fmla="*/ 200 h 201"/>
              <a:gd name="T10" fmla="*/ 76 w 252"/>
              <a:gd name="T11" fmla="*/ 200 h 201"/>
              <a:gd name="T12" fmla="*/ 76 w 252"/>
              <a:gd name="T13" fmla="*/ 200 h 201"/>
              <a:gd name="T14" fmla="*/ 100 w 252"/>
              <a:gd name="T15" fmla="*/ 200 h 201"/>
              <a:gd name="T16" fmla="*/ 100 w 252"/>
              <a:gd name="T17" fmla="*/ 200 h 201"/>
              <a:gd name="T18" fmla="*/ 100 w 252"/>
              <a:gd name="T19" fmla="*/ 175 h 201"/>
              <a:gd name="T20" fmla="*/ 126 w 252"/>
              <a:gd name="T21" fmla="*/ 175 h 201"/>
              <a:gd name="T22" fmla="*/ 126 w 252"/>
              <a:gd name="T23" fmla="*/ 175 h 201"/>
              <a:gd name="T24" fmla="*/ 176 w 252"/>
              <a:gd name="T25" fmla="*/ 150 h 201"/>
              <a:gd name="T26" fmla="*/ 251 w 252"/>
              <a:gd name="T27" fmla="*/ 125 h 201"/>
              <a:gd name="T28" fmla="*/ 251 w 252"/>
              <a:gd name="T29" fmla="*/ 125 h 201"/>
              <a:gd name="T30" fmla="*/ 226 w 252"/>
              <a:gd name="T31" fmla="*/ 100 h 201"/>
              <a:gd name="T32" fmla="*/ 176 w 252"/>
              <a:gd name="T33" fmla="*/ 25 h 201"/>
              <a:gd name="T34" fmla="*/ 176 w 252"/>
              <a:gd name="T35" fmla="*/ 25 h 201"/>
              <a:gd name="T36" fmla="*/ 176 w 252"/>
              <a:gd name="T37" fmla="*/ 25 h 201"/>
              <a:gd name="T38" fmla="*/ 176 w 252"/>
              <a:gd name="T39" fmla="*/ 0 h 201"/>
              <a:gd name="T40" fmla="*/ 26 w 252"/>
              <a:gd name="T41" fmla="*/ 50 h 201"/>
              <a:gd name="T42" fmla="*/ 26 w 252"/>
              <a:gd name="T43" fmla="*/ 25 h 201"/>
              <a:gd name="T44" fmla="*/ 0 w 252"/>
              <a:gd name="T45" fmla="*/ 125 h 201"/>
              <a:gd name="T46" fmla="*/ 51 w 252"/>
              <a:gd name="T47" fmla="*/ 2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2" h="201">
                <a:moveTo>
                  <a:pt x="51" y="200"/>
                </a:moveTo>
                <a:lnTo>
                  <a:pt x="51" y="200"/>
                </a:lnTo>
                <a:lnTo>
                  <a:pt x="51" y="200"/>
                </a:lnTo>
                <a:cubicBezTo>
                  <a:pt x="51" y="200"/>
                  <a:pt x="51" y="200"/>
                  <a:pt x="76" y="200"/>
                </a:cubicBezTo>
                <a:lnTo>
                  <a:pt x="76" y="200"/>
                </a:lnTo>
                <a:lnTo>
                  <a:pt x="76" y="200"/>
                </a:lnTo>
                <a:lnTo>
                  <a:pt x="76" y="200"/>
                </a:lnTo>
                <a:lnTo>
                  <a:pt x="100" y="200"/>
                </a:lnTo>
                <a:lnTo>
                  <a:pt x="100" y="200"/>
                </a:lnTo>
                <a:cubicBezTo>
                  <a:pt x="100" y="200"/>
                  <a:pt x="100" y="200"/>
                  <a:pt x="100" y="175"/>
                </a:cubicBezTo>
                <a:cubicBezTo>
                  <a:pt x="100" y="175"/>
                  <a:pt x="100" y="175"/>
                  <a:pt x="126" y="175"/>
                </a:cubicBezTo>
                <a:lnTo>
                  <a:pt x="126" y="175"/>
                </a:lnTo>
                <a:cubicBezTo>
                  <a:pt x="151" y="175"/>
                  <a:pt x="151" y="150"/>
                  <a:pt x="176" y="150"/>
                </a:cubicBezTo>
                <a:cubicBezTo>
                  <a:pt x="176" y="175"/>
                  <a:pt x="251" y="125"/>
                  <a:pt x="251" y="125"/>
                </a:cubicBezTo>
                <a:lnTo>
                  <a:pt x="251" y="125"/>
                </a:lnTo>
                <a:cubicBezTo>
                  <a:pt x="251" y="100"/>
                  <a:pt x="251" y="100"/>
                  <a:pt x="226" y="100"/>
                </a:cubicBezTo>
                <a:cubicBezTo>
                  <a:pt x="226" y="75"/>
                  <a:pt x="200" y="25"/>
                  <a:pt x="176" y="25"/>
                </a:cubicBezTo>
                <a:lnTo>
                  <a:pt x="176" y="25"/>
                </a:lnTo>
                <a:lnTo>
                  <a:pt x="176" y="25"/>
                </a:lnTo>
                <a:cubicBezTo>
                  <a:pt x="176" y="25"/>
                  <a:pt x="176" y="25"/>
                  <a:pt x="176" y="0"/>
                </a:cubicBezTo>
                <a:cubicBezTo>
                  <a:pt x="126" y="25"/>
                  <a:pt x="26" y="50"/>
                  <a:pt x="26" y="50"/>
                </a:cubicBezTo>
                <a:cubicBezTo>
                  <a:pt x="26" y="50"/>
                  <a:pt x="26" y="50"/>
                  <a:pt x="26" y="25"/>
                </a:cubicBezTo>
                <a:cubicBezTo>
                  <a:pt x="0" y="75"/>
                  <a:pt x="0" y="100"/>
                  <a:pt x="0" y="125"/>
                </a:cubicBezTo>
                <a:cubicBezTo>
                  <a:pt x="0" y="150"/>
                  <a:pt x="26" y="175"/>
                  <a:pt x="51" y="200"/>
                </a:cubicBezTo>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69" name="Freeform 195">
            <a:extLst>
              <a:ext uri="{FF2B5EF4-FFF2-40B4-BE49-F238E27FC236}">
                <a16:creationId xmlns:a16="http://schemas.microsoft.com/office/drawing/2014/main" id="{6F2CFDDD-D552-314A-A9D2-2301BF095452}"/>
              </a:ext>
            </a:extLst>
          </p:cNvPr>
          <p:cNvSpPr>
            <a:spLocks noChangeArrowheads="1"/>
          </p:cNvSpPr>
          <p:nvPr/>
        </p:nvSpPr>
        <p:spPr bwMode="auto">
          <a:xfrm>
            <a:off x="6427875" y="3082732"/>
            <a:ext cx="534372" cy="310779"/>
          </a:xfrm>
          <a:custGeom>
            <a:avLst/>
            <a:gdLst>
              <a:gd name="T0" fmla="*/ 1475 w 1676"/>
              <a:gd name="T1" fmla="*/ 625 h 976"/>
              <a:gd name="T2" fmla="*/ 1625 w 1676"/>
              <a:gd name="T3" fmla="*/ 575 h 976"/>
              <a:gd name="T4" fmla="*/ 1625 w 1676"/>
              <a:gd name="T5" fmla="*/ 475 h 976"/>
              <a:gd name="T6" fmla="*/ 1625 w 1676"/>
              <a:gd name="T7" fmla="*/ 425 h 976"/>
              <a:gd name="T8" fmla="*/ 1600 w 1676"/>
              <a:gd name="T9" fmla="*/ 350 h 976"/>
              <a:gd name="T10" fmla="*/ 1450 w 1676"/>
              <a:gd name="T11" fmla="*/ 325 h 976"/>
              <a:gd name="T12" fmla="*/ 1350 w 1676"/>
              <a:gd name="T13" fmla="*/ 275 h 976"/>
              <a:gd name="T14" fmla="*/ 1275 w 1676"/>
              <a:gd name="T15" fmla="*/ 250 h 976"/>
              <a:gd name="T16" fmla="*/ 1200 w 1676"/>
              <a:gd name="T17" fmla="*/ 175 h 976"/>
              <a:gd name="T18" fmla="*/ 1100 w 1676"/>
              <a:gd name="T19" fmla="*/ 100 h 976"/>
              <a:gd name="T20" fmla="*/ 1000 w 1676"/>
              <a:gd name="T21" fmla="*/ 25 h 976"/>
              <a:gd name="T22" fmla="*/ 900 w 1676"/>
              <a:gd name="T23" fmla="*/ 50 h 976"/>
              <a:gd name="T24" fmla="*/ 825 w 1676"/>
              <a:gd name="T25" fmla="*/ 50 h 976"/>
              <a:gd name="T26" fmla="*/ 749 w 1676"/>
              <a:gd name="T27" fmla="*/ 125 h 976"/>
              <a:gd name="T28" fmla="*/ 600 w 1676"/>
              <a:gd name="T29" fmla="*/ 100 h 976"/>
              <a:gd name="T30" fmla="*/ 475 w 1676"/>
              <a:gd name="T31" fmla="*/ 100 h 976"/>
              <a:gd name="T32" fmla="*/ 224 w 1676"/>
              <a:gd name="T33" fmla="*/ 74 h 976"/>
              <a:gd name="T34" fmla="*/ 124 w 1676"/>
              <a:gd name="T35" fmla="*/ 100 h 976"/>
              <a:gd name="T36" fmla="*/ 150 w 1676"/>
              <a:gd name="T37" fmla="*/ 225 h 976"/>
              <a:gd name="T38" fmla="*/ 24 w 1676"/>
              <a:gd name="T39" fmla="*/ 350 h 976"/>
              <a:gd name="T40" fmla="*/ 0 w 1676"/>
              <a:gd name="T41" fmla="*/ 500 h 976"/>
              <a:gd name="T42" fmla="*/ 50 w 1676"/>
              <a:gd name="T43" fmla="*/ 550 h 976"/>
              <a:gd name="T44" fmla="*/ 175 w 1676"/>
              <a:gd name="T45" fmla="*/ 550 h 976"/>
              <a:gd name="T46" fmla="*/ 275 w 1676"/>
              <a:gd name="T47" fmla="*/ 575 h 976"/>
              <a:gd name="T48" fmla="*/ 375 w 1676"/>
              <a:gd name="T49" fmla="*/ 525 h 976"/>
              <a:gd name="T50" fmla="*/ 575 w 1676"/>
              <a:gd name="T51" fmla="*/ 525 h 976"/>
              <a:gd name="T52" fmla="*/ 700 w 1676"/>
              <a:gd name="T53" fmla="*/ 675 h 976"/>
              <a:gd name="T54" fmla="*/ 650 w 1676"/>
              <a:gd name="T55" fmla="*/ 725 h 976"/>
              <a:gd name="T56" fmla="*/ 549 w 1676"/>
              <a:gd name="T57" fmla="*/ 850 h 976"/>
              <a:gd name="T58" fmla="*/ 650 w 1676"/>
              <a:gd name="T59" fmla="*/ 850 h 976"/>
              <a:gd name="T60" fmla="*/ 725 w 1676"/>
              <a:gd name="T61" fmla="*/ 800 h 976"/>
              <a:gd name="T62" fmla="*/ 900 w 1676"/>
              <a:gd name="T63" fmla="*/ 700 h 976"/>
              <a:gd name="T64" fmla="*/ 1075 w 1676"/>
              <a:gd name="T65" fmla="*/ 775 h 976"/>
              <a:gd name="T66" fmla="*/ 1050 w 1676"/>
              <a:gd name="T67" fmla="*/ 900 h 976"/>
              <a:gd name="T68" fmla="*/ 1125 w 1676"/>
              <a:gd name="T69" fmla="*/ 950 h 976"/>
              <a:gd name="T70" fmla="*/ 1325 w 1676"/>
              <a:gd name="T71" fmla="*/ 900 h 976"/>
              <a:gd name="T72" fmla="*/ 1175 w 1676"/>
              <a:gd name="T73" fmla="*/ 800 h 976"/>
              <a:gd name="T74" fmla="*/ 1400 w 1676"/>
              <a:gd name="T75" fmla="*/ 675 h 976"/>
              <a:gd name="T76" fmla="*/ 1475 w 1676"/>
              <a:gd name="T77" fmla="*/ 625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6" h="976">
                <a:moveTo>
                  <a:pt x="1475" y="625"/>
                </a:moveTo>
                <a:lnTo>
                  <a:pt x="1475" y="625"/>
                </a:lnTo>
                <a:cubicBezTo>
                  <a:pt x="1500" y="625"/>
                  <a:pt x="1550" y="575"/>
                  <a:pt x="1550" y="575"/>
                </a:cubicBezTo>
                <a:cubicBezTo>
                  <a:pt x="1575" y="575"/>
                  <a:pt x="1625" y="575"/>
                  <a:pt x="1625" y="575"/>
                </a:cubicBezTo>
                <a:cubicBezTo>
                  <a:pt x="1625" y="550"/>
                  <a:pt x="1650" y="525"/>
                  <a:pt x="1650" y="500"/>
                </a:cubicBezTo>
                <a:lnTo>
                  <a:pt x="1625" y="475"/>
                </a:lnTo>
                <a:cubicBezTo>
                  <a:pt x="1625" y="475"/>
                  <a:pt x="1650" y="475"/>
                  <a:pt x="1650" y="450"/>
                </a:cubicBezTo>
                <a:lnTo>
                  <a:pt x="1625" y="425"/>
                </a:lnTo>
                <a:cubicBezTo>
                  <a:pt x="1625" y="425"/>
                  <a:pt x="1675" y="399"/>
                  <a:pt x="1675" y="375"/>
                </a:cubicBezTo>
                <a:cubicBezTo>
                  <a:pt x="1650" y="375"/>
                  <a:pt x="1625" y="375"/>
                  <a:pt x="1600" y="350"/>
                </a:cubicBezTo>
                <a:cubicBezTo>
                  <a:pt x="1575" y="350"/>
                  <a:pt x="1550" y="350"/>
                  <a:pt x="1525" y="325"/>
                </a:cubicBezTo>
                <a:cubicBezTo>
                  <a:pt x="1500" y="325"/>
                  <a:pt x="1450" y="325"/>
                  <a:pt x="1450" y="325"/>
                </a:cubicBezTo>
                <a:cubicBezTo>
                  <a:pt x="1450" y="299"/>
                  <a:pt x="1425" y="275"/>
                  <a:pt x="1400" y="275"/>
                </a:cubicBezTo>
                <a:cubicBezTo>
                  <a:pt x="1400" y="250"/>
                  <a:pt x="1375" y="275"/>
                  <a:pt x="1350" y="275"/>
                </a:cubicBezTo>
                <a:cubicBezTo>
                  <a:pt x="1350" y="275"/>
                  <a:pt x="1325" y="299"/>
                  <a:pt x="1300" y="275"/>
                </a:cubicBezTo>
                <a:lnTo>
                  <a:pt x="1275" y="250"/>
                </a:lnTo>
                <a:cubicBezTo>
                  <a:pt x="1250" y="275"/>
                  <a:pt x="1225" y="250"/>
                  <a:pt x="1225" y="250"/>
                </a:cubicBezTo>
                <a:cubicBezTo>
                  <a:pt x="1225" y="225"/>
                  <a:pt x="1200" y="175"/>
                  <a:pt x="1200" y="175"/>
                </a:cubicBezTo>
                <a:cubicBezTo>
                  <a:pt x="1175" y="150"/>
                  <a:pt x="1125" y="175"/>
                  <a:pt x="1125" y="150"/>
                </a:cubicBezTo>
                <a:cubicBezTo>
                  <a:pt x="1100" y="125"/>
                  <a:pt x="1100" y="100"/>
                  <a:pt x="1100" y="100"/>
                </a:cubicBezTo>
                <a:cubicBezTo>
                  <a:pt x="1100" y="74"/>
                  <a:pt x="1100" y="50"/>
                  <a:pt x="1075" y="25"/>
                </a:cubicBezTo>
                <a:cubicBezTo>
                  <a:pt x="1075" y="0"/>
                  <a:pt x="1025" y="0"/>
                  <a:pt x="1000" y="25"/>
                </a:cubicBezTo>
                <a:cubicBezTo>
                  <a:pt x="1000" y="25"/>
                  <a:pt x="950" y="0"/>
                  <a:pt x="950" y="25"/>
                </a:cubicBezTo>
                <a:cubicBezTo>
                  <a:pt x="925" y="25"/>
                  <a:pt x="925" y="50"/>
                  <a:pt x="900" y="50"/>
                </a:cubicBezTo>
                <a:cubicBezTo>
                  <a:pt x="900" y="50"/>
                  <a:pt x="875" y="50"/>
                  <a:pt x="875" y="25"/>
                </a:cubicBezTo>
                <a:cubicBezTo>
                  <a:pt x="850" y="50"/>
                  <a:pt x="825" y="50"/>
                  <a:pt x="825" y="50"/>
                </a:cubicBezTo>
                <a:lnTo>
                  <a:pt x="749" y="100"/>
                </a:lnTo>
                <a:cubicBezTo>
                  <a:pt x="749" y="125"/>
                  <a:pt x="749" y="150"/>
                  <a:pt x="749" y="125"/>
                </a:cubicBezTo>
                <a:cubicBezTo>
                  <a:pt x="725" y="125"/>
                  <a:pt x="675" y="125"/>
                  <a:pt x="650" y="125"/>
                </a:cubicBezTo>
                <a:cubicBezTo>
                  <a:pt x="650" y="150"/>
                  <a:pt x="625" y="100"/>
                  <a:pt x="600" y="100"/>
                </a:cubicBezTo>
                <a:cubicBezTo>
                  <a:pt x="575" y="125"/>
                  <a:pt x="549" y="100"/>
                  <a:pt x="525" y="100"/>
                </a:cubicBezTo>
                <a:cubicBezTo>
                  <a:pt x="525" y="125"/>
                  <a:pt x="500" y="100"/>
                  <a:pt x="475" y="100"/>
                </a:cubicBezTo>
                <a:cubicBezTo>
                  <a:pt x="450" y="74"/>
                  <a:pt x="400" y="100"/>
                  <a:pt x="375" y="74"/>
                </a:cubicBezTo>
                <a:cubicBezTo>
                  <a:pt x="375" y="74"/>
                  <a:pt x="250" y="74"/>
                  <a:pt x="224" y="74"/>
                </a:cubicBezTo>
                <a:cubicBezTo>
                  <a:pt x="200" y="74"/>
                  <a:pt x="175" y="74"/>
                  <a:pt x="175" y="100"/>
                </a:cubicBezTo>
                <a:cubicBezTo>
                  <a:pt x="150" y="125"/>
                  <a:pt x="124" y="100"/>
                  <a:pt x="124" y="100"/>
                </a:cubicBezTo>
                <a:cubicBezTo>
                  <a:pt x="124" y="125"/>
                  <a:pt x="124" y="125"/>
                  <a:pt x="124" y="150"/>
                </a:cubicBezTo>
                <a:cubicBezTo>
                  <a:pt x="124" y="150"/>
                  <a:pt x="175" y="225"/>
                  <a:pt x="150" y="225"/>
                </a:cubicBezTo>
                <a:cubicBezTo>
                  <a:pt x="150" y="250"/>
                  <a:pt x="124" y="250"/>
                  <a:pt x="124" y="275"/>
                </a:cubicBezTo>
                <a:cubicBezTo>
                  <a:pt x="100" y="275"/>
                  <a:pt x="24" y="350"/>
                  <a:pt x="24" y="350"/>
                </a:cubicBezTo>
                <a:cubicBezTo>
                  <a:pt x="24" y="375"/>
                  <a:pt x="50" y="425"/>
                  <a:pt x="24" y="425"/>
                </a:cubicBezTo>
                <a:cubicBezTo>
                  <a:pt x="24" y="425"/>
                  <a:pt x="0" y="475"/>
                  <a:pt x="0" y="500"/>
                </a:cubicBezTo>
                <a:lnTo>
                  <a:pt x="24" y="525"/>
                </a:lnTo>
                <a:cubicBezTo>
                  <a:pt x="50" y="550"/>
                  <a:pt x="50" y="550"/>
                  <a:pt x="50" y="550"/>
                </a:cubicBezTo>
                <a:lnTo>
                  <a:pt x="75" y="550"/>
                </a:lnTo>
                <a:cubicBezTo>
                  <a:pt x="100" y="550"/>
                  <a:pt x="150" y="550"/>
                  <a:pt x="175" y="550"/>
                </a:cubicBezTo>
                <a:cubicBezTo>
                  <a:pt x="200" y="550"/>
                  <a:pt x="224" y="575"/>
                  <a:pt x="224" y="575"/>
                </a:cubicBezTo>
                <a:cubicBezTo>
                  <a:pt x="250" y="575"/>
                  <a:pt x="250" y="575"/>
                  <a:pt x="275" y="575"/>
                </a:cubicBezTo>
                <a:cubicBezTo>
                  <a:pt x="300" y="550"/>
                  <a:pt x="300" y="550"/>
                  <a:pt x="325" y="550"/>
                </a:cubicBezTo>
                <a:cubicBezTo>
                  <a:pt x="350" y="550"/>
                  <a:pt x="375" y="550"/>
                  <a:pt x="375" y="525"/>
                </a:cubicBezTo>
                <a:cubicBezTo>
                  <a:pt x="375" y="525"/>
                  <a:pt x="475" y="500"/>
                  <a:pt x="500" y="500"/>
                </a:cubicBezTo>
                <a:cubicBezTo>
                  <a:pt x="500" y="500"/>
                  <a:pt x="549" y="525"/>
                  <a:pt x="575" y="525"/>
                </a:cubicBezTo>
                <a:cubicBezTo>
                  <a:pt x="575" y="525"/>
                  <a:pt x="625" y="550"/>
                  <a:pt x="625" y="575"/>
                </a:cubicBezTo>
                <a:cubicBezTo>
                  <a:pt x="650" y="625"/>
                  <a:pt x="675" y="675"/>
                  <a:pt x="700" y="675"/>
                </a:cubicBezTo>
                <a:cubicBezTo>
                  <a:pt x="700" y="700"/>
                  <a:pt x="700" y="725"/>
                  <a:pt x="700" y="750"/>
                </a:cubicBezTo>
                <a:cubicBezTo>
                  <a:pt x="700" y="750"/>
                  <a:pt x="675" y="750"/>
                  <a:pt x="650" y="725"/>
                </a:cubicBezTo>
                <a:cubicBezTo>
                  <a:pt x="625" y="725"/>
                  <a:pt x="600" y="750"/>
                  <a:pt x="600" y="775"/>
                </a:cubicBezTo>
                <a:cubicBezTo>
                  <a:pt x="600" y="800"/>
                  <a:pt x="575" y="850"/>
                  <a:pt x="549" y="850"/>
                </a:cubicBezTo>
                <a:cubicBezTo>
                  <a:pt x="549" y="875"/>
                  <a:pt x="575" y="875"/>
                  <a:pt x="600" y="875"/>
                </a:cubicBezTo>
                <a:cubicBezTo>
                  <a:pt x="600" y="875"/>
                  <a:pt x="625" y="850"/>
                  <a:pt x="650" y="850"/>
                </a:cubicBezTo>
                <a:lnTo>
                  <a:pt x="675" y="875"/>
                </a:lnTo>
                <a:cubicBezTo>
                  <a:pt x="675" y="825"/>
                  <a:pt x="675" y="850"/>
                  <a:pt x="725" y="800"/>
                </a:cubicBezTo>
                <a:cubicBezTo>
                  <a:pt x="775" y="775"/>
                  <a:pt x="775" y="725"/>
                  <a:pt x="800" y="725"/>
                </a:cubicBezTo>
                <a:cubicBezTo>
                  <a:pt x="850" y="700"/>
                  <a:pt x="850" y="700"/>
                  <a:pt x="900" y="700"/>
                </a:cubicBezTo>
                <a:cubicBezTo>
                  <a:pt x="950" y="700"/>
                  <a:pt x="875" y="750"/>
                  <a:pt x="925" y="750"/>
                </a:cubicBezTo>
                <a:cubicBezTo>
                  <a:pt x="950" y="775"/>
                  <a:pt x="1075" y="750"/>
                  <a:pt x="1075" y="775"/>
                </a:cubicBezTo>
                <a:cubicBezTo>
                  <a:pt x="1075" y="800"/>
                  <a:pt x="950" y="850"/>
                  <a:pt x="950" y="850"/>
                </a:cubicBezTo>
                <a:cubicBezTo>
                  <a:pt x="950" y="875"/>
                  <a:pt x="1025" y="875"/>
                  <a:pt x="1050" y="900"/>
                </a:cubicBezTo>
                <a:cubicBezTo>
                  <a:pt x="1075" y="900"/>
                  <a:pt x="1025" y="950"/>
                  <a:pt x="1050" y="975"/>
                </a:cubicBezTo>
                <a:cubicBezTo>
                  <a:pt x="1050" y="975"/>
                  <a:pt x="1100" y="975"/>
                  <a:pt x="1125" y="950"/>
                </a:cubicBezTo>
                <a:cubicBezTo>
                  <a:pt x="1150" y="925"/>
                  <a:pt x="1175" y="925"/>
                  <a:pt x="1200" y="900"/>
                </a:cubicBezTo>
                <a:cubicBezTo>
                  <a:pt x="1250" y="875"/>
                  <a:pt x="1325" y="900"/>
                  <a:pt x="1325" y="900"/>
                </a:cubicBezTo>
                <a:cubicBezTo>
                  <a:pt x="1350" y="875"/>
                  <a:pt x="1325" y="875"/>
                  <a:pt x="1250" y="875"/>
                </a:cubicBezTo>
                <a:cubicBezTo>
                  <a:pt x="1175" y="875"/>
                  <a:pt x="1175" y="800"/>
                  <a:pt x="1175" y="800"/>
                </a:cubicBezTo>
                <a:cubicBezTo>
                  <a:pt x="1175" y="775"/>
                  <a:pt x="1250" y="725"/>
                  <a:pt x="1275" y="725"/>
                </a:cubicBezTo>
                <a:cubicBezTo>
                  <a:pt x="1325" y="725"/>
                  <a:pt x="1350" y="700"/>
                  <a:pt x="1400" y="675"/>
                </a:cubicBezTo>
                <a:cubicBezTo>
                  <a:pt x="1425" y="675"/>
                  <a:pt x="1450" y="675"/>
                  <a:pt x="1475" y="650"/>
                </a:cubicBezTo>
                <a:lnTo>
                  <a:pt x="1475" y="625"/>
                </a:ln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70" name="Freeform 196">
            <a:extLst>
              <a:ext uri="{FF2B5EF4-FFF2-40B4-BE49-F238E27FC236}">
                <a16:creationId xmlns:a16="http://schemas.microsoft.com/office/drawing/2014/main" id="{2C9C6FF5-D41D-4747-87C8-4D91DAD71C34}"/>
              </a:ext>
            </a:extLst>
          </p:cNvPr>
          <p:cNvSpPr>
            <a:spLocks noChangeArrowheads="1"/>
          </p:cNvSpPr>
          <p:nvPr/>
        </p:nvSpPr>
        <p:spPr bwMode="auto">
          <a:xfrm>
            <a:off x="6451781" y="2923827"/>
            <a:ext cx="286873" cy="208124"/>
          </a:xfrm>
          <a:custGeom>
            <a:avLst/>
            <a:gdLst>
              <a:gd name="T0" fmla="*/ 825 w 901"/>
              <a:gd name="T1" fmla="*/ 325 h 651"/>
              <a:gd name="T2" fmla="*/ 825 w 901"/>
              <a:gd name="T3" fmla="*/ 325 h 651"/>
              <a:gd name="T4" fmla="*/ 775 w 901"/>
              <a:gd name="T5" fmla="*/ 274 h 651"/>
              <a:gd name="T6" fmla="*/ 750 w 901"/>
              <a:gd name="T7" fmla="*/ 225 h 651"/>
              <a:gd name="T8" fmla="*/ 725 w 901"/>
              <a:gd name="T9" fmla="*/ 150 h 651"/>
              <a:gd name="T10" fmla="*/ 725 w 901"/>
              <a:gd name="T11" fmla="*/ 74 h 651"/>
              <a:gd name="T12" fmla="*/ 625 w 901"/>
              <a:gd name="T13" fmla="*/ 50 h 651"/>
              <a:gd name="T14" fmla="*/ 575 w 901"/>
              <a:gd name="T15" fmla="*/ 50 h 651"/>
              <a:gd name="T16" fmla="*/ 525 w 901"/>
              <a:gd name="T17" fmla="*/ 25 h 651"/>
              <a:gd name="T18" fmla="*/ 474 w 901"/>
              <a:gd name="T19" fmla="*/ 25 h 651"/>
              <a:gd name="T20" fmla="*/ 474 w 901"/>
              <a:gd name="T21" fmla="*/ 0 h 651"/>
              <a:gd name="T22" fmla="*/ 450 w 901"/>
              <a:gd name="T23" fmla="*/ 25 h 651"/>
              <a:gd name="T24" fmla="*/ 425 w 901"/>
              <a:gd name="T25" fmla="*/ 50 h 651"/>
              <a:gd name="T26" fmla="*/ 350 w 901"/>
              <a:gd name="T27" fmla="*/ 74 h 651"/>
              <a:gd name="T28" fmla="*/ 325 w 901"/>
              <a:gd name="T29" fmla="*/ 125 h 651"/>
              <a:gd name="T30" fmla="*/ 325 w 901"/>
              <a:gd name="T31" fmla="*/ 150 h 651"/>
              <a:gd name="T32" fmla="*/ 275 w 901"/>
              <a:gd name="T33" fmla="*/ 174 h 651"/>
              <a:gd name="T34" fmla="*/ 225 w 901"/>
              <a:gd name="T35" fmla="*/ 225 h 651"/>
              <a:gd name="T36" fmla="*/ 225 w 901"/>
              <a:gd name="T37" fmla="*/ 274 h 651"/>
              <a:gd name="T38" fmla="*/ 149 w 901"/>
              <a:gd name="T39" fmla="*/ 274 h 651"/>
              <a:gd name="T40" fmla="*/ 125 w 901"/>
              <a:gd name="T41" fmla="*/ 300 h 651"/>
              <a:gd name="T42" fmla="*/ 49 w 901"/>
              <a:gd name="T43" fmla="*/ 300 h 651"/>
              <a:gd name="T44" fmla="*/ 49 w 901"/>
              <a:gd name="T45" fmla="*/ 300 h 651"/>
              <a:gd name="T46" fmla="*/ 49 w 901"/>
              <a:gd name="T47" fmla="*/ 374 h 651"/>
              <a:gd name="T48" fmla="*/ 75 w 901"/>
              <a:gd name="T49" fmla="*/ 474 h 651"/>
              <a:gd name="T50" fmla="*/ 0 w 901"/>
              <a:gd name="T51" fmla="*/ 500 h 651"/>
              <a:gd name="T52" fmla="*/ 49 w 901"/>
              <a:gd name="T53" fmla="*/ 550 h 651"/>
              <a:gd name="T54" fmla="*/ 49 w 901"/>
              <a:gd name="T55" fmla="*/ 600 h 651"/>
              <a:gd name="T56" fmla="*/ 100 w 901"/>
              <a:gd name="T57" fmla="*/ 600 h 651"/>
              <a:gd name="T58" fmla="*/ 149 w 901"/>
              <a:gd name="T59" fmla="*/ 574 h 651"/>
              <a:gd name="T60" fmla="*/ 300 w 901"/>
              <a:gd name="T61" fmla="*/ 574 h 651"/>
              <a:gd name="T62" fmla="*/ 400 w 901"/>
              <a:gd name="T63" fmla="*/ 600 h 651"/>
              <a:gd name="T64" fmla="*/ 450 w 901"/>
              <a:gd name="T65" fmla="*/ 600 h 651"/>
              <a:gd name="T66" fmla="*/ 525 w 901"/>
              <a:gd name="T67" fmla="*/ 600 h 651"/>
              <a:gd name="T68" fmla="*/ 575 w 901"/>
              <a:gd name="T69" fmla="*/ 625 h 651"/>
              <a:gd name="T70" fmla="*/ 674 w 901"/>
              <a:gd name="T71" fmla="*/ 625 h 651"/>
              <a:gd name="T72" fmla="*/ 674 w 901"/>
              <a:gd name="T73" fmla="*/ 600 h 651"/>
              <a:gd name="T74" fmla="*/ 750 w 901"/>
              <a:gd name="T75" fmla="*/ 550 h 651"/>
              <a:gd name="T76" fmla="*/ 800 w 901"/>
              <a:gd name="T77" fmla="*/ 525 h 651"/>
              <a:gd name="T78" fmla="*/ 800 w 901"/>
              <a:gd name="T79" fmla="*/ 500 h 651"/>
              <a:gd name="T80" fmla="*/ 775 w 901"/>
              <a:gd name="T81" fmla="*/ 400 h 651"/>
              <a:gd name="T82" fmla="*/ 850 w 901"/>
              <a:gd name="T83" fmla="*/ 425 h 651"/>
              <a:gd name="T84" fmla="*/ 900 w 901"/>
              <a:gd name="T85" fmla="*/ 374 h 651"/>
              <a:gd name="T86" fmla="*/ 825 w 901"/>
              <a:gd name="T87" fmla="*/ 325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1" h="651">
                <a:moveTo>
                  <a:pt x="825" y="325"/>
                </a:moveTo>
                <a:lnTo>
                  <a:pt x="825" y="325"/>
                </a:lnTo>
                <a:cubicBezTo>
                  <a:pt x="825" y="325"/>
                  <a:pt x="800" y="274"/>
                  <a:pt x="775" y="274"/>
                </a:cubicBezTo>
                <a:cubicBezTo>
                  <a:pt x="750" y="250"/>
                  <a:pt x="750" y="225"/>
                  <a:pt x="750" y="225"/>
                </a:cubicBezTo>
                <a:cubicBezTo>
                  <a:pt x="725" y="200"/>
                  <a:pt x="725" y="174"/>
                  <a:pt x="725" y="150"/>
                </a:cubicBezTo>
                <a:cubicBezTo>
                  <a:pt x="725" y="125"/>
                  <a:pt x="725" y="100"/>
                  <a:pt x="725" y="74"/>
                </a:cubicBezTo>
                <a:cubicBezTo>
                  <a:pt x="700" y="74"/>
                  <a:pt x="650" y="50"/>
                  <a:pt x="625" y="50"/>
                </a:cubicBezTo>
                <a:cubicBezTo>
                  <a:pt x="600" y="74"/>
                  <a:pt x="600" y="74"/>
                  <a:pt x="575" y="50"/>
                </a:cubicBezTo>
                <a:cubicBezTo>
                  <a:pt x="575" y="50"/>
                  <a:pt x="550" y="25"/>
                  <a:pt x="525" y="25"/>
                </a:cubicBezTo>
                <a:cubicBezTo>
                  <a:pt x="500" y="50"/>
                  <a:pt x="500" y="25"/>
                  <a:pt x="474" y="25"/>
                </a:cubicBezTo>
                <a:cubicBezTo>
                  <a:pt x="474" y="25"/>
                  <a:pt x="474" y="25"/>
                  <a:pt x="474" y="0"/>
                </a:cubicBezTo>
                <a:cubicBezTo>
                  <a:pt x="474" y="25"/>
                  <a:pt x="450" y="25"/>
                  <a:pt x="450" y="25"/>
                </a:cubicBezTo>
                <a:cubicBezTo>
                  <a:pt x="425" y="25"/>
                  <a:pt x="425" y="50"/>
                  <a:pt x="425" y="50"/>
                </a:cubicBezTo>
                <a:cubicBezTo>
                  <a:pt x="400" y="50"/>
                  <a:pt x="375" y="50"/>
                  <a:pt x="350" y="74"/>
                </a:cubicBezTo>
                <a:cubicBezTo>
                  <a:pt x="325" y="74"/>
                  <a:pt x="325" y="100"/>
                  <a:pt x="325" y="125"/>
                </a:cubicBezTo>
                <a:lnTo>
                  <a:pt x="325" y="150"/>
                </a:lnTo>
                <a:cubicBezTo>
                  <a:pt x="300" y="150"/>
                  <a:pt x="300" y="174"/>
                  <a:pt x="275" y="174"/>
                </a:cubicBezTo>
                <a:cubicBezTo>
                  <a:pt x="275" y="174"/>
                  <a:pt x="250" y="200"/>
                  <a:pt x="225" y="225"/>
                </a:cubicBezTo>
                <a:lnTo>
                  <a:pt x="225" y="274"/>
                </a:lnTo>
                <a:cubicBezTo>
                  <a:pt x="200" y="274"/>
                  <a:pt x="175" y="274"/>
                  <a:pt x="149" y="274"/>
                </a:cubicBezTo>
                <a:cubicBezTo>
                  <a:pt x="149" y="300"/>
                  <a:pt x="125" y="325"/>
                  <a:pt x="125" y="300"/>
                </a:cubicBezTo>
                <a:cubicBezTo>
                  <a:pt x="100" y="300"/>
                  <a:pt x="75" y="300"/>
                  <a:pt x="49" y="300"/>
                </a:cubicBezTo>
                <a:lnTo>
                  <a:pt x="49" y="300"/>
                </a:lnTo>
                <a:cubicBezTo>
                  <a:pt x="25" y="350"/>
                  <a:pt x="49" y="374"/>
                  <a:pt x="49" y="374"/>
                </a:cubicBezTo>
                <a:cubicBezTo>
                  <a:pt x="75" y="400"/>
                  <a:pt x="75" y="450"/>
                  <a:pt x="75" y="474"/>
                </a:cubicBezTo>
                <a:cubicBezTo>
                  <a:pt x="49" y="474"/>
                  <a:pt x="0" y="500"/>
                  <a:pt x="0" y="500"/>
                </a:cubicBezTo>
                <a:cubicBezTo>
                  <a:pt x="0" y="525"/>
                  <a:pt x="49" y="550"/>
                  <a:pt x="49" y="550"/>
                </a:cubicBezTo>
                <a:cubicBezTo>
                  <a:pt x="25" y="574"/>
                  <a:pt x="25" y="600"/>
                  <a:pt x="49" y="600"/>
                </a:cubicBezTo>
                <a:cubicBezTo>
                  <a:pt x="49" y="600"/>
                  <a:pt x="75" y="625"/>
                  <a:pt x="100" y="600"/>
                </a:cubicBezTo>
                <a:cubicBezTo>
                  <a:pt x="100" y="574"/>
                  <a:pt x="125" y="574"/>
                  <a:pt x="149" y="574"/>
                </a:cubicBezTo>
                <a:cubicBezTo>
                  <a:pt x="175" y="574"/>
                  <a:pt x="300" y="574"/>
                  <a:pt x="300" y="574"/>
                </a:cubicBezTo>
                <a:cubicBezTo>
                  <a:pt x="325" y="600"/>
                  <a:pt x="375" y="574"/>
                  <a:pt x="400" y="600"/>
                </a:cubicBezTo>
                <a:cubicBezTo>
                  <a:pt x="425" y="600"/>
                  <a:pt x="450" y="625"/>
                  <a:pt x="450" y="600"/>
                </a:cubicBezTo>
                <a:cubicBezTo>
                  <a:pt x="474" y="600"/>
                  <a:pt x="500" y="625"/>
                  <a:pt x="525" y="600"/>
                </a:cubicBezTo>
                <a:cubicBezTo>
                  <a:pt x="550" y="600"/>
                  <a:pt x="575" y="650"/>
                  <a:pt x="575" y="625"/>
                </a:cubicBezTo>
                <a:cubicBezTo>
                  <a:pt x="600" y="625"/>
                  <a:pt x="650" y="625"/>
                  <a:pt x="674" y="625"/>
                </a:cubicBezTo>
                <a:cubicBezTo>
                  <a:pt x="674" y="650"/>
                  <a:pt x="674" y="625"/>
                  <a:pt x="674" y="600"/>
                </a:cubicBezTo>
                <a:lnTo>
                  <a:pt x="750" y="550"/>
                </a:lnTo>
                <a:cubicBezTo>
                  <a:pt x="750" y="550"/>
                  <a:pt x="775" y="550"/>
                  <a:pt x="800" y="525"/>
                </a:cubicBezTo>
                <a:lnTo>
                  <a:pt x="800" y="500"/>
                </a:lnTo>
                <a:cubicBezTo>
                  <a:pt x="775" y="450"/>
                  <a:pt x="750" y="425"/>
                  <a:pt x="775" y="400"/>
                </a:cubicBezTo>
                <a:cubicBezTo>
                  <a:pt x="775" y="400"/>
                  <a:pt x="825" y="425"/>
                  <a:pt x="850" y="425"/>
                </a:cubicBezTo>
                <a:cubicBezTo>
                  <a:pt x="850" y="400"/>
                  <a:pt x="900" y="400"/>
                  <a:pt x="900" y="374"/>
                </a:cubicBezTo>
                <a:cubicBezTo>
                  <a:pt x="875" y="350"/>
                  <a:pt x="850" y="325"/>
                  <a:pt x="825" y="3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71" name="Freeform 197">
            <a:extLst>
              <a:ext uri="{FF2B5EF4-FFF2-40B4-BE49-F238E27FC236}">
                <a16:creationId xmlns:a16="http://schemas.microsoft.com/office/drawing/2014/main" id="{E735D26D-36C4-1C41-973A-D20BF7EB4E81}"/>
              </a:ext>
            </a:extLst>
          </p:cNvPr>
          <p:cNvSpPr>
            <a:spLocks noChangeArrowheads="1"/>
          </p:cNvSpPr>
          <p:nvPr/>
        </p:nvSpPr>
        <p:spPr bwMode="auto">
          <a:xfrm>
            <a:off x="6380061" y="2843672"/>
            <a:ext cx="223592" cy="104061"/>
          </a:xfrm>
          <a:custGeom>
            <a:avLst/>
            <a:gdLst>
              <a:gd name="T0" fmla="*/ 250 w 700"/>
              <a:gd name="T1" fmla="*/ 224 h 325"/>
              <a:gd name="T2" fmla="*/ 250 w 700"/>
              <a:gd name="T3" fmla="*/ 224 h 325"/>
              <a:gd name="T4" fmla="*/ 374 w 700"/>
              <a:gd name="T5" fmla="*/ 224 h 325"/>
              <a:gd name="T6" fmla="*/ 425 w 700"/>
              <a:gd name="T7" fmla="*/ 250 h 325"/>
              <a:gd name="T8" fmla="*/ 500 w 700"/>
              <a:gd name="T9" fmla="*/ 300 h 325"/>
              <a:gd name="T10" fmla="*/ 550 w 700"/>
              <a:gd name="T11" fmla="*/ 324 h 325"/>
              <a:gd name="T12" fmla="*/ 575 w 700"/>
              <a:gd name="T13" fmla="*/ 324 h 325"/>
              <a:gd name="T14" fmla="*/ 650 w 700"/>
              <a:gd name="T15" fmla="*/ 300 h 325"/>
              <a:gd name="T16" fmla="*/ 675 w 700"/>
              <a:gd name="T17" fmla="*/ 275 h 325"/>
              <a:gd name="T18" fmla="*/ 699 w 700"/>
              <a:gd name="T19" fmla="*/ 250 h 325"/>
              <a:gd name="T20" fmla="*/ 675 w 700"/>
              <a:gd name="T21" fmla="*/ 200 h 325"/>
              <a:gd name="T22" fmla="*/ 650 w 700"/>
              <a:gd name="T23" fmla="*/ 150 h 325"/>
              <a:gd name="T24" fmla="*/ 650 w 700"/>
              <a:gd name="T25" fmla="*/ 100 h 325"/>
              <a:gd name="T26" fmla="*/ 625 w 700"/>
              <a:gd name="T27" fmla="*/ 75 h 325"/>
              <a:gd name="T28" fmla="*/ 550 w 700"/>
              <a:gd name="T29" fmla="*/ 75 h 325"/>
              <a:gd name="T30" fmla="*/ 450 w 700"/>
              <a:gd name="T31" fmla="*/ 24 h 325"/>
              <a:gd name="T32" fmla="*/ 350 w 700"/>
              <a:gd name="T33" fmla="*/ 24 h 325"/>
              <a:gd name="T34" fmla="*/ 325 w 700"/>
              <a:gd name="T35" fmla="*/ 100 h 325"/>
              <a:gd name="T36" fmla="*/ 250 w 700"/>
              <a:gd name="T37" fmla="*/ 150 h 325"/>
              <a:gd name="T38" fmla="*/ 174 w 700"/>
              <a:gd name="T39" fmla="*/ 50 h 325"/>
              <a:gd name="T40" fmla="*/ 74 w 700"/>
              <a:gd name="T41" fmla="*/ 100 h 325"/>
              <a:gd name="T42" fmla="*/ 50 w 700"/>
              <a:gd name="T43" fmla="*/ 175 h 325"/>
              <a:gd name="T44" fmla="*/ 25 w 700"/>
              <a:gd name="T45" fmla="*/ 250 h 325"/>
              <a:gd name="T46" fmla="*/ 25 w 700"/>
              <a:gd name="T47" fmla="*/ 250 h 325"/>
              <a:gd name="T48" fmla="*/ 100 w 700"/>
              <a:gd name="T49" fmla="*/ 224 h 325"/>
              <a:gd name="T50" fmla="*/ 250 w 700"/>
              <a:gd name="T51" fmla="*/ 22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0" h="325">
                <a:moveTo>
                  <a:pt x="250" y="224"/>
                </a:moveTo>
                <a:lnTo>
                  <a:pt x="250" y="224"/>
                </a:lnTo>
                <a:cubicBezTo>
                  <a:pt x="274" y="224"/>
                  <a:pt x="325" y="250"/>
                  <a:pt x="374" y="224"/>
                </a:cubicBezTo>
                <a:cubicBezTo>
                  <a:pt x="400" y="224"/>
                  <a:pt x="400" y="275"/>
                  <a:pt x="425" y="250"/>
                </a:cubicBezTo>
                <a:cubicBezTo>
                  <a:pt x="450" y="250"/>
                  <a:pt x="475" y="275"/>
                  <a:pt x="500" y="300"/>
                </a:cubicBezTo>
                <a:cubicBezTo>
                  <a:pt x="525" y="324"/>
                  <a:pt x="550" y="324"/>
                  <a:pt x="550" y="324"/>
                </a:cubicBezTo>
                <a:lnTo>
                  <a:pt x="575" y="324"/>
                </a:lnTo>
                <a:cubicBezTo>
                  <a:pt x="600" y="300"/>
                  <a:pt x="625" y="300"/>
                  <a:pt x="650" y="300"/>
                </a:cubicBezTo>
                <a:cubicBezTo>
                  <a:pt x="650" y="300"/>
                  <a:pt x="650" y="275"/>
                  <a:pt x="675" y="275"/>
                </a:cubicBezTo>
                <a:cubicBezTo>
                  <a:pt x="675" y="275"/>
                  <a:pt x="699" y="275"/>
                  <a:pt x="699" y="250"/>
                </a:cubicBezTo>
                <a:cubicBezTo>
                  <a:pt x="699" y="250"/>
                  <a:pt x="699" y="224"/>
                  <a:pt x="675" y="200"/>
                </a:cubicBezTo>
                <a:cubicBezTo>
                  <a:pt x="675" y="200"/>
                  <a:pt x="650" y="175"/>
                  <a:pt x="650" y="150"/>
                </a:cubicBezTo>
                <a:cubicBezTo>
                  <a:pt x="650" y="124"/>
                  <a:pt x="650" y="124"/>
                  <a:pt x="650" y="100"/>
                </a:cubicBezTo>
                <a:lnTo>
                  <a:pt x="625" y="75"/>
                </a:lnTo>
                <a:cubicBezTo>
                  <a:pt x="600" y="75"/>
                  <a:pt x="550" y="75"/>
                  <a:pt x="550" y="75"/>
                </a:cubicBezTo>
                <a:cubicBezTo>
                  <a:pt x="525" y="75"/>
                  <a:pt x="450" y="24"/>
                  <a:pt x="450" y="24"/>
                </a:cubicBezTo>
                <a:cubicBezTo>
                  <a:pt x="450" y="0"/>
                  <a:pt x="400" y="0"/>
                  <a:pt x="350" y="24"/>
                </a:cubicBezTo>
                <a:cubicBezTo>
                  <a:pt x="325" y="50"/>
                  <a:pt x="325" y="75"/>
                  <a:pt x="325" y="100"/>
                </a:cubicBezTo>
                <a:cubicBezTo>
                  <a:pt x="325" y="150"/>
                  <a:pt x="274" y="150"/>
                  <a:pt x="250" y="150"/>
                </a:cubicBezTo>
                <a:cubicBezTo>
                  <a:pt x="225" y="150"/>
                  <a:pt x="200" y="75"/>
                  <a:pt x="174" y="50"/>
                </a:cubicBezTo>
                <a:cubicBezTo>
                  <a:pt x="150" y="24"/>
                  <a:pt x="125" y="75"/>
                  <a:pt x="74" y="100"/>
                </a:cubicBezTo>
                <a:cubicBezTo>
                  <a:pt x="50" y="100"/>
                  <a:pt x="74" y="150"/>
                  <a:pt x="50" y="175"/>
                </a:cubicBezTo>
                <a:cubicBezTo>
                  <a:pt x="25" y="175"/>
                  <a:pt x="0" y="200"/>
                  <a:pt x="25" y="250"/>
                </a:cubicBezTo>
                <a:lnTo>
                  <a:pt x="25" y="250"/>
                </a:lnTo>
                <a:cubicBezTo>
                  <a:pt x="74" y="250"/>
                  <a:pt x="100" y="250"/>
                  <a:pt x="100" y="224"/>
                </a:cubicBezTo>
                <a:cubicBezTo>
                  <a:pt x="150" y="224"/>
                  <a:pt x="225" y="224"/>
                  <a:pt x="250" y="224"/>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72" name="Freeform 198">
            <a:extLst>
              <a:ext uri="{FF2B5EF4-FFF2-40B4-BE49-F238E27FC236}">
                <a16:creationId xmlns:a16="http://schemas.microsoft.com/office/drawing/2014/main" id="{AF98E3F8-54B6-9D46-A2D0-1F94990D88E5}"/>
              </a:ext>
            </a:extLst>
          </p:cNvPr>
          <p:cNvSpPr>
            <a:spLocks noChangeArrowheads="1"/>
          </p:cNvSpPr>
          <p:nvPr/>
        </p:nvSpPr>
        <p:spPr bwMode="auto">
          <a:xfrm>
            <a:off x="6380063" y="2915389"/>
            <a:ext cx="175780" cy="112499"/>
          </a:xfrm>
          <a:custGeom>
            <a:avLst/>
            <a:gdLst>
              <a:gd name="T0" fmla="*/ 100 w 551"/>
              <a:gd name="T1" fmla="*/ 176 h 352"/>
              <a:gd name="T2" fmla="*/ 100 w 551"/>
              <a:gd name="T3" fmla="*/ 176 h 352"/>
              <a:gd name="T4" fmla="*/ 150 w 551"/>
              <a:gd name="T5" fmla="*/ 176 h 352"/>
              <a:gd name="T6" fmla="*/ 200 w 551"/>
              <a:gd name="T7" fmla="*/ 226 h 352"/>
              <a:gd name="T8" fmla="*/ 200 w 551"/>
              <a:gd name="T9" fmla="*/ 276 h 352"/>
              <a:gd name="T10" fmla="*/ 274 w 551"/>
              <a:gd name="T11" fmla="*/ 326 h 352"/>
              <a:gd name="T12" fmla="*/ 350 w 551"/>
              <a:gd name="T13" fmla="*/ 326 h 352"/>
              <a:gd name="T14" fmla="*/ 374 w 551"/>
              <a:gd name="T15" fmla="*/ 300 h 352"/>
              <a:gd name="T16" fmla="*/ 450 w 551"/>
              <a:gd name="T17" fmla="*/ 300 h 352"/>
              <a:gd name="T18" fmla="*/ 450 w 551"/>
              <a:gd name="T19" fmla="*/ 251 h 352"/>
              <a:gd name="T20" fmla="*/ 500 w 551"/>
              <a:gd name="T21" fmla="*/ 200 h 352"/>
              <a:gd name="T22" fmla="*/ 550 w 551"/>
              <a:gd name="T23" fmla="*/ 176 h 352"/>
              <a:gd name="T24" fmla="*/ 550 w 551"/>
              <a:gd name="T25" fmla="*/ 151 h 352"/>
              <a:gd name="T26" fmla="*/ 550 w 551"/>
              <a:gd name="T27" fmla="*/ 100 h 352"/>
              <a:gd name="T28" fmla="*/ 500 w 551"/>
              <a:gd name="T29" fmla="*/ 76 h 352"/>
              <a:gd name="T30" fmla="*/ 425 w 551"/>
              <a:gd name="T31" fmla="*/ 26 h 352"/>
              <a:gd name="T32" fmla="*/ 374 w 551"/>
              <a:gd name="T33" fmla="*/ 0 h 352"/>
              <a:gd name="T34" fmla="*/ 250 w 551"/>
              <a:gd name="T35" fmla="*/ 0 h 352"/>
              <a:gd name="T36" fmla="*/ 100 w 551"/>
              <a:gd name="T37" fmla="*/ 0 h 352"/>
              <a:gd name="T38" fmla="*/ 25 w 551"/>
              <a:gd name="T39" fmla="*/ 26 h 352"/>
              <a:gd name="T40" fmla="*/ 25 w 551"/>
              <a:gd name="T41" fmla="*/ 126 h 352"/>
              <a:gd name="T42" fmla="*/ 25 w 551"/>
              <a:gd name="T43" fmla="*/ 151 h 352"/>
              <a:gd name="T44" fmla="*/ 100 w 551"/>
              <a:gd name="T45" fmla="*/ 17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1" h="352">
                <a:moveTo>
                  <a:pt x="100" y="176"/>
                </a:moveTo>
                <a:lnTo>
                  <a:pt x="100" y="176"/>
                </a:lnTo>
                <a:cubicBezTo>
                  <a:pt x="100" y="176"/>
                  <a:pt x="125" y="200"/>
                  <a:pt x="150" y="176"/>
                </a:cubicBezTo>
                <a:cubicBezTo>
                  <a:pt x="150" y="176"/>
                  <a:pt x="200" y="200"/>
                  <a:pt x="200" y="226"/>
                </a:cubicBezTo>
                <a:cubicBezTo>
                  <a:pt x="200" y="226"/>
                  <a:pt x="174" y="276"/>
                  <a:pt x="200" y="276"/>
                </a:cubicBezTo>
                <a:cubicBezTo>
                  <a:pt x="200" y="276"/>
                  <a:pt x="274" y="300"/>
                  <a:pt x="274" y="326"/>
                </a:cubicBezTo>
                <a:cubicBezTo>
                  <a:pt x="300" y="326"/>
                  <a:pt x="325" y="326"/>
                  <a:pt x="350" y="326"/>
                </a:cubicBezTo>
                <a:cubicBezTo>
                  <a:pt x="350" y="351"/>
                  <a:pt x="374" y="326"/>
                  <a:pt x="374" y="300"/>
                </a:cubicBezTo>
                <a:cubicBezTo>
                  <a:pt x="400" y="300"/>
                  <a:pt x="425" y="300"/>
                  <a:pt x="450" y="300"/>
                </a:cubicBezTo>
                <a:lnTo>
                  <a:pt x="450" y="251"/>
                </a:lnTo>
                <a:cubicBezTo>
                  <a:pt x="475" y="226"/>
                  <a:pt x="500" y="200"/>
                  <a:pt x="500" y="200"/>
                </a:cubicBezTo>
                <a:cubicBezTo>
                  <a:pt x="525" y="200"/>
                  <a:pt x="525" y="176"/>
                  <a:pt x="550" y="176"/>
                </a:cubicBezTo>
                <a:lnTo>
                  <a:pt x="550" y="151"/>
                </a:lnTo>
                <a:cubicBezTo>
                  <a:pt x="550" y="126"/>
                  <a:pt x="550" y="126"/>
                  <a:pt x="550" y="100"/>
                </a:cubicBezTo>
                <a:cubicBezTo>
                  <a:pt x="550" y="100"/>
                  <a:pt x="525" y="100"/>
                  <a:pt x="500" y="76"/>
                </a:cubicBezTo>
                <a:cubicBezTo>
                  <a:pt x="475" y="51"/>
                  <a:pt x="450" y="26"/>
                  <a:pt x="425" y="26"/>
                </a:cubicBezTo>
                <a:cubicBezTo>
                  <a:pt x="400" y="51"/>
                  <a:pt x="400" y="0"/>
                  <a:pt x="374" y="0"/>
                </a:cubicBezTo>
                <a:cubicBezTo>
                  <a:pt x="325" y="26"/>
                  <a:pt x="274" y="0"/>
                  <a:pt x="250" y="0"/>
                </a:cubicBezTo>
                <a:cubicBezTo>
                  <a:pt x="225" y="0"/>
                  <a:pt x="150" y="0"/>
                  <a:pt x="100" y="0"/>
                </a:cubicBezTo>
                <a:cubicBezTo>
                  <a:pt x="100" y="26"/>
                  <a:pt x="74" y="26"/>
                  <a:pt x="25" y="26"/>
                </a:cubicBezTo>
                <a:cubicBezTo>
                  <a:pt x="50" y="76"/>
                  <a:pt x="50" y="100"/>
                  <a:pt x="25" y="126"/>
                </a:cubicBezTo>
                <a:cubicBezTo>
                  <a:pt x="0" y="151"/>
                  <a:pt x="25" y="151"/>
                  <a:pt x="25" y="151"/>
                </a:cubicBezTo>
                <a:cubicBezTo>
                  <a:pt x="50" y="151"/>
                  <a:pt x="74" y="151"/>
                  <a:pt x="100" y="17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74" name="Freeform 199">
            <a:extLst>
              <a:ext uri="{FF2B5EF4-FFF2-40B4-BE49-F238E27FC236}">
                <a16:creationId xmlns:a16="http://schemas.microsoft.com/office/drawing/2014/main" id="{25AAB147-90AB-0C49-998B-3B2E248473BA}"/>
              </a:ext>
            </a:extLst>
          </p:cNvPr>
          <p:cNvSpPr>
            <a:spLocks noChangeArrowheads="1"/>
          </p:cNvSpPr>
          <p:nvPr/>
        </p:nvSpPr>
        <p:spPr bwMode="auto">
          <a:xfrm>
            <a:off x="5956784" y="3273980"/>
            <a:ext cx="136405" cy="71717"/>
          </a:xfrm>
          <a:custGeom>
            <a:avLst/>
            <a:gdLst>
              <a:gd name="T0" fmla="*/ 375 w 427"/>
              <a:gd name="T1" fmla="*/ 100 h 226"/>
              <a:gd name="T2" fmla="*/ 375 w 427"/>
              <a:gd name="T3" fmla="*/ 100 h 226"/>
              <a:gd name="T4" fmla="*/ 326 w 427"/>
              <a:gd name="T5" fmla="*/ 75 h 226"/>
              <a:gd name="T6" fmla="*/ 326 w 427"/>
              <a:gd name="T7" fmla="*/ 25 h 226"/>
              <a:gd name="T8" fmla="*/ 275 w 427"/>
              <a:gd name="T9" fmla="*/ 0 h 226"/>
              <a:gd name="T10" fmla="*/ 200 w 427"/>
              <a:gd name="T11" fmla="*/ 0 h 226"/>
              <a:gd name="T12" fmla="*/ 126 w 427"/>
              <a:gd name="T13" fmla="*/ 0 h 226"/>
              <a:gd name="T14" fmla="*/ 126 w 427"/>
              <a:gd name="T15" fmla="*/ 25 h 226"/>
              <a:gd name="T16" fmla="*/ 75 w 427"/>
              <a:gd name="T17" fmla="*/ 50 h 226"/>
              <a:gd name="T18" fmla="*/ 0 w 427"/>
              <a:gd name="T19" fmla="*/ 125 h 226"/>
              <a:gd name="T20" fmla="*/ 26 w 427"/>
              <a:gd name="T21" fmla="*/ 175 h 226"/>
              <a:gd name="T22" fmla="*/ 51 w 427"/>
              <a:gd name="T23" fmla="*/ 175 h 226"/>
              <a:gd name="T24" fmla="*/ 75 w 427"/>
              <a:gd name="T25" fmla="*/ 225 h 226"/>
              <a:gd name="T26" fmla="*/ 75 w 427"/>
              <a:gd name="T27" fmla="*/ 225 h 226"/>
              <a:gd name="T28" fmla="*/ 151 w 427"/>
              <a:gd name="T29" fmla="*/ 225 h 226"/>
              <a:gd name="T30" fmla="*/ 200 w 427"/>
              <a:gd name="T31" fmla="*/ 150 h 226"/>
              <a:gd name="T32" fmla="*/ 251 w 427"/>
              <a:gd name="T33" fmla="*/ 200 h 226"/>
              <a:gd name="T34" fmla="*/ 275 w 427"/>
              <a:gd name="T35" fmla="*/ 175 h 226"/>
              <a:gd name="T36" fmla="*/ 326 w 427"/>
              <a:gd name="T37" fmla="*/ 150 h 226"/>
              <a:gd name="T38" fmla="*/ 351 w 427"/>
              <a:gd name="T39" fmla="*/ 150 h 226"/>
              <a:gd name="T40" fmla="*/ 375 w 427"/>
              <a:gd name="T41" fmla="*/ 125 h 226"/>
              <a:gd name="T42" fmla="*/ 400 w 427"/>
              <a:gd name="T43" fmla="*/ 125 h 226"/>
              <a:gd name="T44" fmla="*/ 426 w 427"/>
              <a:gd name="T45" fmla="*/ 100 h 226"/>
              <a:gd name="T46" fmla="*/ 375 w 427"/>
              <a:gd name="T47" fmla="*/ 10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7" h="226">
                <a:moveTo>
                  <a:pt x="375" y="100"/>
                </a:moveTo>
                <a:lnTo>
                  <a:pt x="375" y="100"/>
                </a:lnTo>
                <a:cubicBezTo>
                  <a:pt x="351" y="100"/>
                  <a:pt x="326" y="75"/>
                  <a:pt x="326" y="75"/>
                </a:cubicBezTo>
                <a:cubicBezTo>
                  <a:pt x="326" y="50"/>
                  <a:pt x="326" y="50"/>
                  <a:pt x="326" y="25"/>
                </a:cubicBezTo>
                <a:cubicBezTo>
                  <a:pt x="300" y="25"/>
                  <a:pt x="275" y="0"/>
                  <a:pt x="275" y="0"/>
                </a:cubicBezTo>
                <a:cubicBezTo>
                  <a:pt x="251" y="0"/>
                  <a:pt x="226" y="0"/>
                  <a:pt x="200" y="0"/>
                </a:cubicBezTo>
                <a:cubicBezTo>
                  <a:pt x="200" y="0"/>
                  <a:pt x="151" y="0"/>
                  <a:pt x="126" y="0"/>
                </a:cubicBezTo>
                <a:cubicBezTo>
                  <a:pt x="126" y="25"/>
                  <a:pt x="126" y="25"/>
                  <a:pt x="126" y="25"/>
                </a:cubicBezTo>
                <a:cubicBezTo>
                  <a:pt x="100" y="25"/>
                  <a:pt x="75" y="50"/>
                  <a:pt x="75" y="50"/>
                </a:cubicBezTo>
                <a:cubicBezTo>
                  <a:pt x="51" y="75"/>
                  <a:pt x="26" y="100"/>
                  <a:pt x="0" y="125"/>
                </a:cubicBezTo>
                <a:cubicBezTo>
                  <a:pt x="0" y="175"/>
                  <a:pt x="0" y="200"/>
                  <a:pt x="26" y="175"/>
                </a:cubicBezTo>
                <a:cubicBezTo>
                  <a:pt x="26" y="150"/>
                  <a:pt x="51" y="150"/>
                  <a:pt x="51" y="175"/>
                </a:cubicBezTo>
                <a:cubicBezTo>
                  <a:pt x="51" y="200"/>
                  <a:pt x="75" y="200"/>
                  <a:pt x="75" y="225"/>
                </a:cubicBezTo>
                <a:lnTo>
                  <a:pt x="75" y="225"/>
                </a:lnTo>
                <a:cubicBezTo>
                  <a:pt x="100" y="225"/>
                  <a:pt x="151" y="225"/>
                  <a:pt x="151" y="225"/>
                </a:cubicBezTo>
                <a:cubicBezTo>
                  <a:pt x="175" y="225"/>
                  <a:pt x="200" y="150"/>
                  <a:pt x="200" y="150"/>
                </a:cubicBezTo>
                <a:cubicBezTo>
                  <a:pt x="200" y="150"/>
                  <a:pt x="226" y="200"/>
                  <a:pt x="251" y="200"/>
                </a:cubicBezTo>
                <a:cubicBezTo>
                  <a:pt x="275" y="225"/>
                  <a:pt x="275" y="200"/>
                  <a:pt x="275" y="175"/>
                </a:cubicBezTo>
                <a:cubicBezTo>
                  <a:pt x="275" y="150"/>
                  <a:pt x="300" y="150"/>
                  <a:pt x="326" y="150"/>
                </a:cubicBezTo>
                <a:cubicBezTo>
                  <a:pt x="326" y="150"/>
                  <a:pt x="351" y="175"/>
                  <a:pt x="351" y="150"/>
                </a:cubicBezTo>
                <a:cubicBezTo>
                  <a:pt x="351" y="125"/>
                  <a:pt x="375" y="125"/>
                  <a:pt x="375" y="125"/>
                </a:cubicBezTo>
                <a:cubicBezTo>
                  <a:pt x="400" y="125"/>
                  <a:pt x="400" y="125"/>
                  <a:pt x="400" y="125"/>
                </a:cubicBezTo>
                <a:cubicBezTo>
                  <a:pt x="426" y="100"/>
                  <a:pt x="426" y="100"/>
                  <a:pt x="426" y="100"/>
                </a:cubicBezTo>
                <a:cubicBezTo>
                  <a:pt x="400" y="100"/>
                  <a:pt x="375" y="75"/>
                  <a:pt x="375" y="1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75" name="Freeform 200">
            <a:extLst>
              <a:ext uri="{FF2B5EF4-FFF2-40B4-BE49-F238E27FC236}">
                <a16:creationId xmlns:a16="http://schemas.microsoft.com/office/drawing/2014/main" id="{C7BCD970-B499-C24F-961A-B50A1B33F990}"/>
              </a:ext>
            </a:extLst>
          </p:cNvPr>
          <p:cNvSpPr>
            <a:spLocks noChangeArrowheads="1"/>
          </p:cNvSpPr>
          <p:nvPr/>
        </p:nvSpPr>
        <p:spPr bwMode="auto">
          <a:xfrm>
            <a:off x="6387094" y="2261487"/>
            <a:ext cx="319217" cy="502028"/>
          </a:xfrm>
          <a:custGeom>
            <a:avLst/>
            <a:gdLst>
              <a:gd name="T0" fmla="*/ 850 w 1001"/>
              <a:gd name="T1" fmla="*/ 1301 h 1576"/>
              <a:gd name="T2" fmla="*/ 850 w 1001"/>
              <a:gd name="T3" fmla="*/ 1301 h 1576"/>
              <a:gd name="T4" fmla="*/ 975 w 1001"/>
              <a:gd name="T5" fmla="*/ 1176 h 1576"/>
              <a:gd name="T6" fmla="*/ 950 w 1001"/>
              <a:gd name="T7" fmla="*/ 1101 h 1576"/>
              <a:gd name="T8" fmla="*/ 850 w 1001"/>
              <a:gd name="T9" fmla="*/ 1001 h 1576"/>
              <a:gd name="T10" fmla="*/ 900 w 1001"/>
              <a:gd name="T11" fmla="*/ 950 h 1576"/>
              <a:gd name="T12" fmla="*/ 850 w 1001"/>
              <a:gd name="T13" fmla="*/ 901 h 1576"/>
              <a:gd name="T14" fmla="*/ 850 w 1001"/>
              <a:gd name="T15" fmla="*/ 850 h 1576"/>
              <a:gd name="T16" fmla="*/ 825 w 1001"/>
              <a:gd name="T17" fmla="*/ 825 h 1576"/>
              <a:gd name="T18" fmla="*/ 825 w 1001"/>
              <a:gd name="T19" fmla="*/ 801 h 1576"/>
              <a:gd name="T20" fmla="*/ 825 w 1001"/>
              <a:gd name="T21" fmla="*/ 725 h 1576"/>
              <a:gd name="T22" fmla="*/ 850 w 1001"/>
              <a:gd name="T23" fmla="*/ 676 h 1576"/>
              <a:gd name="T24" fmla="*/ 775 w 1001"/>
              <a:gd name="T25" fmla="*/ 525 h 1576"/>
              <a:gd name="T26" fmla="*/ 800 w 1001"/>
              <a:gd name="T27" fmla="*/ 476 h 1576"/>
              <a:gd name="T28" fmla="*/ 850 w 1001"/>
              <a:gd name="T29" fmla="*/ 401 h 1576"/>
              <a:gd name="T30" fmla="*/ 775 w 1001"/>
              <a:gd name="T31" fmla="*/ 350 h 1576"/>
              <a:gd name="T32" fmla="*/ 725 w 1001"/>
              <a:gd name="T33" fmla="*/ 301 h 1576"/>
              <a:gd name="T34" fmla="*/ 700 w 1001"/>
              <a:gd name="T35" fmla="*/ 250 h 1576"/>
              <a:gd name="T36" fmla="*/ 725 w 1001"/>
              <a:gd name="T37" fmla="*/ 200 h 1576"/>
              <a:gd name="T38" fmla="*/ 750 w 1001"/>
              <a:gd name="T39" fmla="*/ 175 h 1576"/>
              <a:gd name="T40" fmla="*/ 775 w 1001"/>
              <a:gd name="T41" fmla="*/ 150 h 1576"/>
              <a:gd name="T42" fmla="*/ 775 w 1001"/>
              <a:gd name="T43" fmla="*/ 76 h 1576"/>
              <a:gd name="T44" fmla="*/ 674 w 1001"/>
              <a:gd name="T45" fmla="*/ 25 h 1576"/>
              <a:gd name="T46" fmla="*/ 600 w 1001"/>
              <a:gd name="T47" fmla="*/ 25 h 1576"/>
              <a:gd name="T48" fmla="*/ 525 w 1001"/>
              <a:gd name="T49" fmla="*/ 50 h 1576"/>
              <a:gd name="T50" fmla="*/ 450 w 1001"/>
              <a:gd name="T51" fmla="*/ 100 h 1576"/>
              <a:gd name="T52" fmla="*/ 450 w 1001"/>
              <a:gd name="T53" fmla="*/ 175 h 1576"/>
              <a:gd name="T54" fmla="*/ 400 w 1001"/>
              <a:gd name="T55" fmla="*/ 250 h 1576"/>
              <a:gd name="T56" fmla="*/ 349 w 1001"/>
              <a:gd name="T57" fmla="*/ 225 h 1576"/>
              <a:gd name="T58" fmla="*/ 275 w 1001"/>
              <a:gd name="T59" fmla="*/ 225 h 1576"/>
              <a:gd name="T60" fmla="*/ 175 w 1001"/>
              <a:gd name="T61" fmla="*/ 225 h 1576"/>
              <a:gd name="T62" fmla="*/ 75 w 1001"/>
              <a:gd name="T63" fmla="*/ 150 h 1576"/>
              <a:gd name="T64" fmla="*/ 0 w 1001"/>
              <a:gd name="T65" fmla="*/ 175 h 1576"/>
              <a:gd name="T66" fmla="*/ 100 w 1001"/>
              <a:gd name="T67" fmla="*/ 250 h 1576"/>
              <a:gd name="T68" fmla="*/ 249 w 1001"/>
              <a:gd name="T69" fmla="*/ 350 h 1576"/>
              <a:gd name="T70" fmla="*/ 249 w 1001"/>
              <a:gd name="T71" fmla="*/ 425 h 1576"/>
              <a:gd name="T72" fmla="*/ 275 w 1001"/>
              <a:gd name="T73" fmla="*/ 525 h 1576"/>
              <a:gd name="T74" fmla="*/ 275 w 1001"/>
              <a:gd name="T75" fmla="*/ 601 h 1576"/>
              <a:gd name="T76" fmla="*/ 275 w 1001"/>
              <a:gd name="T77" fmla="*/ 650 h 1576"/>
              <a:gd name="T78" fmla="*/ 300 w 1001"/>
              <a:gd name="T79" fmla="*/ 701 h 1576"/>
              <a:gd name="T80" fmla="*/ 375 w 1001"/>
              <a:gd name="T81" fmla="*/ 725 h 1576"/>
              <a:gd name="T82" fmla="*/ 400 w 1001"/>
              <a:gd name="T83" fmla="*/ 801 h 1576"/>
              <a:gd name="T84" fmla="*/ 400 w 1001"/>
              <a:gd name="T85" fmla="*/ 825 h 1576"/>
              <a:gd name="T86" fmla="*/ 325 w 1001"/>
              <a:gd name="T87" fmla="*/ 876 h 1576"/>
              <a:gd name="T88" fmla="*/ 249 w 1001"/>
              <a:gd name="T89" fmla="*/ 976 h 1576"/>
              <a:gd name="T90" fmla="*/ 175 w 1001"/>
              <a:gd name="T91" fmla="*/ 1001 h 1576"/>
              <a:gd name="T92" fmla="*/ 125 w 1001"/>
              <a:gd name="T93" fmla="*/ 1050 h 1576"/>
              <a:gd name="T94" fmla="*/ 75 w 1001"/>
              <a:gd name="T95" fmla="*/ 1101 h 1576"/>
              <a:gd name="T96" fmla="*/ 25 w 1001"/>
              <a:gd name="T97" fmla="*/ 1150 h 1576"/>
              <a:gd name="T98" fmla="*/ 25 w 1001"/>
              <a:gd name="T99" fmla="*/ 1201 h 1576"/>
              <a:gd name="T100" fmla="*/ 49 w 1001"/>
              <a:gd name="T101" fmla="*/ 1276 h 1576"/>
              <a:gd name="T102" fmla="*/ 49 w 1001"/>
              <a:gd name="T103" fmla="*/ 1376 h 1576"/>
              <a:gd name="T104" fmla="*/ 25 w 1001"/>
              <a:gd name="T105" fmla="*/ 1476 h 1576"/>
              <a:gd name="T106" fmla="*/ 125 w 1001"/>
              <a:gd name="T107" fmla="*/ 1501 h 1576"/>
              <a:gd name="T108" fmla="*/ 175 w 1001"/>
              <a:gd name="T109" fmla="*/ 1550 h 1576"/>
              <a:gd name="T110" fmla="*/ 275 w 1001"/>
              <a:gd name="T111" fmla="*/ 1550 h 1576"/>
              <a:gd name="T112" fmla="*/ 575 w 1001"/>
              <a:gd name="T113" fmla="*/ 1501 h 1576"/>
              <a:gd name="T114" fmla="*/ 650 w 1001"/>
              <a:gd name="T115" fmla="*/ 1476 h 1576"/>
              <a:gd name="T116" fmla="*/ 700 w 1001"/>
              <a:gd name="T117" fmla="*/ 1425 h 1576"/>
              <a:gd name="T118" fmla="*/ 850 w 1001"/>
              <a:gd name="T119" fmla="*/ 1301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1" h="1576">
                <a:moveTo>
                  <a:pt x="850" y="1301"/>
                </a:moveTo>
                <a:lnTo>
                  <a:pt x="850" y="1301"/>
                </a:lnTo>
                <a:cubicBezTo>
                  <a:pt x="874" y="1250"/>
                  <a:pt x="975" y="1225"/>
                  <a:pt x="975" y="1176"/>
                </a:cubicBezTo>
                <a:cubicBezTo>
                  <a:pt x="1000" y="1150"/>
                  <a:pt x="1000" y="1150"/>
                  <a:pt x="950" y="1101"/>
                </a:cubicBezTo>
                <a:cubicBezTo>
                  <a:pt x="925" y="1050"/>
                  <a:pt x="850" y="1025"/>
                  <a:pt x="850" y="1001"/>
                </a:cubicBezTo>
                <a:cubicBezTo>
                  <a:pt x="825" y="1001"/>
                  <a:pt x="900" y="976"/>
                  <a:pt x="900" y="950"/>
                </a:cubicBezTo>
                <a:cubicBezTo>
                  <a:pt x="900" y="925"/>
                  <a:pt x="850" y="925"/>
                  <a:pt x="850" y="901"/>
                </a:cubicBezTo>
                <a:cubicBezTo>
                  <a:pt x="825" y="876"/>
                  <a:pt x="874" y="876"/>
                  <a:pt x="850" y="850"/>
                </a:cubicBezTo>
                <a:cubicBezTo>
                  <a:pt x="850" y="850"/>
                  <a:pt x="825" y="850"/>
                  <a:pt x="825" y="825"/>
                </a:cubicBezTo>
                <a:cubicBezTo>
                  <a:pt x="800" y="825"/>
                  <a:pt x="850" y="825"/>
                  <a:pt x="825" y="801"/>
                </a:cubicBezTo>
                <a:cubicBezTo>
                  <a:pt x="825" y="776"/>
                  <a:pt x="800" y="750"/>
                  <a:pt x="825" y="725"/>
                </a:cubicBezTo>
                <a:cubicBezTo>
                  <a:pt x="850" y="701"/>
                  <a:pt x="874" y="725"/>
                  <a:pt x="850" y="676"/>
                </a:cubicBezTo>
                <a:cubicBezTo>
                  <a:pt x="825" y="625"/>
                  <a:pt x="775" y="550"/>
                  <a:pt x="775" y="525"/>
                </a:cubicBezTo>
                <a:cubicBezTo>
                  <a:pt x="750" y="525"/>
                  <a:pt x="775" y="501"/>
                  <a:pt x="800" y="476"/>
                </a:cubicBezTo>
                <a:cubicBezTo>
                  <a:pt x="800" y="476"/>
                  <a:pt x="850" y="425"/>
                  <a:pt x="850" y="401"/>
                </a:cubicBezTo>
                <a:cubicBezTo>
                  <a:pt x="850" y="401"/>
                  <a:pt x="800" y="350"/>
                  <a:pt x="775" y="350"/>
                </a:cubicBezTo>
                <a:cubicBezTo>
                  <a:pt x="775" y="325"/>
                  <a:pt x="750" y="325"/>
                  <a:pt x="725" y="301"/>
                </a:cubicBezTo>
                <a:cubicBezTo>
                  <a:pt x="700" y="275"/>
                  <a:pt x="700" y="275"/>
                  <a:pt x="700" y="250"/>
                </a:cubicBezTo>
                <a:cubicBezTo>
                  <a:pt x="725" y="225"/>
                  <a:pt x="725" y="225"/>
                  <a:pt x="725" y="200"/>
                </a:cubicBezTo>
                <a:cubicBezTo>
                  <a:pt x="725" y="175"/>
                  <a:pt x="750" y="200"/>
                  <a:pt x="750" y="175"/>
                </a:cubicBezTo>
                <a:cubicBezTo>
                  <a:pt x="775" y="150"/>
                  <a:pt x="775" y="150"/>
                  <a:pt x="775" y="150"/>
                </a:cubicBezTo>
                <a:cubicBezTo>
                  <a:pt x="775" y="125"/>
                  <a:pt x="775" y="100"/>
                  <a:pt x="775" y="76"/>
                </a:cubicBezTo>
                <a:cubicBezTo>
                  <a:pt x="775" y="50"/>
                  <a:pt x="700" y="50"/>
                  <a:pt x="674" y="25"/>
                </a:cubicBezTo>
                <a:cubicBezTo>
                  <a:pt x="674" y="0"/>
                  <a:pt x="625" y="0"/>
                  <a:pt x="600" y="25"/>
                </a:cubicBezTo>
                <a:cubicBezTo>
                  <a:pt x="600" y="50"/>
                  <a:pt x="525" y="25"/>
                  <a:pt x="525" y="50"/>
                </a:cubicBezTo>
                <a:cubicBezTo>
                  <a:pt x="525" y="76"/>
                  <a:pt x="450" y="76"/>
                  <a:pt x="450" y="100"/>
                </a:cubicBezTo>
                <a:cubicBezTo>
                  <a:pt x="450" y="125"/>
                  <a:pt x="475" y="200"/>
                  <a:pt x="450" y="175"/>
                </a:cubicBezTo>
                <a:cubicBezTo>
                  <a:pt x="400" y="175"/>
                  <a:pt x="425" y="200"/>
                  <a:pt x="400" y="250"/>
                </a:cubicBezTo>
                <a:cubicBezTo>
                  <a:pt x="375" y="275"/>
                  <a:pt x="375" y="225"/>
                  <a:pt x="349" y="225"/>
                </a:cubicBezTo>
                <a:cubicBezTo>
                  <a:pt x="325" y="225"/>
                  <a:pt x="275" y="200"/>
                  <a:pt x="275" y="225"/>
                </a:cubicBezTo>
                <a:cubicBezTo>
                  <a:pt x="249" y="250"/>
                  <a:pt x="225" y="225"/>
                  <a:pt x="175" y="225"/>
                </a:cubicBezTo>
                <a:cubicBezTo>
                  <a:pt x="125" y="200"/>
                  <a:pt x="100" y="150"/>
                  <a:pt x="75" y="150"/>
                </a:cubicBezTo>
                <a:cubicBezTo>
                  <a:pt x="49" y="150"/>
                  <a:pt x="25" y="150"/>
                  <a:pt x="0" y="175"/>
                </a:cubicBezTo>
                <a:cubicBezTo>
                  <a:pt x="49" y="200"/>
                  <a:pt x="75" y="250"/>
                  <a:pt x="100" y="250"/>
                </a:cubicBezTo>
                <a:cubicBezTo>
                  <a:pt x="149" y="275"/>
                  <a:pt x="249" y="301"/>
                  <a:pt x="249" y="350"/>
                </a:cubicBezTo>
                <a:cubicBezTo>
                  <a:pt x="249" y="376"/>
                  <a:pt x="225" y="425"/>
                  <a:pt x="249" y="425"/>
                </a:cubicBezTo>
                <a:cubicBezTo>
                  <a:pt x="275" y="450"/>
                  <a:pt x="249" y="501"/>
                  <a:pt x="275" y="525"/>
                </a:cubicBezTo>
                <a:cubicBezTo>
                  <a:pt x="300" y="525"/>
                  <a:pt x="275" y="601"/>
                  <a:pt x="275" y="601"/>
                </a:cubicBezTo>
                <a:cubicBezTo>
                  <a:pt x="249" y="601"/>
                  <a:pt x="275" y="625"/>
                  <a:pt x="275" y="650"/>
                </a:cubicBezTo>
                <a:cubicBezTo>
                  <a:pt x="300" y="650"/>
                  <a:pt x="300" y="676"/>
                  <a:pt x="300" y="701"/>
                </a:cubicBezTo>
                <a:cubicBezTo>
                  <a:pt x="325" y="701"/>
                  <a:pt x="349" y="701"/>
                  <a:pt x="375" y="725"/>
                </a:cubicBezTo>
                <a:cubicBezTo>
                  <a:pt x="400" y="750"/>
                  <a:pt x="400" y="776"/>
                  <a:pt x="400" y="801"/>
                </a:cubicBezTo>
                <a:cubicBezTo>
                  <a:pt x="400" y="825"/>
                  <a:pt x="400" y="850"/>
                  <a:pt x="400" y="825"/>
                </a:cubicBezTo>
                <a:cubicBezTo>
                  <a:pt x="375" y="825"/>
                  <a:pt x="349" y="825"/>
                  <a:pt x="325" y="876"/>
                </a:cubicBezTo>
                <a:cubicBezTo>
                  <a:pt x="325" y="901"/>
                  <a:pt x="275" y="950"/>
                  <a:pt x="249" y="976"/>
                </a:cubicBezTo>
                <a:cubicBezTo>
                  <a:pt x="200" y="976"/>
                  <a:pt x="200" y="1001"/>
                  <a:pt x="175" y="1001"/>
                </a:cubicBezTo>
                <a:cubicBezTo>
                  <a:pt x="149" y="1025"/>
                  <a:pt x="125" y="1025"/>
                  <a:pt x="125" y="1050"/>
                </a:cubicBezTo>
                <a:cubicBezTo>
                  <a:pt x="125" y="1101"/>
                  <a:pt x="100" y="1101"/>
                  <a:pt x="75" y="1101"/>
                </a:cubicBezTo>
                <a:cubicBezTo>
                  <a:pt x="49" y="1101"/>
                  <a:pt x="49" y="1150"/>
                  <a:pt x="25" y="1150"/>
                </a:cubicBezTo>
                <a:cubicBezTo>
                  <a:pt x="0" y="1176"/>
                  <a:pt x="0" y="1176"/>
                  <a:pt x="25" y="1201"/>
                </a:cubicBezTo>
                <a:cubicBezTo>
                  <a:pt x="49" y="1225"/>
                  <a:pt x="25" y="1250"/>
                  <a:pt x="49" y="1276"/>
                </a:cubicBezTo>
                <a:cubicBezTo>
                  <a:pt x="49" y="1301"/>
                  <a:pt x="75" y="1325"/>
                  <a:pt x="49" y="1376"/>
                </a:cubicBezTo>
                <a:cubicBezTo>
                  <a:pt x="25" y="1425"/>
                  <a:pt x="25" y="1476"/>
                  <a:pt x="25" y="1476"/>
                </a:cubicBezTo>
                <a:cubicBezTo>
                  <a:pt x="49" y="1476"/>
                  <a:pt x="100" y="1501"/>
                  <a:pt x="125" y="1501"/>
                </a:cubicBezTo>
                <a:cubicBezTo>
                  <a:pt x="149" y="1501"/>
                  <a:pt x="149" y="1550"/>
                  <a:pt x="175" y="1550"/>
                </a:cubicBezTo>
                <a:cubicBezTo>
                  <a:pt x="200" y="1526"/>
                  <a:pt x="200" y="1575"/>
                  <a:pt x="275" y="1550"/>
                </a:cubicBezTo>
                <a:cubicBezTo>
                  <a:pt x="349" y="1550"/>
                  <a:pt x="500" y="1501"/>
                  <a:pt x="575" y="1501"/>
                </a:cubicBezTo>
                <a:cubicBezTo>
                  <a:pt x="600" y="1501"/>
                  <a:pt x="625" y="1501"/>
                  <a:pt x="650" y="1476"/>
                </a:cubicBezTo>
                <a:cubicBezTo>
                  <a:pt x="674" y="1476"/>
                  <a:pt x="674" y="1450"/>
                  <a:pt x="700" y="1425"/>
                </a:cubicBezTo>
                <a:cubicBezTo>
                  <a:pt x="750" y="1401"/>
                  <a:pt x="825" y="1350"/>
                  <a:pt x="850" y="1301"/>
                </a:cubicBezTo>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76" name="Freeform 201">
            <a:extLst>
              <a:ext uri="{FF2B5EF4-FFF2-40B4-BE49-F238E27FC236}">
                <a16:creationId xmlns:a16="http://schemas.microsoft.com/office/drawing/2014/main" id="{45A1C971-BC08-CE47-8DD0-BA0EB231A7E3}"/>
              </a:ext>
            </a:extLst>
          </p:cNvPr>
          <p:cNvSpPr>
            <a:spLocks noChangeArrowheads="1"/>
          </p:cNvSpPr>
          <p:nvPr/>
        </p:nvSpPr>
        <p:spPr bwMode="auto">
          <a:xfrm>
            <a:off x="5622097" y="3138983"/>
            <a:ext cx="438747" cy="367028"/>
          </a:xfrm>
          <a:custGeom>
            <a:avLst/>
            <a:gdLst>
              <a:gd name="T0" fmla="*/ 1201 w 1377"/>
              <a:gd name="T1" fmla="*/ 275 h 1151"/>
              <a:gd name="T2" fmla="*/ 1101 w 1377"/>
              <a:gd name="T3" fmla="*/ 224 h 1151"/>
              <a:gd name="T4" fmla="*/ 950 w 1377"/>
              <a:gd name="T5" fmla="*/ 175 h 1151"/>
              <a:gd name="T6" fmla="*/ 876 w 1377"/>
              <a:gd name="T7" fmla="*/ 150 h 1151"/>
              <a:gd name="T8" fmla="*/ 800 w 1377"/>
              <a:gd name="T9" fmla="*/ 75 h 1151"/>
              <a:gd name="T10" fmla="*/ 700 w 1377"/>
              <a:gd name="T11" fmla="*/ 25 h 1151"/>
              <a:gd name="T12" fmla="*/ 676 w 1377"/>
              <a:gd name="T13" fmla="*/ 0 h 1151"/>
              <a:gd name="T14" fmla="*/ 525 w 1377"/>
              <a:gd name="T15" fmla="*/ 150 h 1151"/>
              <a:gd name="T16" fmla="*/ 350 w 1377"/>
              <a:gd name="T17" fmla="*/ 175 h 1151"/>
              <a:gd name="T18" fmla="*/ 300 w 1377"/>
              <a:gd name="T19" fmla="*/ 325 h 1151"/>
              <a:gd name="T20" fmla="*/ 176 w 1377"/>
              <a:gd name="T21" fmla="*/ 275 h 1151"/>
              <a:gd name="T22" fmla="*/ 25 w 1377"/>
              <a:gd name="T23" fmla="*/ 350 h 1151"/>
              <a:gd name="T24" fmla="*/ 150 w 1377"/>
              <a:gd name="T25" fmla="*/ 450 h 1151"/>
              <a:gd name="T26" fmla="*/ 275 w 1377"/>
              <a:gd name="T27" fmla="*/ 500 h 1151"/>
              <a:gd name="T28" fmla="*/ 350 w 1377"/>
              <a:gd name="T29" fmla="*/ 650 h 1151"/>
              <a:gd name="T30" fmla="*/ 300 w 1377"/>
              <a:gd name="T31" fmla="*/ 950 h 1151"/>
              <a:gd name="T32" fmla="*/ 350 w 1377"/>
              <a:gd name="T33" fmla="*/ 975 h 1151"/>
              <a:gd name="T34" fmla="*/ 525 w 1377"/>
              <a:gd name="T35" fmla="*/ 1000 h 1151"/>
              <a:gd name="T36" fmla="*/ 676 w 1377"/>
              <a:gd name="T37" fmla="*/ 1050 h 1151"/>
              <a:gd name="T38" fmla="*/ 776 w 1377"/>
              <a:gd name="T39" fmla="*/ 1025 h 1151"/>
              <a:gd name="T40" fmla="*/ 1025 w 1377"/>
              <a:gd name="T41" fmla="*/ 975 h 1151"/>
              <a:gd name="T42" fmla="*/ 1176 w 1377"/>
              <a:gd name="T43" fmla="*/ 900 h 1151"/>
              <a:gd name="T44" fmla="*/ 1150 w 1377"/>
              <a:gd name="T45" fmla="*/ 850 h 1151"/>
              <a:gd name="T46" fmla="*/ 1101 w 1377"/>
              <a:gd name="T47" fmla="*/ 750 h 1151"/>
              <a:gd name="T48" fmla="*/ 1125 w 1377"/>
              <a:gd name="T49" fmla="*/ 700 h 1151"/>
              <a:gd name="T50" fmla="*/ 1101 w 1377"/>
              <a:gd name="T51" fmla="*/ 600 h 1151"/>
              <a:gd name="T52" fmla="*/ 1050 w 1377"/>
              <a:gd name="T53" fmla="*/ 550 h 1151"/>
              <a:gd name="T54" fmla="*/ 1176 w 1377"/>
              <a:gd name="T55" fmla="*/ 450 h 1151"/>
              <a:gd name="T56" fmla="*/ 1225 w 1377"/>
              <a:gd name="T57" fmla="*/ 300 h 1151"/>
              <a:gd name="T58" fmla="*/ 1350 w 1377"/>
              <a:gd name="T59" fmla="*/ 975 h 1151"/>
              <a:gd name="T60" fmla="*/ 1301 w 1377"/>
              <a:gd name="T61" fmla="*/ 1025 h 1151"/>
              <a:gd name="T62" fmla="*/ 1350 w 1377"/>
              <a:gd name="T63" fmla="*/ 975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7" h="1151">
                <a:moveTo>
                  <a:pt x="1201" y="275"/>
                </a:moveTo>
                <a:lnTo>
                  <a:pt x="1201" y="275"/>
                </a:lnTo>
                <a:cubicBezTo>
                  <a:pt x="1201" y="275"/>
                  <a:pt x="1176" y="250"/>
                  <a:pt x="1150" y="250"/>
                </a:cubicBezTo>
                <a:cubicBezTo>
                  <a:pt x="1125" y="250"/>
                  <a:pt x="1101" y="250"/>
                  <a:pt x="1101" y="224"/>
                </a:cubicBezTo>
                <a:cubicBezTo>
                  <a:pt x="1076" y="200"/>
                  <a:pt x="1025" y="200"/>
                  <a:pt x="1000" y="200"/>
                </a:cubicBezTo>
                <a:cubicBezTo>
                  <a:pt x="976" y="200"/>
                  <a:pt x="976" y="175"/>
                  <a:pt x="950" y="175"/>
                </a:cubicBezTo>
                <a:cubicBezTo>
                  <a:pt x="925" y="175"/>
                  <a:pt x="925" y="150"/>
                  <a:pt x="925" y="124"/>
                </a:cubicBezTo>
                <a:cubicBezTo>
                  <a:pt x="925" y="124"/>
                  <a:pt x="900" y="150"/>
                  <a:pt x="876" y="150"/>
                </a:cubicBezTo>
                <a:cubicBezTo>
                  <a:pt x="850" y="150"/>
                  <a:pt x="850" y="124"/>
                  <a:pt x="850" y="124"/>
                </a:cubicBezTo>
                <a:cubicBezTo>
                  <a:pt x="850" y="100"/>
                  <a:pt x="800" y="100"/>
                  <a:pt x="800" y="75"/>
                </a:cubicBezTo>
                <a:cubicBezTo>
                  <a:pt x="776" y="75"/>
                  <a:pt x="750" y="50"/>
                  <a:pt x="750" y="50"/>
                </a:cubicBezTo>
                <a:cubicBezTo>
                  <a:pt x="725" y="75"/>
                  <a:pt x="725" y="25"/>
                  <a:pt x="700" y="25"/>
                </a:cubicBezTo>
                <a:cubicBezTo>
                  <a:pt x="700" y="0"/>
                  <a:pt x="700" y="0"/>
                  <a:pt x="700" y="0"/>
                </a:cubicBezTo>
                <a:lnTo>
                  <a:pt x="676" y="0"/>
                </a:lnTo>
                <a:cubicBezTo>
                  <a:pt x="650" y="0"/>
                  <a:pt x="625" y="25"/>
                  <a:pt x="625" y="100"/>
                </a:cubicBezTo>
                <a:cubicBezTo>
                  <a:pt x="625" y="150"/>
                  <a:pt x="576" y="150"/>
                  <a:pt x="525" y="150"/>
                </a:cubicBezTo>
                <a:cubicBezTo>
                  <a:pt x="475" y="150"/>
                  <a:pt x="475" y="200"/>
                  <a:pt x="475" y="224"/>
                </a:cubicBezTo>
                <a:cubicBezTo>
                  <a:pt x="450" y="250"/>
                  <a:pt x="350" y="200"/>
                  <a:pt x="350" y="175"/>
                </a:cubicBezTo>
                <a:cubicBezTo>
                  <a:pt x="325" y="150"/>
                  <a:pt x="250" y="175"/>
                  <a:pt x="300" y="224"/>
                </a:cubicBezTo>
                <a:cubicBezTo>
                  <a:pt x="325" y="250"/>
                  <a:pt x="325" y="300"/>
                  <a:pt x="300" y="325"/>
                </a:cubicBezTo>
                <a:cubicBezTo>
                  <a:pt x="275" y="325"/>
                  <a:pt x="250" y="300"/>
                  <a:pt x="225" y="325"/>
                </a:cubicBezTo>
                <a:cubicBezTo>
                  <a:pt x="200" y="325"/>
                  <a:pt x="200" y="300"/>
                  <a:pt x="176" y="275"/>
                </a:cubicBezTo>
                <a:cubicBezTo>
                  <a:pt x="125" y="275"/>
                  <a:pt x="125" y="300"/>
                  <a:pt x="75" y="300"/>
                </a:cubicBezTo>
                <a:cubicBezTo>
                  <a:pt x="25" y="300"/>
                  <a:pt x="0" y="325"/>
                  <a:pt x="25" y="350"/>
                </a:cubicBezTo>
                <a:cubicBezTo>
                  <a:pt x="25" y="350"/>
                  <a:pt x="0" y="375"/>
                  <a:pt x="25" y="400"/>
                </a:cubicBezTo>
                <a:cubicBezTo>
                  <a:pt x="50" y="425"/>
                  <a:pt x="100" y="425"/>
                  <a:pt x="150" y="450"/>
                </a:cubicBezTo>
                <a:cubicBezTo>
                  <a:pt x="200" y="475"/>
                  <a:pt x="200" y="450"/>
                  <a:pt x="225" y="450"/>
                </a:cubicBezTo>
                <a:cubicBezTo>
                  <a:pt x="250" y="475"/>
                  <a:pt x="250" y="475"/>
                  <a:pt x="275" y="500"/>
                </a:cubicBezTo>
                <a:cubicBezTo>
                  <a:pt x="275" y="525"/>
                  <a:pt x="300" y="575"/>
                  <a:pt x="325" y="575"/>
                </a:cubicBezTo>
                <a:cubicBezTo>
                  <a:pt x="376" y="600"/>
                  <a:pt x="350" y="625"/>
                  <a:pt x="350" y="650"/>
                </a:cubicBezTo>
                <a:cubicBezTo>
                  <a:pt x="376" y="675"/>
                  <a:pt x="350" y="725"/>
                  <a:pt x="350" y="775"/>
                </a:cubicBezTo>
                <a:cubicBezTo>
                  <a:pt x="350" y="800"/>
                  <a:pt x="325" y="925"/>
                  <a:pt x="300" y="950"/>
                </a:cubicBezTo>
                <a:lnTo>
                  <a:pt x="300" y="950"/>
                </a:lnTo>
                <a:cubicBezTo>
                  <a:pt x="325" y="950"/>
                  <a:pt x="350" y="950"/>
                  <a:pt x="350" y="975"/>
                </a:cubicBezTo>
                <a:cubicBezTo>
                  <a:pt x="376" y="975"/>
                  <a:pt x="425" y="1000"/>
                  <a:pt x="450" y="1000"/>
                </a:cubicBezTo>
                <a:cubicBezTo>
                  <a:pt x="475" y="1025"/>
                  <a:pt x="525" y="1025"/>
                  <a:pt x="525" y="1000"/>
                </a:cubicBezTo>
                <a:cubicBezTo>
                  <a:pt x="525" y="975"/>
                  <a:pt x="550" y="1000"/>
                  <a:pt x="550" y="1025"/>
                </a:cubicBezTo>
                <a:cubicBezTo>
                  <a:pt x="576" y="1025"/>
                  <a:pt x="650" y="1025"/>
                  <a:pt x="676" y="1050"/>
                </a:cubicBezTo>
                <a:cubicBezTo>
                  <a:pt x="700" y="1050"/>
                  <a:pt x="725" y="1050"/>
                  <a:pt x="776" y="1050"/>
                </a:cubicBezTo>
                <a:cubicBezTo>
                  <a:pt x="776" y="1025"/>
                  <a:pt x="776" y="1025"/>
                  <a:pt x="776" y="1025"/>
                </a:cubicBezTo>
                <a:cubicBezTo>
                  <a:pt x="750" y="975"/>
                  <a:pt x="800" y="925"/>
                  <a:pt x="850" y="925"/>
                </a:cubicBezTo>
                <a:cubicBezTo>
                  <a:pt x="876" y="925"/>
                  <a:pt x="976" y="950"/>
                  <a:pt x="1025" y="975"/>
                </a:cubicBezTo>
                <a:cubicBezTo>
                  <a:pt x="1050" y="975"/>
                  <a:pt x="1076" y="975"/>
                  <a:pt x="1125" y="925"/>
                </a:cubicBezTo>
                <a:cubicBezTo>
                  <a:pt x="1150" y="900"/>
                  <a:pt x="1176" y="900"/>
                  <a:pt x="1176" y="900"/>
                </a:cubicBezTo>
                <a:cubicBezTo>
                  <a:pt x="1176" y="875"/>
                  <a:pt x="1176" y="875"/>
                  <a:pt x="1201" y="850"/>
                </a:cubicBezTo>
                <a:cubicBezTo>
                  <a:pt x="1201" y="850"/>
                  <a:pt x="1176" y="850"/>
                  <a:pt x="1150" y="850"/>
                </a:cubicBezTo>
                <a:cubicBezTo>
                  <a:pt x="1125" y="850"/>
                  <a:pt x="1101" y="825"/>
                  <a:pt x="1125" y="800"/>
                </a:cubicBezTo>
                <a:cubicBezTo>
                  <a:pt x="1150" y="775"/>
                  <a:pt x="1125" y="775"/>
                  <a:pt x="1101" y="750"/>
                </a:cubicBezTo>
                <a:cubicBezTo>
                  <a:pt x="1076" y="725"/>
                  <a:pt x="1101" y="725"/>
                  <a:pt x="1125" y="725"/>
                </a:cubicBezTo>
                <a:cubicBezTo>
                  <a:pt x="1125" y="725"/>
                  <a:pt x="1150" y="700"/>
                  <a:pt x="1125" y="700"/>
                </a:cubicBezTo>
                <a:cubicBezTo>
                  <a:pt x="1125" y="675"/>
                  <a:pt x="1125" y="675"/>
                  <a:pt x="1125" y="650"/>
                </a:cubicBezTo>
                <a:cubicBezTo>
                  <a:pt x="1125" y="625"/>
                  <a:pt x="1101" y="625"/>
                  <a:pt x="1101" y="600"/>
                </a:cubicBezTo>
                <a:cubicBezTo>
                  <a:pt x="1101" y="575"/>
                  <a:pt x="1076" y="575"/>
                  <a:pt x="1076" y="600"/>
                </a:cubicBezTo>
                <a:cubicBezTo>
                  <a:pt x="1050" y="625"/>
                  <a:pt x="1050" y="600"/>
                  <a:pt x="1050" y="550"/>
                </a:cubicBezTo>
                <a:cubicBezTo>
                  <a:pt x="1076" y="525"/>
                  <a:pt x="1101" y="500"/>
                  <a:pt x="1125" y="475"/>
                </a:cubicBezTo>
                <a:cubicBezTo>
                  <a:pt x="1125" y="475"/>
                  <a:pt x="1150" y="450"/>
                  <a:pt x="1176" y="450"/>
                </a:cubicBezTo>
                <a:cubicBezTo>
                  <a:pt x="1176" y="450"/>
                  <a:pt x="1176" y="400"/>
                  <a:pt x="1176" y="375"/>
                </a:cubicBezTo>
                <a:cubicBezTo>
                  <a:pt x="1201" y="350"/>
                  <a:pt x="1201" y="325"/>
                  <a:pt x="1225" y="300"/>
                </a:cubicBezTo>
                <a:cubicBezTo>
                  <a:pt x="1250" y="275"/>
                  <a:pt x="1225" y="275"/>
                  <a:pt x="1201" y="275"/>
                </a:cubicBezTo>
                <a:close/>
                <a:moveTo>
                  <a:pt x="1350" y="975"/>
                </a:moveTo>
                <a:lnTo>
                  <a:pt x="1350" y="975"/>
                </a:lnTo>
                <a:cubicBezTo>
                  <a:pt x="1325" y="975"/>
                  <a:pt x="1325" y="1000"/>
                  <a:pt x="1301" y="1025"/>
                </a:cubicBezTo>
                <a:cubicBezTo>
                  <a:pt x="1250" y="1050"/>
                  <a:pt x="1301" y="1150"/>
                  <a:pt x="1325" y="1150"/>
                </a:cubicBezTo>
                <a:cubicBezTo>
                  <a:pt x="1376" y="1150"/>
                  <a:pt x="1376" y="975"/>
                  <a:pt x="1350" y="975"/>
                </a:cubicBezTo>
                <a:close/>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77" name="Freeform 202">
            <a:extLst>
              <a:ext uri="{FF2B5EF4-FFF2-40B4-BE49-F238E27FC236}">
                <a16:creationId xmlns:a16="http://schemas.microsoft.com/office/drawing/2014/main" id="{5F82A221-22C0-E544-A7F3-E2EC7162828E}"/>
              </a:ext>
            </a:extLst>
          </p:cNvPr>
          <p:cNvSpPr>
            <a:spLocks noChangeArrowheads="1"/>
          </p:cNvSpPr>
          <p:nvPr/>
        </p:nvSpPr>
        <p:spPr bwMode="auto">
          <a:xfrm>
            <a:off x="6156468" y="3306325"/>
            <a:ext cx="104061" cy="56249"/>
          </a:xfrm>
          <a:custGeom>
            <a:avLst/>
            <a:gdLst>
              <a:gd name="T0" fmla="*/ 0 w 326"/>
              <a:gd name="T1" fmla="*/ 150 h 176"/>
              <a:gd name="T2" fmla="*/ 0 w 326"/>
              <a:gd name="T3" fmla="*/ 150 h 176"/>
              <a:gd name="T4" fmla="*/ 49 w 326"/>
              <a:gd name="T5" fmla="*/ 150 h 176"/>
              <a:gd name="T6" fmla="*/ 74 w 326"/>
              <a:gd name="T7" fmla="*/ 175 h 176"/>
              <a:gd name="T8" fmla="*/ 149 w 326"/>
              <a:gd name="T9" fmla="*/ 150 h 176"/>
              <a:gd name="T10" fmla="*/ 200 w 326"/>
              <a:gd name="T11" fmla="*/ 150 h 176"/>
              <a:gd name="T12" fmla="*/ 225 w 326"/>
              <a:gd name="T13" fmla="*/ 125 h 176"/>
              <a:gd name="T14" fmla="*/ 249 w 326"/>
              <a:gd name="T15" fmla="*/ 75 h 176"/>
              <a:gd name="T16" fmla="*/ 325 w 326"/>
              <a:gd name="T17" fmla="*/ 25 h 176"/>
              <a:gd name="T18" fmla="*/ 300 w 326"/>
              <a:gd name="T19" fmla="*/ 0 h 176"/>
              <a:gd name="T20" fmla="*/ 225 w 326"/>
              <a:gd name="T21" fmla="*/ 25 h 176"/>
              <a:gd name="T22" fmla="*/ 149 w 326"/>
              <a:gd name="T23" fmla="*/ 50 h 176"/>
              <a:gd name="T24" fmla="*/ 49 w 326"/>
              <a:gd name="T25" fmla="*/ 25 h 176"/>
              <a:gd name="T26" fmla="*/ 0 w 326"/>
              <a:gd name="T27" fmla="*/ 25 h 176"/>
              <a:gd name="T28" fmla="*/ 0 w 326"/>
              <a:gd name="T29"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6" h="176">
                <a:moveTo>
                  <a:pt x="0" y="150"/>
                </a:moveTo>
                <a:lnTo>
                  <a:pt x="0" y="150"/>
                </a:lnTo>
                <a:cubicBezTo>
                  <a:pt x="25" y="150"/>
                  <a:pt x="49" y="125"/>
                  <a:pt x="49" y="150"/>
                </a:cubicBezTo>
                <a:cubicBezTo>
                  <a:pt x="74" y="150"/>
                  <a:pt x="74" y="150"/>
                  <a:pt x="74" y="175"/>
                </a:cubicBezTo>
                <a:cubicBezTo>
                  <a:pt x="99" y="175"/>
                  <a:pt x="125" y="150"/>
                  <a:pt x="149" y="150"/>
                </a:cubicBezTo>
                <a:cubicBezTo>
                  <a:pt x="149" y="150"/>
                  <a:pt x="200" y="175"/>
                  <a:pt x="200" y="150"/>
                </a:cubicBezTo>
                <a:lnTo>
                  <a:pt x="225" y="125"/>
                </a:lnTo>
                <a:cubicBezTo>
                  <a:pt x="249" y="125"/>
                  <a:pt x="249" y="75"/>
                  <a:pt x="249" y="75"/>
                </a:cubicBezTo>
                <a:cubicBezTo>
                  <a:pt x="274" y="75"/>
                  <a:pt x="325" y="25"/>
                  <a:pt x="325" y="25"/>
                </a:cubicBezTo>
                <a:lnTo>
                  <a:pt x="300" y="0"/>
                </a:lnTo>
                <a:cubicBezTo>
                  <a:pt x="274" y="0"/>
                  <a:pt x="274" y="25"/>
                  <a:pt x="225" y="25"/>
                </a:cubicBezTo>
                <a:cubicBezTo>
                  <a:pt x="200" y="25"/>
                  <a:pt x="174" y="50"/>
                  <a:pt x="149" y="50"/>
                </a:cubicBezTo>
                <a:cubicBezTo>
                  <a:pt x="125" y="50"/>
                  <a:pt x="74" y="25"/>
                  <a:pt x="49" y="25"/>
                </a:cubicBezTo>
                <a:cubicBezTo>
                  <a:pt x="25" y="25"/>
                  <a:pt x="25" y="25"/>
                  <a:pt x="0" y="25"/>
                </a:cubicBezTo>
                <a:cubicBezTo>
                  <a:pt x="0" y="50"/>
                  <a:pt x="0" y="100"/>
                  <a:pt x="0" y="150"/>
                </a:cubicBezTo>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78" name="Freeform 203">
            <a:extLst>
              <a:ext uri="{FF2B5EF4-FFF2-40B4-BE49-F238E27FC236}">
                <a16:creationId xmlns:a16="http://schemas.microsoft.com/office/drawing/2014/main" id="{C85B3030-E253-7641-B234-56E8EC4375F4}"/>
              </a:ext>
            </a:extLst>
          </p:cNvPr>
          <p:cNvSpPr>
            <a:spLocks noChangeArrowheads="1"/>
          </p:cNvSpPr>
          <p:nvPr/>
        </p:nvSpPr>
        <p:spPr bwMode="auto">
          <a:xfrm>
            <a:off x="6363189" y="3497573"/>
            <a:ext cx="191249" cy="184219"/>
          </a:xfrm>
          <a:custGeom>
            <a:avLst/>
            <a:gdLst>
              <a:gd name="T0" fmla="*/ 575 w 601"/>
              <a:gd name="T1" fmla="*/ 0 h 576"/>
              <a:gd name="T2" fmla="*/ 575 w 601"/>
              <a:gd name="T3" fmla="*/ 0 h 576"/>
              <a:gd name="T4" fmla="*/ 550 w 601"/>
              <a:gd name="T5" fmla="*/ 0 h 576"/>
              <a:gd name="T6" fmla="*/ 500 w 601"/>
              <a:gd name="T7" fmla="*/ 25 h 576"/>
              <a:gd name="T8" fmla="*/ 400 w 601"/>
              <a:gd name="T9" fmla="*/ 25 h 576"/>
              <a:gd name="T10" fmla="*/ 275 w 601"/>
              <a:gd name="T11" fmla="*/ 25 h 576"/>
              <a:gd name="T12" fmla="*/ 275 w 601"/>
              <a:gd name="T13" fmla="*/ 25 h 576"/>
              <a:gd name="T14" fmla="*/ 200 w 601"/>
              <a:gd name="T15" fmla="*/ 50 h 576"/>
              <a:gd name="T16" fmla="*/ 150 w 601"/>
              <a:gd name="T17" fmla="*/ 75 h 576"/>
              <a:gd name="T18" fmla="*/ 75 w 601"/>
              <a:gd name="T19" fmla="*/ 100 h 576"/>
              <a:gd name="T20" fmla="*/ 50 w 601"/>
              <a:gd name="T21" fmla="*/ 150 h 576"/>
              <a:gd name="T22" fmla="*/ 24 w 601"/>
              <a:gd name="T23" fmla="*/ 175 h 576"/>
              <a:gd name="T24" fmla="*/ 0 w 601"/>
              <a:gd name="T25" fmla="*/ 225 h 576"/>
              <a:gd name="T26" fmla="*/ 0 w 601"/>
              <a:gd name="T27" fmla="*/ 225 h 576"/>
              <a:gd name="T28" fmla="*/ 50 w 601"/>
              <a:gd name="T29" fmla="*/ 325 h 576"/>
              <a:gd name="T30" fmla="*/ 124 w 601"/>
              <a:gd name="T31" fmla="*/ 350 h 576"/>
              <a:gd name="T32" fmla="*/ 200 w 601"/>
              <a:gd name="T33" fmla="*/ 375 h 576"/>
              <a:gd name="T34" fmla="*/ 100 w 601"/>
              <a:gd name="T35" fmla="*/ 375 h 576"/>
              <a:gd name="T36" fmla="*/ 124 w 601"/>
              <a:gd name="T37" fmla="*/ 450 h 576"/>
              <a:gd name="T38" fmla="*/ 175 w 601"/>
              <a:gd name="T39" fmla="*/ 525 h 576"/>
              <a:gd name="T40" fmla="*/ 250 w 601"/>
              <a:gd name="T41" fmla="*/ 575 h 576"/>
              <a:gd name="T42" fmla="*/ 250 w 601"/>
              <a:gd name="T43" fmla="*/ 475 h 576"/>
              <a:gd name="T44" fmla="*/ 300 w 601"/>
              <a:gd name="T45" fmla="*/ 475 h 576"/>
              <a:gd name="T46" fmla="*/ 275 w 601"/>
              <a:gd name="T47" fmla="*/ 425 h 576"/>
              <a:gd name="T48" fmla="*/ 300 w 601"/>
              <a:gd name="T49" fmla="*/ 400 h 576"/>
              <a:gd name="T50" fmla="*/ 375 w 601"/>
              <a:gd name="T51" fmla="*/ 400 h 576"/>
              <a:gd name="T52" fmla="*/ 324 w 601"/>
              <a:gd name="T53" fmla="*/ 325 h 576"/>
              <a:gd name="T54" fmla="*/ 250 w 601"/>
              <a:gd name="T55" fmla="*/ 325 h 576"/>
              <a:gd name="T56" fmla="*/ 300 w 601"/>
              <a:gd name="T57" fmla="*/ 275 h 576"/>
              <a:gd name="T58" fmla="*/ 224 w 601"/>
              <a:gd name="T59" fmla="*/ 175 h 576"/>
              <a:gd name="T60" fmla="*/ 250 w 601"/>
              <a:gd name="T61" fmla="*/ 150 h 576"/>
              <a:gd name="T62" fmla="*/ 324 w 601"/>
              <a:gd name="T63" fmla="*/ 150 h 576"/>
              <a:gd name="T64" fmla="*/ 350 w 601"/>
              <a:gd name="T65" fmla="*/ 100 h 576"/>
              <a:gd name="T66" fmla="*/ 400 w 601"/>
              <a:gd name="T67" fmla="*/ 100 h 576"/>
              <a:gd name="T68" fmla="*/ 475 w 601"/>
              <a:gd name="T69" fmla="*/ 75 h 576"/>
              <a:gd name="T70" fmla="*/ 550 w 601"/>
              <a:gd name="T71" fmla="*/ 100 h 576"/>
              <a:gd name="T72" fmla="*/ 575 w 601"/>
              <a:gd name="T73" fmla="*/ 75 h 576"/>
              <a:gd name="T74" fmla="*/ 600 w 601"/>
              <a:gd name="T75" fmla="*/ 25 h 576"/>
              <a:gd name="T76" fmla="*/ 575 w 601"/>
              <a:gd name="T7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1" h="576">
                <a:moveTo>
                  <a:pt x="575" y="0"/>
                </a:moveTo>
                <a:lnTo>
                  <a:pt x="575" y="0"/>
                </a:lnTo>
                <a:lnTo>
                  <a:pt x="550" y="0"/>
                </a:lnTo>
                <a:cubicBezTo>
                  <a:pt x="550" y="25"/>
                  <a:pt x="525" y="25"/>
                  <a:pt x="500" y="25"/>
                </a:cubicBezTo>
                <a:cubicBezTo>
                  <a:pt x="500" y="25"/>
                  <a:pt x="424" y="25"/>
                  <a:pt x="400" y="25"/>
                </a:cubicBezTo>
                <a:cubicBezTo>
                  <a:pt x="400" y="0"/>
                  <a:pt x="324" y="0"/>
                  <a:pt x="275" y="25"/>
                </a:cubicBezTo>
                <a:lnTo>
                  <a:pt x="275" y="25"/>
                </a:lnTo>
                <a:cubicBezTo>
                  <a:pt x="275" y="25"/>
                  <a:pt x="200" y="75"/>
                  <a:pt x="200" y="50"/>
                </a:cubicBezTo>
                <a:cubicBezTo>
                  <a:pt x="175" y="50"/>
                  <a:pt x="175" y="75"/>
                  <a:pt x="150" y="75"/>
                </a:cubicBezTo>
                <a:cubicBezTo>
                  <a:pt x="124" y="100"/>
                  <a:pt x="75" y="75"/>
                  <a:pt x="75" y="100"/>
                </a:cubicBezTo>
                <a:cubicBezTo>
                  <a:pt x="75" y="100"/>
                  <a:pt x="75" y="125"/>
                  <a:pt x="50" y="150"/>
                </a:cubicBezTo>
                <a:cubicBezTo>
                  <a:pt x="24" y="175"/>
                  <a:pt x="50" y="175"/>
                  <a:pt x="24" y="175"/>
                </a:cubicBezTo>
                <a:cubicBezTo>
                  <a:pt x="0" y="175"/>
                  <a:pt x="0" y="200"/>
                  <a:pt x="0" y="225"/>
                </a:cubicBezTo>
                <a:lnTo>
                  <a:pt x="0" y="225"/>
                </a:lnTo>
                <a:cubicBezTo>
                  <a:pt x="24" y="250"/>
                  <a:pt x="50" y="275"/>
                  <a:pt x="50" y="325"/>
                </a:cubicBezTo>
                <a:cubicBezTo>
                  <a:pt x="50" y="350"/>
                  <a:pt x="100" y="375"/>
                  <a:pt x="124" y="350"/>
                </a:cubicBezTo>
                <a:cubicBezTo>
                  <a:pt x="150" y="325"/>
                  <a:pt x="200" y="350"/>
                  <a:pt x="200" y="375"/>
                </a:cubicBezTo>
                <a:cubicBezTo>
                  <a:pt x="200" y="375"/>
                  <a:pt x="150" y="350"/>
                  <a:pt x="100" y="375"/>
                </a:cubicBezTo>
                <a:cubicBezTo>
                  <a:pt x="75" y="400"/>
                  <a:pt x="124" y="425"/>
                  <a:pt x="124" y="450"/>
                </a:cubicBezTo>
                <a:cubicBezTo>
                  <a:pt x="124" y="475"/>
                  <a:pt x="150" y="525"/>
                  <a:pt x="175" y="525"/>
                </a:cubicBezTo>
                <a:cubicBezTo>
                  <a:pt x="200" y="525"/>
                  <a:pt x="250" y="575"/>
                  <a:pt x="250" y="575"/>
                </a:cubicBezTo>
                <a:cubicBezTo>
                  <a:pt x="275" y="550"/>
                  <a:pt x="224" y="475"/>
                  <a:pt x="250" y="475"/>
                </a:cubicBezTo>
                <a:cubicBezTo>
                  <a:pt x="250" y="450"/>
                  <a:pt x="300" y="500"/>
                  <a:pt x="300" y="475"/>
                </a:cubicBezTo>
                <a:cubicBezTo>
                  <a:pt x="324" y="450"/>
                  <a:pt x="300" y="425"/>
                  <a:pt x="275" y="425"/>
                </a:cubicBezTo>
                <a:cubicBezTo>
                  <a:pt x="224" y="425"/>
                  <a:pt x="275" y="400"/>
                  <a:pt x="300" y="400"/>
                </a:cubicBezTo>
                <a:cubicBezTo>
                  <a:pt x="324" y="425"/>
                  <a:pt x="350" y="400"/>
                  <a:pt x="375" y="400"/>
                </a:cubicBezTo>
                <a:cubicBezTo>
                  <a:pt x="375" y="400"/>
                  <a:pt x="400" y="350"/>
                  <a:pt x="324" y="325"/>
                </a:cubicBezTo>
                <a:cubicBezTo>
                  <a:pt x="275" y="325"/>
                  <a:pt x="300" y="375"/>
                  <a:pt x="250" y="325"/>
                </a:cubicBezTo>
                <a:cubicBezTo>
                  <a:pt x="224" y="300"/>
                  <a:pt x="300" y="300"/>
                  <a:pt x="300" y="275"/>
                </a:cubicBezTo>
                <a:cubicBezTo>
                  <a:pt x="300" y="250"/>
                  <a:pt x="250" y="200"/>
                  <a:pt x="224" y="175"/>
                </a:cubicBezTo>
                <a:cubicBezTo>
                  <a:pt x="200" y="150"/>
                  <a:pt x="250" y="125"/>
                  <a:pt x="250" y="150"/>
                </a:cubicBezTo>
                <a:cubicBezTo>
                  <a:pt x="275" y="175"/>
                  <a:pt x="324" y="175"/>
                  <a:pt x="324" y="150"/>
                </a:cubicBezTo>
                <a:cubicBezTo>
                  <a:pt x="350" y="150"/>
                  <a:pt x="300" y="100"/>
                  <a:pt x="350" y="100"/>
                </a:cubicBezTo>
                <a:cubicBezTo>
                  <a:pt x="400" y="75"/>
                  <a:pt x="400" y="100"/>
                  <a:pt x="400" y="100"/>
                </a:cubicBezTo>
                <a:cubicBezTo>
                  <a:pt x="424" y="100"/>
                  <a:pt x="450" y="75"/>
                  <a:pt x="475" y="75"/>
                </a:cubicBezTo>
                <a:cubicBezTo>
                  <a:pt x="500" y="75"/>
                  <a:pt x="525" y="75"/>
                  <a:pt x="550" y="100"/>
                </a:cubicBezTo>
                <a:lnTo>
                  <a:pt x="575" y="75"/>
                </a:lnTo>
                <a:cubicBezTo>
                  <a:pt x="575" y="50"/>
                  <a:pt x="600" y="50"/>
                  <a:pt x="600" y="25"/>
                </a:cubicBezTo>
                <a:cubicBezTo>
                  <a:pt x="600" y="25"/>
                  <a:pt x="600" y="0"/>
                  <a:pt x="575" y="0"/>
                </a:cubicBezTo>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79" name="Freeform 204">
            <a:extLst>
              <a:ext uri="{FF2B5EF4-FFF2-40B4-BE49-F238E27FC236}">
                <a16:creationId xmlns:a16="http://schemas.microsoft.com/office/drawing/2014/main" id="{51F7648E-61DA-BB4E-B5D8-D3801A452507}"/>
              </a:ext>
            </a:extLst>
          </p:cNvPr>
          <p:cNvSpPr>
            <a:spLocks noChangeArrowheads="1"/>
          </p:cNvSpPr>
          <p:nvPr/>
        </p:nvSpPr>
        <p:spPr bwMode="auto">
          <a:xfrm>
            <a:off x="5454756" y="2971637"/>
            <a:ext cx="136405" cy="151875"/>
          </a:xfrm>
          <a:custGeom>
            <a:avLst/>
            <a:gdLst>
              <a:gd name="T0" fmla="*/ 375 w 426"/>
              <a:gd name="T1" fmla="*/ 150 h 476"/>
              <a:gd name="T2" fmla="*/ 375 w 426"/>
              <a:gd name="T3" fmla="*/ 150 h 476"/>
              <a:gd name="T4" fmla="*/ 350 w 426"/>
              <a:gd name="T5" fmla="*/ 124 h 476"/>
              <a:gd name="T6" fmla="*/ 300 w 426"/>
              <a:gd name="T7" fmla="*/ 150 h 476"/>
              <a:gd name="T8" fmla="*/ 225 w 426"/>
              <a:gd name="T9" fmla="*/ 124 h 476"/>
              <a:gd name="T10" fmla="*/ 250 w 426"/>
              <a:gd name="T11" fmla="*/ 75 h 476"/>
              <a:gd name="T12" fmla="*/ 275 w 426"/>
              <a:gd name="T13" fmla="*/ 24 h 476"/>
              <a:gd name="T14" fmla="*/ 275 w 426"/>
              <a:gd name="T15" fmla="*/ 24 h 476"/>
              <a:gd name="T16" fmla="*/ 175 w 426"/>
              <a:gd name="T17" fmla="*/ 50 h 476"/>
              <a:gd name="T18" fmla="*/ 225 w 426"/>
              <a:gd name="T19" fmla="*/ 75 h 476"/>
              <a:gd name="T20" fmla="*/ 150 w 426"/>
              <a:gd name="T21" fmla="*/ 124 h 476"/>
              <a:gd name="T22" fmla="*/ 50 w 426"/>
              <a:gd name="T23" fmla="*/ 124 h 476"/>
              <a:gd name="T24" fmla="*/ 50 w 426"/>
              <a:gd name="T25" fmla="*/ 200 h 476"/>
              <a:gd name="T26" fmla="*/ 100 w 426"/>
              <a:gd name="T27" fmla="*/ 250 h 476"/>
              <a:gd name="T28" fmla="*/ 75 w 426"/>
              <a:gd name="T29" fmla="*/ 350 h 476"/>
              <a:gd name="T30" fmla="*/ 0 w 426"/>
              <a:gd name="T31" fmla="*/ 400 h 476"/>
              <a:gd name="T32" fmla="*/ 100 w 426"/>
              <a:gd name="T33" fmla="*/ 475 h 476"/>
              <a:gd name="T34" fmla="*/ 275 w 426"/>
              <a:gd name="T35" fmla="*/ 400 h 476"/>
              <a:gd name="T36" fmla="*/ 375 w 426"/>
              <a:gd name="T37" fmla="*/ 375 h 476"/>
              <a:gd name="T38" fmla="*/ 375 w 426"/>
              <a:gd name="T39" fmla="*/ 175 h 476"/>
              <a:gd name="T40" fmla="*/ 375 w 426"/>
              <a:gd name="T41" fmla="*/ 15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6" h="476">
                <a:moveTo>
                  <a:pt x="375" y="150"/>
                </a:moveTo>
                <a:lnTo>
                  <a:pt x="375" y="150"/>
                </a:lnTo>
                <a:lnTo>
                  <a:pt x="350" y="124"/>
                </a:lnTo>
                <a:cubicBezTo>
                  <a:pt x="300" y="75"/>
                  <a:pt x="300" y="124"/>
                  <a:pt x="300" y="150"/>
                </a:cubicBezTo>
                <a:cubicBezTo>
                  <a:pt x="300" y="175"/>
                  <a:pt x="250" y="124"/>
                  <a:pt x="225" y="124"/>
                </a:cubicBezTo>
                <a:lnTo>
                  <a:pt x="250" y="75"/>
                </a:lnTo>
                <a:cubicBezTo>
                  <a:pt x="275" y="75"/>
                  <a:pt x="275" y="50"/>
                  <a:pt x="275" y="24"/>
                </a:cubicBezTo>
                <a:lnTo>
                  <a:pt x="275" y="24"/>
                </a:lnTo>
                <a:cubicBezTo>
                  <a:pt x="225" y="0"/>
                  <a:pt x="175" y="0"/>
                  <a:pt x="175" y="50"/>
                </a:cubicBezTo>
                <a:cubicBezTo>
                  <a:pt x="175" y="75"/>
                  <a:pt x="225" y="50"/>
                  <a:pt x="225" y="75"/>
                </a:cubicBezTo>
                <a:cubicBezTo>
                  <a:pt x="225" y="100"/>
                  <a:pt x="175" y="100"/>
                  <a:pt x="150" y="124"/>
                </a:cubicBezTo>
                <a:cubicBezTo>
                  <a:pt x="100" y="150"/>
                  <a:pt x="75" y="100"/>
                  <a:pt x="50" y="124"/>
                </a:cubicBezTo>
                <a:cubicBezTo>
                  <a:pt x="0" y="150"/>
                  <a:pt x="75" y="150"/>
                  <a:pt x="50" y="200"/>
                </a:cubicBezTo>
                <a:cubicBezTo>
                  <a:pt x="25" y="224"/>
                  <a:pt x="50" y="224"/>
                  <a:pt x="100" y="250"/>
                </a:cubicBezTo>
                <a:cubicBezTo>
                  <a:pt x="150" y="300"/>
                  <a:pt x="75" y="300"/>
                  <a:pt x="75" y="350"/>
                </a:cubicBezTo>
                <a:cubicBezTo>
                  <a:pt x="75" y="375"/>
                  <a:pt x="25" y="375"/>
                  <a:pt x="0" y="400"/>
                </a:cubicBezTo>
                <a:cubicBezTo>
                  <a:pt x="0" y="424"/>
                  <a:pt x="50" y="475"/>
                  <a:pt x="100" y="475"/>
                </a:cubicBezTo>
                <a:cubicBezTo>
                  <a:pt x="125" y="475"/>
                  <a:pt x="225" y="450"/>
                  <a:pt x="275" y="400"/>
                </a:cubicBezTo>
                <a:cubicBezTo>
                  <a:pt x="300" y="375"/>
                  <a:pt x="325" y="400"/>
                  <a:pt x="375" y="375"/>
                </a:cubicBezTo>
                <a:cubicBezTo>
                  <a:pt x="425" y="375"/>
                  <a:pt x="400" y="200"/>
                  <a:pt x="375" y="175"/>
                </a:cubicBezTo>
                <a:cubicBezTo>
                  <a:pt x="375" y="150"/>
                  <a:pt x="375" y="150"/>
                  <a:pt x="375" y="1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80" name="Freeform 205">
            <a:extLst>
              <a:ext uri="{FF2B5EF4-FFF2-40B4-BE49-F238E27FC236}">
                <a16:creationId xmlns:a16="http://schemas.microsoft.com/office/drawing/2014/main" id="{0C627CEF-3382-5647-B338-824F0553C44C}"/>
              </a:ext>
            </a:extLst>
          </p:cNvPr>
          <p:cNvSpPr>
            <a:spLocks noChangeArrowheads="1"/>
          </p:cNvSpPr>
          <p:nvPr/>
        </p:nvSpPr>
        <p:spPr bwMode="auto">
          <a:xfrm>
            <a:off x="6013034" y="2859140"/>
            <a:ext cx="143436" cy="136405"/>
          </a:xfrm>
          <a:custGeom>
            <a:avLst/>
            <a:gdLst>
              <a:gd name="T0" fmla="*/ 225 w 451"/>
              <a:gd name="T1" fmla="*/ 174 h 426"/>
              <a:gd name="T2" fmla="*/ 225 w 451"/>
              <a:gd name="T3" fmla="*/ 174 h 426"/>
              <a:gd name="T4" fmla="*/ 225 w 451"/>
              <a:gd name="T5" fmla="*/ 100 h 426"/>
              <a:gd name="T6" fmla="*/ 225 w 451"/>
              <a:gd name="T7" fmla="*/ 25 h 426"/>
              <a:gd name="T8" fmla="*/ 151 w 451"/>
              <a:gd name="T9" fmla="*/ 50 h 426"/>
              <a:gd name="T10" fmla="*/ 100 w 451"/>
              <a:gd name="T11" fmla="*/ 74 h 426"/>
              <a:gd name="T12" fmla="*/ 100 w 451"/>
              <a:gd name="T13" fmla="*/ 125 h 426"/>
              <a:gd name="T14" fmla="*/ 51 w 451"/>
              <a:gd name="T15" fmla="*/ 100 h 426"/>
              <a:gd name="T16" fmla="*/ 0 w 451"/>
              <a:gd name="T17" fmla="*/ 174 h 426"/>
              <a:gd name="T18" fmla="*/ 0 w 451"/>
              <a:gd name="T19" fmla="*/ 274 h 426"/>
              <a:gd name="T20" fmla="*/ 51 w 451"/>
              <a:gd name="T21" fmla="*/ 350 h 426"/>
              <a:gd name="T22" fmla="*/ 51 w 451"/>
              <a:gd name="T23" fmla="*/ 400 h 426"/>
              <a:gd name="T24" fmla="*/ 151 w 451"/>
              <a:gd name="T25" fmla="*/ 400 h 426"/>
              <a:gd name="T26" fmla="*/ 176 w 451"/>
              <a:gd name="T27" fmla="*/ 400 h 426"/>
              <a:gd name="T28" fmla="*/ 151 w 451"/>
              <a:gd name="T29" fmla="*/ 350 h 426"/>
              <a:gd name="T30" fmla="*/ 200 w 451"/>
              <a:gd name="T31" fmla="*/ 374 h 426"/>
              <a:gd name="T32" fmla="*/ 251 w 451"/>
              <a:gd name="T33" fmla="*/ 350 h 426"/>
              <a:gd name="T34" fmla="*/ 225 w 451"/>
              <a:gd name="T35" fmla="*/ 300 h 426"/>
              <a:gd name="T36" fmla="*/ 176 w 451"/>
              <a:gd name="T37" fmla="*/ 300 h 426"/>
              <a:gd name="T38" fmla="*/ 200 w 451"/>
              <a:gd name="T39" fmla="*/ 250 h 426"/>
              <a:gd name="T40" fmla="*/ 276 w 451"/>
              <a:gd name="T41" fmla="*/ 200 h 426"/>
              <a:gd name="T42" fmla="*/ 225 w 451"/>
              <a:gd name="T43" fmla="*/ 174 h 426"/>
              <a:gd name="T44" fmla="*/ 424 w 451"/>
              <a:gd name="T45" fmla="*/ 250 h 426"/>
              <a:gd name="T46" fmla="*/ 424 w 451"/>
              <a:gd name="T47" fmla="*/ 250 h 426"/>
              <a:gd name="T48" fmla="*/ 399 w 451"/>
              <a:gd name="T49" fmla="*/ 274 h 426"/>
              <a:gd name="T50" fmla="*/ 375 w 451"/>
              <a:gd name="T51" fmla="*/ 250 h 426"/>
              <a:gd name="T52" fmla="*/ 299 w 451"/>
              <a:gd name="T53" fmla="*/ 274 h 426"/>
              <a:gd name="T54" fmla="*/ 350 w 451"/>
              <a:gd name="T55" fmla="*/ 350 h 426"/>
              <a:gd name="T56" fmla="*/ 324 w 451"/>
              <a:gd name="T57" fmla="*/ 374 h 426"/>
              <a:gd name="T58" fmla="*/ 350 w 451"/>
              <a:gd name="T59" fmla="*/ 425 h 426"/>
              <a:gd name="T60" fmla="*/ 399 w 451"/>
              <a:gd name="T61" fmla="*/ 350 h 426"/>
              <a:gd name="T62" fmla="*/ 424 w 451"/>
              <a:gd name="T63" fmla="*/ 25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1" h="426">
                <a:moveTo>
                  <a:pt x="225" y="174"/>
                </a:moveTo>
                <a:lnTo>
                  <a:pt x="225" y="174"/>
                </a:lnTo>
                <a:cubicBezTo>
                  <a:pt x="200" y="150"/>
                  <a:pt x="200" y="100"/>
                  <a:pt x="225" y="100"/>
                </a:cubicBezTo>
                <a:cubicBezTo>
                  <a:pt x="225" y="74"/>
                  <a:pt x="251" y="25"/>
                  <a:pt x="225" y="25"/>
                </a:cubicBezTo>
                <a:cubicBezTo>
                  <a:pt x="225" y="0"/>
                  <a:pt x="176" y="25"/>
                  <a:pt x="151" y="50"/>
                </a:cubicBezTo>
                <a:cubicBezTo>
                  <a:pt x="151" y="100"/>
                  <a:pt x="125" y="74"/>
                  <a:pt x="100" y="74"/>
                </a:cubicBezTo>
                <a:cubicBezTo>
                  <a:pt x="100" y="100"/>
                  <a:pt x="125" y="100"/>
                  <a:pt x="100" y="125"/>
                </a:cubicBezTo>
                <a:cubicBezTo>
                  <a:pt x="100" y="150"/>
                  <a:pt x="76" y="100"/>
                  <a:pt x="51" y="100"/>
                </a:cubicBezTo>
                <a:cubicBezTo>
                  <a:pt x="25" y="100"/>
                  <a:pt x="25" y="150"/>
                  <a:pt x="0" y="174"/>
                </a:cubicBezTo>
                <a:cubicBezTo>
                  <a:pt x="0" y="200"/>
                  <a:pt x="0" y="250"/>
                  <a:pt x="0" y="274"/>
                </a:cubicBezTo>
                <a:cubicBezTo>
                  <a:pt x="0" y="300"/>
                  <a:pt x="51" y="325"/>
                  <a:pt x="51" y="350"/>
                </a:cubicBezTo>
                <a:cubicBezTo>
                  <a:pt x="51" y="374"/>
                  <a:pt x="51" y="374"/>
                  <a:pt x="51" y="400"/>
                </a:cubicBezTo>
                <a:cubicBezTo>
                  <a:pt x="100" y="400"/>
                  <a:pt x="125" y="400"/>
                  <a:pt x="151" y="400"/>
                </a:cubicBezTo>
                <a:cubicBezTo>
                  <a:pt x="151" y="400"/>
                  <a:pt x="151" y="400"/>
                  <a:pt x="176" y="400"/>
                </a:cubicBezTo>
                <a:cubicBezTo>
                  <a:pt x="176" y="374"/>
                  <a:pt x="125" y="374"/>
                  <a:pt x="151" y="350"/>
                </a:cubicBezTo>
                <a:cubicBezTo>
                  <a:pt x="151" y="325"/>
                  <a:pt x="176" y="350"/>
                  <a:pt x="200" y="374"/>
                </a:cubicBezTo>
                <a:cubicBezTo>
                  <a:pt x="200" y="374"/>
                  <a:pt x="251" y="374"/>
                  <a:pt x="251" y="350"/>
                </a:cubicBezTo>
                <a:cubicBezTo>
                  <a:pt x="251" y="350"/>
                  <a:pt x="251" y="300"/>
                  <a:pt x="225" y="300"/>
                </a:cubicBezTo>
                <a:cubicBezTo>
                  <a:pt x="200" y="325"/>
                  <a:pt x="200" y="300"/>
                  <a:pt x="176" y="300"/>
                </a:cubicBezTo>
                <a:cubicBezTo>
                  <a:pt x="176" y="274"/>
                  <a:pt x="200" y="250"/>
                  <a:pt x="200" y="250"/>
                </a:cubicBezTo>
                <a:cubicBezTo>
                  <a:pt x="200" y="225"/>
                  <a:pt x="251" y="225"/>
                  <a:pt x="276" y="200"/>
                </a:cubicBezTo>
                <a:lnTo>
                  <a:pt x="225" y="174"/>
                </a:lnTo>
                <a:close/>
                <a:moveTo>
                  <a:pt x="424" y="250"/>
                </a:moveTo>
                <a:lnTo>
                  <a:pt x="424" y="250"/>
                </a:lnTo>
                <a:lnTo>
                  <a:pt x="399" y="274"/>
                </a:lnTo>
                <a:cubicBezTo>
                  <a:pt x="375" y="274"/>
                  <a:pt x="375" y="225"/>
                  <a:pt x="375" y="250"/>
                </a:cubicBezTo>
                <a:cubicBezTo>
                  <a:pt x="350" y="274"/>
                  <a:pt x="324" y="225"/>
                  <a:pt x="299" y="274"/>
                </a:cubicBezTo>
                <a:cubicBezTo>
                  <a:pt x="276" y="325"/>
                  <a:pt x="324" y="350"/>
                  <a:pt x="350" y="350"/>
                </a:cubicBezTo>
                <a:cubicBezTo>
                  <a:pt x="350" y="374"/>
                  <a:pt x="350" y="400"/>
                  <a:pt x="324" y="374"/>
                </a:cubicBezTo>
                <a:cubicBezTo>
                  <a:pt x="299" y="374"/>
                  <a:pt x="299" y="425"/>
                  <a:pt x="350" y="425"/>
                </a:cubicBezTo>
                <a:cubicBezTo>
                  <a:pt x="375" y="425"/>
                  <a:pt x="399" y="374"/>
                  <a:pt x="399" y="350"/>
                </a:cubicBezTo>
                <a:cubicBezTo>
                  <a:pt x="399" y="325"/>
                  <a:pt x="450" y="250"/>
                  <a:pt x="424" y="25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81" name="Freeform 206">
            <a:extLst>
              <a:ext uri="{FF2B5EF4-FFF2-40B4-BE49-F238E27FC236}">
                <a16:creationId xmlns:a16="http://schemas.microsoft.com/office/drawing/2014/main" id="{C64F4678-9483-0A4F-B118-5E163521201F}"/>
              </a:ext>
            </a:extLst>
          </p:cNvPr>
          <p:cNvSpPr>
            <a:spLocks noChangeArrowheads="1"/>
          </p:cNvSpPr>
          <p:nvPr/>
        </p:nvSpPr>
        <p:spPr bwMode="auto">
          <a:xfrm>
            <a:off x="6108657" y="2309300"/>
            <a:ext cx="375467" cy="662339"/>
          </a:xfrm>
          <a:custGeom>
            <a:avLst/>
            <a:gdLst>
              <a:gd name="T0" fmla="*/ 1151 w 1177"/>
              <a:gd name="T1" fmla="*/ 500 h 2077"/>
              <a:gd name="T2" fmla="*/ 1151 w 1177"/>
              <a:gd name="T3" fmla="*/ 375 h 2077"/>
              <a:gd name="T4" fmla="*/ 1125 w 1177"/>
              <a:gd name="T5" fmla="*/ 200 h 2077"/>
              <a:gd name="T6" fmla="*/ 876 w 1177"/>
              <a:gd name="T7" fmla="*/ 25 h 2077"/>
              <a:gd name="T8" fmla="*/ 751 w 1177"/>
              <a:gd name="T9" fmla="*/ 125 h 2077"/>
              <a:gd name="T10" fmla="*/ 625 w 1177"/>
              <a:gd name="T11" fmla="*/ 175 h 2077"/>
              <a:gd name="T12" fmla="*/ 501 w 1177"/>
              <a:gd name="T13" fmla="*/ 251 h 2077"/>
              <a:gd name="T14" fmla="*/ 451 w 1177"/>
              <a:gd name="T15" fmla="*/ 375 h 2077"/>
              <a:gd name="T16" fmla="*/ 376 w 1177"/>
              <a:gd name="T17" fmla="*/ 500 h 2077"/>
              <a:gd name="T18" fmla="*/ 300 w 1177"/>
              <a:gd name="T19" fmla="*/ 600 h 2077"/>
              <a:gd name="T20" fmla="*/ 250 w 1177"/>
              <a:gd name="T21" fmla="*/ 775 h 2077"/>
              <a:gd name="T22" fmla="*/ 200 w 1177"/>
              <a:gd name="T23" fmla="*/ 826 h 2077"/>
              <a:gd name="T24" fmla="*/ 100 w 1177"/>
              <a:gd name="T25" fmla="*/ 975 h 2077"/>
              <a:gd name="T26" fmla="*/ 100 w 1177"/>
              <a:gd name="T27" fmla="*/ 1151 h 2077"/>
              <a:gd name="T28" fmla="*/ 125 w 1177"/>
              <a:gd name="T29" fmla="*/ 1275 h 2077"/>
              <a:gd name="T30" fmla="*/ 125 w 1177"/>
              <a:gd name="T31" fmla="*/ 1400 h 2077"/>
              <a:gd name="T32" fmla="*/ 51 w 1177"/>
              <a:gd name="T33" fmla="*/ 1500 h 2077"/>
              <a:gd name="T34" fmla="*/ 0 w 1177"/>
              <a:gd name="T35" fmla="*/ 1576 h 2077"/>
              <a:gd name="T36" fmla="*/ 51 w 1177"/>
              <a:gd name="T37" fmla="*/ 1676 h 2077"/>
              <a:gd name="T38" fmla="*/ 125 w 1177"/>
              <a:gd name="T39" fmla="*/ 1851 h 2077"/>
              <a:gd name="T40" fmla="*/ 176 w 1177"/>
              <a:gd name="T41" fmla="*/ 1976 h 2077"/>
              <a:gd name="T42" fmla="*/ 250 w 1177"/>
              <a:gd name="T43" fmla="*/ 2051 h 2077"/>
              <a:gd name="T44" fmla="*/ 300 w 1177"/>
              <a:gd name="T45" fmla="*/ 1951 h 2077"/>
              <a:gd name="T46" fmla="*/ 451 w 1177"/>
              <a:gd name="T47" fmla="*/ 1900 h 2077"/>
              <a:gd name="T48" fmla="*/ 525 w 1177"/>
              <a:gd name="T49" fmla="*/ 1826 h 2077"/>
              <a:gd name="T50" fmla="*/ 501 w 1177"/>
              <a:gd name="T51" fmla="*/ 1776 h 2077"/>
              <a:gd name="T52" fmla="*/ 551 w 1177"/>
              <a:gd name="T53" fmla="*/ 1576 h 2077"/>
              <a:gd name="T54" fmla="*/ 701 w 1177"/>
              <a:gd name="T55" fmla="*/ 1425 h 2077"/>
              <a:gd name="T56" fmla="*/ 551 w 1177"/>
              <a:gd name="T57" fmla="*/ 1300 h 2077"/>
              <a:gd name="T58" fmla="*/ 576 w 1177"/>
              <a:gd name="T59" fmla="*/ 1126 h 2077"/>
              <a:gd name="T60" fmla="*/ 625 w 1177"/>
              <a:gd name="T61" fmla="*/ 1000 h 2077"/>
              <a:gd name="T62" fmla="*/ 801 w 1177"/>
              <a:gd name="T63" fmla="*/ 875 h 2077"/>
              <a:gd name="T64" fmla="*/ 925 w 1177"/>
              <a:gd name="T65" fmla="*/ 675 h 2077"/>
              <a:gd name="T66" fmla="*/ 1025 w 1177"/>
              <a:gd name="T67" fmla="*/ 551 h 2077"/>
              <a:gd name="T68" fmla="*/ 1176 w 1177"/>
              <a:gd name="T69" fmla="*/ 551 h 2077"/>
              <a:gd name="T70" fmla="*/ 701 w 1177"/>
              <a:gd name="T71" fmla="*/ 1726 h 2077"/>
              <a:gd name="T72" fmla="*/ 625 w 1177"/>
              <a:gd name="T73" fmla="*/ 1851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7" h="2077">
                <a:moveTo>
                  <a:pt x="1151" y="500"/>
                </a:moveTo>
                <a:lnTo>
                  <a:pt x="1151" y="500"/>
                </a:lnTo>
                <a:cubicBezTo>
                  <a:pt x="1151" y="475"/>
                  <a:pt x="1125" y="451"/>
                  <a:pt x="1151" y="451"/>
                </a:cubicBezTo>
                <a:cubicBezTo>
                  <a:pt x="1151" y="451"/>
                  <a:pt x="1176" y="375"/>
                  <a:pt x="1151" y="375"/>
                </a:cubicBezTo>
                <a:cubicBezTo>
                  <a:pt x="1125" y="351"/>
                  <a:pt x="1151" y="300"/>
                  <a:pt x="1125" y="275"/>
                </a:cubicBezTo>
                <a:cubicBezTo>
                  <a:pt x="1101" y="275"/>
                  <a:pt x="1125" y="226"/>
                  <a:pt x="1125" y="200"/>
                </a:cubicBezTo>
                <a:cubicBezTo>
                  <a:pt x="1125" y="151"/>
                  <a:pt x="1025" y="125"/>
                  <a:pt x="976" y="100"/>
                </a:cubicBezTo>
                <a:cubicBezTo>
                  <a:pt x="925" y="100"/>
                  <a:pt x="901" y="50"/>
                  <a:pt x="876" y="25"/>
                </a:cubicBezTo>
                <a:cubicBezTo>
                  <a:pt x="825" y="0"/>
                  <a:pt x="825" y="75"/>
                  <a:pt x="825" y="100"/>
                </a:cubicBezTo>
                <a:cubicBezTo>
                  <a:pt x="825" y="151"/>
                  <a:pt x="776" y="151"/>
                  <a:pt x="751" y="125"/>
                </a:cubicBezTo>
                <a:cubicBezTo>
                  <a:pt x="725" y="100"/>
                  <a:pt x="701" y="125"/>
                  <a:pt x="651" y="100"/>
                </a:cubicBezTo>
                <a:cubicBezTo>
                  <a:pt x="625" y="75"/>
                  <a:pt x="625" y="151"/>
                  <a:pt x="625" y="175"/>
                </a:cubicBezTo>
                <a:cubicBezTo>
                  <a:pt x="625" y="200"/>
                  <a:pt x="601" y="200"/>
                  <a:pt x="576" y="200"/>
                </a:cubicBezTo>
                <a:cubicBezTo>
                  <a:pt x="525" y="200"/>
                  <a:pt x="501" y="226"/>
                  <a:pt x="501" y="251"/>
                </a:cubicBezTo>
                <a:cubicBezTo>
                  <a:pt x="501" y="275"/>
                  <a:pt x="451" y="300"/>
                  <a:pt x="476" y="326"/>
                </a:cubicBezTo>
                <a:cubicBezTo>
                  <a:pt x="476" y="326"/>
                  <a:pt x="451" y="351"/>
                  <a:pt x="451" y="375"/>
                </a:cubicBezTo>
                <a:cubicBezTo>
                  <a:pt x="425" y="375"/>
                  <a:pt x="400" y="426"/>
                  <a:pt x="400" y="426"/>
                </a:cubicBezTo>
                <a:cubicBezTo>
                  <a:pt x="376" y="451"/>
                  <a:pt x="400" y="475"/>
                  <a:pt x="376" y="500"/>
                </a:cubicBezTo>
                <a:cubicBezTo>
                  <a:pt x="351" y="500"/>
                  <a:pt x="325" y="500"/>
                  <a:pt x="300" y="500"/>
                </a:cubicBezTo>
                <a:cubicBezTo>
                  <a:pt x="300" y="526"/>
                  <a:pt x="300" y="551"/>
                  <a:pt x="300" y="600"/>
                </a:cubicBezTo>
                <a:cubicBezTo>
                  <a:pt x="300" y="626"/>
                  <a:pt x="276" y="675"/>
                  <a:pt x="250" y="726"/>
                </a:cubicBezTo>
                <a:cubicBezTo>
                  <a:pt x="200" y="751"/>
                  <a:pt x="250" y="751"/>
                  <a:pt x="250" y="775"/>
                </a:cubicBezTo>
                <a:cubicBezTo>
                  <a:pt x="276" y="775"/>
                  <a:pt x="276" y="800"/>
                  <a:pt x="250" y="826"/>
                </a:cubicBezTo>
                <a:cubicBezTo>
                  <a:pt x="250" y="851"/>
                  <a:pt x="225" y="826"/>
                  <a:pt x="200" y="826"/>
                </a:cubicBezTo>
                <a:cubicBezTo>
                  <a:pt x="176" y="826"/>
                  <a:pt x="125" y="851"/>
                  <a:pt x="100" y="875"/>
                </a:cubicBezTo>
                <a:cubicBezTo>
                  <a:pt x="76" y="926"/>
                  <a:pt x="76" y="951"/>
                  <a:pt x="100" y="975"/>
                </a:cubicBezTo>
                <a:cubicBezTo>
                  <a:pt x="100" y="1000"/>
                  <a:pt x="76" y="1026"/>
                  <a:pt x="100" y="1075"/>
                </a:cubicBezTo>
                <a:cubicBezTo>
                  <a:pt x="125" y="1126"/>
                  <a:pt x="76" y="1126"/>
                  <a:pt x="100" y="1151"/>
                </a:cubicBezTo>
                <a:cubicBezTo>
                  <a:pt x="100" y="1200"/>
                  <a:pt x="151" y="1200"/>
                  <a:pt x="151" y="1226"/>
                </a:cubicBezTo>
                <a:cubicBezTo>
                  <a:pt x="151" y="1275"/>
                  <a:pt x="125" y="1275"/>
                  <a:pt x="125" y="1275"/>
                </a:cubicBezTo>
                <a:cubicBezTo>
                  <a:pt x="100" y="1275"/>
                  <a:pt x="100" y="1300"/>
                  <a:pt x="125" y="1326"/>
                </a:cubicBezTo>
                <a:cubicBezTo>
                  <a:pt x="151" y="1326"/>
                  <a:pt x="125" y="1400"/>
                  <a:pt x="125" y="1400"/>
                </a:cubicBezTo>
                <a:cubicBezTo>
                  <a:pt x="125" y="1425"/>
                  <a:pt x="51" y="1400"/>
                  <a:pt x="76" y="1425"/>
                </a:cubicBezTo>
                <a:cubicBezTo>
                  <a:pt x="76" y="1451"/>
                  <a:pt x="51" y="1500"/>
                  <a:pt x="51" y="1500"/>
                </a:cubicBezTo>
                <a:cubicBezTo>
                  <a:pt x="51" y="1526"/>
                  <a:pt x="51" y="1576"/>
                  <a:pt x="25" y="1576"/>
                </a:cubicBezTo>
                <a:lnTo>
                  <a:pt x="0" y="1576"/>
                </a:lnTo>
                <a:lnTo>
                  <a:pt x="0" y="1576"/>
                </a:lnTo>
                <a:cubicBezTo>
                  <a:pt x="0" y="1600"/>
                  <a:pt x="0" y="1651"/>
                  <a:pt x="51" y="1676"/>
                </a:cubicBezTo>
                <a:cubicBezTo>
                  <a:pt x="76" y="1700"/>
                  <a:pt x="51" y="1726"/>
                  <a:pt x="76" y="1776"/>
                </a:cubicBezTo>
                <a:cubicBezTo>
                  <a:pt x="100" y="1800"/>
                  <a:pt x="100" y="1826"/>
                  <a:pt x="125" y="1851"/>
                </a:cubicBezTo>
                <a:cubicBezTo>
                  <a:pt x="151" y="1876"/>
                  <a:pt x="151" y="1900"/>
                  <a:pt x="151" y="1926"/>
                </a:cubicBezTo>
                <a:cubicBezTo>
                  <a:pt x="125" y="1951"/>
                  <a:pt x="176" y="1951"/>
                  <a:pt x="176" y="1976"/>
                </a:cubicBezTo>
                <a:cubicBezTo>
                  <a:pt x="176" y="1976"/>
                  <a:pt x="151" y="2026"/>
                  <a:pt x="176" y="2051"/>
                </a:cubicBezTo>
                <a:cubicBezTo>
                  <a:pt x="176" y="2076"/>
                  <a:pt x="200" y="2051"/>
                  <a:pt x="250" y="2051"/>
                </a:cubicBezTo>
                <a:cubicBezTo>
                  <a:pt x="276" y="2051"/>
                  <a:pt x="276" y="2026"/>
                  <a:pt x="276" y="2000"/>
                </a:cubicBezTo>
                <a:cubicBezTo>
                  <a:pt x="276" y="1951"/>
                  <a:pt x="300" y="1976"/>
                  <a:pt x="300" y="1951"/>
                </a:cubicBezTo>
                <a:cubicBezTo>
                  <a:pt x="300" y="1951"/>
                  <a:pt x="351" y="1926"/>
                  <a:pt x="376" y="1951"/>
                </a:cubicBezTo>
                <a:cubicBezTo>
                  <a:pt x="425" y="1976"/>
                  <a:pt x="425" y="1951"/>
                  <a:pt x="451" y="1900"/>
                </a:cubicBezTo>
                <a:cubicBezTo>
                  <a:pt x="451" y="1876"/>
                  <a:pt x="451" y="1926"/>
                  <a:pt x="476" y="1926"/>
                </a:cubicBezTo>
                <a:cubicBezTo>
                  <a:pt x="476" y="1926"/>
                  <a:pt x="501" y="1876"/>
                  <a:pt x="525" y="1826"/>
                </a:cubicBezTo>
                <a:cubicBezTo>
                  <a:pt x="551" y="1800"/>
                  <a:pt x="525" y="1800"/>
                  <a:pt x="501" y="1851"/>
                </a:cubicBezTo>
                <a:cubicBezTo>
                  <a:pt x="451" y="1876"/>
                  <a:pt x="476" y="1800"/>
                  <a:pt x="501" y="1776"/>
                </a:cubicBezTo>
                <a:cubicBezTo>
                  <a:pt x="501" y="1751"/>
                  <a:pt x="501" y="1651"/>
                  <a:pt x="501" y="1651"/>
                </a:cubicBezTo>
                <a:cubicBezTo>
                  <a:pt x="501" y="1626"/>
                  <a:pt x="525" y="1600"/>
                  <a:pt x="551" y="1576"/>
                </a:cubicBezTo>
                <a:cubicBezTo>
                  <a:pt x="601" y="1576"/>
                  <a:pt x="651" y="1526"/>
                  <a:pt x="651" y="1500"/>
                </a:cubicBezTo>
                <a:cubicBezTo>
                  <a:pt x="625" y="1476"/>
                  <a:pt x="701" y="1451"/>
                  <a:pt x="701" y="1425"/>
                </a:cubicBezTo>
                <a:cubicBezTo>
                  <a:pt x="701" y="1400"/>
                  <a:pt x="625" y="1351"/>
                  <a:pt x="601" y="1326"/>
                </a:cubicBezTo>
                <a:cubicBezTo>
                  <a:pt x="576" y="1326"/>
                  <a:pt x="551" y="1326"/>
                  <a:pt x="551" y="1300"/>
                </a:cubicBezTo>
                <a:cubicBezTo>
                  <a:pt x="551" y="1300"/>
                  <a:pt x="525" y="1226"/>
                  <a:pt x="525" y="1200"/>
                </a:cubicBezTo>
                <a:cubicBezTo>
                  <a:pt x="525" y="1175"/>
                  <a:pt x="576" y="1151"/>
                  <a:pt x="576" y="1126"/>
                </a:cubicBezTo>
                <a:cubicBezTo>
                  <a:pt x="576" y="1075"/>
                  <a:pt x="576" y="1051"/>
                  <a:pt x="601" y="1051"/>
                </a:cubicBezTo>
                <a:cubicBezTo>
                  <a:pt x="625" y="1026"/>
                  <a:pt x="601" y="1000"/>
                  <a:pt x="625" y="1000"/>
                </a:cubicBezTo>
                <a:cubicBezTo>
                  <a:pt x="676" y="1000"/>
                  <a:pt x="676" y="951"/>
                  <a:pt x="701" y="926"/>
                </a:cubicBezTo>
                <a:cubicBezTo>
                  <a:pt x="751" y="900"/>
                  <a:pt x="751" y="900"/>
                  <a:pt x="801" y="875"/>
                </a:cubicBezTo>
                <a:cubicBezTo>
                  <a:pt x="851" y="851"/>
                  <a:pt x="925" y="800"/>
                  <a:pt x="925" y="775"/>
                </a:cubicBezTo>
                <a:cubicBezTo>
                  <a:pt x="951" y="726"/>
                  <a:pt x="876" y="700"/>
                  <a:pt x="925" y="675"/>
                </a:cubicBezTo>
                <a:cubicBezTo>
                  <a:pt x="976" y="651"/>
                  <a:pt x="925" y="600"/>
                  <a:pt x="951" y="600"/>
                </a:cubicBezTo>
                <a:cubicBezTo>
                  <a:pt x="1001" y="575"/>
                  <a:pt x="1001" y="575"/>
                  <a:pt x="1025" y="551"/>
                </a:cubicBezTo>
                <a:cubicBezTo>
                  <a:pt x="1051" y="526"/>
                  <a:pt x="1076" y="551"/>
                  <a:pt x="1125" y="551"/>
                </a:cubicBezTo>
                <a:cubicBezTo>
                  <a:pt x="1151" y="526"/>
                  <a:pt x="1151" y="551"/>
                  <a:pt x="1176" y="551"/>
                </a:cubicBezTo>
                <a:cubicBezTo>
                  <a:pt x="1176" y="526"/>
                  <a:pt x="1176" y="500"/>
                  <a:pt x="1151" y="500"/>
                </a:cubicBezTo>
                <a:close/>
                <a:moveTo>
                  <a:pt x="701" y="1726"/>
                </a:moveTo>
                <a:lnTo>
                  <a:pt x="701" y="1726"/>
                </a:lnTo>
                <a:cubicBezTo>
                  <a:pt x="625" y="1726"/>
                  <a:pt x="601" y="1826"/>
                  <a:pt x="625" y="1851"/>
                </a:cubicBezTo>
                <a:cubicBezTo>
                  <a:pt x="625" y="1851"/>
                  <a:pt x="751" y="1726"/>
                  <a:pt x="701" y="1726"/>
                </a:cubicBezTo>
                <a:close/>
              </a:path>
            </a:pathLst>
          </a:custGeom>
          <a:no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82" name="Freeform 207">
            <a:extLst>
              <a:ext uri="{FF2B5EF4-FFF2-40B4-BE49-F238E27FC236}">
                <a16:creationId xmlns:a16="http://schemas.microsoft.com/office/drawing/2014/main" id="{44F3D6B6-512D-6F4E-A604-839E6984E10D}"/>
              </a:ext>
            </a:extLst>
          </p:cNvPr>
          <p:cNvSpPr>
            <a:spLocks noChangeArrowheads="1"/>
          </p:cNvSpPr>
          <p:nvPr/>
        </p:nvSpPr>
        <p:spPr bwMode="auto">
          <a:xfrm>
            <a:off x="6419437" y="2771951"/>
            <a:ext cx="182811" cy="95624"/>
          </a:xfrm>
          <a:custGeom>
            <a:avLst/>
            <a:gdLst>
              <a:gd name="T0" fmla="*/ 525 w 575"/>
              <a:gd name="T1" fmla="*/ 100 h 301"/>
              <a:gd name="T2" fmla="*/ 525 w 575"/>
              <a:gd name="T3" fmla="*/ 100 h 301"/>
              <a:gd name="T4" fmla="*/ 550 w 575"/>
              <a:gd name="T5" fmla="*/ 25 h 301"/>
              <a:gd name="T6" fmla="*/ 525 w 575"/>
              <a:gd name="T7" fmla="*/ 49 h 301"/>
              <a:gd name="T8" fmla="*/ 350 w 575"/>
              <a:gd name="T9" fmla="*/ 25 h 301"/>
              <a:gd name="T10" fmla="*/ 175 w 575"/>
              <a:gd name="T11" fmla="*/ 49 h 301"/>
              <a:gd name="T12" fmla="*/ 125 w 575"/>
              <a:gd name="T13" fmla="*/ 100 h 301"/>
              <a:gd name="T14" fmla="*/ 149 w 575"/>
              <a:gd name="T15" fmla="*/ 175 h 301"/>
              <a:gd name="T16" fmla="*/ 200 w 575"/>
              <a:gd name="T17" fmla="*/ 200 h 301"/>
              <a:gd name="T18" fmla="*/ 225 w 575"/>
              <a:gd name="T19" fmla="*/ 249 h 301"/>
              <a:gd name="T20" fmla="*/ 225 w 575"/>
              <a:gd name="T21" fmla="*/ 249 h 301"/>
              <a:gd name="T22" fmla="*/ 325 w 575"/>
              <a:gd name="T23" fmla="*/ 249 h 301"/>
              <a:gd name="T24" fmla="*/ 425 w 575"/>
              <a:gd name="T25" fmla="*/ 300 h 301"/>
              <a:gd name="T26" fmla="*/ 500 w 575"/>
              <a:gd name="T27" fmla="*/ 300 h 301"/>
              <a:gd name="T28" fmla="*/ 500 w 575"/>
              <a:gd name="T29" fmla="*/ 275 h 301"/>
              <a:gd name="T30" fmla="*/ 525 w 575"/>
              <a:gd name="T31" fmla="*/ 249 h 301"/>
              <a:gd name="T32" fmla="*/ 500 w 575"/>
              <a:gd name="T33" fmla="*/ 200 h 301"/>
              <a:gd name="T34" fmla="*/ 500 w 575"/>
              <a:gd name="T35" fmla="*/ 149 h 301"/>
              <a:gd name="T36" fmla="*/ 525 w 575"/>
              <a:gd name="T37" fmla="*/ 100 h 301"/>
              <a:gd name="T38" fmla="*/ 49 w 575"/>
              <a:gd name="T39" fmla="*/ 149 h 301"/>
              <a:gd name="T40" fmla="*/ 49 w 575"/>
              <a:gd name="T41" fmla="*/ 149 h 301"/>
              <a:gd name="T42" fmla="*/ 0 w 575"/>
              <a:gd name="T43" fmla="*/ 249 h 301"/>
              <a:gd name="T44" fmla="*/ 100 w 575"/>
              <a:gd name="T45" fmla="*/ 175 h 301"/>
              <a:gd name="T46" fmla="*/ 49 w 575"/>
              <a:gd name="T47" fmla="*/ 149 h 301"/>
              <a:gd name="T48" fmla="*/ 75 w 575"/>
              <a:gd name="T49" fmla="*/ 125 h 301"/>
              <a:gd name="T50" fmla="*/ 75 w 575"/>
              <a:gd name="T51" fmla="*/ 125 h 301"/>
              <a:gd name="T52" fmla="*/ 25 w 575"/>
              <a:gd name="T53" fmla="*/ 125 h 301"/>
              <a:gd name="T54" fmla="*/ 75 w 575"/>
              <a:gd name="T55" fmla="*/ 12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5" h="301">
                <a:moveTo>
                  <a:pt x="525" y="100"/>
                </a:moveTo>
                <a:lnTo>
                  <a:pt x="525" y="100"/>
                </a:lnTo>
                <a:cubicBezTo>
                  <a:pt x="550" y="75"/>
                  <a:pt x="574" y="49"/>
                  <a:pt x="550" y="25"/>
                </a:cubicBezTo>
                <a:cubicBezTo>
                  <a:pt x="550" y="25"/>
                  <a:pt x="550" y="25"/>
                  <a:pt x="525" y="49"/>
                </a:cubicBezTo>
                <a:cubicBezTo>
                  <a:pt x="500" y="49"/>
                  <a:pt x="400" y="0"/>
                  <a:pt x="350" y="25"/>
                </a:cubicBezTo>
                <a:cubicBezTo>
                  <a:pt x="300" y="25"/>
                  <a:pt x="200" y="25"/>
                  <a:pt x="175" y="49"/>
                </a:cubicBezTo>
                <a:cubicBezTo>
                  <a:pt x="149" y="75"/>
                  <a:pt x="100" y="75"/>
                  <a:pt x="125" y="100"/>
                </a:cubicBezTo>
                <a:cubicBezTo>
                  <a:pt x="149" y="125"/>
                  <a:pt x="125" y="149"/>
                  <a:pt x="149" y="175"/>
                </a:cubicBezTo>
                <a:cubicBezTo>
                  <a:pt x="175" y="200"/>
                  <a:pt x="175" y="200"/>
                  <a:pt x="200" y="200"/>
                </a:cubicBezTo>
                <a:cubicBezTo>
                  <a:pt x="225" y="200"/>
                  <a:pt x="249" y="200"/>
                  <a:pt x="225" y="249"/>
                </a:cubicBezTo>
                <a:lnTo>
                  <a:pt x="225" y="249"/>
                </a:lnTo>
                <a:cubicBezTo>
                  <a:pt x="275" y="225"/>
                  <a:pt x="325" y="225"/>
                  <a:pt x="325" y="249"/>
                </a:cubicBezTo>
                <a:cubicBezTo>
                  <a:pt x="325" y="249"/>
                  <a:pt x="400" y="300"/>
                  <a:pt x="425" y="300"/>
                </a:cubicBezTo>
                <a:cubicBezTo>
                  <a:pt x="425" y="300"/>
                  <a:pt x="475" y="300"/>
                  <a:pt x="500" y="300"/>
                </a:cubicBezTo>
                <a:lnTo>
                  <a:pt x="500" y="275"/>
                </a:lnTo>
                <a:cubicBezTo>
                  <a:pt x="525" y="275"/>
                  <a:pt x="550" y="275"/>
                  <a:pt x="525" y="249"/>
                </a:cubicBezTo>
                <a:cubicBezTo>
                  <a:pt x="525" y="225"/>
                  <a:pt x="525" y="225"/>
                  <a:pt x="500" y="200"/>
                </a:cubicBezTo>
                <a:cubicBezTo>
                  <a:pt x="500" y="175"/>
                  <a:pt x="500" y="149"/>
                  <a:pt x="500" y="149"/>
                </a:cubicBezTo>
                <a:cubicBezTo>
                  <a:pt x="500" y="125"/>
                  <a:pt x="525" y="125"/>
                  <a:pt x="525" y="100"/>
                </a:cubicBezTo>
                <a:close/>
                <a:moveTo>
                  <a:pt x="49" y="149"/>
                </a:moveTo>
                <a:lnTo>
                  <a:pt x="49" y="149"/>
                </a:lnTo>
                <a:cubicBezTo>
                  <a:pt x="0" y="175"/>
                  <a:pt x="0" y="249"/>
                  <a:pt x="0" y="249"/>
                </a:cubicBezTo>
                <a:cubicBezTo>
                  <a:pt x="25" y="249"/>
                  <a:pt x="100" y="200"/>
                  <a:pt x="100" y="175"/>
                </a:cubicBezTo>
                <a:cubicBezTo>
                  <a:pt x="125" y="149"/>
                  <a:pt x="100" y="149"/>
                  <a:pt x="49" y="149"/>
                </a:cubicBezTo>
                <a:close/>
                <a:moveTo>
                  <a:pt x="75" y="125"/>
                </a:moveTo>
                <a:lnTo>
                  <a:pt x="75" y="125"/>
                </a:lnTo>
                <a:cubicBezTo>
                  <a:pt x="100" y="100"/>
                  <a:pt x="0" y="100"/>
                  <a:pt x="25" y="125"/>
                </a:cubicBezTo>
                <a:cubicBezTo>
                  <a:pt x="49" y="149"/>
                  <a:pt x="75" y="149"/>
                  <a:pt x="75" y="12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83" name="Freeform 208">
            <a:extLst>
              <a:ext uri="{FF2B5EF4-FFF2-40B4-BE49-F238E27FC236}">
                <a16:creationId xmlns:a16="http://schemas.microsoft.com/office/drawing/2014/main" id="{A5791F17-7918-EC44-8D5F-3EAE58FA56F5}"/>
              </a:ext>
            </a:extLst>
          </p:cNvPr>
          <p:cNvSpPr>
            <a:spLocks noChangeArrowheads="1"/>
          </p:cNvSpPr>
          <p:nvPr/>
        </p:nvSpPr>
        <p:spPr bwMode="auto">
          <a:xfrm>
            <a:off x="5917408" y="2196800"/>
            <a:ext cx="773432" cy="653901"/>
          </a:xfrm>
          <a:custGeom>
            <a:avLst/>
            <a:gdLst>
              <a:gd name="T0" fmla="*/ 2325 w 2426"/>
              <a:gd name="T1" fmla="*/ 250 h 2051"/>
              <a:gd name="T2" fmla="*/ 2375 w 2426"/>
              <a:gd name="T3" fmla="*/ 176 h 2051"/>
              <a:gd name="T4" fmla="*/ 2300 w 2426"/>
              <a:gd name="T5" fmla="*/ 100 h 2051"/>
              <a:gd name="T6" fmla="*/ 2149 w 2426"/>
              <a:gd name="T7" fmla="*/ 125 h 2051"/>
              <a:gd name="T8" fmla="*/ 2075 w 2426"/>
              <a:gd name="T9" fmla="*/ 76 h 2051"/>
              <a:gd name="T10" fmla="*/ 1950 w 2426"/>
              <a:gd name="T11" fmla="*/ 100 h 2051"/>
              <a:gd name="T12" fmla="*/ 1950 w 2426"/>
              <a:gd name="T13" fmla="*/ 50 h 2051"/>
              <a:gd name="T14" fmla="*/ 1824 w 2426"/>
              <a:gd name="T15" fmla="*/ 50 h 2051"/>
              <a:gd name="T16" fmla="*/ 1724 w 2426"/>
              <a:gd name="T17" fmla="*/ 125 h 2051"/>
              <a:gd name="T18" fmla="*/ 1650 w 2426"/>
              <a:gd name="T19" fmla="*/ 150 h 2051"/>
              <a:gd name="T20" fmla="*/ 1675 w 2426"/>
              <a:gd name="T21" fmla="*/ 76 h 2051"/>
              <a:gd name="T22" fmla="*/ 1600 w 2426"/>
              <a:gd name="T23" fmla="*/ 176 h 2051"/>
              <a:gd name="T24" fmla="*/ 1524 w 2426"/>
              <a:gd name="T25" fmla="*/ 225 h 2051"/>
              <a:gd name="T26" fmla="*/ 1475 w 2426"/>
              <a:gd name="T27" fmla="*/ 276 h 2051"/>
              <a:gd name="T28" fmla="*/ 1375 w 2426"/>
              <a:gd name="T29" fmla="*/ 200 h 2051"/>
              <a:gd name="T30" fmla="*/ 1275 w 2426"/>
              <a:gd name="T31" fmla="*/ 276 h 2051"/>
              <a:gd name="T32" fmla="*/ 1150 w 2426"/>
              <a:gd name="T33" fmla="*/ 300 h 2051"/>
              <a:gd name="T34" fmla="*/ 1175 w 2426"/>
              <a:gd name="T35" fmla="*/ 400 h 2051"/>
              <a:gd name="T36" fmla="*/ 1075 w 2426"/>
              <a:gd name="T37" fmla="*/ 400 h 2051"/>
              <a:gd name="T38" fmla="*/ 999 w 2426"/>
              <a:gd name="T39" fmla="*/ 400 h 2051"/>
              <a:gd name="T40" fmla="*/ 775 w 2426"/>
              <a:gd name="T41" fmla="*/ 550 h 2051"/>
              <a:gd name="T42" fmla="*/ 975 w 2426"/>
              <a:gd name="T43" fmla="*/ 475 h 2051"/>
              <a:gd name="T44" fmla="*/ 1075 w 2426"/>
              <a:gd name="T45" fmla="*/ 525 h 2051"/>
              <a:gd name="T46" fmla="*/ 975 w 2426"/>
              <a:gd name="T47" fmla="*/ 550 h 2051"/>
              <a:gd name="T48" fmla="*/ 799 w 2426"/>
              <a:gd name="T49" fmla="*/ 776 h 2051"/>
              <a:gd name="T50" fmla="*/ 699 w 2426"/>
              <a:gd name="T51" fmla="*/ 950 h 2051"/>
              <a:gd name="T52" fmla="*/ 576 w 2426"/>
              <a:gd name="T53" fmla="*/ 1025 h 2051"/>
              <a:gd name="T54" fmla="*/ 525 w 2426"/>
              <a:gd name="T55" fmla="*/ 1125 h 2051"/>
              <a:gd name="T56" fmla="*/ 376 w 2426"/>
              <a:gd name="T57" fmla="*/ 1225 h 2051"/>
              <a:gd name="T58" fmla="*/ 225 w 2426"/>
              <a:gd name="T59" fmla="*/ 1350 h 2051"/>
              <a:gd name="T60" fmla="*/ 125 w 2426"/>
              <a:gd name="T61" fmla="*/ 1425 h 2051"/>
              <a:gd name="T62" fmla="*/ 0 w 2426"/>
              <a:gd name="T63" fmla="*/ 1501 h 2051"/>
              <a:gd name="T64" fmla="*/ 25 w 2426"/>
              <a:gd name="T65" fmla="*/ 1625 h 2051"/>
              <a:gd name="T66" fmla="*/ 75 w 2426"/>
              <a:gd name="T67" fmla="*/ 1750 h 2051"/>
              <a:gd name="T68" fmla="*/ 100 w 2426"/>
              <a:gd name="T69" fmla="*/ 1801 h 2051"/>
              <a:gd name="T70" fmla="*/ 25 w 2426"/>
              <a:gd name="T71" fmla="*/ 1850 h 2051"/>
              <a:gd name="T72" fmla="*/ 100 w 2426"/>
              <a:gd name="T73" fmla="*/ 1901 h 2051"/>
              <a:gd name="T74" fmla="*/ 276 w 2426"/>
              <a:gd name="T75" fmla="*/ 2026 h 2051"/>
              <a:gd name="T76" fmla="*/ 551 w 2426"/>
              <a:gd name="T77" fmla="*/ 1826 h 2051"/>
              <a:gd name="T78" fmla="*/ 624 w 2426"/>
              <a:gd name="T79" fmla="*/ 1926 h 2051"/>
              <a:gd name="T80" fmla="*/ 724 w 2426"/>
              <a:gd name="T81" fmla="*/ 1750 h 2051"/>
              <a:gd name="T82" fmla="*/ 750 w 2426"/>
              <a:gd name="T83" fmla="*/ 1576 h 2051"/>
              <a:gd name="T84" fmla="*/ 699 w 2426"/>
              <a:gd name="T85" fmla="*/ 1325 h 2051"/>
              <a:gd name="T86" fmla="*/ 849 w 2426"/>
              <a:gd name="T87" fmla="*/ 1176 h 2051"/>
              <a:gd name="T88" fmla="*/ 899 w 2426"/>
              <a:gd name="T89" fmla="*/ 950 h 2051"/>
              <a:gd name="T90" fmla="*/ 999 w 2426"/>
              <a:gd name="T91" fmla="*/ 776 h 2051"/>
              <a:gd name="T92" fmla="*/ 1100 w 2426"/>
              <a:gd name="T93" fmla="*/ 601 h 2051"/>
              <a:gd name="T94" fmla="*/ 1250 w 2426"/>
              <a:gd name="T95" fmla="*/ 450 h 2051"/>
              <a:gd name="T96" fmla="*/ 1475 w 2426"/>
              <a:gd name="T97" fmla="*/ 375 h 2051"/>
              <a:gd name="T98" fmla="*/ 1650 w 2426"/>
              <a:gd name="T99" fmla="*/ 425 h 2051"/>
              <a:gd name="T100" fmla="*/ 1875 w 2426"/>
              <a:gd name="T101" fmla="*/ 450 h 2051"/>
              <a:gd name="T102" fmla="*/ 2000 w 2426"/>
              <a:gd name="T103" fmla="*/ 250 h 2051"/>
              <a:gd name="T104" fmla="*/ 2250 w 2426"/>
              <a:gd name="T105" fmla="*/ 276 h 2051"/>
              <a:gd name="T106" fmla="*/ 2375 w 2426"/>
              <a:gd name="T107" fmla="*/ 276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6" h="2051">
                <a:moveTo>
                  <a:pt x="2349" y="250"/>
                </a:moveTo>
                <a:lnTo>
                  <a:pt x="2349" y="250"/>
                </a:lnTo>
                <a:cubicBezTo>
                  <a:pt x="2349" y="276"/>
                  <a:pt x="2325" y="276"/>
                  <a:pt x="2325" y="250"/>
                </a:cubicBezTo>
                <a:cubicBezTo>
                  <a:pt x="2325" y="225"/>
                  <a:pt x="2250" y="200"/>
                  <a:pt x="2250" y="200"/>
                </a:cubicBezTo>
                <a:cubicBezTo>
                  <a:pt x="2250" y="200"/>
                  <a:pt x="2275" y="200"/>
                  <a:pt x="2300" y="200"/>
                </a:cubicBezTo>
                <a:cubicBezTo>
                  <a:pt x="2325" y="225"/>
                  <a:pt x="2349" y="200"/>
                  <a:pt x="2375" y="176"/>
                </a:cubicBezTo>
                <a:cubicBezTo>
                  <a:pt x="2400" y="150"/>
                  <a:pt x="2425" y="176"/>
                  <a:pt x="2425" y="150"/>
                </a:cubicBezTo>
                <a:lnTo>
                  <a:pt x="2375" y="125"/>
                </a:lnTo>
                <a:cubicBezTo>
                  <a:pt x="2375" y="100"/>
                  <a:pt x="2349" y="76"/>
                  <a:pt x="2300" y="100"/>
                </a:cubicBezTo>
                <a:cubicBezTo>
                  <a:pt x="2275" y="100"/>
                  <a:pt x="2275" y="76"/>
                  <a:pt x="2250" y="76"/>
                </a:cubicBezTo>
                <a:cubicBezTo>
                  <a:pt x="2250" y="50"/>
                  <a:pt x="2175" y="76"/>
                  <a:pt x="2175" y="125"/>
                </a:cubicBezTo>
                <a:cubicBezTo>
                  <a:pt x="2175" y="150"/>
                  <a:pt x="2149" y="150"/>
                  <a:pt x="2149" y="125"/>
                </a:cubicBezTo>
                <a:cubicBezTo>
                  <a:pt x="2175" y="100"/>
                  <a:pt x="2149" y="76"/>
                  <a:pt x="2175" y="76"/>
                </a:cubicBezTo>
                <a:cubicBezTo>
                  <a:pt x="2200" y="76"/>
                  <a:pt x="2175" y="25"/>
                  <a:pt x="2125" y="25"/>
                </a:cubicBezTo>
                <a:cubicBezTo>
                  <a:pt x="2075" y="25"/>
                  <a:pt x="2075" y="50"/>
                  <a:pt x="2075" y="76"/>
                </a:cubicBezTo>
                <a:cubicBezTo>
                  <a:pt x="2100" y="76"/>
                  <a:pt x="2050" y="150"/>
                  <a:pt x="2025" y="150"/>
                </a:cubicBezTo>
                <a:cubicBezTo>
                  <a:pt x="2000" y="150"/>
                  <a:pt x="2025" y="100"/>
                  <a:pt x="2025" y="76"/>
                </a:cubicBezTo>
                <a:cubicBezTo>
                  <a:pt x="2025" y="50"/>
                  <a:pt x="2000" y="50"/>
                  <a:pt x="1950" y="100"/>
                </a:cubicBezTo>
                <a:cubicBezTo>
                  <a:pt x="1925" y="150"/>
                  <a:pt x="1900" y="176"/>
                  <a:pt x="1875" y="176"/>
                </a:cubicBezTo>
                <a:cubicBezTo>
                  <a:pt x="1850" y="200"/>
                  <a:pt x="1850" y="150"/>
                  <a:pt x="1900" y="125"/>
                </a:cubicBezTo>
                <a:cubicBezTo>
                  <a:pt x="1925" y="100"/>
                  <a:pt x="1925" y="50"/>
                  <a:pt x="1950" y="50"/>
                </a:cubicBezTo>
                <a:cubicBezTo>
                  <a:pt x="1975" y="50"/>
                  <a:pt x="1975" y="25"/>
                  <a:pt x="1950" y="25"/>
                </a:cubicBezTo>
                <a:cubicBezTo>
                  <a:pt x="1900" y="0"/>
                  <a:pt x="1900" y="50"/>
                  <a:pt x="1875" y="50"/>
                </a:cubicBezTo>
                <a:cubicBezTo>
                  <a:pt x="1875" y="76"/>
                  <a:pt x="1824" y="50"/>
                  <a:pt x="1824" y="50"/>
                </a:cubicBezTo>
                <a:cubicBezTo>
                  <a:pt x="1824" y="76"/>
                  <a:pt x="1800" y="76"/>
                  <a:pt x="1800" y="100"/>
                </a:cubicBezTo>
                <a:cubicBezTo>
                  <a:pt x="1824" y="100"/>
                  <a:pt x="1800" y="125"/>
                  <a:pt x="1775" y="100"/>
                </a:cubicBezTo>
                <a:cubicBezTo>
                  <a:pt x="1775" y="76"/>
                  <a:pt x="1724" y="100"/>
                  <a:pt x="1724" y="125"/>
                </a:cubicBezTo>
                <a:cubicBezTo>
                  <a:pt x="1700" y="150"/>
                  <a:pt x="1675" y="150"/>
                  <a:pt x="1700" y="150"/>
                </a:cubicBezTo>
                <a:cubicBezTo>
                  <a:pt x="1700" y="176"/>
                  <a:pt x="1700" y="200"/>
                  <a:pt x="1675" y="225"/>
                </a:cubicBezTo>
                <a:cubicBezTo>
                  <a:pt x="1650" y="225"/>
                  <a:pt x="1675" y="150"/>
                  <a:pt x="1650" y="150"/>
                </a:cubicBezTo>
                <a:cubicBezTo>
                  <a:pt x="1624" y="150"/>
                  <a:pt x="1650" y="125"/>
                  <a:pt x="1675" y="125"/>
                </a:cubicBezTo>
                <a:cubicBezTo>
                  <a:pt x="1700" y="125"/>
                  <a:pt x="1724" y="76"/>
                  <a:pt x="1724" y="76"/>
                </a:cubicBezTo>
                <a:cubicBezTo>
                  <a:pt x="1724" y="50"/>
                  <a:pt x="1675" y="50"/>
                  <a:pt x="1675" y="76"/>
                </a:cubicBezTo>
                <a:cubicBezTo>
                  <a:pt x="1675" y="100"/>
                  <a:pt x="1650" y="100"/>
                  <a:pt x="1600" y="100"/>
                </a:cubicBezTo>
                <a:cubicBezTo>
                  <a:pt x="1575" y="100"/>
                  <a:pt x="1575" y="125"/>
                  <a:pt x="1624" y="150"/>
                </a:cubicBezTo>
                <a:cubicBezTo>
                  <a:pt x="1650" y="176"/>
                  <a:pt x="1600" y="200"/>
                  <a:pt x="1600" y="176"/>
                </a:cubicBezTo>
                <a:cubicBezTo>
                  <a:pt x="1575" y="150"/>
                  <a:pt x="1550" y="176"/>
                  <a:pt x="1524" y="176"/>
                </a:cubicBezTo>
                <a:cubicBezTo>
                  <a:pt x="1500" y="176"/>
                  <a:pt x="1575" y="200"/>
                  <a:pt x="1575" y="225"/>
                </a:cubicBezTo>
                <a:cubicBezTo>
                  <a:pt x="1575" y="225"/>
                  <a:pt x="1524" y="200"/>
                  <a:pt x="1524" y="225"/>
                </a:cubicBezTo>
                <a:cubicBezTo>
                  <a:pt x="1524" y="225"/>
                  <a:pt x="1475" y="200"/>
                  <a:pt x="1475" y="176"/>
                </a:cubicBezTo>
                <a:cubicBezTo>
                  <a:pt x="1475" y="176"/>
                  <a:pt x="1400" y="200"/>
                  <a:pt x="1450" y="200"/>
                </a:cubicBezTo>
                <a:cubicBezTo>
                  <a:pt x="1475" y="225"/>
                  <a:pt x="1475" y="225"/>
                  <a:pt x="1475" y="276"/>
                </a:cubicBezTo>
                <a:cubicBezTo>
                  <a:pt x="1475" y="300"/>
                  <a:pt x="1424" y="276"/>
                  <a:pt x="1424" y="250"/>
                </a:cubicBezTo>
                <a:cubicBezTo>
                  <a:pt x="1450" y="225"/>
                  <a:pt x="1400" y="225"/>
                  <a:pt x="1375" y="250"/>
                </a:cubicBezTo>
                <a:cubicBezTo>
                  <a:pt x="1350" y="250"/>
                  <a:pt x="1400" y="200"/>
                  <a:pt x="1375" y="200"/>
                </a:cubicBezTo>
                <a:cubicBezTo>
                  <a:pt x="1375" y="176"/>
                  <a:pt x="1350" y="200"/>
                  <a:pt x="1300" y="200"/>
                </a:cubicBezTo>
                <a:cubicBezTo>
                  <a:pt x="1275" y="200"/>
                  <a:pt x="1275" y="200"/>
                  <a:pt x="1275" y="225"/>
                </a:cubicBezTo>
                <a:cubicBezTo>
                  <a:pt x="1300" y="250"/>
                  <a:pt x="1300" y="276"/>
                  <a:pt x="1275" y="276"/>
                </a:cubicBezTo>
                <a:cubicBezTo>
                  <a:pt x="1250" y="250"/>
                  <a:pt x="1250" y="276"/>
                  <a:pt x="1250" y="276"/>
                </a:cubicBezTo>
                <a:cubicBezTo>
                  <a:pt x="1250" y="300"/>
                  <a:pt x="1224" y="300"/>
                  <a:pt x="1224" y="300"/>
                </a:cubicBezTo>
                <a:cubicBezTo>
                  <a:pt x="1200" y="276"/>
                  <a:pt x="1175" y="276"/>
                  <a:pt x="1150" y="300"/>
                </a:cubicBezTo>
                <a:cubicBezTo>
                  <a:pt x="1124" y="325"/>
                  <a:pt x="1100" y="325"/>
                  <a:pt x="1100" y="350"/>
                </a:cubicBezTo>
                <a:cubicBezTo>
                  <a:pt x="1100" y="375"/>
                  <a:pt x="1124" y="350"/>
                  <a:pt x="1150" y="350"/>
                </a:cubicBezTo>
                <a:cubicBezTo>
                  <a:pt x="1175" y="375"/>
                  <a:pt x="1150" y="375"/>
                  <a:pt x="1175" y="400"/>
                </a:cubicBezTo>
                <a:lnTo>
                  <a:pt x="1175" y="425"/>
                </a:lnTo>
                <a:cubicBezTo>
                  <a:pt x="1150" y="400"/>
                  <a:pt x="1124" y="400"/>
                  <a:pt x="1124" y="425"/>
                </a:cubicBezTo>
                <a:cubicBezTo>
                  <a:pt x="1100" y="450"/>
                  <a:pt x="1100" y="425"/>
                  <a:pt x="1075" y="400"/>
                </a:cubicBezTo>
                <a:cubicBezTo>
                  <a:pt x="1050" y="375"/>
                  <a:pt x="1050" y="425"/>
                  <a:pt x="1024" y="425"/>
                </a:cubicBezTo>
                <a:cubicBezTo>
                  <a:pt x="999" y="400"/>
                  <a:pt x="1050" y="375"/>
                  <a:pt x="1050" y="350"/>
                </a:cubicBezTo>
                <a:cubicBezTo>
                  <a:pt x="1024" y="325"/>
                  <a:pt x="1024" y="350"/>
                  <a:pt x="999" y="400"/>
                </a:cubicBezTo>
                <a:cubicBezTo>
                  <a:pt x="950" y="425"/>
                  <a:pt x="924" y="425"/>
                  <a:pt x="924" y="425"/>
                </a:cubicBezTo>
                <a:cubicBezTo>
                  <a:pt x="950" y="450"/>
                  <a:pt x="899" y="450"/>
                  <a:pt x="899" y="475"/>
                </a:cubicBezTo>
                <a:cubicBezTo>
                  <a:pt x="875" y="501"/>
                  <a:pt x="824" y="525"/>
                  <a:pt x="775" y="550"/>
                </a:cubicBezTo>
                <a:cubicBezTo>
                  <a:pt x="724" y="576"/>
                  <a:pt x="775" y="576"/>
                  <a:pt x="799" y="550"/>
                </a:cubicBezTo>
                <a:cubicBezTo>
                  <a:pt x="824" y="525"/>
                  <a:pt x="849" y="550"/>
                  <a:pt x="875" y="525"/>
                </a:cubicBezTo>
                <a:cubicBezTo>
                  <a:pt x="924" y="501"/>
                  <a:pt x="950" y="475"/>
                  <a:pt x="975" y="475"/>
                </a:cubicBezTo>
                <a:cubicBezTo>
                  <a:pt x="975" y="501"/>
                  <a:pt x="999" y="501"/>
                  <a:pt x="1024" y="475"/>
                </a:cubicBezTo>
                <a:cubicBezTo>
                  <a:pt x="1050" y="450"/>
                  <a:pt x="1075" y="450"/>
                  <a:pt x="1075" y="475"/>
                </a:cubicBezTo>
                <a:cubicBezTo>
                  <a:pt x="1100" y="475"/>
                  <a:pt x="1050" y="501"/>
                  <a:pt x="1075" y="525"/>
                </a:cubicBezTo>
                <a:cubicBezTo>
                  <a:pt x="1100" y="550"/>
                  <a:pt x="1050" y="550"/>
                  <a:pt x="1050" y="525"/>
                </a:cubicBezTo>
                <a:cubicBezTo>
                  <a:pt x="1050" y="525"/>
                  <a:pt x="1024" y="501"/>
                  <a:pt x="999" y="525"/>
                </a:cubicBezTo>
                <a:lnTo>
                  <a:pt x="975" y="550"/>
                </a:lnTo>
                <a:cubicBezTo>
                  <a:pt x="950" y="550"/>
                  <a:pt x="924" y="601"/>
                  <a:pt x="924" y="625"/>
                </a:cubicBezTo>
                <a:cubicBezTo>
                  <a:pt x="924" y="650"/>
                  <a:pt x="899" y="625"/>
                  <a:pt x="899" y="650"/>
                </a:cubicBezTo>
                <a:cubicBezTo>
                  <a:pt x="899" y="676"/>
                  <a:pt x="849" y="725"/>
                  <a:pt x="799" y="776"/>
                </a:cubicBezTo>
                <a:cubicBezTo>
                  <a:pt x="775" y="801"/>
                  <a:pt x="799" y="825"/>
                  <a:pt x="799" y="850"/>
                </a:cubicBezTo>
                <a:cubicBezTo>
                  <a:pt x="775" y="876"/>
                  <a:pt x="724" y="850"/>
                  <a:pt x="724" y="850"/>
                </a:cubicBezTo>
                <a:cubicBezTo>
                  <a:pt x="699" y="876"/>
                  <a:pt x="724" y="925"/>
                  <a:pt x="699" y="950"/>
                </a:cubicBezTo>
                <a:cubicBezTo>
                  <a:pt x="675" y="950"/>
                  <a:pt x="699" y="976"/>
                  <a:pt x="699" y="1001"/>
                </a:cubicBezTo>
                <a:cubicBezTo>
                  <a:pt x="699" y="1025"/>
                  <a:pt x="650" y="1001"/>
                  <a:pt x="650" y="1001"/>
                </a:cubicBezTo>
                <a:cubicBezTo>
                  <a:pt x="650" y="1025"/>
                  <a:pt x="599" y="1025"/>
                  <a:pt x="576" y="1025"/>
                </a:cubicBezTo>
                <a:cubicBezTo>
                  <a:pt x="576" y="1050"/>
                  <a:pt x="599" y="1076"/>
                  <a:pt x="624" y="1101"/>
                </a:cubicBezTo>
                <a:cubicBezTo>
                  <a:pt x="650" y="1101"/>
                  <a:pt x="599" y="1125"/>
                  <a:pt x="599" y="1101"/>
                </a:cubicBezTo>
                <a:cubicBezTo>
                  <a:pt x="599" y="1076"/>
                  <a:pt x="576" y="1125"/>
                  <a:pt x="525" y="1125"/>
                </a:cubicBezTo>
                <a:cubicBezTo>
                  <a:pt x="476" y="1150"/>
                  <a:pt x="500" y="1201"/>
                  <a:pt x="476" y="1201"/>
                </a:cubicBezTo>
                <a:cubicBezTo>
                  <a:pt x="425" y="1201"/>
                  <a:pt x="451" y="1250"/>
                  <a:pt x="425" y="1276"/>
                </a:cubicBezTo>
                <a:cubicBezTo>
                  <a:pt x="400" y="1276"/>
                  <a:pt x="400" y="1225"/>
                  <a:pt x="376" y="1225"/>
                </a:cubicBezTo>
                <a:cubicBezTo>
                  <a:pt x="325" y="1225"/>
                  <a:pt x="325" y="1250"/>
                  <a:pt x="351" y="1276"/>
                </a:cubicBezTo>
                <a:cubicBezTo>
                  <a:pt x="376" y="1301"/>
                  <a:pt x="325" y="1276"/>
                  <a:pt x="300" y="1301"/>
                </a:cubicBezTo>
                <a:cubicBezTo>
                  <a:pt x="276" y="1325"/>
                  <a:pt x="225" y="1325"/>
                  <a:pt x="225" y="1350"/>
                </a:cubicBezTo>
                <a:cubicBezTo>
                  <a:pt x="200" y="1376"/>
                  <a:pt x="251" y="1376"/>
                  <a:pt x="276" y="1376"/>
                </a:cubicBezTo>
                <a:cubicBezTo>
                  <a:pt x="276" y="1401"/>
                  <a:pt x="225" y="1401"/>
                  <a:pt x="176" y="1376"/>
                </a:cubicBezTo>
                <a:cubicBezTo>
                  <a:pt x="151" y="1376"/>
                  <a:pt x="151" y="1425"/>
                  <a:pt x="125" y="1425"/>
                </a:cubicBezTo>
                <a:cubicBezTo>
                  <a:pt x="100" y="1401"/>
                  <a:pt x="75" y="1450"/>
                  <a:pt x="100" y="1450"/>
                </a:cubicBezTo>
                <a:cubicBezTo>
                  <a:pt x="100" y="1476"/>
                  <a:pt x="75" y="1476"/>
                  <a:pt x="51" y="1476"/>
                </a:cubicBezTo>
                <a:cubicBezTo>
                  <a:pt x="25" y="1450"/>
                  <a:pt x="25" y="1501"/>
                  <a:pt x="0" y="1501"/>
                </a:cubicBezTo>
                <a:cubicBezTo>
                  <a:pt x="0" y="1525"/>
                  <a:pt x="51" y="1550"/>
                  <a:pt x="51" y="1550"/>
                </a:cubicBezTo>
                <a:cubicBezTo>
                  <a:pt x="51" y="1576"/>
                  <a:pt x="0" y="1601"/>
                  <a:pt x="25" y="1601"/>
                </a:cubicBezTo>
                <a:cubicBezTo>
                  <a:pt x="51" y="1601"/>
                  <a:pt x="51" y="1625"/>
                  <a:pt x="25" y="1625"/>
                </a:cubicBezTo>
                <a:cubicBezTo>
                  <a:pt x="0" y="1625"/>
                  <a:pt x="0" y="1650"/>
                  <a:pt x="25" y="1676"/>
                </a:cubicBezTo>
                <a:cubicBezTo>
                  <a:pt x="51" y="1701"/>
                  <a:pt x="0" y="1701"/>
                  <a:pt x="25" y="1726"/>
                </a:cubicBezTo>
                <a:cubicBezTo>
                  <a:pt x="51" y="1750"/>
                  <a:pt x="51" y="1726"/>
                  <a:pt x="75" y="1750"/>
                </a:cubicBezTo>
                <a:cubicBezTo>
                  <a:pt x="75" y="1775"/>
                  <a:pt x="100" y="1750"/>
                  <a:pt x="125" y="1726"/>
                </a:cubicBezTo>
                <a:cubicBezTo>
                  <a:pt x="176" y="1701"/>
                  <a:pt x="176" y="1750"/>
                  <a:pt x="151" y="1750"/>
                </a:cubicBezTo>
                <a:cubicBezTo>
                  <a:pt x="125" y="1750"/>
                  <a:pt x="100" y="1775"/>
                  <a:pt x="100" y="1801"/>
                </a:cubicBezTo>
                <a:cubicBezTo>
                  <a:pt x="100" y="1826"/>
                  <a:pt x="75" y="1801"/>
                  <a:pt x="75" y="1775"/>
                </a:cubicBezTo>
                <a:cubicBezTo>
                  <a:pt x="75" y="1750"/>
                  <a:pt x="25" y="1775"/>
                  <a:pt x="25" y="1801"/>
                </a:cubicBezTo>
                <a:cubicBezTo>
                  <a:pt x="51" y="1826"/>
                  <a:pt x="25" y="1850"/>
                  <a:pt x="25" y="1850"/>
                </a:cubicBezTo>
                <a:cubicBezTo>
                  <a:pt x="25" y="1876"/>
                  <a:pt x="75" y="1876"/>
                  <a:pt x="75" y="1850"/>
                </a:cubicBezTo>
                <a:cubicBezTo>
                  <a:pt x="100" y="1826"/>
                  <a:pt x="125" y="1826"/>
                  <a:pt x="125" y="1850"/>
                </a:cubicBezTo>
                <a:cubicBezTo>
                  <a:pt x="151" y="1876"/>
                  <a:pt x="100" y="1876"/>
                  <a:pt x="100" y="1901"/>
                </a:cubicBezTo>
                <a:cubicBezTo>
                  <a:pt x="100" y="1926"/>
                  <a:pt x="75" y="1901"/>
                  <a:pt x="75" y="1926"/>
                </a:cubicBezTo>
                <a:cubicBezTo>
                  <a:pt x="51" y="1950"/>
                  <a:pt x="151" y="2001"/>
                  <a:pt x="176" y="2001"/>
                </a:cubicBezTo>
                <a:cubicBezTo>
                  <a:pt x="200" y="2001"/>
                  <a:pt x="225" y="2050"/>
                  <a:pt x="276" y="2026"/>
                </a:cubicBezTo>
                <a:cubicBezTo>
                  <a:pt x="325" y="2026"/>
                  <a:pt x="425" y="1926"/>
                  <a:pt x="451" y="1901"/>
                </a:cubicBezTo>
                <a:cubicBezTo>
                  <a:pt x="476" y="1876"/>
                  <a:pt x="500" y="1901"/>
                  <a:pt x="525" y="1901"/>
                </a:cubicBezTo>
                <a:cubicBezTo>
                  <a:pt x="525" y="1876"/>
                  <a:pt x="525" y="1826"/>
                  <a:pt x="551" y="1826"/>
                </a:cubicBezTo>
                <a:lnTo>
                  <a:pt x="576" y="1876"/>
                </a:lnTo>
                <a:cubicBezTo>
                  <a:pt x="599" y="1876"/>
                  <a:pt x="599" y="1901"/>
                  <a:pt x="599" y="1926"/>
                </a:cubicBezTo>
                <a:lnTo>
                  <a:pt x="624" y="1926"/>
                </a:lnTo>
                <a:cubicBezTo>
                  <a:pt x="650" y="1926"/>
                  <a:pt x="650" y="1876"/>
                  <a:pt x="650" y="1850"/>
                </a:cubicBezTo>
                <a:cubicBezTo>
                  <a:pt x="650" y="1850"/>
                  <a:pt x="675" y="1801"/>
                  <a:pt x="675" y="1775"/>
                </a:cubicBezTo>
                <a:cubicBezTo>
                  <a:pt x="650" y="1750"/>
                  <a:pt x="724" y="1775"/>
                  <a:pt x="724" y="1750"/>
                </a:cubicBezTo>
                <a:cubicBezTo>
                  <a:pt x="724" y="1750"/>
                  <a:pt x="750" y="1676"/>
                  <a:pt x="724" y="1676"/>
                </a:cubicBezTo>
                <a:cubicBezTo>
                  <a:pt x="699" y="1650"/>
                  <a:pt x="699" y="1625"/>
                  <a:pt x="724" y="1625"/>
                </a:cubicBezTo>
                <a:cubicBezTo>
                  <a:pt x="724" y="1625"/>
                  <a:pt x="750" y="1625"/>
                  <a:pt x="750" y="1576"/>
                </a:cubicBezTo>
                <a:cubicBezTo>
                  <a:pt x="750" y="1550"/>
                  <a:pt x="699" y="1550"/>
                  <a:pt x="699" y="1501"/>
                </a:cubicBezTo>
                <a:cubicBezTo>
                  <a:pt x="675" y="1476"/>
                  <a:pt x="724" y="1476"/>
                  <a:pt x="699" y="1425"/>
                </a:cubicBezTo>
                <a:cubicBezTo>
                  <a:pt x="675" y="1376"/>
                  <a:pt x="699" y="1350"/>
                  <a:pt x="699" y="1325"/>
                </a:cubicBezTo>
                <a:cubicBezTo>
                  <a:pt x="675" y="1301"/>
                  <a:pt x="675" y="1276"/>
                  <a:pt x="699" y="1225"/>
                </a:cubicBezTo>
                <a:cubicBezTo>
                  <a:pt x="724" y="1201"/>
                  <a:pt x="775" y="1176"/>
                  <a:pt x="799" y="1176"/>
                </a:cubicBezTo>
                <a:cubicBezTo>
                  <a:pt x="824" y="1176"/>
                  <a:pt x="849" y="1201"/>
                  <a:pt x="849" y="1176"/>
                </a:cubicBezTo>
                <a:cubicBezTo>
                  <a:pt x="875" y="1150"/>
                  <a:pt x="875" y="1125"/>
                  <a:pt x="849" y="1125"/>
                </a:cubicBezTo>
                <a:cubicBezTo>
                  <a:pt x="849" y="1101"/>
                  <a:pt x="799" y="1101"/>
                  <a:pt x="849" y="1076"/>
                </a:cubicBezTo>
                <a:cubicBezTo>
                  <a:pt x="875" y="1025"/>
                  <a:pt x="899" y="976"/>
                  <a:pt x="899" y="950"/>
                </a:cubicBezTo>
                <a:cubicBezTo>
                  <a:pt x="899" y="901"/>
                  <a:pt x="899" y="876"/>
                  <a:pt x="899" y="850"/>
                </a:cubicBezTo>
                <a:cubicBezTo>
                  <a:pt x="924" y="850"/>
                  <a:pt x="950" y="850"/>
                  <a:pt x="975" y="850"/>
                </a:cubicBezTo>
                <a:cubicBezTo>
                  <a:pt x="999" y="825"/>
                  <a:pt x="975" y="801"/>
                  <a:pt x="999" y="776"/>
                </a:cubicBezTo>
                <a:cubicBezTo>
                  <a:pt x="999" y="776"/>
                  <a:pt x="1024" y="725"/>
                  <a:pt x="1050" y="725"/>
                </a:cubicBezTo>
                <a:cubicBezTo>
                  <a:pt x="1050" y="701"/>
                  <a:pt x="1075" y="676"/>
                  <a:pt x="1075" y="676"/>
                </a:cubicBezTo>
                <a:cubicBezTo>
                  <a:pt x="1050" y="650"/>
                  <a:pt x="1100" y="625"/>
                  <a:pt x="1100" y="601"/>
                </a:cubicBezTo>
                <a:cubicBezTo>
                  <a:pt x="1100" y="576"/>
                  <a:pt x="1124" y="550"/>
                  <a:pt x="1175" y="550"/>
                </a:cubicBezTo>
                <a:cubicBezTo>
                  <a:pt x="1200" y="550"/>
                  <a:pt x="1224" y="550"/>
                  <a:pt x="1224" y="525"/>
                </a:cubicBezTo>
                <a:cubicBezTo>
                  <a:pt x="1224" y="501"/>
                  <a:pt x="1224" y="425"/>
                  <a:pt x="1250" y="450"/>
                </a:cubicBezTo>
                <a:cubicBezTo>
                  <a:pt x="1300" y="475"/>
                  <a:pt x="1324" y="450"/>
                  <a:pt x="1350" y="475"/>
                </a:cubicBezTo>
                <a:cubicBezTo>
                  <a:pt x="1375" y="501"/>
                  <a:pt x="1424" y="501"/>
                  <a:pt x="1424" y="450"/>
                </a:cubicBezTo>
                <a:cubicBezTo>
                  <a:pt x="1424" y="425"/>
                  <a:pt x="1424" y="350"/>
                  <a:pt x="1475" y="375"/>
                </a:cubicBezTo>
                <a:lnTo>
                  <a:pt x="1475" y="375"/>
                </a:lnTo>
                <a:cubicBezTo>
                  <a:pt x="1500" y="350"/>
                  <a:pt x="1524" y="350"/>
                  <a:pt x="1550" y="350"/>
                </a:cubicBezTo>
                <a:cubicBezTo>
                  <a:pt x="1575" y="350"/>
                  <a:pt x="1600" y="400"/>
                  <a:pt x="1650" y="425"/>
                </a:cubicBezTo>
                <a:cubicBezTo>
                  <a:pt x="1700" y="425"/>
                  <a:pt x="1724" y="450"/>
                  <a:pt x="1750" y="425"/>
                </a:cubicBezTo>
                <a:cubicBezTo>
                  <a:pt x="1750" y="400"/>
                  <a:pt x="1800" y="425"/>
                  <a:pt x="1824" y="425"/>
                </a:cubicBezTo>
                <a:cubicBezTo>
                  <a:pt x="1850" y="425"/>
                  <a:pt x="1850" y="475"/>
                  <a:pt x="1875" y="450"/>
                </a:cubicBezTo>
                <a:cubicBezTo>
                  <a:pt x="1900" y="400"/>
                  <a:pt x="1875" y="375"/>
                  <a:pt x="1925" y="375"/>
                </a:cubicBezTo>
                <a:cubicBezTo>
                  <a:pt x="1950" y="400"/>
                  <a:pt x="1925" y="325"/>
                  <a:pt x="1925" y="300"/>
                </a:cubicBezTo>
                <a:cubicBezTo>
                  <a:pt x="1925" y="276"/>
                  <a:pt x="2000" y="276"/>
                  <a:pt x="2000" y="250"/>
                </a:cubicBezTo>
                <a:cubicBezTo>
                  <a:pt x="2000" y="225"/>
                  <a:pt x="2075" y="250"/>
                  <a:pt x="2075" y="225"/>
                </a:cubicBezTo>
                <a:cubicBezTo>
                  <a:pt x="2100" y="200"/>
                  <a:pt x="2149" y="200"/>
                  <a:pt x="2149" y="225"/>
                </a:cubicBezTo>
                <a:cubicBezTo>
                  <a:pt x="2175" y="250"/>
                  <a:pt x="2250" y="250"/>
                  <a:pt x="2250" y="276"/>
                </a:cubicBezTo>
                <a:cubicBezTo>
                  <a:pt x="2250" y="300"/>
                  <a:pt x="2250" y="325"/>
                  <a:pt x="2250" y="350"/>
                </a:cubicBezTo>
                <a:cubicBezTo>
                  <a:pt x="2275" y="325"/>
                  <a:pt x="2275" y="325"/>
                  <a:pt x="2300" y="325"/>
                </a:cubicBezTo>
                <a:cubicBezTo>
                  <a:pt x="2325" y="325"/>
                  <a:pt x="2349" y="276"/>
                  <a:pt x="2375" y="276"/>
                </a:cubicBezTo>
                <a:cubicBezTo>
                  <a:pt x="2400" y="276"/>
                  <a:pt x="2425" y="276"/>
                  <a:pt x="2425" y="250"/>
                </a:cubicBezTo>
                <a:cubicBezTo>
                  <a:pt x="2400" y="225"/>
                  <a:pt x="2349" y="225"/>
                  <a:pt x="2349" y="2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84" name="Freeform 209">
            <a:extLst>
              <a:ext uri="{FF2B5EF4-FFF2-40B4-BE49-F238E27FC236}">
                <a16:creationId xmlns:a16="http://schemas.microsoft.com/office/drawing/2014/main" id="{9F8BC4A0-52B4-A04D-BA68-30D80E229DD2}"/>
              </a:ext>
            </a:extLst>
          </p:cNvPr>
          <p:cNvSpPr>
            <a:spLocks noChangeArrowheads="1"/>
          </p:cNvSpPr>
          <p:nvPr/>
        </p:nvSpPr>
        <p:spPr bwMode="auto">
          <a:xfrm>
            <a:off x="6347717" y="2963202"/>
            <a:ext cx="95624" cy="47812"/>
          </a:xfrm>
          <a:custGeom>
            <a:avLst/>
            <a:gdLst>
              <a:gd name="T0" fmla="*/ 250 w 301"/>
              <a:gd name="T1" fmla="*/ 25 h 150"/>
              <a:gd name="T2" fmla="*/ 250 w 301"/>
              <a:gd name="T3" fmla="*/ 25 h 150"/>
              <a:gd name="T4" fmla="*/ 200 w 301"/>
              <a:gd name="T5" fmla="*/ 25 h 150"/>
              <a:gd name="T6" fmla="*/ 125 w 301"/>
              <a:gd name="T7" fmla="*/ 0 h 150"/>
              <a:gd name="T8" fmla="*/ 150 w 301"/>
              <a:gd name="T9" fmla="*/ 25 h 150"/>
              <a:gd name="T10" fmla="*/ 125 w 301"/>
              <a:gd name="T11" fmla="*/ 75 h 150"/>
              <a:gd name="T12" fmla="*/ 74 w 301"/>
              <a:gd name="T13" fmla="*/ 75 h 150"/>
              <a:gd name="T14" fmla="*/ 0 w 301"/>
              <a:gd name="T15" fmla="*/ 75 h 150"/>
              <a:gd name="T16" fmla="*/ 0 w 301"/>
              <a:gd name="T17" fmla="*/ 100 h 150"/>
              <a:gd name="T18" fmla="*/ 50 w 301"/>
              <a:gd name="T19" fmla="*/ 125 h 150"/>
              <a:gd name="T20" fmla="*/ 300 w 301"/>
              <a:gd name="T21" fmla="*/ 125 h 150"/>
              <a:gd name="T22" fmla="*/ 300 w 301"/>
              <a:gd name="T23" fmla="*/ 75 h 150"/>
              <a:gd name="T24" fmla="*/ 250 w 301"/>
              <a:gd name="T25" fmla="*/ 2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150">
                <a:moveTo>
                  <a:pt x="250" y="25"/>
                </a:moveTo>
                <a:lnTo>
                  <a:pt x="250" y="25"/>
                </a:lnTo>
                <a:cubicBezTo>
                  <a:pt x="225" y="49"/>
                  <a:pt x="200" y="25"/>
                  <a:pt x="200" y="25"/>
                </a:cubicBezTo>
                <a:cubicBezTo>
                  <a:pt x="174" y="0"/>
                  <a:pt x="150" y="0"/>
                  <a:pt x="125" y="0"/>
                </a:cubicBezTo>
                <a:cubicBezTo>
                  <a:pt x="125" y="25"/>
                  <a:pt x="150" y="25"/>
                  <a:pt x="150" y="25"/>
                </a:cubicBezTo>
                <a:cubicBezTo>
                  <a:pt x="150" y="49"/>
                  <a:pt x="100" y="49"/>
                  <a:pt x="125" y="75"/>
                </a:cubicBezTo>
                <a:cubicBezTo>
                  <a:pt x="125" y="100"/>
                  <a:pt x="74" y="100"/>
                  <a:pt x="74" y="75"/>
                </a:cubicBezTo>
                <a:cubicBezTo>
                  <a:pt x="74" y="49"/>
                  <a:pt x="0" y="49"/>
                  <a:pt x="0" y="75"/>
                </a:cubicBezTo>
                <a:lnTo>
                  <a:pt x="0" y="100"/>
                </a:lnTo>
                <a:cubicBezTo>
                  <a:pt x="25" y="100"/>
                  <a:pt x="50" y="125"/>
                  <a:pt x="50" y="125"/>
                </a:cubicBezTo>
                <a:cubicBezTo>
                  <a:pt x="50" y="125"/>
                  <a:pt x="225" y="149"/>
                  <a:pt x="300" y="125"/>
                </a:cubicBezTo>
                <a:lnTo>
                  <a:pt x="300" y="75"/>
                </a:lnTo>
                <a:cubicBezTo>
                  <a:pt x="300" y="49"/>
                  <a:pt x="250" y="25"/>
                  <a:pt x="250"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85" name="Freeform 210">
            <a:extLst>
              <a:ext uri="{FF2B5EF4-FFF2-40B4-BE49-F238E27FC236}">
                <a16:creationId xmlns:a16="http://schemas.microsoft.com/office/drawing/2014/main" id="{53407540-75E5-064A-BC83-D6F772A9DF41}"/>
              </a:ext>
            </a:extLst>
          </p:cNvPr>
          <p:cNvSpPr>
            <a:spLocks noChangeArrowheads="1"/>
          </p:cNvSpPr>
          <p:nvPr/>
        </p:nvSpPr>
        <p:spPr bwMode="auto">
          <a:xfrm>
            <a:off x="6347717" y="2963202"/>
            <a:ext cx="95624" cy="47812"/>
          </a:xfrm>
          <a:custGeom>
            <a:avLst/>
            <a:gdLst>
              <a:gd name="T0" fmla="*/ 250 w 301"/>
              <a:gd name="T1" fmla="*/ 25 h 150"/>
              <a:gd name="T2" fmla="*/ 250 w 301"/>
              <a:gd name="T3" fmla="*/ 25 h 150"/>
              <a:gd name="T4" fmla="*/ 200 w 301"/>
              <a:gd name="T5" fmla="*/ 25 h 150"/>
              <a:gd name="T6" fmla="*/ 125 w 301"/>
              <a:gd name="T7" fmla="*/ 0 h 150"/>
              <a:gd name="T8" fmla="*/ 150 w 301"/>
              <a:gd name="T9" fmla="*/ 25 h 150"/>
              <a:gd name="T10" fmla="*/ 125 w 301"/>
              <a:gd name="T11" fmla="*/ 75 h 150"/>
              <a:gd name="T12" fmla="*/ 74 w 301"/>
              <a:gd name="T13" fmla="*/ 75 h 150"/>
              <a:gd name="T14" fmla="*/ 0 w 301"/>
              <a:gd name="T15" fmla="*/ 75 h 150"/>
              <a:gd name="T16" fmla="*/ 0 w 301"/>
              <a:gd name="T17" fmla="*/ 100 h 150"/>
              <a:gd name="T18" fmla="*/ 50 w 301"/>
              <a:gd name="T19" fmla="*/ 125 h 150"/>
              <a:gd name="T20" fmla="*/ 300 w 301"/>
              <a:gd name="T21" fmla="*/ 125 h 150"/>
              <a:gd name="T22" fmla="*/ 300 w 301"/>
              <a:gd name="T23" fmla="*/ 75 h 150"/>
              <a:gd name="T24" fmla="*/ 250 w 301"/>
              <a:gd name="T25" fmla="*/ 2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150">
                <a:moveTo>
                  <a:pt x="250" y="25"/>
                </a:moveTo>
                <a:lnTo>
                  <a:pt x="250" y="25"/>
                </a:lnTo>
                <a:cubicBezTo>
                  <a:pt x="225" y="49"/>
                  <a:pt x="200" y="25"/>
                  <a:pt x="200" y="25"/>
                </a:cubicBezTo>
                <a:cubicBezTo>
                  <a:pt x="174" y="0"/>
                  <a:pt x="150" y="0"/>
                  <a:pt x="125" y="0"/>
                </a:cubicBezTo>
                <a:cubicBezTo>
                  <a:pt x="125" y="25"/>
                  <a:pt x="150" y="25"/>
                  <a:pt x="150" y="25"/>
                </a:cubicBezTo>
                <a:cubicBezTo>
                  <a:pt x="150" y="49"/>
                  <a:pt x="100" y="49"/>
                  <a:pt x="125" y="75"/>
                </a:cubicBezTo>
                <a:cubicBezTo>
                  <a:pt x="125" y="100"/>
                  <a:pt x="74" y="100"/>
                  <a:pt x="74" y="75"/>
                </a:cubicBezTo>
                <a:cubicBezTo>
                  <a:pt x="74" y="49"/>
                  <a:pt x="0" y="49"/>
                  <a:pt x="0" y="75"/>
                </a:cubicBezTo>
                <a:lnTo>
                  <a:pt x="0" y="100"/>
                </a:lnTo>
                <a:cubicBezTo>
                  <a:pt x="25" y="100"/>
                  <a:pt x="50" y="125"/>
                  <a:pt x="50" y="125"/>
                </a:cubicBezTo>
                <a:cubicBezTo>
                  <a:pt x="50" y="125"/>
                  <a:pt x="225" y="149"/>
                  <a:pt x="300" y="125"/>
                </a:cubicBezTo>
                <a:lnTo>
                  <a:pt x="300" y="75"/>
                </a:lnTo>
                <a:cubicBezTo>
                  <a:pt x="300" y="49"/>
                  <a:pt x="250" y="25"/>
                  <a:pt x="250"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86" name="Freeform 211">
            <a:extLst>
              <a:ext uri="{FF2B5EF4-FFF2-40B4-BE49-F238E27FC236}">
                <a16:creationId xmlns:a16="http://schemas.microsoft.com/office/drawing/2014/main" id="{B2F69197-20E2-B549-ABDD-7755B120FC65}"/>
              </a:ext>
            </a:extLst>
          </p:cNvPr>
          <p:cNvSpPr>
            <a:spLocks noChangeArrowheads="1"/>
          </p:cNvSpPr>
          <p:nvPr/>
        </p:nvSpPr>
        <p:spPr bwMode="auto">
          <a:xfrm>
            <a:off x="6315377" y="3432886"/>
            <a:ext cx="32343" cy="47812"/>
          </a:xfrm>
          <a:custGeom>
            <a:avLst/>
            <a:gdLst>
              <a:gd name="T0" fmla="*/ 25 w 101"/>
              <a:gd name="T1" fmla="*/ 0 h 151"/>
              <a:gd name="T2" fmla="*/ 25 w 101"/>
              <a:gd name="T3" fmla="*/ 0 h 151"/>
              <a:gd name="T4" fmla="*/ 0 w 101"/>
              <a:gd name="T5" fmla="*/ 75 h 151"/>
              <a:gd name="T6" fmla="*/ 0 w 101"/>
              <a:gd name="T7" fmla="*/ 100 h 151"/>
              <a:gd name="T8" fmla="*/ 50 w 101"/>
              <a:gd name="T9" fmla="*/ 150 h 151"/>
              <a:gd name="T10" fmla="*/ 74 w 101"/>
              <a:gd name="T11" fmla="*/ 150 h 151"/>
              <a:gd name="T12" fmla="*/ 100 w 101"/>
              <a:gd name="T13" fmla="*/ 100 h 151"/>
              <a:gd name="T14" fmla="*/ 25 w 101"/>
              <a:gd name="T15" fmla="*/ 0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51">
                <a:moveTo>
                  <a:pt x="25" y="0"/>
                </a:moveTo>
                <a:lnTo>
                  <a:pt x="25" y="0"/>
                </a:lnTo>
                <a:cubicBezTo>
                  <a:pt x="25" y="25"/>
                  <a:pt x="0" y="75"/>
                  <a:pt x="0" y="75"/>
                </a:cubicBezTo>
                <a:lnTo>
                  <a:pt x="0" y="100"/>
                </a:lnTo>
                <a:cubicBezTo>
                  <a:pt x="25" y="125"/>
                  <a:pt x="50" y="150"/>
                  <a:pt x="50" y="150"/>
                </a:cubicBezTo>
                <a:cubicBezTo>
                  <a:pt x="50" y="150"/>
                  <a:pt x="50" y="150"/>
                  <a:pt x="74" y="150"/>
                </a:cubicBezTo>
                <a:cubicBezTo>
                  <a:pt x="74" y="125"/>
                  <a:pt x="100" y="100"/>
                  <a:pt x="100" y="100"/>
                </a:cubicBezTo>
                <a:cubicBezTo>
                  <a:pt x="74" y="75"/>
                  <a:pt x="50" y="25"/>
                  <a:pt x="25" y="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87" name="Freeform 212">
            <a:extLst>
              <a:ext uri="{FF2B5EF4-FFF2-40B4-BE49-F238E27FC236}">
                <a16:creationId xmlns:a16="http://schemas.microsoft.com/office/drawing/2014/main" id="{D5F23FE5-72AC-574E-9D5C-A9005A2B8C05}"/>
              </a:ext>
            </a:extLst>
          </p:cNvPr>
          <p:cNvSpPr>
            <a:spLocks noChangeArrowheads="1"/>
          </p:cNvSpPr>
          <p:nvPr/>
        </p:nvSpPr>
        <p:spPr bwMode="auto">
          <a:xfrm>
            <a:off x="6323813" y="3330229"/>
            <a:ext cx="119531" cy="151875"/>
          </a:xfrm>
          <a:custGeom>
            <a:avLst/>
            <a:gdLst>
              <a:gd name="T0" fmla="*/ 325 w 376"/>
              <a:gd name="T1" fmla="*/ 300 h 476"/>
              <a:gd name="T2" fmla="*/ 325 w 376"/>
              <a:gd name="T3" fmla="*/ 300 h 476"/>
              <a:gd name="T4" fmla="*/ 325 w 376"/>
              <a:gd name="T5" fmla="*/ 250 h 476"/>
              <a:gd name="T6" fmla="*/ 349 w 376"/>
              <a:gd name="T7" fmla="*/ 200 h 476"/>
              <a:gd name="T8" fmla="*/ 225 w 376"/>
              <a:gd name="T9" fmla="*/ 175 h 476"/>
              <a:gd name="T10" fmla="*/ 225 w 376"/>
              <a:gd name="T11" fmla="*/ 100 h 476"/>
              <a:gd name="T12" fmla="*/ 200 w 376"/>
              <a:gd name="T13" fmla="*/ 75 h 476"/>
              <a:gd name="T14" fmla="*/ 149 w 376"/>
              <a:gd name="T15" fmla="*/ 25 h 476"/>
              <a:gd name="T16" fmla="*/ 149 w 376"/>
              <a:gd name="T17" fmla="*/ 25 h 476"/>
              <a:gd name="T18" fmla="*/ 125 w 376"/>
              <a:gd name="T19" fmla="*/ 0 h 476"/>
              <a:gd name="T20" fmla="*/ 100 w 376"/>
              <a:gd name="T21" fmla="*/ 0 h 476"/>
              <a:gd name="T22" fmla="*/ 0 w 376"/>
              <a:gd name="T23" fmla="*/ 25 h 476"/>
              <a:gd name="T24" fmla="*/ 25 w 376"/>
              <a:gd name="T25" fmla="*/ 75 h 476"/>
              <a:gd name="T26" fmla="*/ 49 w 376"/>
              <a:gd name="T27" fmla="*/ 150 h 476"/>
              <a:gd name="T28" fmla="*/ 49 w 376"/>
              <a:gd name="T29" fmla="*/ 300 h 476"/>
              <a:gd name="T30" fmla="*/ 0 w 376"/>
              <a:gd name="T31" fmla="*/ 325 h 476"/>
              <a:gd name="T32" fmla="*/ 75 w 376"/>
              <a:gd name="T33" fmla="*/ 425 h 476"/>
              <a:gd name="T34" fmla="*/ 75 w 376"/>
              <a:gd name="T35" fmla="*/ 425 h 476"/>
              <a:gd name="T36" fmla="*/ 175 w 376"/>
              <a:gd name="T37" fmla="*/ 475 h 476"/>
              <a:gd name="T38" fmla="*/ 325 w 376"/>
              <a:gd name="T39" fmla="*/ 425 h 476"/>
              <a:gd name="T40" fmla="*/ 325 w 376"/>
              <a:gd name="T41" fmla="*/ 400 h 476"/>
              <a:gd name="T42" fmla="*/ 375 w 376"/>
              <a:gd name="T43" fmla="*/ 375 h 476"/>
              <a:gd name="T44" fmla="*/ 325 w 376"/>
              <a:gd name="T45" fmla="*/ 30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 h="476">
                <a:moveTo>
                  <a:pt x="325" y="300"/>
                </a:moveTo>
                <a:lnTo>
                  <a:pt x="325" y="300"/>
                </a:lnTo>
                <a:lnTo>
                  <a:pt x="325" y="250"/>
                </a:lnTo>
                <a:cubicBezTo>
                  <a:pt x="349" y="225"/>
                  <a:pt x="349" y="225"/>
                  <a:pt x="349" y="200"/>
                </a:cubicBezTo>
                <a:cubicBezTo>
                  <a:pt x="349" y="175"/>
                  <a:pt x="249" y="175"/>
                  <a:pt x="225" y="175"/>
                </a:cubicBezTo>
                <a:cubicBezTo>
                  <a:pt x="225" y="150"/>
                  <a:pt x="249" y="100"/>
                  <a:pt x="225" y="100"/>
                </a:cubicBezTo>
                <a:cubicBezTo>
                  <a:pt x="200" y="100"/>
                  <a:pt x="200" y="100"/>
                  <a:pt x="200" y="75"/>
                </a:cubicBezTo>
                <a:cubicBezTo>
                  <a:pt x="200" y="50"/>
                  <a:pt x="149" y="25"/>
                  <a:pt x="149" y="25"/>
                </a:cubicBezTo>
                <a:lnTo>
                  <a:pt x="149" y="25"/>
                </a:lnTo>
                <a:cubicBezTo>
                  <a:pt x="149" y="0"/>
                  <a:pt x="125" y="0"/>
                  <a:pt x="125" y="0"/>
                </a:cubicBezTo>
                <a:lnTo>
                  <a:pt x="100" y="0"/>
                </a:lnTo>
                <a:cubicBezTo>
                  <a:pt x="100" y="0"/>
                  <a:pt x="25" y="25"/>
                  <a:pt x="0" y="25"/>
                </a:cubicBezTo>
                <a:cubicBezTo>
                  <a:pt x="0" y="50"/>
                  <a:pt x="0" y="75"/>
                  <a:pt x="25" y="75"/>
                </a:cubicBezTo>
                <a:cubicBezTo>
                  <a:pt x="49" y="100"/>
                  <a:pt x="49" y="125"/>
                  <a:pt x="49" y="150"/>
                </a:cubicBezTo>
                <a:cubicBezTo>
                  <a:pt x="49" y="175"/>
                  <a:pt x="49" y="300"/>
                  <a:pt x="49" y="300"/>
                </a:cubicBezTo>
                <a:cubicBezTo>
                  <a:pt x="25" y="300"/>
                  <a:pt x="25" y="300"/>
                  <a:pt x="0" y="325"/>
                </a:cubicBezTo>
                <a:cubicBezTo>
                  <a:pt x="25" y="350"/>
                  <a:pt x="49" y="400"/>
                  <a:pt x="75" y="425"/>
                </a:cubicBezTo>
                <a:lnTo>
                  <a:pt x="75" y="425"/>
                </a:lnTo>
                <a:cubicBezTo>
                  <a:pt x="100" y="425"/>
                  <a:pt x="175" y="475"/>
                  <a:pt x="175" y="475"/>
                </a:cubicBezTo>
                <a:cubicBezTo>
                  <a:pt x="175" y="475"/>
                  <a:pt x="275" y="450"/>
                  <a:pt x="325" y="425"/>
                </a:cubicBezTo>
                <a:cubicBezTo>
                  <a:pt x="325" y="425"/>
                  <a:pt x="325" y="425"/>
                  <a:pt x="325" y="400"/>
                </a:cubicBezTo>
                <a:cubicBezTo>
                  <a:pt x="325" y="400"/>
                  <a:pt x="349" y="375"/>
                  <a:pt x="375" y="375"/>
                </a:cubicBezTo>
                <a:cubicBezTo>
                  <a:pt x="375" y="375"/>
                  <a:pt x="349" y="325"/>
                  <a:pt x="325" y="3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88" name="Freeform 213">
            <a:extLst>
              <a:ext uri="{FF2B5EF4-FFF2-40B4-BE49-F238E27FC236}">
                <a16:creationId xmlns:a16="http://schemas.microsoft.com/office/drawing/2014/main" id="{2B45B90F-8324-F240-BD02-9EA255EA386F}"/>
              </a:ext>
            </a:extLst>
          </p:cNvPr>
          <p:cNvSpPr>
            <a:spLocks noChangeArrowheads="1"/>
          </p:cNvSpPr>
          <p:nvPr/>
        </p:nvSpPr>
        <p:spPr bwMode="auto">
          <a:xfrm>
            <a:off x="3045866" y="4397569"/>
            <a:ext cx="71719" cy="39375"/>
          </a:xfrm>
          <a:custGeom>
            <a:avLst/>
            <a:gdLst>
              <a:gd name="T0" fmla="*/ 225 w 226"/>
              <a:gd name="T1" fmla="*/ 49 h 125"/>
              <a:gd name="T2" fmla="*/ 225 w 226"/>
              <a:gd name="T3" fmla="*/ 49 h 125"/>
              <a:gd name="T4" fmla="*/ 125 w 226"/>
              <a:gd name="T5" fmla="*/ 24 h 125"/>
              <a:gd name="T6" fmla="*/ 75 w 226"/>
              <a:gd name="T7" fmla="*/ 0 h 125"/>
              <a:gd name="T8" fmla="*/ 75 w 226"/>
              <a:gd name="T9" fmla="*/ 0 h 125"/>
              <a:gd name="T10" fmla="*/ 0 w 226"/>
              <a:gd name="T11" fmla="*/ 49 h 125"/>
              <a:gd name="T12" fmla="*/ 175 w 226"/>
              <a:gd name="T13" fmla="*/ 124 h 125"/>
              <a:gd name="T14" fmla="*/ 225 w 226"/>
              <a:gd name="T15" fmla="*/ 100 h 125"/>
              <a:gd name="T16" fmla="*/ 225 w 226"/>
              <a:gd name="T17" fmla="*/ 4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125">
                <a:moveTo>
                  <a:pt x="225" y="49"/>
                </a:moveTo>
                <a:lnTo>
                  <a:pt x="225" y="49"/>
                </a:lnTo>
                <a:cubicBezTo>
                  <a:pt x="200" y="24"/>
                  <a:pt x="151" y="49"/>
                  <a:pt x="125" y="24"/>
                </a:cubicBezTo>
                <a:cubicBezTo>
                  <a:pt x="100" y="0"/>
                  <a:pt x="75" y="0"/>
                  <a:pt x="75" y="0"/>
                </a:cubicBezTo>
                <a:lnTo>
                  <a:pt x="75" y="0"/>
                </a:lnTo>
                <a:cubicBezTo>
                  <a:pt x="51" y="0"/>
                  <a:pt x="25" y="24"/>
                  <a:pt x="0" y="49"/>
                </a:cubicBezTo>
                <a:cubicBezTo>
                  <a:pt x="25" y="75"/>
                  <a:pt x="151" y="124"/>
                  <a:pt x="175" y="124"/>
                </a:cubicBezTo>
                <a:cubicBezTo>
                  <a:pt x="200" y="124"/>
                  <a:pt x="200" y="100"/>
                  <a:pt x="225" y="100"/>
                </a:cubicBezTo>
                <a:cubicBezTo>
                  <a:pt x="225" y="75"/>
                  <a:pt x="225" y="49"/>
                  <a:pt x="225" y="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89" name="Freeform 214">
            <a:extLst>
              <a:ext uri="{FF2B5EF4-FFF2-40B4-BE49-F238E27FC236}">
                <a16:creationId xmlns:a16="http://schemas.microsoft.com/office/drawing/2014/main" id="{6F63A251-9ACE-8349-B148-DE4F7DE99EF6}"/>
              </a:ext>
            </a:extLst>
          </p:cNvPr>
          <p:cNvSpPr>
            <a:spLocks noChangeArrowheads="1"/>
          </p:cNvSpPr>
          <p:nvPr/>
        </p:nvSpPr>
        <p:spPr bwMode="auto">
          <a:xfrm>
            <a:off x="3069772" y="4342724"/>
            <a:ext cx="184217" cy="104061"/>
          </a:xfrm>
          <a:custGeom>
            <a:avLst/>
            <a:gdLst>
              <a:gd name="T0" fmla="*/ 250 w 577"/>
              <a:gd name="T1" fmla="*/ 276 h 326"/>
              <a:gd name="T2" fmla="*/ 250 w 577"/>
              <a:gd name="T3" fmla="*/ 276 h 326"/>
              <a:gd name="T4" fmla="*/ 276 w 577"/>
              <a:gd name="T5" fmla="*/ 225 h 326"/>
              <a:gd name="T6" fmla="*/ 376 w 577"/>
              <a:gd name="T7" fmla="*/ 176 h 326"/>
              <a:gd name="T8" fmla="*/ 476 w 577"/>
              <a:gd name="T9" fmla="*/ 151 h 326"/>
              <a:gd name="T10" fmla="*/ 576 w 577"/>
              <a:gd name="T11" fmla="*/ 125 h 326"/>
              <a:gd name="T12" fmla="*/ 476 w 577"/>
              <a:gd name="T13" fmla="*/ 51 h 326"/>
              <a:gd name="T14" fmla="*/ 276 w 577"/>
              <a:gd name="T15" fmla="*/ 51 h 326"/>
              <a:gd name="T16" fmla="*/ 100 w 577"/>
              <a:gd name="T17" fmla="*/ 51 h 326"/>
              <a:gd name="T18" fmla="*/ 100 w 577"/>
              <a:gd name="T19" fmla="*/ 51 h 326"/>
              <a:gd name="T20" fmla="*/ 50 w 577"/>
              <a:gd name="T21" fmla="*/ 100 h 326"/>
              <a:gd name="T22" fmla="*/ 0 w 577"/>
              <a:gd name="T23" fmla="*/ 176 h 326"/>
              <a:gd name="T24" fmla="*/ 50 w 577"/>
              <a:gd name="T25" fmla="*/ 200 h 326"/>
              <a:gd name="T26" fmla="*/ 150 w 577"/>
              <a:gd name="T27" fmla="*/ 225 h 326"/>
              <a:gd name="T28" fmla="*/ 150 w 577"/>
              <a:gd name="T29" fmla="*/ 276 h 326"/>
              <a:gd name="T30" fmla="*/ 176 w 577"/>
              <a:gd name="T31" fmla="*/ 276 h 326"/>
              <a:gd name="T32" fmla="*/ 176 w 577"/>
              <a:gd name="T33" fmla="*/ 325 h 326"/>
              <a:gd name="T34" fmla="*/ 201 w 577"/>
              <a:gd name="T35" fmla="*/ 300 h 326"/>
              <a:gd name="T36" fmla="*/ 250 w 577"/>
              <a:gd name="T37" fmla="*/ 2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7" h="326">
                <a:moveTo>
                  <a:pt x="250" y="276"/>
                </a:moveTo>
                <a:lnTo>
                  <a:pt x="250" y="276"/>
                </a:lnTo>
                <a:cubicBezTo>
                  <a:pt x="250" y="276"/>
                  <a:pt x="225" y="225"/>
                  <a:pt x="276" y="225"/>
                </a:cubicBezTo>
                <a:cubicBezTo>
                  <a:pt x="325" y="225"/>
                  <a:pt x="376" y="225"/>
                  <a:pt x="376" y="176"/>
                </a:cubicBezTo>
                <a:cubicBezTo>
                  <a:pt x="376" y="151"/>
                  <a:pt x="450" y="151"/>
                  <a:pt x="476" y="151"/>
                </a:cubicBezTo>
                <a:cubicBezTo>
                  <a:pt x="476" y="151"/>
                  <a:pt x="525" y="125"/>
                  <a:pt x="576" y="125"/>
                </a:cubicBezTo>
                <a:cubicBezTo>
                  <a:pt x="576" y="76"/>
                  <a:pt x="501" y="76"/>
                  <a:pt x="476" y="51"/>
                </a:cubicBezTo>
                <a:cubicBezTo>
                  <a:pt x="425" y="0"/>
                  <a:pt x="325" y="25"/>
                  <a:pt x="276" y="51"/>
                </a:cubicBezTo>
                <a:cubicBezTo>
                  <a:pt x="225" y="51"/>
                  <a:pt x="150" y="25"/>
                  <a:pt x="100" y="51"/>
                </a:cubicBezTo>
                <a:lnTo>
                  <a:pt x="100" y="51"/>
                </a:lnTo>
                <a:cubicBezTo>
                  <a:pt x="76" y="76"/>
                  <a:pt x="50" y="76"/>
                  <a:pt x="50" y="100"/>
                </a:cubicBezTo>
                <a:cubicBezTo>
                  <a:pt x="0" y="125"/>
                  <a:pt x="0" y="176"/>
                  <a:pt x="0" y="176"/>
                </a:cubicBezTo>
                <a:cubicBezTo>
                  <a:pt x="0" y="176"/>
                  <a:pt x="25" y="176"/>
                  <a:pt x="50" y="200"/>
                </a:cubicBezTo>
                <a:cubicBezTo>
                  <a:pt x="76" y="225"/>
                  <a:pt x="125" y="200"/>
                  <a:pt x="150" y="225"/>
                </a:cubicBezTo>
                <a:cubicBezTo>
                  <a:pt x="150" y="225"/>
                  <a:pt x="150" y="251"/>
                  <a:pt x="150" y="276"/>
                </a:cubicBezTo>
                <a:cubicBezTo>
                  <a:pt x="150" y="276"/>
                  <a:pt x="150" y="276"/>
                  <a:pt x="176" y="276"/>
                </a:cubicBezTo>
                <a:cubicBezTo>
                  <a:pt x="176" y="300"/>
                  <a:pt x="176" y="300"/>
                  <a:pt x="176" y="325"/>
                </a:cubicBezTo>
                <a:cubicBezTo>
                  <a:pt x="201" y="300"/>
                  <a:pt x="201" y="300"/>
                  <a:pt x="201" y="300"/>
                </a:cubicBezTo>
                <a:cubicBezTo>
                  <a:pt x="201" y="300"/>
                  <a:pt x="225" y="300"/>
                  <a:pt x="250" y="27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90" name="Freeform 215">
            <a:extLst>
              <a:ext uri="{FF2B5EF4-FFF2-40B4-BE49-F238E27FC236}">
                <a16:creationId xmlns:a16="http://schemas.microsoft.com/office/drawing/2014/main" id="{83F1AA8F-9CC7-944F-973E-D065FEB2BC95}"/>
              </a:ext>
            </a:extLst>
          </p:cNvPr>
          <p:cNvSpPr>
            <a:spLocks noChangeArrowheads="1"/>
          </p:cNvSpPr>
          <p:nvPr/>
        </p:nvSpPr>
        <p:spPr bwMode="auto">
          <a:xfrm>
            <a:off x="2233090" y="3531255"/>
            <a:ext cx="916869" cy="566715"/>
          </a:xfrm>
          <a:custGeom>
            <a:avLst/>
            <a:gdLst>
              <a:gd name="T0" fmla="*/ 2401 w 2876"/>
              <a:gd name="T1" fmla="*/ 1674 h 1775"/>
              <a:gd name="T2" fmla="*/ 2450 w 2876"/>
              <a:gd name="T3" fmla="*/ 1549 h 1775"/>
              <a:gd name="T4" fmla="*/ 2650 w 2876"/>
              <a:gd name="T5" fmla="*/ 1500 h 1775"/>
              <a:gd name="T6" fmla="*/ 2750 w 2876"/>
              <a:gd name="T7" fmla="*/ 1449 h 1775"/>
              <a:gd name="T8" fmla="*/ 2801 w 2876"/>
              <a:gd name="T9" fmla="*/ 1224 h 1775"/>
              <a:gd name="T10" fmla="*/ 2775 w 2876"/>
              <a:gd name="T11" fmla="*/ 1124 h 1775"/>
              <a:gd name="T12" fmla="*/ 2525 w 2876"/>
              <a:gd name="T13" fmla="*/ 1249 h 1775"/>
              <a:gd name="T14" fmla="*/ 2425 w 2876"/>
              <a:gd name="T15" fmla="*/ 1425 h 1775"/>
              <a:gd name="T16" fmla="*/ 2125 w 2876"/>
              <a:gd name="T17" fmla="*/ 1449 h 1775"/>
              <a:gd name="T18" fmla="*/ 1975 w 2876"/>
              <a:gd name="T19" fmla="*/ 1300 h 1775"/>
              <a:gd name="T20" fmla="*/ 1825 w 2876"/>
              <a:gd name="T21" fmla="*/ 1000 h 1775"/>
              <a:gd name="T22" fmla="*/ 1875 w 2876"/>
              <a:gd name="T23" fmla="*/ 701 h 1775"/>
              <a:gd name="T24" fmla="*/ 1700 w 2876"/>
              <a:gd name="T25" fmla="*/ 625 h 1775"/>
              <a:gd name="T26" fmla="*/ 1650 w 2876"/>
              <a:gd name="T27" fmla="*/ 501 h 1775"/>
              <a:gd name="T28" fmla="*/ 1400 w 2876"/>
              <a:gd name="T29" fmla="*/ 275 h 1775"/>
              <a:gd name="T30" fmla="*/ 1225 w 2876"/>
              <a:gd name="T31" fmla="*/ 325 h 1775"/>
              <a:gd name="T32" fmla="*/ 1125 w 2876"/>
              <a:gd name="T33" fmla="*/ 175 h 1775"/>
              <a:gd name="T34" fmla="*/ 875 w 2876"/>
              <a:gd name="T35" fmla="*/ 75 h 1775"/>
              <a:gd name="T36" fmla="*/ 575 w 2876"/>
              <a:gd name="T37" fmla="*/ 125 h 1775"/>
              <a:gd name="T38" fmla="*/ 225 w 2876"/>
              <a:gd name="T39" fmla="*/ 0 h 1775"/>
              <a:gd name="T40" fmla="*/ 50 w 2876"/>
              <a:gd name="T41" fmla="*/ 100 h 1775"/>
              <a:gd name="T42" fmla="*/ 250 w 2876"/>
              <a:gd name="T43" fmla="*/ 375 h 1775"/>
              <a:gd name="T44" fmla="*/ 225 w 2876"/>
              <a:gd name="T45" fmla="*/ 501 h 1775"/>
              <a:gd name="T46" fmla="*/ 450 w 2876"/>
              <a:gd name="T47" fmla="*/ 650 h 1775"/>
              <a:gd name="T48" fmla="*/ 575 w 2876"/>
              <a:gd name="T49" fmla="*/ 874 h 1775"/>
              <a:gd name="T50" fmla="*/ 725 w 2876"/>
              <a:gd name="T51" fmla="*/ 949 h 1775"/>
              <a:gd name="T52" fmla="*/ 625 w 2876"/>
              <a:gd name="T53" fmla="*/ 849 h 1775"/>
              <a:gd name="T54" fmla="*/ 550 w 2876"/>
              <a:gd name="T55" fmla="*/ 625 h 1775"/>
              <a:gd name="T56" fmla="*/ 375 w 2876"/>
              <a:gd name="T57" fmla="*/ 401 h 1775"/>
              <a:gd name="T58" fmla="*/ 300 w 2876"/>
              <a:gd name="T59" fmla="*/ 301 h 1775"/>
              <a:gd name="T60" fmla="*/ 225 w 2876"/>
              <a:gd name="T61" fmla="*/ 100 h 1775"/>
              <a:gd name="T62" fmla="*/ 275 w 2876"/>
              <a:gd name="T63" fmla="*/ 100 h 1775"/>
              <a:gd name="T64" fmla="*/ 400 w 2876"/>
              <a:gd name="T65" fmla="*/ 125 h 1775"/>
              <a:gd name="T66" fmla="*/ 425 w 2876"/>
              <a:gd name="T67" fmla="*/ 350 h 1775"/>
              <a:gd name="T68" fmla="*/ 550 w 2876"/>
              <a:gd name="T69" fmla="*/ 450 h 1775"/>
              <a:gd name="T70" fmla="*/ 675 w 2876"/>
              <a:gd name="T71" fmla="*/ 550 h 1775"/>
              <a:gd name="T72" fmla="*/ 750 w 2876"/>
              <a:gd name="T73" fmla="*/ 675 h 1775"/>
              <a:gd name="T74" fmla="*/ 875 w 2876"/>
              <a:gd name="T75" fmla="*/ 799 h 1775"/>
              <a:gd name="T76" fmla="*/ 1125 w 2876"/>
              <a:gd name="T77" fmla="*/ 1124 h 1775"/>
              <a:gd name="T78" fmla="*/ 1100 w 2876"/>
              <a:gd name="T79" fmla="*/ 1224 h 1775"/>
              <a:gd name="T80" fmla="*/ 1300 w 2876"/>
              <a:gd name="T81" fmla="*/ 1449 h 1775"/>
              <a:gd name="T82" fmla="*/ 1650 w 2876"/>
              <a:gd name="T83" fmla="*/ 1574 h 1775"/>
              <a:gd name="T84" fmla="*/ 2050 w 2876"/>
              <a:gd name="T85" fmla="*/ 1674 h 1775"/>
              <a:gd name="T86" fmla="*/ 2325 w 2876"/>
              <a:gd name="T87" fmla="*/ 1774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6" h="1775">
                <a:moveTo>
                  <a:pt x="2401" y="1674"/>
                </a:moveTo>
                <a:lnTo>
                  <a:pt x="2401" y="1674"/>
                </a:lnTo>
                <a:cubicBezTo>
                  <a:pt x="2401" y="1674"/>
                  <a:pt x="2501" y="1674"/>
                  <a:pt x="2525" y="1649"/>
                </a:cubicBezTo>
                <a:cubicBezTo>
                  <a:pt x="2525" y="1625"/>
                  <a:pt x="2450" y="1574"/>
                  <a:pt x="2450" y="1549"/>
                </a:cubicBezTo>
                <a:cubicBezTo>
                  <a:pt x="2450" y="1549"/>
                  <a:pt x="2450" y="1500"/>
                  <a:pt x="2475" y="1500"/>
                </a:cubicBezTo>
                <a:cubicBezTo>
                  <a:pt x="2501" y="1500"/>
                  <a:pt x="2650" y="1500"/>
                  <a:pt x="2650" y="1500"/>
                </a:cubicBezTo>
                <a:cubicBezTo>
                  <a:pt x="2650" y="1500"/>
                  <a:pt x="2675" y="1425"/>
                  <a:pt x="2701" y="1425"/>
                </a:cubicBezTo>
                <a:cubicBezTo>
                  <a:pt x="2725" y="1425"/>
                  <a:pt x="2750" y="1449"/>
                  <a:pt x="2750" y="1449"/>
                </a:cubicBezTo>
                <a:cubicBezTo>
                  <a:pt x="2775" y="1425"/>
                  <a:pt x="2801" y="1374"/>
                  <a:pt x="2801" y="1324"/>
                </a:cubicBezTo>
                <a:cubicBezTo>
                  <a:pt x="2801" y="1274"/>
                  <a:pt x="2775" y="1249"/>
                  <a:pt x="2801" y="1224"/>
                </a:cubicBezTo>
                <a:cubicBezTo>
                  <a:pt x="2850" y="1200"/>
                  <a:pt x="2875" y="1200"/>
                  <a:pt x="2875" y="1149"/>
                </a:cubicBezTo>
                <a:cubicBezTo>
                  <a:pt x="2850" y="1100"/>
                  <a:pt x="2826" y="1149"/>
                  <a:pt x="2775" y="1124"/>
                </a:cubicBezTo>
                <a:cubicBezTo>
                  <a:pt x="2750" y="1100"/>
                  <a:pt x="2725" y="1124"/>
                  <a:pt x="2625" y="1124"/>
                </a:cubicBezTo>
                <a:cubicBezTo>
                  <a:pt x="2550" y="1149"/>
                  <a:pt x="2501" y="1174"/>
                  <a:pt x="2525" y="1249"/>
                </a:cubicBezTo>
                <a:cubicBezTo>
                  <a:pt x="2525" y="1300"/>
                  <a:pt x="2475" y="1274"/>
                  <a:pt x="2475" y="1324"/>
                </a:cubicBezTo>
                <a:cubicBezTo>
                  <a:pt x="2501" y="1374"/>
                  <a:pt x="2425" y="1374"/>
                  <a:pt x="2425" y="1425"/>
                </a:cubicBezTo>
                <a:cubicBezTo>
                  <a:pt x="2425" y="1449"/>
                  <a:pt x="2375" y="1425"/>
                  <a:pt x="2350" y="1400"/>
                </a:cubicBezTo>
                <a:cubicBezTo>
                  <a:pt x="2325" y="1400"/>
                  <a:pt x="2150" y="1449"/>
                  <a:pt x="2125" y="1449"/>
                </a:cubicBezTo>
                <a:cubicBezTo>
                  <a:pt x="2101" y="1449"/>
                  <a:pt x="2050" y="1400"/>
                  <a:pt x="2025" y="1400"/>
                </a:cubicBezTo>
                <a:cubicBezTo>
                  <a:pt x="2001" y="1400"/>
                  <a:pt x="1975" y="1349"/>
                  <a:pt x="1975" y="1300"/>
                </a:cubicBezTo>
                <a:cubicBezTo>
                  <a:pt x="1975" y="1274"/>
                  <a:pt x="1901" y="1224"/>
                  <a:pt x="1875" y="1174"/>
                </a:cubicBezTo>
                <a:cubicBezTo>
                  <a:pt x="1850" y="1149"/>
                  <a:pt x="1850" y="1049"/>
                  <a:pt x="1825" y="1000"/>
                </a:cubicBezTo>
                <a:cubicBezTo>
                  <a:pt x="1825" y="949"/>
                  <a:pt x="1825" y="849"/>
                  <a:pt x="1875" y="750"/>
                </a:cubicBezTo>
                <a:cubicBezTo>
                  <a:pt x="1875" y="725"/>
                  <a:pt x="1875" y="701"/>
                  <a:pt x="1875" y="701"/>
                </a:cubicBezTo>
                <a:cubicBezTo>
                  <a:pt x="1850" y="701"/>
                  <a:pt x="1850" y="675"/>
                  <a:pt x="1825" y="675"/>
                </a:cubicBezTo>
                <a:cubicBezTo>
                  <a:pt x="1800" y="675"/>
                  <a:pt x="1725" y="625"/>
                  <a:pt x="1700" y="625"/>
                </a:cubicBezTo>
                <a:cubicBezTo>
                  <a:pt x="1700" y="625"/>
                  <a:pt x="1700" y="601"/>
                  <a:pt x="1675" y="575"/>
                </a:cubicBezTo>
                <a:cubicBezTo>
                  <a:pt x="1675" y="550"/>
                  <a:pt x="1675" y="525"/>
                  <a:pt x="1650" y="501"/>
                </a:cubicBezTo>
                <a:cubicBezTo>
                  <a:pt x="1650" y="501"/>
                  <a:pt x="1575" y="450"/>
                  <a:pt x="1575" y="375"/>
                </a:cubicBezTo>
                <a:cubicBezTo>
                  <a:pt x="1550" y="325"/>
                  <a:pt x="1450" y="301"/>
                  <a:pt x="1400" y="275"/>
                </a:cubicBezTo>
                <a:cubicBezTo>
                  <a:pt x="1350" y="275"/>
                  <a:pt x="1350" y="375"/>
                  <a:pt x="1325" y="375"/>
                </a:cubicBezTo>
                <a:cubicBezTo>
                  <a:pt x="1325" y="375"/>
                  <a:pt x="1250" y="325"/>
                  <a:pt x="1225" y="325"/>
                </a:cubicBezTo>
                <a:cubicBezTo>
                  <a:pt x="1200" y="301"/>
                  <a:pt x="1175" y="275"/>
                  <a:pt x="1175" y="250"/>
                </a:cubicBezTo>
                <a:cubicBezTo>
                  <a:pt x="1175" y="225"/>
                  <a:pt x="1150" y="201"/>
                  <a:pt x="1125" y="175"/>
                </a:cubicBezTo>
                <a:cubicBezTo>
                  <a:pt x="1100" y="175"/>
                  <a:pt x="1025" y="75"/>
                  <a:pt x="1025" y="75"/>
                </a:cubicBezTo>
                <a:cubicBezTo>
                  <a:pt x="875" y="75"/>
                  <a:pt x="875" y="75"/>
                  <a:pt x="875" y="75"/>
                </a:cubicBezTo>
                <a:cubicBezTo>
                  <a:pt x="850" y="125"/>
                  <a:pt x="850" y="125"/>
                  <a:pt x="850" y="125"/>
                </a:cubicBezTo>
                <a:cubicBezTo>
                  <a:pt x="575" y="125"/>
                  <a:pt x="575" y="125"/>
                  <a:pt x="575" y="125"/>
                </a:cubicBezTo>
                <a:cubicBezTo>
                  <a:pt x="575" y="125"/>
                  <a:pt x="375" y="50"/>
                  <a:pt x="325" y="50"/>
                </a:cubicBezTo>
                <a:cubicBezTo>
                  <a:pt x="300" y="25"/>
                  <a:pt x="225" y="0"/>
                  <a:pt x="225" y="0"/>
                </a:cubicBezTo>
                <a:cubicBezTo>
                  <a:pt x="0" y="25"/>
                  <a:pt x="0" y="25"/>
                  <a:pt x="0" y="25"/>
                </a:cubicBezTo>
                <a:cubicBezTo>
                  <a:pt x="25" y="50"/>
                  <a:pt x="25" y="75"/>
                  <a:pt x="50" y="100"/>
                </a:cubicBezTo>
                <a:cubicBezTo>
                  <a:pt x="100" y="150"/>
                  <a:pt x="125" y="250"/>
                  <a:pt x="150" y="275"/>
                </a:cubicBezTo>
                <a:cubicBezTo>
                  <a:pt x="150" y="325"/>
                  <a:pt x="200" y="350"/>
                  <a:pt x="250" y="375"/>
                </a:cubicBezTo>
                <a:cubicBezTo>
                  <a:pt x="300" y="401"/>
                  <a:pt x="300" y="475"/>
                  <a:pt x="300" y="501"/>
                </a:cubicBezTo>
                <a:cubicBezTo>
                  <a:pt x="300" y="525"/>
                  <a:pt x="225" y="475"/>
                  <a:pt x="225" y="501"/>
                </a:cubicBezTo>
                <a:cubicBezTo>
                  <a:pt x="225" y="525"/>
                  <a:pt x="300" y="601"/>
                  <a:pt x="350" y="601"/>
                </a:cubicBezTo>
                <a:cubicBezTo>
                  <a:pt x="375" y="601"/>
                  <a:pt x="400" y="601"/>
                  <a:pt x="450" y="650"/>
                </a:cubicBezTo>
                <a:cubicBezTo>
                  <a:pt x="500" y="701"/>
                  <a:pt x="500" y="750"/>
                  <a:pt x="475" y="774"/>
                </a:cubicBezTo>
                <a:cubicBezTo>
                  <a:pt x="450" y="799"/>
                  <a:pt x="525" y="824"/>
                  <a:pt x="575" y="874"/>
                </a:cubicBezTo>
                <a:cubicBezTo>
                  <a:pt x="650" y="900"/>
                  <a:pt x="675" y="974"/>
                  <a:pt x="675" y="1000"/>
                </a:cubicBezTo>
                <a:cubicBezTo>
                  <a:pt x="675" y="1000"/>
                  <a:pt x="725" y="1000"/>
                  <a:pt x="725" y="949"/>
                </a:cubicBezTo>
                <a:cubicBezTo>
                  <a:pt x="725" y="924"/>
                  <a:pt x="700" y="924"/>
                  <a:pt x="700" y="874"/>
                </a:cubicBezTo>
                <a:cubicBezTo>
                  <a:pt x="700" y="849"/>
                  <a:pt x="650" y="849"/>
                  <a:pt x="625" y="849"/>
                </a:cubicBezTo>
                <a:cubicBezTo>
                  <a:pt x="600" y="849"/>
                  <a:pt x="625" y="799"/>
                  <a:pt x="600" y="774"/>
                </a:cubicBezTo>
                <a:cubicBezTo>
                  <a:pt x="575" y="750"/>
                  <a:pt x="550" y="675"/>
                  <a:pt x="550" y="625"/>
                </a:cubicBezTo>
                <a:cubicBezTo>
                  <a:pt x="525" y="601"/>
                  <a:pt x="475" y="550"/>
                  <a:pt x="450" y="501"/>
                </a:cubicBezTo>
                <a:cubicBezTo>
                  <a:pt x="400" y="450"/>
                  <a:pt x="375" y="401"/>
                  <a:pt x="375" y="401"/>
                </a:cubicBezTo>
                <a:cubicBezTo>
                  <a:pt x="350" y="375"/>
                  <a:pt x="400" y="350"/>
                  <a:pt x="375" y="350"/>
                </a:cubicBezTo>
                <a:cubicBezTo>
                  <a:pt x="350" y="325"/>
                  <a:pt x="325" y="325"/>
                  <a:pt x="300" y="301"/>
                </a:cubicBezTo>
                <a:cubicBezTo>
                  <a:pt x="275" y="301"/>
                  <a:pt x="250" y="275"/>
                  <a:pt x="250" y="225"/>
                </a:cubicBezTo>
                <a:cubicBezTo>
                  <a:pt x="250" y="201"/>
                  <a:pt x="225" y="125"/>
                  <a:pt x="225" y="100"/>
                </a:cubicBezTo>
                <a:cubicBezTo>
                  <a:pt x="200" y="75"/>
                  <a:pt x="250" y="75"/>
                  <a:pt x="250" y="75"/>
                </a:cubicBezTo>
                <a:cubicBezTo>
                  <a:pt x="250" y="100"/>
                  <a:pt x="275" y="100"/>
                  <a:pt x="275" y="100"/>
                </a:cubicBezTo>
                <a:cubicBezTo>
                  <a:pt x="300" y="100"/>
                  <a:pt x="325" y="100"/>
                  <a:pt x="325" y="125"/>
                </a:cubicBezTo>
                <a:cubicBezTo>
                  <a:pt x="350" y="150"/>
                  <a:pt x="375" y="125"/>
                  <a:pt x="400" y="125"/>
                </a:cubicBezTo>
                <a:cubicBezTo>
                  <a:pt x="425" y="150"/>
                  <a:pt x="350" y="150"/>
                  <a:pt x="425" y="250"/>
                </a:cubicBezTo>
                <a:cubicBezTo>
                  <a:pt x="475" y="350"/>
                  <a:pt x="425" y="301"/>
                  <a:pt x="425" y="350"/>
                </a:cubicBezTo>
                <a:cubicBezTo>
                  <a:pt x="425" y="425"/>
                  <a:pt x="475" y="401"/>
                  <a:pt x="475" y="375"/>
                </a:cubicBezTo>
                <a:cubicBezTo>
                  <a:pt x="475" y="375"/>
                  <a:pt x="525" y="401"/>
                  <a:pt x="550" y="450"/>
                </a:cubicBezTo>
                <a:cubicBezTo>
                  <a:pt x="575" y="475"/>
                  <a:pt x="625" y="475"/>
                  <a:pt x="625" y="501"/>
                </a:cubicBezTo>
                <a:cubicBezTo>
                  <a:pt x="625" y="525"/>
                  <a:pt x="625" y="550"/>
                  <a:pt x="675" y="550"/>
                </a:cubicBezTo>
                <a:cubicBezTo>
                  <a:pt x="700" y="575"/>
                  <a:pt x="700" y="601"/>
                  <a:pt x="725" y="601"/>
                </a:cubicBezTo>
                <a:cubicBezTo>
                  <a:pt x="750" y="601"/>
                  <a:pt x="750" y="625"/>
                  <a:pt x="750" y="675"/>
                </a:cubicBezTo>
                <a:cubicBezTo>
                  <a:pt x="725" y="701"/>
                  <a:pt x="750" y="725"/>
                  <a:pt x="800" y="725"/>
                </a:cubicBezTo>
                <a:cubicBezTo>
                  <a:pt x="850" y="750"/>
                  <a:pt x="825" y="774"/>
                  <a:pt x="875" y="799"/>
                </a:cubicBezTo>
                <a:cubicBezTo>
                  <a:pt x="925" y="849"/>
                  <a:pt x="1050" y="1000"/>
                  <a:pt x="1075" y="1024"/>
                </a:cubicBezTo>
                <a:cubicBezTo>
                  <a:pt x="1100" y="1074"/>
                  <a:pt x="1125" y="1100"/>
                  <a:pt x="1125" y="1124"/>
                </a:cubicBezTo>
                <a:cubicBezTo>
                  <a:pt x="1150" y="1174"/>
                  <a:pt x="1100" y="1174"/>
                  <a:pt x="1125" y="1200"/>
                </a:cubicBezTo>
                <a:cubicBezTo>
                  <a:pt x="1150" y="1224"/>
                  <a:pt x="1100" y="1224"/>
                  <a:pt x="1100" y="1224"/>
                </a:cubicBezTo>
                <a:cubicBezTo>
                  <a:pt x="1100" y="1249"/>
                  <a:pt x="1125" y="1349"/>
                  <a:pt x="1175" y="1349"/>
                </a:cubicBezTo>
                <a:cubicBezTo>
                  <a:pt x="1225" y="1349"/>
                  <a:pt x="1275" y="1425"/>
                  <a:pt x="1300" y="1449"/>
                </a:cubicBezTo>
                <a:cubicBezTo>
                  <a:pt x="1350" y="1474"/>
                  <a:pt x="1400" y="1474"/>
                  <a:pt x="1450" y="1500"/>
                </a:cubicBezTo>
                <a:cubicBezTo>
                  <a:pt x="1500" y="1500"/>
                  <a:pt x="1550" y="1549"/>
                  <a:pt x="1650" y="1574"/>
                </a:cubicBezTo>
                <a:cubicBezTo>
                  <a:pt x="1725" y="1600"/>
                  <a:pt x="1800" y="1649"/>
                  <a:pt x="1850" y="1674"/>
                </a:cubicBezTo>
                <a:cubicBezTo>
                  <a:pt x="1901" y="1700"/>
                  <a:pt x="1975" y="1700"/>
                  <a:pt x="2050" y="1674"/>
                </a:cubicBezTo>
                <a:cubicBezTo>
                  <a:pt x="2125" y="1625"/>
                  <a:pt x="2175" y="1674"/>
                  <a:pt x="2225" y="1700"/>
                </a:cubicBezTo>
                <a:cubicBezTo>
                  <a:pt x="2225" y="1700"/>
                  <a:pt x="2275" y="1725"/>
                  <a:pt x="2325" y="1774"/>
                </a:cubicBezTo>
                <a:cubicBezTo>
                  <a:pt x="2350" y="1725"/>
                  <a:pt x="2375" y="1674"/>
                  <a:pt x="2401" y="1674"/>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91" name="Freeform 216">
            <a:extLst>
              <a:ext uri="{FF2B5EF4-FFF2-40B4-BE49-F238E27FC236}">
                <a16:creationId xmlns:a16="http://schemas.microsoft.com/office/drawing/2014/main" id="{FB8BD43C-BA15-1443-9639-6E81173EDA7A}"/>
              </a:ext>
            </a:extLst>
          </p:cNvPr>
          <p:cNvSpPr>
            <a:spLocks noChangeArrowheads="1"/>
          </p:cNvSpPr>
          <p:nvPr/>
        </p:nvSpPr>
        <p:spPr bwMode="auto">
          <a:xfrm>
            <a:off x="2974145" y="4294912"/>
            <a:ext cx="127968" cy="119531"/>
          </a:xfrm>
          <a:custGeom>
            <a:avLst/>
            <a:gdLst>
              <a:gd name="T0" fmla="*/ 350 w 401"/>
              <a:gd name="T1" fmla="*/ 249 h 375"/>
              <a:gd name="T2" fmla="*/ 350 w 401"/>
              <a:gd name="T3" fmla="*/ 249 h 375"/>
              <a:gd name="T4" fmla="*/ 400 w 401"/>
              <a:gd name="T5" fmla="*/ 200 h 375"/>
              <a:gd name="T6" fmla="*/ 350 w 401"/>
              <a:gd name="T7" fmla="*/ 174 h 375"/>
              <a:gd name="T8" fmla="*/ 300 w 401"/>
              <a:gd name="T9" fmla="*/ 174 h 375"/>
              <a:gd name="T10" fmla="*/ 300 w 401"/>
              <a:gd name="T11" fmla="*/ 0 h 375"/>
              <a:gd name="T12" fmla="*/ 150 w 401"/>
              <a:gd name="T13" fmla="*/ 0 h 375"/>
              <a:gd name="T14" fmla="*/ 125 w 401"/>
              <a:gd name="T15" fmla="*/ 49 h 375"/>
              <a:gd name="T16" fmla="*/ 200 w 401"/>
              <a:gd name="T17" fmla="*/ 149 h 375"/>
              <a:gd name="T18" fmla="*/ 76 w 401"/>
              <a:gd name="T19" fmla="*/ 174 h 375"/>
              <a:gd name="T20" fmla="*/ 0 w 401"/>
              <a:gd name="T21" fmla="*/ 274 h 375"/>
              <a:gd name="T22" fmla="*/ 100 w 401"/>
              <a:gd name="T23" fmla="*/ 349 h 375"/>
              <a:gd name="T24" fmla="*/ 225 w 401"/>
              <a:gd name="T25" fmla="*/ 374 h 375"/>
              <a:gd name="T26" fmla="*/ 225 w 401"/>
              <a:gd name="T27" fmla="*/ 374 h 375"/>
              <a:gd name="T28" fmla="*/ 300 w 401"/>
              <a:gd name="T29" fmla="*/ 325 h 375"/>
              <a:gd name="T30" fmla="*/ 350 w 401"/>
              <a:gd name="T31" fmla="*/ 24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375">
                <a:moveTo>
                  <a:pt x="350" y="249"/>
                </a:moveTo>
                <a:lnTo>
                  <a:pt x="350" y="249"/>
                </a:lnTo>
                <a:cubicBezTo>
                  <a:pt x="350" y="225"/>
                  <a:pt x="376" y="225"/>
                  <a:pt x="400" y="200"/>
                </a:cubicBezTo>
                <a:cubicBezTo>
                  <a:pt x="350" y="225"/>
                  <a:pt x="350" y="200"/>
                  <a:pt x="350" y="174"/>
                </a:cubicBezTo>
                <a:cubicBezTo>
                  <a:pt x="300" y="174"/>
                  <a:pt x="300" y="174"/>
                  <a:pt x="300" y="174"/>
                </a:cubicBezTo>
                <a:cubicBezTo>
                  <a:pt x="300" y="0"/>
                  <a:pt x="300" y="0"/>
                  <a:pt x="300" y="0"/>
                </a:cubicBezTo>
                <a:cubicBezTo>
                  <a:pt x="276" y="0"/>
                  <a:pt x="176" y="0"/>
                  <a:pt x="150" y="0"/>
                </a:cubicBezTo>
                <a:cubicBezTo>
                  <a:pt x="125" y="0"/>
                  <a:pt x="125" y="49"/>
                  <a:pt x="125" y="49"/>
                </a:cubicBezTo>
                <a:cubicBezTo>
                  <a:pt x="125" y="74"/>
                  <a:pt x="200" y="125"/>
                  <a:pt x="200" y="149"/>
                </a:cubicBezTo>
                <a:cubicBezTo>
                  <a:pt x="176" y="174"/>
                  <a:pt x="76" y="174"/>
                  <a:pt x="76" y="174"/>
                </a:cubicBezTo>
                <a:cubicBezTo>
                  <a:pt x="50" y="174"/>
                  <a:pt x="25" y="225"/>
                  <a:pt x="0" y="274"/>
                </a:cubicBezTo>
                <a:cubicBezTo>
                  <a:pt x="25" y="300"/>
                  <a:pt x="76" y="349"/>
                  <a:pt x="100" y="349"/>
                </a:cubicBezTo>
                <a:cubicBezTo>
                  <a:pt x="125" y="374"/>
                  <a:pt x="200" y="349"/>
                  <a:pt x="225" y="374"/>
                </a:cubicBezTo>
                <a:lnTo>
                  <a:pt x="225" y="374"/>
                </a:lnTo>
                <a:cubicBezTo>
                  <a:pt x="250" y="349"/>
                  <a:pt x="276" y="325"/>
                  <a:pt x="300" y="325"/>
                </a:cubicBezTo>
                <a:cubicBezTo>
                  <a:pt x="325" y="325"/>
                  <a:pt x="300" y="274"/>
                  <a:pt x="350" y="2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92" name="Freeform 217">
            <a:extLst>
              <a:ext uri="{FF2B5EF4-FFF2-40B4-BE49-F238E27FC236}">
                <a16:creationId xmlns:a16="http://schemas.microsoft.com/office/drawing/2014/main" id="{763F2942-F606-5547-9AAA-29D156D04E24}"/>
              </a:ext>
            </a:extLst>
          </p:cNvPr>
          <p:cNvSpPr>
            <a:spLocks noChangeArrowheads="1"/>
          </p:cNvSpPr>
          <p:nvPr/>
        </p:nvSpPr>
        <p:spPr bwMode="auto">
          <a:xfrm>
            <a:off x="3069771" y="4271006"/>
            <a:ext cx="40780" cy="80156"/>
          </a:xfrm>
          <a:custGeom>
            <a:avLst/>
            <a:gdLst>
              <a:gd name="T0" fmla="*/ 25 w 126"/>
              <a:gd name="T1" fmla="*/ 75 h 250"/>
              <a:gd name="T2" fmla="*/ 25 w 126"/>
              <a:gd name="T3" fmla="*/ 75 h 250"/>
              <a:gd name="T4" fmla="*/ 0 w 126"/>
              <a:gd name="T5" fmla="*/ 75 h 250"/>
              <a:gd name="T6" fmla="*/ 0 w 126"/>
              <a:gd name="T7" fmla="*/ 249 h 250"/>
              <a:gd name="T8" fmla="*/ 50 w 126"/>
              <a:gd name="T9" fmla="*/ 249 h 250"/>
              <a:gd name="T10" fmla="*/ 76 w 126"/>
              <a:gd name="T11" fmla="*/ 200 h 250"/>
              <a:gd name="T12" fmla="*/ 100 w 126"/>
              <a:gd name="T13" fmla="*/ 49 h 250"/>
              <a:gd name="T14" fmla="*/ 125 w 126"/>
              <a:gd name="T15" fmla="*/ 24 h 250"/>
              <a:gd name="T16" fmla="*/ 76 w 126"/>
              <a:gd name="T17" fmla="*/ 0 h 250"/>
              <a:gd name="T18" fmla="*/ 25 w 126"/>
              <a:gd name="T19" fmla="*/ 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250">
                <a:moveTo>
                  <a:pt x="25" y="75"/>
                </a:moveTo>
                <a:lnTo>
                  <a:pt x="25" y="75"/>
                </a:lnTo>
                <a:cubicBezTo>
                  <a:pt x="25" y="75"/>
                  <a:pt x="25" y="75"/>
                  <a:pt x="0" y="75"/>
                </a:cubicBezTo>
                <a:cubicBezTo>
                  <a:pt x="0" y="249"/>
                  <a:pt x="0" y="249"/>
                  <a:pt x="0" y="249"/>
                </a:cubicBezTo>
                <a:cubicBezTo>
                  <a:pt x="50" y="249"/>
                  <a:pt x="50" y="249"/>
                  <a:pt x="50" y="249"/>
                </a:cubicBezTo>
                <a:cubicBezTo>
                  <a:pt x="50" y="224"/>
                  <a:pt x="76" y="224"/>
                  <a:pt x="76" y="200"/>
                </a:cubicBezTo>
                <a:cubicBezTo>
                  <a:pt x="125" y="175"/>
                  <a:pt x="76" y="49"/>
                  <a:pt x="100" y="49"/>
                </a:cubicBezTo>
                <a:cubicBezTo>
                  <a:pt x="125" y="49"/>
                  <a:pt x="125" y="49"/>
                  <a:pt x="125" y="24"/>
                </a:cubicBezTo>
                <a:cubicBezTo>
                  <a:pt x="125" y="24"/>
                  <a:pt x="100" y="0"/>
                  <a:pt x="76" y="0"/>
                </a:cubicBezTo>
                <a:cubicBezTo>
                  <a:pt x="50" y="0"/>
                  <a:pt x="25" y="75"/>
                  <a:pt x="25"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93" name="Freeform 218">
            <a:extLst>
              <a:ext uri="{FF2B5EF4-FFF2-40B4-BE49-F238E27FC236}">
                <a16:creationId xmlns:a16="http://schemas.microsoft.com/office/drawing/2014/main" id="{4C88C8FB-D6C3-7A44-A069-E11C23E68438}"/>
              </a:ext>
            </a:extLst>
          </p:cNvPr>
          <p:cNvSpPr>
            <a:spLocks noChangeArrowheads="1"/>
          </p:cNvSpPr>
          <p:nvPr/>
        </p:nvSpPr>
        <p:spPr bwMode="auto">
          <a:xfrm>
            <a:off x="3508517" y="4214755"/>
            <a:ext cx="95624" cy="80156"/>
          </a:xfrm>
          <a:custGeom>
            <a:avLst/>
            <a:gdLst>
              <a:gd name="T0" fmla="*/ 150 w 301"/>
              <a:gd name="T1" fmla="*/ 25 h 252"/>
              <a:gd name="T2" fmla="*/ 150 w 301"/>
              <a:gd name="T3" fmla="*/ 25 h 252"/>
              <a:gd name="T4" fmla="*/ 200 w 301"/>
              <a:gd name="T5" fmla="*/ 151 h 252"/>
              <a:gd name="T6" fmla="*/ 25 w 301"/>
              <a:gd name="T7" fmla="*/ 200 h 252"/>
              <a:gd name="T8" fmla="*/ 150 w 301"/>
              <a:gd name="T9" fmla="*/ 225 h 252"/>
              <a:gd name="T10" fmla="*/ 274 w 301"/>
              <a:gd name="T11" fmla="*/ 225 h 252"/>
              <a:gd name="T12" fmla="*/ 300 w 301"/>
              <a:gd name="T13" fmla="*/ 51 h 252"/>
              <a:gd name="T14" fmla="*/ 150 w 301"/>
              <a:gd name="T15" fmla="*/ 25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252">
                <a:moveTo>
                  <a:pt x="150" y="25"/>
                </a:moveTo>
                <a:lnTo>
                  <a:pt x="150" y="25"/>
                </a:lnTo>
                <a:cubicBezTo>
                  <a:pt x="100" y="51"/>
                  <a:pt x="200" y="125"/>
                  <a:pt x="200" y="151"/>
                </a:cubicBezTo>
                <a:cubicBezTo>
                  <a:pt x="200" y="200"/>
                  <a:pt x="25" y="151"/>
                  <a:pt x="25" y="200"/>
                </a:cubicBezTo>
                <a:cubicBezTo>
                  <a:pt x="0" y="200"/>
                  <a:pt x="74" y="251"/>
                  <a:pt x="150" y="225"/>
                </a:cubicBezTo>
                <a:cubicBezTo>
                  <a:pt x="200" y="200"/>
                  <a:pt x="250" y="225"/>
                  <a:pt x="274" y="225"/>
                </a:cubicBezTo>
                <a:cubicBezTo>
                  <a:pt x="274" y="176"/>
                  <a:pt x="274" y="100"/>
                  <a:pt x="300" y="51"/>
                </a:cubicBezTo>
                <a:cubicBezTo>
                  <a:pt x="225" y="51"/>
                  <a:pt x="174" y="0"/>
                  <a:pt x="150" y="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94" name="Freeform 219">
            <a:extLst>
              <a:ext uri="{FF2B5EF4-FFF2-40B4-BE49-F238E27FC236}">
                <a16:creationId xmlns:a16="http://schemas.microsoft.com/office/drawing/2014/main" id="{9C6562BC-51F6-6340-9508-EACA163BAD61}"/>
              </a:ext>
            </a:extLst>
          </p:cNvPr>
          <p:cNvSpPr>
            <a:spLocks noChangeArrowheads="1"/>
          </p:cNvSpPr>
          <p:nvPr/>
        </p:nvSpPr>
        <p:spPr bwMode="auto">
          <a:xfrm>
            <a:off x="3597111" y="4230226"/>
            <a:ext cx="104061" cy="64687"/>
          </a:xfrm>
          <a:custGeom>
            <a:avLst/>
            <a:gdLst>
              <a:gd name="T0" fmla="*/ 126 w 327"/>
              <a:gd name="T1" fmla="*/ 149 h 201"/>
              <a:gd name="T2" fmla="*/ 126 w 327"/>
              <a:gd name="T3" fmla="*/ 149 h 201"/>
              <a:gd name="T4" fmla="*/ 326 w 327"/>
              <a:gd name="T5" fmla="*/ 100 h 201"/>
              <a:gd name="T6" fmla="*/ 76 w 327"/>
              <a:gd name="T7" fmla="*/ 0 h 201"/>
              <a:gd name="T8" fmla="*/ 26 w 327"/>
              <a:gd name="T9" fmla="*/ 0 h 201"/>
              <a:gd name="T10" fmla="*/ 0 w 327"/>
              <a:gd name="T11" fmla="*/ 174 h 201"/>
              <a:gd name="T12" fmla="*/ 0 w 327"/>
              <a:gd name="T13" fmla="*/ 200 h 201"/>
              <a:gd name="T14" fmla="*/ 126 w 327"/>
              <a:gd name="T15" fmla="*/ 149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01">
                <a:moveTo>
                  <a:pt x="126" y="149"/>
                </a:moveTo>
                <a:lnTo>
                  <a:pt x="126" y="149"/>
                </a:lnTo>
                <a:cubicBezTo>
                  <a:pt x="200" y="125"/>
                  <a:pt x="326" y="174"/>
                  <a:pt x="326" y="100"/>
                </a:cubicBezTo>
                <a:cubicBezTo>
                  <a:pt x="326" y="49"/>
                  <a:pt x="126" y="0"/>
                  <a:pt x="76" y="0"/>
                </a:cubicBezTo>
                <a:cubicBezTo>
                  <a:pt x="51" y="0"/>
                  <a:pt x="26" y="0"/>
                  <a:pt x="26" y="0"/>
                </a:cubicBezTo>
                <a:cubicBezTo>
                  <a:pt x="0" y="49"/>
                  <a:pt x="0" y="125"/>
                  <a:pt x="0" y="174"/>
                </a:cubicBezTo>
                <a:cubicBezTo>
                  <a:pt x="0" y="174"/>
                  <a:pt x="0" y="174"/>
                  <a:pt x="0" y="200"/>
                </a:cubicBezTo>
                <a:cubicBezTo>
                  <a:pt x="26" y="200"/>
                  <a:pt x="51" y="174"/>
                  <a:pt x="126" y="1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95" name="Freeform 220">
            <a:extLst>
              <a:ext uri="{FF2B5EF4-FFF2-40B4-BE49-F238E27FC236}">
                <a16:creationId xmlns:a16="http://schemas.microsoft.com/office/drawing/2014/main" id="{E0615F6B-9000-8947-A9C2-0B287893CC5D}"/>
              </a:ext>
            </a:extLst>
          </p:cNvPr>
          <p:cNvSpPr>
            <a:spLocks noChangeArrowheads="1"/>
          </p:cNvSpPr>
          <p:nvPr/>
        </p:nvSpPr>
        <p:spPr bwMode="auto">
          <a:xfrm>
            <a:off x="3126020" y="4382097"/>
            <a:ext cx="127968" cy="127968"/>
          </a:xfrm>
          <a:custGeom>
            <a:avLst/>
            <a:gdLst>
              <a:gd name="T0" fmla="*/ 225 w 401"/>
              <a:gd name="T1" fmla="*/ 375 h 401"/>
              <a:gd name="T2" fmla="*/ 225 w 401"/>
              <a:gd name="T3" fmla="*/ 375 h 401"/>
              <a:gd name="T4" fmla="*/ 300 w 401"/>
              <a:gd name="T5" fmla="*/ 400 h 401"/>
              <a:gd name="T6" fmla="*/ 349 w 401"/>
              <a:gd name="T7" fmla="*/ 400 h 401"/>
              <a:gd name="T8" fmla="*/ 349 w 401"/>
              <a:gd name="T9" fmla="*/ 375 h 401"/>
              <a:gd name="T10" fmla="*/ 374 w 401"/>
              <a:gd name="T11" fmla="*/ 251 h 401"/>
              <a:gd name="T12" fmla="*/ 374 w 401"/>
              <a:gd name="T13" fmla="*/ 100 h 401"/>
              <a:gd name="T14" fmla="*/ 400 w 401"/>
              <a:gd name="T15" fmla="*/ 0 h 401"/>
              <a:gd name="T16" fmla="*/ 400 w 401"/>
              <a:gd name="T17" fmla="*/ 0 h 401"/>
              <a:gd name="T18" fmla="*/ 300 w 401"/>
              <a:gd name="T19" fmla="*/ 26 h 401"/>
              <a:gd name="T20" fmla="*/ 200 w 401"/>
              <a:gd name="T21" fmla="*/ 51 h 401"/>
              <a:gd name="T22" fmla="*/ 100 w 401"/>
              <a:gd name="T23" fmla="*/ 100 h 401"/>
              <a:gd name="T24" fmla="*/ 74 w 401"/>
              <a:gd name="T25" fmla="*/ 151 h 401"/>
              <a:gd name="T26" fmla="*/ 25 w 401"/>
              <a:gd name="T27" fmla="*/ 175 h 401"/>
              <a:gd name="T28" fmla="*/ 0 w 401"/>
              <a:gd name="T29" fmla="*/ 200 h 401"/>
              <a:gd name="T30" fmla="*/ 25 w 401"/>
              <a:gd name="T31" fmla="*/ 226 h 401"/>
              <a:gd name="T32" fmla="*/ 125 w 401"/>
              <a:gd name="T33" fmla="*/ 351 h 401"/>
              <a:gd name="T34" fmla="*/ 174 w 401"/>
              <a:gd name="T35" fmla="*/ 375 h 401"/>
              <a:gd name="T36" fmla="*/ 225 w 401"/>
              <a:gd name="T37" fmla="*/ 37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401">
                <a:moveTo>
                  <a:pt x="225" y="375"/>
                </a:moveTo>
                <a:lnTo>
                  <a:pt x="225" y="375"/>
                </a:lnTo>
                <a:cubicBezTo>
                  <a:pt x="225" y="400"/>
                  <a:pt x="274" y="375"/>
                  <a:pt x="300" y="400"/>
                </a:cubicBezTo>
                <a:cubicBezTo>
                  <a:pt x="325" y="400"/>
                  <a:pt x="325" y="400"/>
                  <a:pt x="349" y="400"/>
                </a:cubicBezTo>
                <a:lnTo>
                  <a:pt x="349" y="375"/>
                </a:lnTo>
                <a:cubicBezTo>
                  <a:pt x="325" y="351"/>
                  <a:pt x="349" y="300"/>
                  <a:pt x="374" y="251"/>
                </a:cubicBezTo>
                <a:cubicBezTo>
                  <a:pt x="374" y="226"/>
                  <a:pt x="349" y="126"/>
                  <a:pt x="374" y="100"/>
                </a:cubicBezTo>
                <a:cubicBezTo>
                  <a:pt x="400" y="75"/>
                  <a:pt x="374" y="51"/>
                  <a:pt x="400" y="0"/>
                </a:cubicBezTo>
                <a:lnTo>
                  <a:pt x="400" y="0"/>
                </a:lnTo>
                <a:cubicBezTo>
                  <a:pt x="349" y="0"/>
                  <a:pt x="300" y="26"/>
                  <a:pt x="300" y="26"/>
                </a:cubicBezTo>
                <a:cubicBezTo>
                  <a:pt x="274" y="26"/>
                  <a:pt x="200" y="26"/>
                  <a:pt x="200" y="51"/>
                </a:cubicBezTo>
                <a:cubicBezTo>
                  <a:pt x="200" y="100"/>
                  <a:pt x="149" y="100"/>
                  <a:pt x="100" y="100"/>
                </a:cubicBezTo>
                <a:cubicBezTo>
                  <a:pt x="49" y="100"/>
                  <a:pt x="74" y="151"/>
                  <a:pt x="74" y="151"/>
                </a:cubicBezTo>
                <a:cubicBezTo>
                  <a:pt x="49" y="175"/>
                  <a:pt x="25" y="175"/>
                  <a:pt x="25" y="175"/>
                </a:cubicBezTo>
                <a:cubicBezTo>
                  <a:pt x="0" y="200"/>
                  <a:pt x="0" y="200"/>
                  <a:pt x="0" y="200"/>
                </a:cubicBezTo>
                <a:cubicBezTo>
                  <a:pt x="0" y="200"/>
                  <a:pt x="0" y="226"/>
                  <a:pt x="25" y="226"/>
                </a:cubicBezTo>
                <a:cubicBezTo>
                  <a:pt x="49" y="251"/>
                  <a:pt x="100" y="325"/>
                  <a:pt x="125" y="351"/>
                </a:cubicBezTo>
                <a:cubicBezTo>
                  <a:pt x="149" y="351"/>
                  <a:pt x="149" y="351"/>
                  <a:pt x="174" y="375"/>
                </a:cubicBezTo>
                <a:cubicBezTo>
                  <a:pt x="174" y="375"/>
                  <a:pt x="200" y="375"/>
                  <a:pt x="225" y="3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96" name="Freeform 221">
            <a:extLst>
              <a:ext uri="{FF2B5EF4-FFF2-40B4-BE49-F238E27FC236}">
                <a16:creationId xmlns:a16="http://schemas.microsoft.com/office/drawing/2014/main" id="{8DB1E512-0645-ED4D-A461-190996012B5B}"/>
              </a:ext>
            </a:extLst>
          </p:cNvPr>
          <p:cNvSpPr>
            <a:spLocks noChangeArrowheads="1"/>
          </p:cNvSpPr>
          <p:nvPr/>
        </p:nvSpPr>
        <p:spPr bwMode="auto">
          <a:xfrm>
            <a:off x="4003515" y="5777089"/>
            <a:ext cx="143436" cy="160312"/>
          </a:xfrm>
          <a:custGeom>
            <a:avLst/>
            <a:gdLst>
              <a:gd name="T0" fmla="*/ 450 w 451"/>
              <a:gd name="T1" fmla="*/ 251 h 501"/>
              <a:gd name="T2" fmla="*/ 450 w 451"/>
              <a:gd name="T3" fmla="*/ 251 h 501"/>
              <a:gd name="T4" fmla="*/ 375 w 451"/>
              <a:gd name="T5" fmla="*/ 175 h 501"/>
              <a:gd name="T6" fmla="*/ 275 w 451"/>
              <a:gd name="T7" fmla="*/ 75 h 501"/>
              <a:gd name="T8" fmla="*/ 225 w 451"/>
              <a:gd name="T9" fmla="*/ 100 h 501"/>
              <a:gd name="T10" fmla="*/ 175 w 451"/>
              <a:gd name="T11" fmla="*/ 25 h 501"/>
              <a:gd name="T12" fmla="*/ 100 w 451"/>
              <a:gd name="T13" fmla="*/ 0 h 501"/>
              <a:gd name="T14" fmla="*/ 75 w 451"/>
              <a:gd name="T15" fmla="*/ 0 h 501"/>
              <a:gd name="T16" fmla="*/ 50 w 451"/>
              <a:gd name="T17" fmla="*/ 51 h 501"/>
              <a:gd name="T18" fmla="*/ 25 w 451"/>
              <a:gd name="T19" fmla="*/ 225 h 501"/>
              <a:gd name="T20" fmla="*/ 0 w 451"/>
              <a:gd name="T21" fmla="*/ 351 h 501"/>
              <a:gd name="T22" fmla="*/ 25 w 451"/>
              <a:gd name="T23" fmla="*/ 400 h 501"/>
              <a:gd name="T24" fmla="*/ 0 w 451"/>
              <a:gd name="T25" fmla="*/ 451 h 501"/>
              <a:gd name="T26" fmla="*/ 50 w 451"/>
              <a:gd name="T27" fmla="*/ 451 h 501"/>
              <a:gd name="T28" fmla="*/ 175 w 451"/>
              <a:gd name="T29" fmla="*/ 500 h 501"/>
              <a:gd name="T30" fmla="*/ 250 w 451"/>
              <a:gd name="T31" fmla="*/ 500 h 501"/>
              <a:gd name="T32" fmla="*/ 375 w 451"/>
              <a:gd name="T33" fmla="*/ 475 h 501"/>
              <a:gd name="T34" fmla="*/ 450 w 451"/>
              <a:gd name="T35" fmla="*/ 375 h 501"/>
              <a:gd name="T36" fmla="*/ 450 w 451"/>
              <a:gd name="T37" fmla="*/ 25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 h="501">
                <a:moveTo>
                  <a:pt x="450" y="251"/>
                </a:moveTo>
                <a:lnTo>
                  <a:pt x="450" y="251"/>
                </a:lnTo>
                <a:cubicBezTo>
                  <a:pt x="450" y="200"/>
                  <a:pt x="400" y="175"/>
                  <a:pt x="375" y="175"/>
                </a:cubicBezTo>
                <a:cubicBezTo>
                  <a:pt x="375" y="151"/>
                  <a:pt x="300" y="125"/>
                  <a:pt x="275" y="75"/>
                </a:cubicBezTo>
                <a:cubicBezTo>
                  <a:pt x="250" y="51"/>
                  <a:pt x="250" y="100"/>
                  <a:pt x="225" y="100"/>
                </a:cubicBezTo>
                <a:cubicBezTo>
                  <a:pt x="225" y="100"/>
                  <a:pt x="225" y="75"/>
                  <a:pt x="175" y="25"/>
                </a:cubicBezTo>
                <a:cubicBezTo>
                  <a:pt x="150" y="0"/>
                  <a:pt x="125" y="0"/>
                  <a:pt x="100" y="0"/>
                </a:cubicBezTo>
                <a:cubicBezTo>
                  <a:pt x="100" y="0"/>
                  <a:pt x="100" y="0"/>
                  <a:pt x="75" y="0"/>
                </a:cubicBezTo>
                <a:cubicBezTo>
                  <a:pt x="50" y="25"/>
                  <a:pt x="50" y="51"/>
                  <a:pt x="50" y="51"/>
                </a:cubicBezTo>
                <a:cubicBezTo>
                  <a:pt x="50" y="100"/>
                  <a:pt x="25" y="151"/>
                  <a:pt x="25" y="225"/>
                </a:cubicBezTo>
                <a:cubicBezTo>
                  <a:pt x="25" y="300"/>
                  <a:pt x="0" y="275"/>
                  <a:pt x="0" y="351"/>
                </a:cubicBezTo>
                <a:cubicBezTo>
                  <a:pt x="0" y="400"/>
                  <a:pt x="0" y="400"/>
                  <a:pt x="25" y="400"/>
                </a:cubicBezTo>
                <a:cubicBezTo>
                  <a:pt x="25" y="400"/>
                  <a:pt x="25" y="425"/>
                  <a:pt x="0" y="451"/>
                </a:cubicBezTo>
                <a:cubicBezTo>
                  <a:pt x="25" y="451"/>
                  <a:pt x="25" y="451"/>
                  <a:pt x="50" y="451"/>
                </a:cubicBezTo>
                <a:cubicBezTo>
                  <a:pt x="75" y="451"/>
                  <a:pt x="125" y="475"/>
                  <a:pt x="175" y="500"/>
                </a:cubicBezTo>
                <a:cubicBezTo>
                  <a:pt x="225" y="500"/>
                  <a:pt x="200" y="475"/>
                  <a:pt x="250" y="500"/>
                </a:cubicBezTo>
                <a:cubicBezTo>
                  <a:pt x="275" y="500"/>
                  <a:pt x="325" y="500"/>
                  <a:pt x="375" y="475"/>
                </a:cubicBezTo>
                <a:cubicBezTo>
                  <a:pt x="425" y="451"/>
                  <a:pt x="425" y="425"/>
                  <a:pt x="450" y="375"/>
                </a:cubicBezTo>
                <a:cubicBezTo>
                  <a:pt x="425" y="325"/>
                  <a:pt x="450" y="275"/>
                  <a:pt x="450" y="251"/>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97" name="Freeform 222">
            <a:extLst>
              <a:ext uri="{FF2B5EF4-FFF2-40B4-BE49-F238E27FC236}">
                <a16:creationId xmlns:a16="http://schemas.microsoft.com/office/drawing/2014/main" id="{7FB53BCD-00D7-8446-A3C4-1FE947AE05D8}"/>
              </a:ext>
            </a:extLst>
          </p:cNvPr>
          <p:cNvSpPr>
            <a:spLocks noChangeArrowheads="1"/>
          </p:cNvSpPr>
          <p:nvPr/>
        </p:nvSpPr>
        <p:spPr bwMode="auto">
          <a:xfrm>
            <a:off x="3540861" y="5505684"/>
            <a:ext cx="606091" cy="1196712"/>
          </a:xfrm>
          <a:custGeom>
            <a:avLst/>
            <a:gdLst>
              <a:gd name="T0" fmla="*/ 725 w 1901"/>
              <a:gd name="T1" fmla="*/ 3675 h 3752"/>
              <a:gd name="T2" fmla="*/ 475 w 1901"/>
              <a:gd name="T3" fmla="*/ 3501 h 3752"/>
              <a:gd name="T4" fmla="*/ 450 w 1901"/>
              <a:gd name="T5" fmla="*/ 3401 h 3752"/>
              <a:gd name="T6" fmla="*/ 625 w 1901"/>
              <a:gd name="T7" fmla="*/ 3726 h 3752"/>
              <a:gd name="T8" fmla="*/ 775 w 1901"/>
              <a:gd name="T9" fmla="*/ 3701 h 3752"/>
              <a:gd name="T10" fmla="*/ 1875 w 1901"/>
              <a:gd name="T11" fmla="*/ 375 h 3752"/>
              <a:gd name="T12" fmla="*/ 1800 w 1901"/>
              <a:gd name="T13" fmla="*/ 375 h 3752"/>
              <a:gd name="T14" fmla="*/ 1750 w 1901"/>
              <a:gd name="T15" fmla="*/ 525 h 3752"/>
              <a:gd name="T16" fmla="*/ 1600 w 1901"/>
              <a:gd name="T17" fmla="*/ 575 h 3752"/>
              <a:gd name="T18" fmla="*/ 1425 w 1901"/>
              <a:gd name="T19" fmla="*/ 550 h 3752"/>
              <a:gd name="T20" fmla="*/ 1525 w 1901"/>
              <a:gd name="T21" fmla="*/ 350 h 3752"/>
              <a:gd name="T22" fmla="*/ 1250 w 1901"/>
              <a:gd name="T23" fmla="*/ 225 h 3752"/>
              <a:gd name="T24" fmla="*/ 1025 w 1901"/>
              <a:gd name="T25" fmla="*/ 25 h 3752"/>
              <a:gd name="T26" fmla="*/ 875 w 1901"/>
              <a:gd name="T27" fmla="*/ 75 h 3752"/>
              <a:gd name="T28" fmla="*/ 675 w 1901"/>
              <a:gd name="T29" fmla="*/ 25 h 3752"/>
              <a:gd name="T30" fmla="*/ 600 w 1901"/>
              <a:gd name="T31" fmla="*/ 200 h 3752"/>
              <a:gd name="T32" fmla="*/ 475 w 1901"/>
              <a:gd name="T33" fmla="*/ 350 h 3752"/>
              <a:gd name="T34" fmla="*/ 500 w 1901"/>
              <a:gd name="T35" fmla="*/ 525 h 3752"/>
              <a:gd name="T36" fmla="*/ 400 w 1901"/>
              <a:gd name="T37" fmla="*/ 650 h 3752"/>
              <a:gd name="T38" fmla="*/ 325 w 1901"/>
              <a:gd name="T39" fmla="*/ 775 h 3752"/>
              <a:gd name="T40" fmla="*/ 300 w 1901"/>
              <a:gd name="T41" fmla="*/ 950 h 3752"/>
              <a:gd name="T42" fmla="*/ 325 w 1901"/>
              <a:gd name="T43" fmla="*/ 1150 h 3752"/>
              <a:gd name="T44" fmla="*/ 325 w 1901"/>
              <a:gd name="T45" fmla="*/ 1301 h 3752"/>
              <a:gd name="T46" fmla="*/ 300 w 1901"/>
              <a:gd name="T47" fmla="*/ 1501 h 3752"/>
              <a:gd name="T48" fmla="*/ 225 w 1901"/>
              <a:gd name="T49" fmla="*/ 1701 h 3752"/>
              <a:gd name="T50" fmla="*/ 200 w 1901"/>
              <a:gd name="T51" fmla="*/ 1801 h 3752"/>
              <a:gd name="T52" fmla="*/ 174 w 1901"/>
              <a:gd name="T53" fmla="*/ 1925 h 3752"/>
              <a:gd name="T54" fmla="*/ 150 w 1901"/>
              <a:gd name="T55" fmla="*/ 2050 h 3752"/>
              <a:gd name="T56" fmla="*/ 150 w 1901"/>
              <a:gd name="T57" fmla="*/ 2250 h 3752"/>
              <a:gd name="T58" fmla="*/ 174 w 1901"/>
              <a:gd name="T59" fmla="*/ 2375 h 3752"/>
              <a:gd name="T60" fmla="*/ 200 w 1901"/>
              <a:gd name="T61" fmla="*/ 2450 h 3752"/>
              <a:gd name="T62" fmla="*/ 174 w 1901"/>
              <a:gd name="T63" fmla="*/ 2526 h 3752"/>
              <a:gd name="T64" fmla="*/ 174 w 1901"/>
              <a:gd name="T65" fmla="*/ 2675 h 3752"/>
              <a:gd name="T66" fmla="*/ 100 w 1901"/>
              <a:gd name="T67" fmla="*/ 2801 h 3752"/>
              <a:gd name="T68" fmla="*/ 74 w 1901"/>
              <a:gd name="T69" fmla="*/ 2950 h 3752"/>
              <a:gd name="T70" fmla="*/ 25 w 1901"/>
              <a:gd name="T71" fmla="*/ 3101 h 3752"/>
              <a:gd name="T72" fmla="*/ 125 w 1901"/>
              <a:gd name="T73" fmla="*/ 3201 h 3752"/>
              <a:gd name="T74" fmla="*/ 174 w 1901"/>
              <a:gd name="T75" fmla="*/ 3326 h 3752"/>
              <a:gd name="T76" fmla="*/ 374 w 1901"/>
              <a:gd name="T77" fmla="*/ 3351 h 3752"/>
              <a:gd name="T78" fmla="*/ 425 w 1901"/>
              <a:gd name="T79" fmla="*/ 3275 h 3752"/>
              <a:gd name="T80" fmla="*/ 425 w 1901"/>
              <a:gd name="T81" fmla="*/ 3126 h 3752"/>
              <a:gd name="T82" fmla="*/ 550 w 1901"/>
              <a:gd name="T83" fmla="*/ 3026 h 3752"/>
              <a:gd name="T84" fmla="*/ 725 w 1901"/>
              <a:gd name="T85" fmla="*/ 2826 h 3752"/>
              <a:gd name="T86" fmla="*/ 650 w 1901"/>
              <a:gd name="T87" fmla="*/ 2701 h 3752"/>
              <a:gd name="T88" fmla="*/ 725 w 1901"/>
              <a:gd name="T89" fmla="*/ 2475 h 3752"/>
              <a:gd name="T90" fmla="*/ 775 w 1901"/>
              <a:gd name="T91" fmla="*/ 2375 h 3752"/>
              <a:gd name="T92" fmla="*/ 850 w 1901"/>
              <a:gd name="T93" fmla="*/ 2250 h 3752"/>
              <a:gd name="T94" fmla="*/ 900 w 1901"/>
              <a:gd name="T95" fmla="*/ 2226 h 3752"/>
              <a:gd name="T96" fmla="*/ 875 w 1901"/>
              <a:gd name="T97" fmla="*/ 2175 h 3752"/>
              <a:gd name="T98" fmla="*/ 800 w 1901"/>
              <a:gd name="T99" fmla="*/ 2075 h 3752"/>
              <a:gd name="T100" fmla="*/ 950 w 1901"/>
              <a:gd name="T101" fmla="*/ 2026 h 3752"/>
              <a:gd name="T102" fmla="*/ 1075 w 1901"/>
              <a:gd name="T103" fmla="*/ 1901 h 3752"/>
              <a:gd name="T104" fmla="*/ 1100 w 1901"/>
              <a:gd name="T105" fmla="*/ 1775 h 3752"/>
              <a:gd name="T106" fmla="*/ 1525 w 1901"/>
              <a:gd name="T107" fmla="*/ 1675 h 3752"/>
              <a:gd name="T108" fmla="*/ 1575 w 1901"/>
              <a:gd name="T109" fmla="*/ 1501 h 3752"/>
              <a:gd name="T110" fmla="*/ 1500 w 1901"/>
              <a:gd name="T111" fmla="*/ 1350 h 3752"/>
              <a:gd name="T112" fmla="*/ 1450 w 1901"/>
              <a:gd name="T113" fmla="*/ 1301 h 3752"/>
              <a:gd name="T114" fmla="*/ 1450 w 1901"/>
              <a:gd name="T115" fmla="*/ 1201 h 3752"/>
              <a:gd name="T116" fmla="*/ 1500 w 1901"/>
              <a:gd name="T117" fmla="*/ 901 h 3752"/>
              <a:gd name="T118" fmla="*/ 1775 w 1901"/>
              <a:gd name="T119" fmla="*/ 575 h 3752"/>
              <a:gd name="T120" fmla="*/ 1875 w 1901"/>
              <a:gd name="T121" fmla="*/ 375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1" h="3752">
                <a:moveTo>
                  <a:pt x="725" y="3675"/>
                </a:moveTo>
                <a:lnTo>
                  <a:pt x="725" y="3675"/>
                </a:lnTo>
                <a:cubicBezTo>
                  <a:pt x="675" y="3675"/>
                  <a:pt x="550" y="3575"/>
                  <a:pt x="525" y="3551"/>
                </a:cubicBezTo>
                <a:cubicBezTo>
                  <a:pt x="500" y="3526"/>
                  <a:pt x="525" y="3501"/>
                  <a:pt x="475" y="3501"/>
                </a:cubicBezTo>
                <a:cubicBezTo>
                  <a:pt x="450" y="3501"/>
                  <a:pt x="475" y="3475"/>
                  <a:pt x="500" y="3475"/>
                </a:cubicBezTo>
                <a:cubicBezTo>
                  <a:pt x="500" y="3451"/>
                  <a:pt x="475" y="3426"/>
                  <a:pt x="450" y="3401"/>
                </a:cubicBezTo>
                <a:cubicBezTo>
                  <a:pt x="450" y="3475"/>
                  <a:pt x="450" y="3726"/>
                  <a:pt x="450" y="3726"/>
                </a:cubicBezTo>
                <a:cubicBezTo>
                  <a:pt x="475" y="3726"/>
                  <a:pt x="575" y="3701"/>
                  <a:pt x="625" y="3726"/>
                </a:cubicBezTo>
                <a:cubicBezTo>
                  <a:pt x="625" y="3726"/>
                  <a:pt x="650" y="3751"/>
                  <a:pt x="650" y="3726"/>
                </a:cubicBezTo>
                <a:cubicBezTo>
                  <a:pt x="675" y="3701"/>
                  <a:pt x="750" y="3726"/>
                  <a:pt x="775" y="3701"/>
                </a:cubicBezTo>
                <a:cubicBezTo>
                  <a:pt x="800" y="3675"/>
                  <a:pt x="775" y="3675"/>
                  <a:pt x="725" y="3675"/>
                </a:cubicBezTo>
                <a:close/>
                <a:moveTo>
                  <a:pt x="1875" y="375"/>
                </a:moveTo>
                <a:lnTo>
                  <a:pt x="1875" y="375"/>
                </a:lnTo>
                <a:cubicBezTo>
                  <a:pt x="1850" y="375"/>
                  <a:pt x="1825" y="375"/>
                  <a:pt x="1800" y="375"/>
                </a:cubicBezTo>
                <a:lnTo>
                  <a:pt x="1800" y="375"/>
                </a:lnTo>
                <a:cubicBezTo>
                  <a:pt x="1825" y="425"/>
                  <a:pt x="1800" y="525"/>
                  <a:pt x="1750" y="525"/>
                </a:cubicBezTo>
                <a:cubicBezTo>
                  <a:pt x="1725" y="525"/>
                  <a:pt x="1700" y="575"/>
                  <a:pt x="1675" y="550"/>
                </a:cubicBezTo>
                <a:cubicBezTo>
                  <a:pt x="1675" y="550"/>
                  <a:pt x="1625" y="600"/>
                  <a:pt x="1600" y="575"/>
                </a:cubicBezTo>
                <a:cubicBezTo>
                  <a:pt x="1575" y="550"/>
                  <a:pt x="1550" y="575"/>
                  <a:pt x="1525" y="575"/>
                </a:cubicBezTo>
                <a:cubicBezTo>
                  <a:pt x="1500" y="550"/>
                  <a:pt x="1425" y="575"/>
                  <a:pt x="1425" y="550"/>
                </a:cubicBezTo>
                <a:cubicBezTo>
                  <a:pt x="1425" y="525"/>
                  <a:pt x="1450" y="525"/>
                  <a:pt x="1450" y="475"/>
                </a:cubicBezTo>
                <a:cubicBezTo>
                  <a:pt x="1450" y="425"/>
                  <a:pt x="1550" y="375"/>
                  <a:pt x="1525" y="350"/>
                </a:cubicBezTo>
                <a:cubicBezTo>
                  <a:pt x="1525" y="350"/>
                  <a:pt x="1375" y="300"/>
                  <a:pt x="1350" y="275"/>
                </a:cubicBezTo>
                <a:cubicBezTo>
                  <a:pt x="1350" y="250"/>
                  <a:pt x="1300" y="225"/>
                  <a:pt x="1250" y="225"/>
                </a:cubicBezTo>
                <a:cubicBezTo>
                  <a:pt x="1200" y="225"/>
                  <a:pt x="1200" y="175"/>
                  <a:pt x="1150" y="150"/>
                </a:cubicBezTo>
                <a:cubicBezTo>
                  <a:pt x="1100" y="125"/>
                  <a:pt x="1050" y="50"/>
                  <a:pt x="1025" y="25"/>
                </a:cubicBezTo>
                <a:cubicBezTo>
                  <a:pt x="975" y="25"/>
                  <a:pt x="925" y="0"/>
                  <a:pt x="925" y="25"/>
                </a:cubicBezTo>
                <a:cubicBezTo>
                  <a:pt x="900" y="50"/>
                  <a:pt x="900" y="125"/>
                  <a:pt x="875" y="75"/>
                </a:cubicBezTo>
                <a:cubicBezTo>
                  <a:pt x="850" y="50"/>
                  <a:pt x="800" y="50"/>
                  <a:pt x="750" y="25"/>
                </a:cubicBezTo>
                <a:cubicBezTo>
                  <a:pt x="725" y="25"/>
                  <a:pt x="725" y="0"/>
                  <a:pt x="675" y="25"/>
                </a:cubicBezTo>
                <a:cubicBezTo>
                  <a:pt x="650" y="50"/>
                  <a:pt x="625" y="75"/>
                  <a:pt x="600" y="100"/>
                </a:cubicBezTo>
                <a:cubicBezTo>
                  <a:pt x="600" y="125"/>
                  <a:pt x="600" y="175"/>
                  <a:pt x="600" y="200"/>
                </a:cubicBezTo>
                <a:cubicBezTo>
                  <a:pt x="575" y="225"/>
                  <a:pt x="475" y="275"/>
                  <a:pt x="475" y="275"/>
                </a:cubicBezTo>
                <a:cubicBezTo>
                  <a:pt x="475" y="300"/>
                  <a:pt x="500" y="350"/>
                  <a:pt x="475" y="350"/>
                </a:cubicBezTo>
                <a:cubicBezTo>
                  <a:pt x="450" y="375"/>
                  <a:pt x="525" y="450"/>
                  <a:pt x="475" y="450"/>
                </a:cubicBezTo>
                <a:cubicBezTo>
                  <a:pt x="450" y="475"/>
                  <a:pt x="500" y="500"/>
                  <a:pt x="500" y="525"/>
                </a:cubicBezTo>
                <a:cubicBezTo>
                  <a:pt x="475" y="525"/>
                  <a:pt x="425" y="550"/>
                  <a:pt x="425" y="575"/>
                </a:cubicBezTo>
                <a:cubicBezTo>
                  <a:pt x="425" y="575"/>
                  <a:pt x="425" y="625"/>
                  <a:pt x="400" y="650"/>
                </a:cubicBezTo>
                <a:cubicBezTo>
                  <a:pt x="374" y="650"/>
                  <a:pt x="350" y="700"/>
                  <a:pt x="350" y="725"/>
                </a:cubicBezTo>
                <a:cubicBezTo>
                  <a:pt x="350" y="750"/>
                  <a:pt x="325" y="725"/>
                  <a:pt x="325" y="775"/>
                </a:cubicBezTo>
                <a:cubicBezTo>
                  <a:pt x="350" y="825"/>
                  <a:pt x="374" y="875"/>
                  <a:pt x="325" y="875"/>
                </a:cubicBezTo>
                <a:cubicBezTo>
                  <a:pt x="300" y="875"/>
                  <a:pt x="325" y="950"/>
                  <a:pt x="300" y="950"/>
                </a:cubicBezTo>
                <a:cubicBezTo>
                  <a:pt x="274" y="950"/>
                  <a:pt x="274" y="1025"/>
                  <a:pt x="300" y="1050"/>
                </a:cubicBezTo>
                <a:cubicBezTo>
                  <a:pt x="325" y="1075"/>
                  <a:pt x="325" y="1101"/>
                  <a:pt x="325" y="1150"/>
                </a:cubicBezTo>
                <a:cubicBezTo>
                  <a:pt x="325" y="1175"/>
                  <a:pt x="350" y="1201"/>
                  <a:pt x="350" y="1225"/>
                </a:cubicBezTo>
                <a:cubicBezTo>
                  <a:pt x="350" y="1250"/>
                  <a:pt x="350" y="1275"/>
                  <a:pt x="325" y="1301"/>
                </a:cubicBezTo>
                <a:cubicBezTo>
                  <a:pt x="300" y="1325"/>
                  <a:pt x="325" y="1350"/>
                  <a:pt x="300" y="1375"/>
                </a:cubicBezTo>
                <a:cubicBezTo>
                  <a:pt x="274" y="1375"/>
                  <a:pt x="325" y="1475"/>
                  <a:pt x="300" y="1501"/>
                </a:cubicBezTo>
                <a:cubicBezTo>
                  <a:pt x="274" y="1501"/>
                  <a:pt x="225" y="1525"/>
                  <a:pt x="225" y="1575"/>
                </a:cubicBezTo>
                <a:cubicBezTo>
                  <a:pt x="225" y="1650"/>
                  <a:pt x="225" y="1675"/>
                  <a:pt x="225" y="1701"/>
                </a:cubicBezTo>
                <a:cubicBezTo>
                  <a:pt x="225" y="1725"/>
                  <a:pt x="250" y="1725"/>
                  <a:pt x="250" y="1750"/>
                </a:cubicBezTo>
                <a:cubicBezTo>
                  <a:pt x="250" y="1801"/>
                  <a:pt x="200" y="1775"/>
                  <a:pt x="200" y="1801"/>
                </a:cubicBezTo>
                <a:cubicBezTo>
                  <a:pt x="200" y="1825"/>
                  <a:pt x="200" y="1875"/>
                  <a:pt x="200" y="1875"/>
                </a:cubicBezTo>
                <a:cubicBezTo>
                  <a:pt x="174" y="1875"/>
                  <a:pt x="174" y="1875"/>
                  <a:pt x="174" y="1925"/>
                </a:cubicBezTo>
                <a:cubicBezTo>
                  <a:pt x="174" y="1975"/>
                  <a:pt x="150" y="1975"/>
                  <a:pt x="150" y="2001"/>
                </a:cubicBezTo>
                <a:cubicBezTo>
                  <a:pt x="150" y="2001"/>
                  <a:pt x="150" y="2026"/>
                  <a:pt x="150" y="2050"/>
                </a:cubicBezTo>
                <a:cubicBezTo>
                  <a:pt x="150" y="2075"/>
                  <a:pt x="174" y="2150"/>
                  <a:pt x="150" y="2150"/>
                </a:cubicBezTo>
                <a:cubicBezTo>
                  <a:pt x="125" y="2150"/>
                  <a:pt x="125" y="2250"/>
                  <a:pt x="150" y="2250"/>
                </a:cubicBezTo>
                <a:cubicBezTo>
                  <a:pt x="150" y="2275"/>
                  <a:pt x="150" y="2301"/>
                  <a:pt x="150" y="2301"/>
                </a:cubicBezTo>
                <a:cubicBezTo>
                  <a:pt x="150" y="2326"/>
                  <a:pt x="200" y="2350"/>
                  <a:pt x="174" y="2375"/>
                </a:cubicBezTo>
                <a:cubicBezTo>
                  <a:pt x="150" y="2401"/>
                  <a:pt x="150" y="2426"/>
                  <a:pt x="200" y="2426"/>
                </a:cubicBezTo>
                <a:cubicBezTo>
                  <a:pt x="225" y="2401"/>
                  <a:pt x="250" y="2450"/>
                  <a:pt x="200" y="2450"/>
                </a:cubicBezTo>
                <a:cubicBezTo>
                  <a:pt x="174" y="2450"/>
                  <a:pt x="150" y="2450"/>
                  <a:pt x="174" y="2475"/>
                </a:cubicBezTo>
                <a:cubicBezTo>
                  <a:pt x="200" y="2501"/>
                  <a:pt x="225" y="2526"/>
                  <a:pt x="174" y="2526"/>
                </a:cubicBezTo>
                <a:cubicBezTo>
                  <a:pt x="150" y="2550"/>
                  <a:pt x="174" y="2575"/>
                  <a:pt x="174" y="2601"/>
                </a:cubicBezTo>
                <a:cubicBezTo>
                  <a:pt x="150" y="2650"/>
                  <a:pt x="200" y="2675"/>
                  <a:pt x="174" y="2675"/>
                </a:cubicBezTo>
                <a:cubicBezTo>
                  <a:pt x="150" y="2701"/>
                  <a:pt x="174" y="2750"/>
                  <a:pt x="150" y="2750"/>
                </a:cubicBezTo>
                <a:cubicBezTo>
                  <a:pt x="100" y="2750"/>
                  <a:pt x="125" y="2801"/>
                  <a:pt x="100" y="2801"/>
                </a:cubicBezTo>
                <a:cubicBezTo>
                  <a:pt x="74" y="2826"/>
                  <a:pt x="125" y="2875"/>
                  <a:pt x="100" y="2875"/>
                </a:cubicBezTo>
                <a:cubicBezTo>
                  <a:pt x="74" y="2901"/>
                  <a:pt x="100" y="2950"/>
                  <a:pt x="74" y="2950"/>
                </a:cubicBezTo>
                <a:cubicBezTo>
                  <a:pt x="25" y="2950"/>
                  <a:pt x="25" y="3001"/>
                  <a:pt x="0" y="3001"/>
                </a:cubicBezTo>
                <a:cubicBezTo>
                  <a:pt x="0" y="3026"/>
                  <a:pt x="0" y="3075"/>
                  <a:pt x="25" y="3101"/>
                </a:cubicBezTo>
                <a:cubicBezTo>
                  <a:pt x="50" y="3126"/>
                  <a:pt x="0" y="3150"/>
                  <a:pt x="25" y="3150"/>
                </a:cubicBezTo>
                <a:cubicBezTo>
                  <a:pt x="50" y="3175"/>
                  <a:pt x="125" y="3150"/>
                  <a:pt x="125" y="3201"/>
                </a:cubicBezTo>
                <a:cubicBezTo>
                  <a:pt x="100" y="3226"/>
                  <a:pt x="100" y="3301"/>
                  <a:pt x="125" y="3301"/>
                </a:cubicBezTo>
                <a:cubicBezTo>
                  <a:pt x="150" y="3301"/>
                  <a:pt x="150" y="3351"/>
                  <a:pt x="174" y="3326"/>
                </a:cubicBezTo>
                <a:cubicBezTo>
                  <a:pt x="200" y="3326"/>
                  <a:pt x="300" y="3326"/>
                  <a:pt x="325" y="3326"/>
                </a:cubicBezTo>
                <a:cubicBezTo>
                  <a:pt x="350" y="3351"/>
                  <a:pt x="374" y="3351"/>
                  <a:pt x="374" y="3351"/>
                </a:cubicBezTo>
                <a:cubicBezTo>
                  <a:pt x="400" y="3351"/>
                  <a:pt x="475" y="3375"/>
                  <a:pt x="475" y="3375"/>
                </a:cubicBezTo>
                <a:cubicBezTo>
                  <a:pt x="500" y="3351"/>
                  <a:pt x="425" y="3301"/>
                  <a:pt x="425" y="3275"/>
                </a:cubicBezTo>
                <a:lnTo>
                  <a:pt x="425" y="3226"/>
                </a:lnTo>
                <a:cubicBezTo>
                  <a:pt x="425" y="3201"/>
                  <a:pt x="400" y="3150"/>
                  <a:pt x="425" y="3126"/>
                </a:cubicBezTo>
                <a:cubicBezTo>
                  <a:pt x="475" y="3101"/>
                  <a:pt x="475" y="3075"/>
                  <a:pt x="475" y="3101"/>
                </a:cubicBezTo>
                <a:cubicBezTo>
                  <a:pt x="500" y="3101"/>
                  <a:pt x="550" y="3075"/>
                  <a:pt x="550" y="3026"/>
                </a:cubicBezTo>
                <a:cubicBezTo>
                  <a:pt x="550" y="2975"/>
                  <a:pt x="575" y="2950"/>
                  <a:pt x="600" y="2926"/>
                </a:cubicBezTo>
                <a:cubicBezTo>
                  <a:pt x="650" y="2875"/>
                  <a:pt x="725" y="2850"/>
                  <a:pt x="725" y="2826"/>
                </a:cubicBezTo>
                <a:cubicBezTo>
                  <a:pt x="700" y="2801"/>
                  <a:pt x="725" y="2750"/>
                  <a:pt x="725" y="2726"/>
                </a:cubicBezTo>
                <a:cubicBezTo>
                  <a:pt x="725" y="2726"/>
                  <a:pt x="675" y="2726"/>
                  <a:pt x="650" y="2701"/>
                </a:cubicBezTo>
                <a:cubicBezTo>
                  <a:pt x="625" y="2701"/>
                  <a:pt x="525" y="2650"/>
                  <a:pt x="575" y="2575"/>
                </a:cubicBezTo>
                <a:cubicBezTo>
                  <a:pt x="625" y="2501"/>
                  <a:pt x="700" y="2475"/>
                  <a:pt x="725" y="2475"/>
                </a:cubicBezTo>
                <a:cubicBezTo>
                  <a:pt x="750" y="2475"/>
                  <a:pt x="725" y="2450"/>
                  <a:pt x="750" y="2426"/>
                </a:cubicBezTo>
                <a:cubicBezTo>
                  <a:pt x="775" y="2426"/>
                  <a:pt x="775" y="2401"/>
                  <a:pt x="775" y="2375"/>
                </a:cubicBezTo>
                <a:cubicBezTo>
                  <a:pt x="775" y="2326"/>
                  <a:pt x="775" y="2275"/>
                  <a:pt x="825" y="2275"/>
                </a:cubicBezTo>
                <a:cubicBezTo>
                  <a:pt x="850" y="2275"/>
                  <a:pt x="875" y="2250"/>
                  <a:pt x="850" y="2250"/>
                </a:cubicBezTo>
                <a:cubicBezTo>
                  <a:pt x="825" y="2226"/>
                  <a:pt x="800" y="2201"/>
                  <a:pt x="850" y="2201"/>
                </a:cubicBezTo>
                <a:cubicBezTo>
                  <a:pt x="875" y="2201"/>
                  <a:pt x="875" y="2226"/>
                  <a:pt x="900" y="2226"/>
                </a:cubicBezTo>
                <a:cubicBezTo>
                  <a:pt x="925" y="2226"/>
                  <a:pt x="975" y="2175"/>
                  <a:pt x="925" y="2150"/>
                </a:cubicBezTo>
                <a:cubicBezTo>
                  <a:pt x="900" y="2126"/>
                  <a:pt x="900" y="2175"/>
                  <a:pt x="875" y="2175"/>
                </a:cubicBezTo>
                <a:cubicBezTo>
                  <a:pt x="850" y="2175"/>
                  <a:pt x="850" y="2150"/>
                  <a:pt x="825" y="2150"/>
                </a:cubicBezTo>
                <a:cubicBezTo>
                  <a:pt x="800" y="2150"/>
                  <a:pt x="825" y="2101"/>
                  <a:pt x="800" y="2075"/>
                </a:cubicBezTo>
                <a:cubicBezTo>
                  <a:pt x="800" y="2050"/>
                  <a:pt x="775" y="2026"/>
                  <a:pt x="800" y="2001"/>
                </a:cubicBezTo>
                <a:cubicBezTo>
                  <a:pt x="825" y="1975"/>
                  <a:pt x="900" y="2026"/>
                  <a:pt x="950" y="2026"/>
                </a:cubicBezTo>
                <a:cubicBezTo>
                  <a:pt x="1025" y="2026"/>
                  <a:pt x="1050" y="2001"/>
                  <a:pt x="1050" y="1975"/>
                </a:cubicBezTo>
                <a:cubicBezTo>
                  <a:pt x="1050" y="1950"/>
                  <a:pt x="1025" y="1925"/>
                  <a:pt x="1075" y="1901"/>
                </a:cubicBezTo>
                <a:cubicBezTo>
                  <a:pt x="1100" y="1875"/>
                  <a:pt x="1075" y="1850"/>
                  <a:pt x="1075" y="1825"/>
                </a:cubicBezTo>
                <a:cubicBezTo>
                  <a:pt x="1050" y="1801"/>
                  <a:pt x="1075" y="1775"/>
                  <a:pt x="1100" y="1775"/>
                </a:cubicBezTo>
                <a:cubicBezTo>
                  <a:pt x="1125" y="1801"/>
                  <a:pt x="1225" y="1801"/>
                  <a:pt x="1350" y="1775"/>
                </a:cubicBezTo>
                <a:cubicBezTo>
                  <a:pt x="1450" y="1750"/>
                  <a:pt x="1500" y="1701"/>
                  <a:pt x="1525" y="1675"/>
                </a:cubicBezTo>
                <a:cubicBezTo>
                  <a:pt x="1525" y="1650"/>
                  <a:pt x="1600" y="1575"/>
                  <a:pt x="1600" y="1550"/>
                </a:cubicBezTo>
                <a:cubicBezTo>
                  <a:pt x="1625" y="1525"/>
                  <a:pt x="1600" y="1501"/>
                  <a:pt x="1575" y="1501"/>
                </a:cubicBezTo>
                <a:cubicBezTo>
                  <a:pt x="1525" y="1501"/>
                  <a:pt x="1525" y="1450"/>
                  <a:pt x="1550" y="1425"/>
                </a:cubicBezTo>
                <a:cubicBezTo>
                  <a:pt x="1575" y="1401"/>
                  <a:pt x="1525" y="1375"/>
                  <a:pt x="1500" y="1350"/>
                </a:cubicBezTo>
                <a:cubicBezTo>
                  <a:pt x="1450" y="1350"/>
                  <a:pt x="1400" y="1325"/>
                  <a:pt x="1425" y="1301"/>
                </a:cubicBezTo>
                <a:cubicBezTo>
                  <a:pt x="1450" y="1275"/>
                  <a:pt x="1450" y="1275"/>
                  <a:pt x="1450" y="1301"/>
                </a:cubicBezTo>
                <a:cubicBezTo>
                  <a:pt x="1475" y="1275"/>
                  <a:pt x="1475" y="1250"/>
                  <a:pt x="1475" y="1250"/>
                </a:cubicBezTo>
                <a:cubicBezTo>
                  <a:pt x="1450" y="1250"/>
                  <a:pt x="1450" y="1250"/>
                  <a:pt x="1450" y="1201"/>
                </a:cubicBezTo>
                <a:cubicBezTo>
                  <a:pt x="1450" y="1125"/>
                  <a:pt x="1475" y="1150"/>
                  <a:pt x="1475" y="1075"/>
                </a:cubicBezTo>
                <a:cubicBezTo>
                  <a:pt x="1475" y="1001"/>
                  <a:pt x="1500" y="950"/>
                  <a:pt x="1500" y="901"/>
                </a:cubicBezTo>
                <a:cubicBezTo>
                  <a:pt x="1500" y="875"/>
                  <a:pt x="1575" y="825"/>
                  <a:pt x="1600" y="750"/>
                </a:cubicBezTo>
                <a:cubicBezTo>
                  <a:pt x="1650" y="700"/>
                  <a:pt x="1725" y="600"/>
                  <a:pt x="1775" y="575"/>
                </a:cubicBezTo>
                <a:cubicBezTo>
                  <a:pt x="1800" y="575"/>
                  <a:pt x="1875" y="550"/>
                  <a:pt x="1875" y="525"/>
                </a:cubicBezTo>
                <a:cubicBezTo>
                  <a:pt x="1900" y="500"/>
                  <a:pt x="1875" y="400"/>
                  <a:pt x="1875" y="375"/>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98" name="Freeform 223">
            <a:extLst>
              <a:ext uri="{FF2B5EF4-FFF2-40B4-BE49-F238E27FC236}">
                <a16:creationId xmlns:a16="http://schemas.microsoft.com/office/drawing/2014/main" id="{91E80C11-94E8-334C-8C53-C098552D4AAA}"/>
              </a:ext>
            </a:extLst>
          </p:cNvPr>
          <p:cNvSpPr>
            <a:spLocks noChangeArrowheads="1"/>
          </p:cNvSpPr>
          <p:nvPr/>
        </p:nvSpPr>
        <p:spPr bwMode="auto">
          <a:xfrm>
            <a:off x="3469143" y="5370685"/>
            <a:ext cx="271404" cy="1355616"/>
          </a:xfrm>
          <a:custGeom>
            <a:avLst/>
            <a:gdLst>
              <a:gd name="T0" fmla="*/ 351 w 852"/>
              <a:gd name="T1" fmla="*/ 3726 h 4252"/>
              <a:gd name="T2" fmla="*/ 251 w 852"/>
              <a:gd name="T3" fmla="*/ 3526 h 4252"/>
              <a:gd name="T4" fmla="*/ 326 w 852"/>
              <a:gd name="T5" fmla="*/ 3300 h 4252"/>
              <a:gd name="T6" fmla="*/ 400 w 852"/>
              <a:gd name="T7" fmla="*/ 3100 h 4252"/>
              <a:gd name="T8" fmla="*/ 400 w 852"/>
              <a:gd name="T9" fmla="*/ 2900 h 4252"/>
              <a:gd name="T10" fmla="*/ 400 w 852"/>
              <a:gd name="T11" fmla="*/ 2800 h 4252"/>
              <a:gd name="T12" fmla="*/ 376 w 852"/>
              <a:gd name="T13" fmla="*/ 2575 h 4252"/>
              <a:gd name="T14" fmla="*/ 400 w 852"/>
              <a:gd name="T15" fmla="*/ 2350 h 4252"/>
              <a:gd name="T16" fmla="*/ 476 w 852"/>
              <a:gd name="T17" fmla="*/ 2175 h 4252"/>
              <a:gd name="T18" fmla="*/ 526 w 852"/>
              <a:gd name="T19" fmla="*/ 1926 h 4252"/>
              <a:gd name="T20" fmla="*/ 576 w 852"/>
              <a:gd name="T21" fmla="*/ 1650 h 4252"/>
              <a:gd name="T22" fmla="*/ 526 w 852"/>
              <a:gd name="T23" fmla="*/ 1375 h 4252"/>
              <a:gd name="T24" fmla="*/ 576 w 852"/>
              <a:gd name="T25" fmla="*/ 1150 h 4252"/>
              <a:gd name="T26" fmla="*/ 726 w 852"/>
              <a:gd name="T27" fmla="*/ 950 h 4252"/>
              <a:gd name="T28" fmla="*/ 701 w 852"/>
              <a:gd name="T29" fmla="*/ 700 h 4252"/>
              <a:gd name="T30" fmla="*/ 776 w 852"/>
              <a:gd name="T31" fmla="*/ 525 h 4252"/>
              <a:gd name="T32" fmla="*/ 676 w 852"/>
              <a:gd name="T33" fmla="*/ 275 h 4252"/>
              <a:gd name="T34" fmla="*/ 651 w 852"/>
              <a:gd name="T35" fmla="*/ 50 h 4252"/>
              <a:gd name="T36" fmla="*/ 551 w 852"/>
              <a:gd name="T37" fmla="*/ 100 h 4252"/>
              <a:gd name="T38" fmla="*/ 526 w 852"/>
              <a:gd name="T39" fmla="*/ 575 h 4252"/>
              <a:gd name="T40" fmla="*/ 476 w 852"/>
              <a:gd name="T41" fmla="*/ 950 h 4252"/>
              <a:gd name="T42" fmla="*/ 451 w 852"/>
              <a:gd name="T43" fmla="*/ 1250 h 4252"/>
              <a:gd name="T44" fmla="*/ 376 w 852"/>
              <a:gd name="T45" fmla="*/ 1626 h 4252"/>
              <a:gd name="T46" fmla="*/ 226 w 852"/>
              <a:gd name="T47" fmla="*/ 2026 h 4252"/>
              <a:gd name="T48" fmla="*/ 251 w 852"/>
              <a:gd name="T49" fmla="*/ 2300 h 4252"/>
              <a:gd name="T50" fmla="*/ 200 w 852"/>
              <a:gd name="T51" fmla="*/ 2551 h 4252"/>
              <a:gd name="T52" fmla="*/ 226 w 852"/>
              <a:gd name="T53" fmla="*/ 2551 h 4252"/>
              <a:gd name="T54" fmla="*/ 300 w 852"/>
              <a:gd name="T55" fmla="*/ 2575 h 4252"/>
              <a:gd name="T56" fmla="*/ 251 w 852"/>
              <a:gd name="T57" fmla="*/ 2800 h 4252"/>
              <a:gd name="T58" fmla="*/ 251 w 852"/>
              <a:gd name="T59" fmla="*/ 2951 h 4252"/>
              <a:gd name="T60" fmla="*/ 151 w 852"/>
              <a:gd name="T61" fmla="*/ 3000 h 4252"/>
              <a:gd name="T62" fmla="*/ 176 w 852"/>
              <a:gd name="T63" fmla="*/ 2951 h 4252"/>
              <a:gd name="T64" fmla="*/ 76 w 852"/>
              <a:gd name="T65" fmla="*/ 3051 h 4252"/>
              <a:gd name="T66" fmla="*/ 100 w 852"/>
              <a:gd name="T67" fmla="*/ 3126 h 4252"/>
              <a:gd name="T68" fmla="*/ 126 w 852"/>
              <a:gd name="T69" fmla="*/ 3226 h 4252"/>
              <a:gd name="T70" fmla="*/ 151 w 852"/>
              <a:gd name="T71" fmla="*/ 3251 h 4252"/>
              <a:gd name="T72" fmla="*/ 76 w 852"/>
              <a:gd name="T73" fmla="*/ 3351 h 4252"/>
              <a:gd name="T74" fmla="*/ 100 w 852"/>
              <a:gd name="T75" fmla="*/ 3375 h 4252"/>
              <a:gd name="T76" fmla="*/ 100 w 852"/>
              <a:gd name="T77" fmla="*/ 3500 h 4252"/>
              <a:gd name="T78" fmla="*/ 151 w 852"/>
              <a:gd name="T79" fmla="*/ 3475 h 4252"/>
              <a:gd name="T80" fmla="*/ 76 w 852"/>
              <a:gd name="T81" fmla="*/ 3626 h 4252"/>
              <a:gd name="T82" fmla="*/ 176 w 852"/>
              <a:gd name="T83" fmla="*/ 3651 h 4252"/>
              <a:gd name="T84" fmla="*/ 226 w 852"/>
              <a:gd name="T85" fmla="*/ 3751 h 4252"/>
              <a:gd name="T86" fmla="*/ 226 w 852"/>
              <a:gd name="T87" fmla="*/ 3776 h 4252"/>
              <a:gd name="T88" fmla="*/ 400 w 852"/>
              <a:gd name="T89" fmla="*/ 3826 h 4252"/>
              <a:gd name="T90" fmla="*/ 251 w 852"/>
              <a:gd name="T91" fmla="*/ 3876 h 4252"/>
              <a:gd name="T92" fmla="*/ 426 w 852"/>
              <a:gd name="T93" fmla="*/ 3876 h 4252"/>
              <a:gd name="T94" fmla="*/ 226 w 852"/>
              <a:gd name="T95" fmla="*/ 3951 h 4252"/>
              <a:gd name="T96" fmla="*/ 376 w 852"/>
              <a:gd name="T97" fmla="*/ 4051 h 4252"/>
              <a:gd name="T98" fmla="*/ 451 w 852"/>
              <a:gd name="T99" fmla="*/ 3926 h 4252"/>
              <a:gd name="T100" fmla="*/ 526 w 852"/>
              <a:gd name="T101" fmla="*/ 3926 h 4252"/>
              <a:gd name="T102" fmla="*/ 551 w 852"/>
              <a:gd name="T103" fmla="*/ 4051 h 4252"/>
              <a:gd name="T104" fmla="*/ 451 w 852"/>
              <a:gd name="T105" fmla="*/ 4000 h 4252"/>
              <a:gd name="T106" fmla="*/ 451 w 852"/>
              <a:gd name="T107" fmla="*/ 4100 h 4252"/>
              <a:gd name="T108" fmla="*/ 600 w 852"/>
              <a:gd name="T109" fmla="*/ 4200 h 4252"/>
              <a:gd name="T110" fmla="*/ 701 w 852"/>
              <a:gd name="T111" fmla="*/ 4176 h 4252"/>
              <a:gd name="T112" fmla="*/ 851 w 852"/>
              <a:gd name="T113" fmla="*/ 4151 h 4252"/>
              <a:gd name="T114" fmla="*/ 676 w 852"/>
              <a:gd name="T115" fmla="*/ 3826 h 4252"/>
              <a:gd name="T116" fmla="*/ 551 w 852"/>
              <a:gd name="T117" fmla="*/ 3751 h 4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2" h="4252">
                <a:moveTo>
                  <a:pt x="400" y="3751"/>
                </a:moveTo>
                <a:lnTo>
                  <a:pt x="400" y="3751"/>
                </a:lnTo>
                <a:cubicBezTo>
                  <a:pt x="376" y="3776"/>
                  <a:pt x="376" y="3726"/>
                  <a:pt x="351" y="3726"/>
                </a:cubicBezTo>
                <a:cubicBezTo>
                  <a:pt x="326" y="3726"/>
                  <a:pt x="326" y="3651"/>
                  <a:pt x="351" y="3626"/>
                </a:cubicBezTo>
                <a:cubicBezTo>
                  <a:pt x="351" y="3575"/>
                  <a:pt x="276" y="3600"/>
                  <a:pt x="251" y="3575"/>
                </a:cubicBezTo>
                <a:cubicBezTo>
                  <a:pt x="226" y="3575"/>
                  <a:pt x="276" y="3551"/>
                  <a:pt x="251" y="3526"/>
                </a:cubicBezTo>
                <a:cubicBezTo>
                  <a:pt x="226" y="3500"/>
                  <a:pt x="226" y="3451"/>
                  <a:pt x="226" y="3426"/>
                </a:cubicBezTo>
                <a:cubicBezTo>
                  <a:pt x="251" y="3426"/>
                  <a:pt x="251" y="3375"/>
                  <a:pt x="300" y="3375"/>
                </a:cubicBezTo>
                <a:cubicBezTo>
                  <a:pt x="326" y="3375"/>
                  <a:pt x="300" y="3326"/>
                  <a:pt x="326" y="3300"/>
                </a:cubicBezTo>
                <a:cubicBezTo>
                  <a:pt x="351" y="3300"/>
                  <a:pt x="300" y="3251"/>
                  <a:pt x="326" y="3226"/>
                </a:cubicBezTo>
                <a:cubicBezTo>
                  <a:pt x="351" y="3226"/>
                  <a:pt x="326" y="3175"/>
                  <a:pt x="376" y="3175"/>
                </a:cubicBezTo>
                <a:cubicBezTo>
                  <a:pt x="400" y="3175"/>
                  <a:pt x="376" y="3126"/>
                  <a:pt x="400" y="3100"/>
                </a:cubicBezTo>
                <a:cubicBezTo>
                  <a:pt x="426" y="3100"/>
                  <a:pt x="376" y="3075"/>
                  <a:pt x="400" y="3026"/>
                </a:cubicBezTo>
                <a:cubicBezTo>
                  <a:pt x="400" y="3000"/>
                  <a:pt x="376" y="2975"/>
                  <a:pt x="400" y="2951"/>
                </a:cubicBezTo>
                <a:cubicBezTo>
                  <a:pt x="451" y="2951"/>
                  <a:pt x="426" y="2926"/>
                  <a:pt x="400" y="2900"/>
                </a:cubicBezTo>
                <a:cubicBezTo>
                  <a:pt x="376" y="2875"/>
                  <a:pt x="400" y="2875"/>
                  <a:pt x="426" y="2875"/>
                </a:cubicBezTo>
                <a:cubicBezTo>
                  <a:pt x="476" y="2875"/>
                  <a:pt x="451" y="2826"/>
                  <a:pt x="426" y="2851"/>
                </a:cubicBezTo>
                <a:cubicBezTo>
                  <a:pt x="376" y="2851"/>
                  <a:pt x="376" y="2826"/>
                  <a:pt x="400" y="2800"/>
                </a:cubicBezTo>
                <a:cubicBezTo>
                  <a:pt x="426" y="2775"/>
                  <a:pt x="376" y="2751"/>
                  <a:pt x="376" y="2726"/>
                </a:cubicBezTo>
                <a:cubicBezTo>
                  <a:pt x="376" y="2726"/>
                  <a:pt x="376" y="2700"/>
                  <a:pt x="376" y="2675"/>
                </a:cubicBezTo>
                <a:cubicBezTo>
                  <a:pt x="351" y="2675"/>
                  <a:pt x="351" y="2575"/>
                  <a:pt x="376" y="2575"/>
                </a:cubicBezTo>
                <a:cubicBezTo>
                  <a:pt x="400" y="2575"/>
                  <a:pt x="376" y="2500"/>
                  <a:pt x="376" y="2475"/>
                </a:cubicBezTo>
                <a:cubicBezTo>
                  <a:pt x="376" y="2451"/>
                  <a:pt x="376" y="2426"/>
                  <a:pt x="376" y="2426"/>
                </a:cubicBezTo>
                <a:cubicBezTo>
                  <a:pt x="376" y="2400"/>
                  <a:pt x="400" y="2400"/>
                  <a:pt x="400" y="2350"/>
                </a:cubicBezTo>
                <a:cubicBezTo>
                  <a:pt x="400" y="2300"/>
                  <a:pt x="400" y="2300"/>
                  <a:pt x="426" y="2300"/>
                </a:cubicBezTo>
                <a:cubicBezTo>
                  <a:pt x="426" y="2300"/>
                  <a:pt x="426" y="2250"/>
                  <a:pt x="426" y="2226"/>
                </a:cubicBezTo>
                <a:cubicBezTo>
                  <a:pt x="426" y="2200"/>
                  <a:pt x="476" y="2226"/>
                  <a:pt x="476" y="2175"/>
                </a:cubicBezTo>
                <a:cubicBezTo>
                  <a:pt x="476" y="2150"/>
                  <a:pt x="451" y="2150"/>
                  <a:pt x="451" y="2126"/>
                </a:cubicBezTo>
                <a:cubicBezTo>
                  <a:pt x="451" y="2100"/>
                  <a:pt x="451" y="2075"/>
                  <a:pt x="451" y="2000"/>
                </a:cubicBezTo>
                <a:cubicBezTo>
                  <a:pt x="451" y="1950"/>
                  <a:pt x="500" y="1926"/>
                  <a:pt x="526" y="1926"/>
                </a:cubicBezTo>
                <a:cubicBezTo>
                  <a:pt x="551" y="1900"/>
                  <a:pt x="500" y="1800"/>
                  <a:pt x="526" y="1800"/>
                </a:cubicBezTo>
                <a:cubicBezTo>
                  <a:pt x="551" y="1775"/>
                  <a:pt x="526" y="1750"/>
                  <a:pt x="551" y="1726"/>
                </a:cubicBezTo>
                <a:cubicBezTo>
                  <a:pt x="576" y="1700"/>
                  <a:pt x="576" y="1675"/>
                  <a:pt x="576" y="1650"/>
                </a:cubicBezTo>
                <a:cubicBezTo>
                  <a:pt x="576" y="1626"/>
                  <a:pt x="551" y="1600"/>
                  <a:pt x="551" y="1575"/>
                </a:cubicBezTo>
                <a:cubicBezTo>
                  <a:pt x="551" y="1526"/>
                  <a:pt x="551" y="1500"/>
                  <a:pt x="526" y="1475"/>
                </a:cubicBezTo>
                <a:cubicBezTo>
                  <a:pt x="500" y="1450"/>
                  <a:pt x="500" y="1375"/>
                  <a:pt x="526" y="1375"/>
                </a:cubicBezTo>
                <a:cubicBezTo>
                  <a:pt x="551" y="1375"/>
                  <a:pt x="526" y="1300"/>
                  <a:pt x="551" y="1300"/>
                </a:cubicBezTo>
                <a:cubicBezTo>
                  <a:pt x="600" y="1300"/>
                  <a:pt x="576" y="1250"/>
                  <a:pt x="551" y="1200"/>
                </a:cubicBezTo>
                <a:cubicBezTo>
                  <a:pt x="551" y="1150"/>
                  <a:pt x="576" y="1175"/>
                  <a:pt x="576" y="1150"/>
                </a:cubicBezTo>
                <a:cubicBezTo>
                  <a:pt x="576" y="1125"/>
                  <a:pt x="600" y="1075"/>
                  <a:pt x="626" y="1075"/>
                </a:cubicBezTo>
                <a:cubicBezTo>
                  <a:pt x="651" y="1050"/>
                  <a:pt x="651" y="1000"/>
                  <a:pt x="651" y="1000"/>
                </a:cubicBezTo>
                <a:cubicBezTo>
                  <a:pt x="651" y="975"/>
                  <a:pt x="701" y="950"/>
                  <a:pt x="726" y="950"/>
                </a:cubicBezTo>
                <a:cubicBezTo>
                  <a:pt x="726" y="925"/>
                  <a:pt x="676" y="900"/>
                  <a:pt x="701" y="875"/>
                </a:cubicBezTo>
                <a:cubicBezTo>
                  <a:pt x="751" y="875"/>
                  <a:pt x="676" y="800"/>
                  <a:pt x="701" y="775"/>
                </a:cubicBezTo>
                <a:cubicBezTo>
                  <a:pt x="726" y="775"/>
                  <a:pt x="701" y="725"/>
                  <a:pt x="701" y="700"/>
                </a:cubicBezTo>
                <a:cubicBezTo>
                  <a:pt x="701" y="700"/>
                  <a:pt x="801" y="650"/>
                  <a:pt x="826" y="625"/>
                </a:cubicBezTo>
                <a:cubicBezTo>
                  <a:pt x="826" y="600"/>
                  <a:pt x="826" y="550"/>
                  <a:pt x="826" y="525"/>
                </a:cubicBezTo>
                <a:cubicBezTo>
                  <a:pt x="801" y="525"/>
                  <a:pt x="776" y="550"/>
                  <a:pt x="776" y="525"/>
                </a:cubicBezTo>
                <a:cubicBezTo>
                  <a:pt x="776" y="525"/>
                  <a:pt x="776" y="450"/>
                  <a:pt x="751" y="425"/>
                </a:cubicBezTo>
                <a:cubicBezTo>
                  <a:pt x="726" y="400"/>
                  <a:pt x="751" y="350"/>
                  <a:pt x="726" y="350"/>
                </a:cubicBezTo>
                <a:cubicBezTo>
                  <a:pt x="701" y="325"/>
                  <a:pt x="676" y="275"/>
                  <a:pt x="676" y="275"/>
                </a:cubicBezTo>
                <a:cubicBezTo>
                  <a:pt x="701" y="250"/>
                  <a:pt x="676" y="225"/>
                  <a:pt x="701" y="200"/>
                </a:cubicBezTo>
                <a:cubicBezTo>
                  <a:pt x="726" y="175"/>
                  <a:pt x="701" y="175"/>
                  <a:pt x="676" y="150"/>
                </a:cubicBezTo>
                <a:cubicBezTo>
                  <a:pt x="651" y="125"/>
                  <a:pt x="676" y="75"/>
                  <a:pt x="651" y="50"/>
                </a:cubicBezTo>
                <a:cubicBezTo>
                  <a:pt x="600" y="24"/>
                  <a:pt x="600" y="0"/>
                  <a:pt x="600" y="0"/>
                </a:cubicBezTo>
                <a:cubicBezTo>
                  <a:pt x="600" y="24"/>
                  <a:pt x="600" y="75"/>
                  <a:pt x="576" y="75"/>
                </a:cubicBezTo>
                <a:cubicBezTo>
                  <a:pt x="551" y="75"/>
                  <a:pt x="551" y="100"/>
                  <a:pt x="551" y="100"/>
                </a:cubicBezTo>
                <a:cubicBezTo>
                  <a:pt x="551" y="125"/>
                  <a:pt x="526" y="150"/>
                  <a:pt x="551" y="175"/>
                </a:cubicBezTo>
                <a:cubicBezTo>
                  <a:pt x="551" y="225"/>
                  <a:pt x="576" y="375"/>
                  <a:pt x="551" y="425"/>
                </a:cubicBezTo>
                <a:cubicBezTo>
                  <a:pt x="551" y="475"/>
                  <a:pt x="526" y="525"/>
                  <a:pt x="526" y="575"/>
                </a:cubicBezTo>
                <a:cubicBezTo>
                  <a:pt x="500" y="600"/>
                  <a:pt x="551" y="600"/>
                  <a:pt x="526" y="625"/>
                </a:cubicBezTo>
                <a:cubicBezTo>
                  <a:pt x="500" y="625"/>
                  <a:pt x="526" y="675"/>
                  <a:pt x="526" y="750"/>
                </a:cubicBezTo>
                <a:cubicBezTo>
                  <a:pt x="526" y="800"/>
                  <a:pt x="476" y="925"/>
                  <a:pt x="476" y="950"/>
                </a:cubicBezTo>
                <a:cubicBezTo>
                  <a:pt x="476" y="1000"/>
                  <a:pt x="451" y="1025"/>
                  <a:pt x="451" y="1050"/>
                </a:cubicBezTo>
                <a:cubicBezTo>
                  <a:pt x="451" y="1100"/>
                  <a:pt x="426" y="1125"/>
                  <a:pt x="400" y="1150"/>
                </a:cubicBezTo>
                <a:cubicBezTo>
                  <a:pt x="376" y="1150"/>
                  <a:pt x="451" y="1225"/>
                  <a:pt x="451" y="1250"/>
                </a:cubicBezTo>
                <a:cubicBezTo>
                  <a:pt x="451" y="1275"/>
                  <a:pt x="400" y="1300"/>
                  <a:pt x="400" y="1350"/>
                </a:cubicBezTo>
                <a:cubicBezTo>
                  <a:pt x="426" y="1426"/>
                  <a:pt x="400" y="1526"/>
                  <a:pt x="400" y="1550"/>
                </a:cubicBezTo>
                <a:cubicBezTo>
                  <a:pt x="400" y="1575"/>
                  <a:pt x="376" y="1575"/>
                  <a:pt x="376" y="1626"/>
                </a:cubicBezTo>
                <a:cubicBezTo>
                  <a:pt x="400" y="1675"/>
                  <a:pt x="351" y="1675"/>
                  <a:pt x="351" y="1750"/>
                </a:cubicBezTo>
                <a:cubicBezTo>
                  <a:pt x="351" y="1800"/>
                  <a:pt x="300" y="1900"/>
                  <a:pt x="276" y="1950"/>
                </a:cubicBezTo>
                <a:cubicBezTo>
                  <a:pt x="251" y="2000"/>
                  <a:pt x="251" y="2026"/>
                  <a:pt x="226" y="2026"/>
                </a:cubicBezTo>
                <a:cubicBezTo>
                  <a:pt x="200" y="2026"/>
                  <a:pt x="200" y="2050"/>
                  <a:pt x="226" y="2075"/>
                </a:cubicBezTo>
                <a:cubicBezTo>
                  <a:pt x="251" y="2126"/>
                  <a:pt x="200" y="2150"/>
                  <a:pt x="226" y="2200"/>
                </a:cubicBezTo>
                <a:cubicBezTo>
                  <a:pt x="251" y="2250"/>
                  <a:pt x="251" y="2250"/>
                  <a:pt x="251" y="2300"/>
                </a:cubicBezTo>
                <a:cubicBezTo>
                  <a:pt x="226" y="2350"/>
                  <a:pt x="200" y="2350"/>
                  <a:pt x="200" y="2375"/>
                </a:cubicBezTo>
                <a:cubicBezTo>
                  <a:pt x="200" y="2426"/>
                  <a:pt x="176" y="2451"/>
                  <a:pt x="200" y="2500"/>
                </a:cubicBezTo>
                <a:cubicBezTo>
                  <a:pt x="226" y="2526"/>
                  <a:pt x="200" y="2551"/>
                  <a:pt x="200" y="2551"/>
                </a:cubicBezTo>
                <a:cubicBezTo>
                  <a:pt x="176" y="2551"/>
                  <a:pt x="151" y="2575"/>
                  <a:pt x="151" y="2651"/>
                </a:cubicBezTo>
                <a:cubicBezTo>
                  <a:pt x="151" y="2726"/>
                  <a:pt x="151" y="2726"/>
                  <a:pt x="200" y="2700"/>
                </a:cubicBezTo>
                <a:cubicBezTo>
                  <a:pt x="251" y="2700"/>
                  <a:pt x="200" y="2551"/>
                  <a:pt x="226" y="2551"/>
                </a:cubicBezTo>
                <a:cubicBezTo>
                  <a:pt x="276" y="2551"/>
                  <a:pt x="251" y="2526"/>
                  <a:pt x="276" y="2500"/>
                </a:cubicBezTo>
                <a:cubicBezTo>
                  <a:pt x="300" y="2500"/>
                  <a:pt x="276" y="2526"/>
                  <a:pt x="300" y="2551"/>
                </a:cubicBezTo>
                <a:cubicBezTo>
                  <a:pt x="326" y="2551"/>
                  <a:pt x="326" y="2575"/>
                  <a:pt x="300" y="2575"/>
                </a:cubicBezTo>
                <a:cubicBezTo>
                  <a:pt x="276" y="2600"/>
                  <a:pt x="300" y="2651"/>
                  <a:pt x="300" y="2651"/>
                </a:cubicBezTo>
                <a:cubicBezTo>
                  <a:pt x="276" y="2675"/>
                  <a:pt x="251" y="2700"/>
                  <a:pt x="276" y="2726"/>
                </a:cubicBezTo>
                <a:cubicBezTo>
                  <a:pt x="276" y="2775"/>
                  <a:pt x="251" y="2751"/>
                  <a:pt x="251" y="2800"/>
                </a:cubicBezTo>
                <a:cubicBezTo>
                  <a:pt x="251" y="2826"/>
                  <a:pt x="276" y="2826"/>
                  <a:pt x="251" y="2851"/>
                </a:cubicBezTo>
                <a:cubicBezTo>
                  <a:pt x="251" y="2851"/>
                  <a:pt x="276" y="2875"/>
                  <a:pt x="251" y="2875"/>
                </a:cubicBezTo>
                <a:cubicBezTo>
                  <a:pt x="226" y="2875"/>
                  <a:pt x="251" y="2926"/>
                  <a:pt x="251" y="2951"/>
                </a:cubicBezTo>
                <a:cubicBezTo>
                  <a:pt x="276" y="2975"/>
                  <a:pt x="226" y="2951"/>
                  <a:pt x="226" y="2975"/>
                </a:cubicBezTo>
                <a:cubicBezTo>
                  <a:pt x="200" y="2975"/>
                  <a:pt x="226" y="3000"/>
                  <a:pt x="226" y="3026"/>
                </a:cubicBezTo>
                <a:cubicBezTo>
                  <a:pt x="200" y="3051"/>
                  <a:pt x="176" y="3026"/>
                  <a:pt x="151" y="3000"/>
                </a:cubicBezTo>
                <a:cubicBezTo>
                  <a:pt x="151" y="3000"/>
                  <a:pt x="176" y="2975"/>
                  <a:pt x="200" y="2951"/>
                </a:cubicBezTo>
                <a:cubicBezTo>
                  <a:pt x="226" y="2926"/>
                  <a:pt x="176" y="2851"/>
                  <a:pt x="151" y="2875"/>
                </a:cubicBezTo>
                <a:cubicBezTo>
                  <a:pt x="126" y="2875"/>
                  <a:pt x="176" y="2926"/>
                  <a:pt x="176" y="2951"/>
                </a:cubicBezTo>
                <a:cubicBezTo>
                  <a:pt x="176" y="2975"/>
                  <a:pt x="126" y="2951"/>
                  <a:pt x="126" y="2975"/>
                </a:cubicBezTo>
                <a:cubicBezTo>
                  <a:pt x="126" y="3000"/>
                  <a:pt x="100" y="3000"/>
                  <a:pt x="76" y="3000"/>
                </a:cubicBezTo>
                <a:cubicBezTo>
                  <a:pt x="51" y="3026"/>
                  <a:pt x="100" y="3051"/>
                  <a:pt x="76" y="3051"/>
                </a:cubicBezTo>
                <a:lnTo>
                  <a:pt x="26" y="3100"/>
                </a:lnTo>
                <a:cubicBezTo>
                  <a:pt x="26" y="3126"/>
                  <a:pt x="51" y="3126"/>
                  <a:pt x="51" y="3126"/>
                </a:cubicBezTo>
                <a:cubicBezTo>
                  <a:pt x="51" y="3100"/>
                  <a:pt x="76" y="3100"/>
                  <a:pt x="100" y="3126"/>
                </a:cubicBezTo>
                <a:cubicBezTo>
                  <a:pt x="100" y="3151"/>
                  <a:pt x="126" y="3126"/>
                  <a:pt x="151" y="3126"/>
                </a:cubicBezTo>
                <a:cubicBezTo>
                  <a:pt x="176" y="3126"/>
                  <a:pt x="176" y="3175"/>
                  <a:pt x="151" y="3175"/>
                </a:cubicBezTo>
                <a:cubicBezTo>
                  <a:pt x="151" y="3175"/>
                  <a:pt x="126" y="3200"/>
                  <a:pt x="126" y="3226"/>
                </a:cubicBezTo>
                <a:cubicBezTo>
                  <a:pt x="126" y="3251"/>
                  <a:pt x="200" y="3226"/>
                  <a:pt x="226" y="3226"/>
                </a:cubicBezTo>
                <a:cubicBezTo>
                  <a:pt x="251" y="3251"/>
                  <a:pt x="226" y="3300"/>
                  <a:pt x="226" y="3275"/>
                </a:cubicBezTo>
                <a:cubicBezTo>
                  <a:pt x="200" y="3251"/>
                  <a:pt x="176" y="3226"/>
                  <a:pt x="151" y="3251"/>
                </a:cubicBezTo>
                <a:cubicBezTo>
                  <a:pt x="151" y="3275"/>
                  <a:pt x="126" y="3275"/>
                  <a:pt x="100" y="3275"/>
                </a:cubicBezTo>
                <a:cubicBezTo>
                  <a:pt x="76" y="3251"/>
                  <a:pt x="0" y="3300"/>
                  <a:pt x="26" y="3326"/>
                </a:cubicBezTo>
                <a:cubicBezTo>
                  <a:pt x="51" y="3326"/>
                  <a:pt x="51" y="3351"/>
                  <a:pt x="76" y="3351"/>
                </a:cubicBezTo>
                <a:cubicBezTo>
                  <a:pt x="76" y="3351"/>
                  <a:pt x="100" y="3351"/>
                  <a:pt x="126" y="3326"/>
                </a:cubicBezTo>
                <a:cubicBezTo>
                  <a:pt x="126" y="3300"/>
                  <a:pt x="151" y="3300"/>
                  <a:pt x="151" y="3326"/>
                </a:cubicBezTo>
                <a:cubicBezTo>
                  <a:pt x="151" y="3375"/>
                  <a:pt x="126" y="3351"/>
                  <a:pt x="100" y="3375"/>
                </a:cubicBezTo>
                <a:cubicBezTo>
                  <a:pt x="100" y="3400"/>
                  <a:pt x="76" y="3400"/>
                  <a:pt x="51" y="3426"/>
                </a:cubicBezTo>
                <a:cubicBezTo>
                  <a:pt x="26" y="3451"/>
                  <a:pt x="51" y="3475"/>
                  <a:pt x="76" y="3475"/>
                </a:cubicBezTo>
                <a:cubicBezTo>
                  <a:pt x="100" y="3451"/>
                  <a:pt x="76" y="3500"/>
                  <a:pt x="100" y="3500"/>
                </a:cubicBezTo>
                <a:cubicBezTo>
                  <a:pt x="126" y="3500"/>
                  <a:pt x="126" y="3475"/>
                  <a:pt x="126" y="3451"/>
                </a:cubicBezTo>
                <a:cubicBezTo>
                  <a:pt x="126" y="3451"/>
                  <a:pt x="151" y="3400"/>
                  <a:pt x="176" y="3426"/>
                </a:cubicBezTo>
                <a:cubicBezTo>
                  <a:pt x="200" y="3451"/>
                  <a:pt x="151" y="3451"/>
                  <a:pt x="151" y="3475"/>
                </a:cubicBezTo>
                <a:cubicBezTo>
                  <a:pt x="151" y="3500"/>
                  <a:pt x="151" y="3526"/>
                  <a:pt x="151" y="3551"/>
                </a:cubicBezTo>
                <a:cubicBezTo>
                  <a:pt x="151" y="3575"/>
                  <a:pt x="126" y="3575"/>
                  <a:pt x="126" y="3600"/>
                </a:cubicBezTo>
                <a:cubicBezTo>
                  <a:pt x="126" y="3626"/>
                  <a:pt x="51" y="3600"/>
                  <a:pt x="76" y="3626"/>
                </a:cubicBezTo>
                <a:cubicBezTo>
                  <a:pt x="126" y="3626"/>
                  <a:pt x="76" y="3651"/>
                  <a:pt x="76" y="3676"/>
                </a:cubicBezTo>
                <a:cubicBezTo>
                  <a:pt x="100" y="3676"/>
                  <a:pt x="100" y="3651"/>
                  <a:pt x="126" y="3651"/>
                </a:cubicBezTo>
                <a:cubicBezTo>
                  <a:pt x="151" y="3676"/>
                  <a:pt x="151" y="3676"/>
                  <a:pt x="176" y="3651"/>
                </a:cubicBezTo>
                <a:cubicBezTo>
                  <a:pt x="200" y="3651"/>
                  <a:pt x="226" y="3676"/>
                  <a:pt x="200" y="3700"/>
                </a:cubicBezTo>
                <a:cubicBezTo>
                  <a:pt x="176" y="3700"/>
                  <a:pt x="151" y="3726"/>
                  <a:pt x="151" y="3726"/>
                </a:cubicBezTo>
                <a:cubicBezTo>
                  <a:pt x="176" y="3726"/>
                  <a:pt x="200" y="3700"/>
                  <a:pt x="226" y="3751"/>
                </a:cubicBezTo>
                <a:cubicBezTo>
                  <a:pt x="226" y="3776"/>
                  <a:pt x="251" y="3751"/>
                  <a:pt x="251" y="3726"/>
                </a:cubicBezTo>
                <a:cubicBezTo>
                  <a:pt x="251" y="3700"/>
                  <a:pt x="300" y="3726"/>
                  <a:pt x="300" y="3751"/>
                </a:cubicBezTo>
                <a:cubicBezTo>
                  <a:pt x="326" y="3776"/>
                  <a:pt x="251" y="3800"/>
                  <a:pt x="226" y="3776"/>
                </a:cubicBezTo>
                <a:cubicBezTo>
                  <a:pt x="200" y="3776"/>
                  <a:pt x="176" y="3800"/>
                  <a:pt x="200" y="3851"/>
                </a:cubicBezTo>
                <a:cubicBezTo>
                  <a:pt x="226" y="3876"/>
                  <a:pt x="251" y="3851"/>
                  <a:pt x="276" y="3826"/>
                </a:cubicBezTo>
                <a:cubicBezTo>
                  <a:pt x="276" y="3800"/>
                  <a:pt x="400" y="3800"/>
                  <a:pt x="400" y="3826"/>
                </a:cubicBezTo>
                <a:cubicBezTo>
                  <a:pt x="426" y="3851"/>
                  <a:pt x="351" y="3826"/>
                  <a:pt x="351" y="3851"/>
                </a:cubicBezTo>
                <a:cubicBezTo>
                  <a:pt x="351" y="3851"/>
                  <a:pt x="300" y="3876"/>
                  <a:pt x="300" y="3851"/>
                </a:cubicBezTo>
                <a:cubicBezTo>
                  <a:pt x="276" y="3826"/>
                  <a:pt x="251" y="3851"/>
                  <a:pt x="251" y="3876"/>
                </a:cubicBezTo>
                <a:cubicBezTo>
                  <a:pt x="226" y="3926"/>
                  <a:pt x="200" y="3926"/>
                  <a:pt x="251" y="3926"/>
                </a:cubicBezTo>
                <a:cubicBezTo>
                  <a:pt x="276" y="3926"/>
                  <a:pt x="276" y="3876"/>
                  <a:pt x="326" y="3900"/>
                </a:cubicBezTo>
                <a:cubicBezTo>
                  <a:pt x="376" y="3900"/>
                  <a:pt x="426" y="3826"/>
                  <a:pt x="426" y="3876"/>
                </a:cubicBezTo>
                <a:cubicBezTo>
                  <a:pt x="451" y="3900"/>
                  <a:pt x="376" y="3926"/>
                  <a:pt x="351" y="3900"/>
                </a:cubicBezTo>
                <a:cubicBezTo>
                  <a:pt x="351" y="3876"/>
                  <a:pt x="300" y="3926"/>
                  <a:pt x="326" y="3951"/>
                </a:cubicBezTo>
                <a:cubicBezTo>
                  <a:pt x="326" y="3976"/>
                  <a:pt x="251" y="3951"/>
                  <a:pt x="226" y="3951"/>
                </a:cubicBezTo>
                <a:cubicBezTo>
                  <a:pt x="176" y="3926"/>
                  <a:pt x="200" y="3976"/>
                  <a:pt x="226" y="4000"/>
                </a:cubicBezTo>
                <a:cubicBezTo>
                  <a:pt x="251" y="4026"/>
                  <a:pt x="276" y="4000"/>
                  <a:pt x="300" y="4026"/>
                </a:cubicBezTo>
                <a:cubicBezTo>
                  <a:pt x="351" y="4051"/>
                  <a:pt x="351" y="4076"/>
                  <a:pt x="376" y="4051"/>
                </a:cubicBezTo>
                <a:cubicBezTo>
                  <a:pt x="400" y="4026"/>
                  <a:pt x="376" y="4026"/>
                  <a:pt x="351" y="4026"/>
                </a:cubicBezTo>
                <a:cubicBezTo>
                  <a:pt x="326" y="4000"/>
                  <a:pt x="351" y="3976"/>
                  <a:pt x="376" y="4000"/>
                </a:cubicBezTo>
                <a:cubicBezTo>
                  <a:pt x="426" y="4000"/>
                  <a:pt x="476" y="3976"/>
                  <a:pt x="451" y="3926"/>
                </a:cubicBezTo>
                <a:cubicBezTo>
                  <a:pt x="451" y="3876"/>
                  <a:pt x="500" y="3851"/>
                  <a:pt x="551" y="3826"/>
                </a:cubicBezTo>
                <a:cubicBezTo>
                  <a:pt x="600" y="3826"/>
                  <a:pt x="576" y="3876"/>
                  <a:pt x="526" y="3876"/>
                </a:cubicBezTo>
                <a:cubicBezTo>
                  <a:pt x="500" y="3900"/>
                  <a:pt x="500" y="3900"/>
                  <a:pt x="526" y="3926"/>
                </a:cubicBezTo>
                <a:cubicBezTo>
                  <a:pt x="551" y="3951"/>
                  <a:pt x="576" y="3926"/>
                  <a:pt x="600" y="3926"/>
                </a:cubicBezTo>
                <a:cubicBezTo>
                  <a:pt x="626" y="3951"/>
                  <a:pt x="551" y="3951"/>
                  <a:pt x="551" y="3976"/>
                </a:cubicBezTo>
                <a:cubicBezTo>
                  <a:pt x="551" y="4000"/>
                  <a:pt x="600" y="4026"/>
                  <a:pt x="551" y="4051"/>
                </a:cubicBezTo>
                <a:cubicBezTo>
                  <a:pt x="526" y="4051"/>
                  <a:pt x="526" y="3976"/>
                  <a:pt x="526" y="3976"/>
                </a:cubicBezTo>
                <a:cubicBezTo>
                  <a:pt x="500" y="3951"/>
                  <a:pt x="476" y="3976"/>
                  <a:pt x="500" y="4026"/>
                </a:cubicBezTo>
                <a:cubicBezTo>
                  <a:pt x="526" y="4076"/>
                  <a:pt x="476" y="4026"/>
                  <a:pt x="451" y="4000"/>
                </a:cubicBezTo>
                <a:cubicBezTo>
                  <a:pt x="426" y="3976"/>
                  <a:pt x="400" y="4026"/>
                  <a:pt x="426" y="4051"/>
                </a:cubicBezTo>
                <a:cubicBezTo>
                  <a:pt x="451" y="4076"/>
                  <a:pt x="376" y="4051"/>
                  <a:pt x="376" y="4076"/>
                </a:cubicBezTo>
                <a:cubicBezTo>
                  <a:pt x="376" y="4126"/>
                  <a:pt x="400" y="4100"/>
                  <a:pt x="451" y="4100"/>
                </a:cubicBezTo>
                <a:cubicBezTo>
                  <a:pt x="476" y="4100"/>
                  <a:pt x="476" y="4151"/>
                  <a:pt x="500" y="4176"/>
                </a:cubicBezTo>
                <a:cubicBezTo>
                  <a:pt x="526" y="4200"/>
                  <a:pt x="500" y="4126"/>
                  <a:pt x="526" y="4100"/>
                </a:cubicBezTo>
                <a:cubicBezTo>
                  <a:pt x="551" y="4100"/>
                  <a:pt x="526" y="4176"/>
                  <a:pt x="600" y="4200"/>
                </a:cubicBezTo>
                <a:cubicBezTo>
                  <a:pt x="651" y="4226"/>
                  <a:pt x="600" y="4176"/>
                  <a:pt x="626" y="4151"/>
                </a:cubicBezTo>
                <a:cubicBezTo>
                  <a:pt x="651" y="4151"/>
                  <a:pt x="701" y="4226"/>
                  <a:pt x="726" y="4226"/>
                </a:cubicBezTo>
                <a:cubicBezTo>
                  <a:pt x="751" y="4251"/>
                  <a:pt x="726" y="4200"/>
                  <a:pt x="701" y="4176"/>
                </a:cubicBezTo>
                <a:cubicBezTo>
                  <a:pt x="701" y="4151"/>
                  <a:pt x="726" y="4151"/>
                  <a:pt x="776" y="4176"/>
                </a:cubicBezTo>
                <a:cubicBezTo>
                  <a:pt x="801" y="4176"/>
                  <a:pt x="826" y="4176"/>
                  <a:pt x="826" y="4151"/>
                </a:cubicBezTo>
                <a:cubicBezTo>
                  <a:pt x="826" y="4151"/>
                  <a:pt x="826" y="4151"/>
                  <a:pt x="851" y="4151"/>
                </a:cubicBezTo>
                <a:cubicBezTo>
                  <a:pt x="801" y="4126"/>
                  <a:pt x="701" y="4151"/>
                  <a:pt x="676" y="4151"/>
                </a:cubicBezTo>
                <a:cubicBezTo>
                  <a:pt x="676" y="4151"/>
                  <a:pt x="676" y="3900"/>
                  <a:pt x="676" y="3826"/>
                </a:cubicBezTo>
                <a:lnTo>
                  <a:pt x="676" y="3826"/>
                </a:lnTo>
                <a:cubicBezTo>
                  <a:pt x="651" y="3826"/>
                  <a:pt x="600" y="3851"/>
                  <a:pt x="600" y="3800"/>
                </a:cubicBezTo>
                <a:cubicBezTo>
                  <a:pt x="600" y="3800"/>
                  <a:pt x="600" y="3800"/>
                  <a:pt x="600" y="3776"/>
                </a:cubicBezTo>
                <a:cubicBezTo>
                  <a:pt x="600" y="3776"/>
                  <a:pt x="576" y="3776"/>
                  <a:pt x="551" y="3751"/>
                </a:cubicBezTo>
                <a:cubicBezTo>
                  <a:pt x="526" y="3751"/>
                  <a:pt x="426" y="3751"/>
                  <a:pt x="400" y="3751"/>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99" name="Freeform 224">
            <a:extLst>
              <a:ext uri="{FF2B5EF4-FFF2-40B4-BE49-F238E27FC236}">
                <a16:creationId xmlns:a16="http://schemas.microsoft.com/office/drawing/2014/main" id="{5D2DC684-8483-0645-B726-D3B9BE26C011}"/>
              </a:ext>
            </a:extLst>
          </p:cNvPr>
          <p:cNvSpPr>
            <a:spLocks noChangeArrowheads="1"/>
          </p:cNvSpPr>
          <p:nvPr/>
        </p:nvSpPr>
        <p:spPr bwMode="auto">
          <a:xfrm>
            <a:off x="3868517" y="5426936"/>
            <a:ext cx="262967" cy="271405"/>
          </a:xfrm>
          <a:custGeom>
            <a:avLst/>
            <a:gdLst>
              <a:gd name="T0" fmla="*/ 800 w 826"/>
              <a:gd name="T1" fmla="*/ 450 h 851"/>
              <a:gd name="T2" fmla="*/ 800 w 826"/>
              <a:gd name="T3" fmla="*/ 450 h 851"/>
              <a:gd name="T4" fmla="*/ 725 w 826"/>
              <a:gd name="T5" fmla="*/ 475 h 851"/>
              <a:gd name="T6" fmla="*/ 675 w 826"/>
              <a:gd name="T7" fmla="*/ 375 h 851"/>
              <a:gd name="T8" fmla="*/ 600 w 826"/>
              <a:gd name="T9" fmla="*/ 300 h 851"/>
              <a:gd name="T10" fmla="*/ 525 w 826"/>
              <a:gd name="T11" fmla="*/ 275 h 851"/>
              <a:gd name="T12" fmla="*/ 475 w 826"/>
              <a:gd name="T13" fmla="*/ 200 h 851"/>
              <a:gd name="T14" fmla="*/ 450 w 826"/>
              <a:gd name="T15" fmla="*/ 100 h 851"/>
              <a:gd name="T16" fmla="*/ 450 w 826"/>
              <a:gd name="T17" fmla="*/ 50 h 851"/>
              <a:gd name="T18" fmla="*/ 425 w 826"/>
              <a:gd name="T19" fmla="*/ 50 h 851"/>
              <a:gd name="T20" fmla="*/ 350 w 826"/>
              <a:gd name="T21" fmla="*/ 0 h 851"/>
              <a:gd name="T22" fmla="*/ 250 w 826"/>
              <a:gd name="T23" fmla="*/ 25 h 851"/>
              <a:gd name="T24" fmla="*/ 125 w 826"/>
              <a:gd name="T25" fmla="*/ 50 h 851"/>
              <a:gd name="T26" fmla="*/ 50 w 826"/>
              <a:gd name="T27" fmla="*/ 125 h 851"/>
              <a:gd name="T28" fmla="*/ 25 w 826"/>
              <a:gd name="T29" fmla="*/ 275 h 851"/>
              <a:gd name="T30" fmla="*/ 0 w 826"/>
              <a:gd name="T31" fmla="*/ 275 h 851"/>
              <a:gd name="T32" fmla="*/ 125 w 826"/>
              <a:gd name="T33" fmla="*/ 400 h 851"/>
              <a:gd name="T34" fmla="*/ 225 w 826"/>
              <a:gd name="T35" fmla="*/ 475 h 851"/>
              <a:gd name="T36" fmla="*/ 325 w 826"/>
              <a:gd name="T37" fmla="*/ 525 h 851"/>
              <a:gd name="T38" fmla="*/ 500 w 826"/>
              <a:gd name="T39" fmla="*/ 600 h 851"/>
              <a:gd name="T40" fmla="*/ 425 w 826"/>
              <a:gd name="T41" fmla="*/ 725 h 851"/>
              <a:gd name="T42" fmla="*/ 400 w 826"/>
              <a:gd name="T43" fmla="*/ 800 h 851"/>
              <a:gd name="T44" fmla="*/ 500 w 826"/>
              <a:gd name="T45" fmla="*/ 825 h 851"/>
              <a:gd name="T46" fmla="*/ 575 w 826"/>
              <a:gd name="T47" fmla="*/ 825 h 851"/>
              <a:gd name="T48" fmla="*/ 650 w 826"/>
              <a:gd name="T49" fmla="*/ 800 h 851"/>
              <a:gd name="T50" fmla="*/ 725 w 826"/>
              <a:gd name="T51" fmla="*/ 775 h 851"/>
              <a:gd name="T52" fmla="*/ 775 w 826"/>
              <a:gd name="T53" fmla="*/ 625 h 851"/>
              <a:gd name="T54" fmla="*/ 800 w 826"/>
              <a:gd name="T55" fmla="*/ 45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6" h="851">
                <a:moveTo>
                  <a:pt x="800" y="450"/>
                </a:moveTo>
                <a:lnTo>
                  <a:pt x="800" y="450"/>
                </a:lnTo>
                <a:cubicBezTo>
                  <a:pt x="750" y="450"/>
                  <a:pt x="725" y="475"/>
                  <a:pt x="725" y="475"/>
                </a:cubicBezTo>
                <a:cubicBezTo>
                  <a:pt x="700" y="475"/>
                  <a:pt x="675" y="400"/>
                  <a:pt x="675" y="375"/>
                </a:cubicBezTo>
                <a:cubicBezTo>
                  <a:pt x="650" y="350"/>
                  <a:pt x="625" y="275"/>
                  <a:pt x="600" y="300"/>
                </a:cubicBezTo>
                <a:cubicBezTo>
                  <a:pt x="575" y="300"/>
                  <a:pt x="575" y="275"/>
                  <a:pt x="525" y="275"/>
                </a:cubicBezTo>
                <a:cubicBezTo>
                  <a:pt x="450" y="275"/>
                  <a:pt x="450" y="275"/>
                  <a:pt x="475" y="200"/>
                </a:cubicBezTo>
                <a:cubicBezTo>
                  <a:pt x="500" y="150"/>
                  <a:pt x="425" y="100"/>
                  <a:pt x="450" y="100"/>
                </a:cubicBezTo>
                <a:cubicBezTo>
                  <a:pt x="475" y="75"/>
                  <a:pt x="475" y="75"/>
                  <a:pt x="450" y="50"/>
                </a:cubicBezTo>
                <a:cubicBezTo>
                  <a:pt x="450" y="50"/>
                  <a:pt x="450" y="50"/>
                  <a:pt x="425" y="50"/>
                </a:cubicBezTo>
                <a:cubicBezTo>
                  <a:pt x="425" y="50"/>
                  <a:pt x="375" y="0"/>
                  <a:pt x="350" y="0"/>
                </a:cubicBezTo>
                <a:cubicBezTo>
                  <a:pt x="300" y="0"/>
                  <a:pt x="275" y="0"/>
                  <a:pt x="250" y="25"/>
                </a:cubicBezTo>
                <a:cubicBezTo>
                  <a:pt x="200" y="25"/>
                  <a:pt x="150" y="25"/>
                  <a:pt x="125" y="50"/>
                </a:cubicBezTo>
                <a:cubicBezTo>
                  <a:pt x="100" y="50"/>
                  <a:pt x="50" y="100"/>
                  <a:pt x="50" y="125"/>
                </a:cubicBezTo>
                <a:cubicBezTo>
                  <a:pt x="50" y="150"/>
                  <a:pt x="50" y="275"/>
                  <a:pt x="25" y="275"/>
                </a:cubicBezTo>
                <a:lnTo>
                  <a:pt x="0" y="275"/>
                </a:lnTo>
                <a:cubicBezTo>
                  <a:pt x="25" y="300"/>
                  <a:pt x="75" y="375"/>
                  <a:pt x="125" y="400"/>
                </a:cubicBezTo>
                <a:cubicBezTo>
                  <a:pt x="175" y="425"/>
                  <a:pt x="175" y="475"/>
                  <a:pt x="225" y="475"/>
                </a:cubicBezTo>
                <a:cubicBezTo>
                  <a:pt x="275" y="475"/>
                  <a:pt x="325" y="500"/>
                  <a:pt x="325" y="525"/>
                </a:cubicBezTo>
                <a:cubicBezTo>
                  <a:pt x="350" y="550"/>
                  <a:pt x="500" y="600"/>
                  <a:pt x="500" y="600"/>
                </a:cubicBezTo>
                <a:cubicBezTo>
                  <a:pt x="525" y="625"/>
                  <a:pt x="425" y="675"/>
                  <a:pt x="425" y="725"/>
                </a:cubicBezTo>
                <a:cubicBezTo>
                  <a:pt x="425" y="775"/>
                  <a:pt x="400" y="775"/>
                  <a:pt x="400" y="800"/>
                </a:cubicBezTo>
                <a:cubicBezTo>
                  <a:pt x="400" y="825"/>
                  <a:pt x="475" y="800"/>
                  <a:pt x="500" y="825"/>
                </a:cubicBezTo>
                <a:cubicBezTo>
                  <a:pt x="525" y="825"/>
                  <a:pt x="550" y="800"/>
                  <a:pt x="575" y="825"/>
                </a:cubicBezTo>
                <a:cubicBezTo>
                  <a:pt x="600" y="850"/>
                  <a:pt x="650" y="800"/>
                  <a:pt x="650" y="800"/>
                </a:cubicBezTo>
                <a:cubicBezTo>
                  <a:pt x="675" y="825"/>
                  <a:pt x="700" y="775"/>
                  <a:pt x="725" y="775"/>
                </a:cubicBezTo>
                <a:cubicBezTo>
                  <a:pt x="775" y="775"/>
                  <a:pt x="800" y="675"/>
                  <a:pt x="775" y="625"/>
                </a:cubicBezTo>
                <a:cubicBezTo>
                  <a:pt x="775" y="600"/>
                  <a:pt x="825" y="475"/>
                  <a:pt x="800" y="4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00" name="Freeform 225">
            <a:extLst>
              <a:ext uri="{FF2B5EF4-FFF2-40B4-BE49-F238E27FC236}">
                <a16:creationId xmlns:a16="http://schemas.microsoft.com/office/drawing/2014/main" id="{76010389-94EF-4446-A741-9942FA15D3A7}"/>
              </a:ext>
            </a:extLst>
          </p:cNvPr>
          <p:cNvSpPr>
            <a:spLocks noChangeArrowheads="1"/>
          </p:cNvSpPr>
          <p:nvPr/>
        </p:nvSpPr>
        <p:spPr bwMode="auto">
          <a:xfrm>
            <a:off x="3660391" y="5131626"/>
            <a:ext cx="367028" cy="414841"/>
          </a:xfrm>
          <a:custGeom>
            <a:avLst/>
            <a:gdLst>
              <a:gd name="T0" fmla="*/ 1151 w 1152"/>
              <a:gd name="T1" fmla="*/ 774 h 1301"/>
              <a:gd name="T2" fmla="*/ 1151 w 1152"/>
              <a:gd name="T3" fmla="*/ 774 h 1301"/>
              <a:gd name="T4" fmla="*/ 1076 w 1152"/>
              <a:gd name="T5" fmla="*/ 700 h 1301"/>
              <a:gd name="T6" fmla="*/ 1001 w 1152"/>
              <a:gd name="T7" fmla="*/ 650 h 1301"/>
              <a:gd name="T8" fmla="*/ 901 w 1152"/>
              <a:gd name="T9" fmla="*/ 600 h 1301"/>
              <a:gd name="T10" fmla="*/ 901 w 1152"/>
              <a:gd name="T11" fmla="*/ 525 h 1301"/>
              <a:gd name="T12" fmla="*/ 876 w 1152"/>
              <a:gd name="T13" fmla="*/ 450 h 1301"/>
              <a:gd name="T14" fmla="*/ 851 w 1152"/>
              <a:gd name="T15" fmla="*/ 375 h 1301"/>
              <a:gd name="T16" fmla="*/ 751 w 1152"/>
              <a:gd name="T17" fmla="*/ 350 h 1301"/>
              <a:gd name="T18" fmla="*/ 676 w 1152"/>
              <a:gd name="T19" fmla="*/ 325 h 1301"/>
              <a:gd name="T20" fmla="*/ 626 w 1152"/>
              <a:gd name="T21" fmla="*/ 300 h 1301"/>
              <a:gd name="T22" fmla="*/ 551 w 1152"/>
              <a:gd name="T23" fmla="*/ 275 h 1301"/>
              <a:gd name="T24" fmla="*/ 451 w 1152"/>
              <a:gd name="T25" fmla="*/ 200 h 1301"/>
              <a:gd name="T26" fmla="*/ 426 w 1152"/>
              <a:gd name="T27" fmla="*/ 25 h 1301"/>
              <a:gd name="T28" fmla="*/ 326 w 1152"/>
              <a:gd name="T29" fmla="*/ 25 h 1301"/>
              <a:gd name="T30" fmla="*/ 226 w 1152"/>
              <a:gd name="T31" fmla="*/ 75 h 1301"/>
              <a:gd name="T32" fmla="*/ 126 w 1152"/>
              <a:gd name="T33" fmla="*/ 100 h 1301"/>
              <a:gd name="T34" fmla="*/ 51 w 1152"/>
              <a:gd name="T35" fmla="*/ 125 h 1301"/>
              <a:gd name="T36" fmla="*/ 26 w 1152"/>
              <a:gd name="T37" fmla="*/ 125 h 1301"/>
              <a:gd name="T38" fmla="*/ 101 w 1152"/>
              <a:gd name="T39" fmla="*/ 250 h 1301"/>
              <a:gd name="T40" fmla="*/ 76 w 1152"/>
              <a:gd name="T41" fmla="*/ 300 h 1301"/>
              <a:gd name="T42" fmla="*/ 76 w 1152"/>
              <a:gd name="T43" fmla="*/ 450 h 1301"/>
              <a:gd name="T44" fmla="*/ 51 w 1152"/>
              <a:gd name="T45" fmla="*/ 525 h 1301"/>
              <a:gd name="T46" fmla="*/ 26 w 1152"/>
              <a:gd name="T47" fmla="*/ 600 h 1301"/>
              <a:gd name="T48" fmla="*/ 76 w 1152"/>
              <a:gd name="T49" fmla="*/ 650 h 1301"/>
              <a:gd name="T50" fmla="*/ 26 w 1152"/>
              <a:gd name="T51" fmla="*/ 725 h 1301"/>
              <a:gd name="T52" fmla="*/ 0 w 1152"/>
              <a:gd name="T53" fmla="*/ 750 h 1301"/>
              <a:gd name="T54" fmla="*/ 51 w 1152"/>
              <a:gd name="T55" fmla="*/ 800 h 1301"/>
              <a:gd name="T56" fmla="*/ 76 w 1152"/>
              <a:gd name="T57" fmla="*/ 900 h 1301"/>
              <a:gd name="T58" fmla="*/ 101 w 1152"/>
              <a:gd name="T59" fmla="*/ 950 h 1301"/>
              <a:gd name="T60" fmla="*/ 76 w 1152"/>
              <a:gd name="T61" fmla="*/ 1025 h 1301"/>
              <a:gd name="T62" fmla="*/ 126 w 1152"/>
              <a:gd name="T63" fmla="*/ 1100 h 1301"/>
              <a:gd name="T64" fmla="*/ 151 w 1152"/>
              <a:gd name="T65" fmla="*/ 1175 h 1301"/>
              <a:gd name="T66" fmla="*/ 176 w 1152"/>
              <a:gd name="T67" fmla="*/ 1275 h 1301"/>
              <a:gd name="T68" fmla="*/ 301 w 1152"/>
              <a:gd name="T69" fmla="*/ 1200 h 1301"/>
              <a:gd name="T70" fmla="*/ 376 w 1152"/>
              <a:gd name="T71" fmla="*/ 1200 h 1301"/>
              <a:gd name="T72" fmla="*/ 501 w 1152"/>
              <a:gd name="T73" fmla="*/ 1250 h 1301"/>
              <a:gd name="T74" fmla="*/ 551 w 1152"/>
              <a:gd name="T75" fmla="*/ 1200 h 1301"/>
              <a:gd name="T76" fmla="*/ 676 w 1152"/>
              <a:gd name="T77" fmla="*/ 1200 h 1301"/>
              <a:gd name="T78" fmla="*/ 701 w 1152"/>
              <a:gd name="T79" fmla="*/ 1050 h 1301"/>
              <a:gd name="T80" fmla="*/ 776 w 1152"/>
              <a:gd name="T81" fmla="*/ 975 h 1301"/>
              <a:gd name="T82" fmla="*/ 901 w 1152"/>
              <a:gd name="T83" fmla="*/ 950 h 1301"/>
              <a:gd name="T84" fmla="*/ 1001 w 1152"/>
              <a:gd name="T85" fmla="*/ 925 h 1301"/>
              <a:gd name="T86" fmla="*/ 1076 w 1152"/>
              <a:gd name="T87" fmla="*/ 975 h 1301"/>
              <a:gd name="T88" fmla="*/ 1126 w 1152"/>
              <a:gd name="T89" fmla="*/ 900 h 1301"/>
              <a:gd name="T90" fmla="*/ 1151 w 1152"/>
              <a:gd name="T91" fmla="*/ 774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2" h="1301">
                <a:moveTo>
                  <a:pt x="1151" y="774"/>
                </a:moveTo>
                <a:lnTo>
                  <a:pt x="1151" y="774"/>
                </a:lnTo>
                <a:cubicBezTo>
                  <a:pt x="1126" y="750"/>
                  <a:pt x="1076" y="725"/>
                  <a:pt x="1076" y="700"/>
                </a:cubicBezTo>
                <a:cubicBezTo>
                  <a:pt x="1076" y="650"/>
                  <a:pt x="1076" y="650"/>
                  <a:pt x="1001" y="650"/>
                </a:cubicBezTo>
                <a:cubicBezTo>
                  <a:pt x="951" y="650"/>
                  <a:pt x="901" y="625"/>
                  <a:pt x="901" y="600"/>
                </a:cubicBezTo>
                <a:cubicBezTo>
                  <a:pt x="901" y="550"/>
                  <a:pt x="876" y="525"/>
                  <a:pt x="901" y="525"/>
                </a:cubicBezTo>
                <a:cubicBezTo>
                  <a:pt x="926" y="500"/>
                  <a:pt x="876" y="475"/>
                  <a:pt x="876" y="450"/>
                </a:cubicBezTo>
                <a:cubicBezTo>
                  <a:pt x="876" y="400"/>
                  <a:pt x="876" y="400"/>
                  <a:pt x="851" y="375"/>
                </a:cubicBezTo>
                <a:cubicBezTo>
                  <a:pt x="826" y="375"/>
                  <a:pt x="751" y="400"/>
                  <a:pt x="751" y="350"/>
                </a:cubicBezTo>
                <a:cubicBezTo>
                  <a:pt x="751" y="325"/>
                  <a:pt x="701" y="325"/>
                  <a:pt x="676" y="325"/>
                </a:cubicBezTo>
                <a:cubicBezTo>
                  <a:pt x="626" y="325"/>
                  <a:pt x="651" y="275"/>
                  <a:pt x="626" y="300"/>
                </a:cubicBezTo>
                <a:cubicBezTo>
                  <a:pt x="601" y="300"/>
                  <a:pt x="601" y="275"/>
                  <a:pt x="551" y="275"/>
                </a:cubicBezTo>
                <a:cubicBezTo>
                  <a:pt x="526" y="275"/>
                  <a:pt x="501" y="250"/>
                  <a:pt x="451" y="200"/>
                </a:cubicBezTo>
                <a:cubicBezTo>
                  <a:pt x="401" y="150"/>
                  <a:pt x="401" y="50"/>
                  <a:pt x="426" y="25"/>
                </a:cubicBezTo>
                <a:cubicBezTo>
                  <a:pt x="426" y="0"/>
                  <a:pt x="376" y="25"/>
                  <a:pt x="326" y="25"/>
                </a:cubicBezTo>
                <a:cubicBezTo>
                  <a:pt x="301" y="25"/>
                  <a:pt x="251" y="50"/>
                  <a:pt x="226" y="75"/>
                </a:cubicBezTo>
                <a:cubicBezTo>
                  <a:pt x="176" y="100"/>
                  <a:pt x="151" y="100"/>
                  <a:pt x="126" y="100"/>
                </a:cubicBezTo>
                <a:cubicBezTo>
                  <a:pt x="126" y="125"/>
                  <a:pt x="76" y="150"/>
                  <a:pt x="51" y="125"/>
                </a:cubicBezTo>
                <a:lnTo>
                  <a:pt x="26" y="125"/>
                </a:lnTo>
                <a:cubicBezTo>
                  <a:pt x="51" y="175"/>
                  <a:pt x="76" y="225"/>
                  <a:pt x="101" y="250"/>
                </a:cubicBezTo>
                <a:cubicBezTo>
                  <a:pt x="101" y="275"/>
                  <a:pt x="76" y="300"/>
                  <a:pt x="76" y="300"/>
                </a:cubicBezTo>
                <a:cubicBezTo>
                  <a:pt x="51" y="325"/>
                  <a:pt x="76" y="425"/>
                  <a:pt x="76" y="450"/>
                </a:cubicBezTo>
                <a:cubicBezTo>
                  <a:pt x="76" y="450"/>
                  <a:pt x="26" y="500"/>
                  <a:pt x="51" y="525"/>
                </a:cubicBezTo>
                <a:cubicBezTo>
                  <a:pt x="76" y="525"/>
                  <a:pt x="26" y="575"/>
                  <a:pt x="26" y="600"/>
                </a:cubicBezTo>
                <a:cubicBezTo>
                  <a:pt x="26" y="625"/>
                  <a:pt x="76" y="625"/>
                  <a:pt x="76" y="650"/>
                </a:cubicBezTo>
                <a:cubicBezTo>
                  <a:pt x="76" y="650"/>
                  <a:pt x="26" y="700"/>
                  <a:pt x="26" y="725"/>
                </a:cubicBezTo>
                <a:cubicBezTo>
                  <a:pt x="0" y="725"/>
                  <a:pt x="0" y="725"/>
                  <a:pt x="0" y="750"/>
                </a:cubicBezTo>
                <a:cubicBezTo>
                  <a:pt x="0" y="750"/>
                  <a:pt x="26" y="774"/>
                  <a:pt x="51" y="800"/>
                </a:cubicBezTo>
                <a:cubicBezTo>
                  <a:pt x="76" y="825"/>
                  <a:pt x="51" y="875"/>
                  <a:pt x="76" y="900"/>
                </a:cubicBezTo>
                <a:cubicBezTo>
                  <a:pt x="101" y="925"/>
                  <a:pt x="126" y="925"/>
                  <a:pt x="101" y="950"/>
                </a:cubicBezTo>
                <a:cubicBezTo>
                  <a:pt x="76" y="975"/>
                  <a:pt x="101" y="1000"/>
                  <a:pt x="76" y="1025"/>
                </a:cubicBezTo>
                <a:cubicBezTo>
                  <a:pt x="76" y="1025"/>
                  <a:pt x="101" y="1075"/>
                  <a:pt x="126" y="1100"/>
                </a:cubicBezTo>
                <a:cubicBezTo>
                  <a:pt x="151" y="1100"/>
                  <a:pt x="126" y="1150"/>
                  <a:pt x="151" y="1175"/>
                </a:cubicBezTo>
                <a:cubicBezTo>
                  <a:pt x="176" y="1200"/>
                  <a:pt x="176" y="1275"/>
                  <a:pt x="176" y="1275"/>
                </a:cubicBezTo>
                <a:cubicBezTo>
                  <a:pt x="176" y="1300"/>
                  <a:pt x="251" y="1250"/>
                  <a:pt x="301" y="1200"/>
                </a:cubicBezTo>
                <a:cubicBezTo>
                  <a:pt x="351" y="1175"/>
                  <a:pt x="351" y="1200"/>
                  <a:pt x="376" y="1200"/>
                </a:cubicBezTo>
                <a:cubicBezTo>
                  <a:pt x="426" y="1225"/>
                  <a:pt x="476" y="1225"/>
                  <a:pt x="501" y="1250"/>
                </a:cubicBezTo>
                <a:cubicBezTo>
                  <a:pt x="526" y="1300"/>
                  <a:pt x="526" y="1225"/>
                  <a:pt x="551" y="1200"/>
                </a:cubicBezTo>
                <a:cubicBezTo>
                  <a:pt x="576" y="1175"/>
                  <a:pt x="651" y="1200"/>
                  <a:pt x="676" y="1200"/>
                </a:cubicBezTo>
                <a:cubicBezTo>
                  <a:pt x="701" y="1200"/>
                  <a:pt x="701" y="1075"/>
                  <a:pt x="701" y="1050"/>
                </a:cubicBezTo>
                <a:cubicBezTo>
                  <a:pt x="701" y="1025"/>
                  <a:pt x="751" y="975"/>
                  <a:pt x="776" y="975"/>
                </a:cubicBezTo>
                <a:cubicBezTo>
                  <a:pt x="801" y="950"/>
                  <a:pt x="851" y="950"/>
                  <a:pt x="901" y="950"/>
                </a:cubicBezTo>
                <a:cubicBezTo>
                  <a:pt x="926" y="925"/>
                  <a:pt x="951" y="925"/>
                  <a:pt x="1001" y="925"/>
                </a:cubicBezTo>
                <a:cubicBezTo>
                  <a:pt x="1026" y="925"/>
                  <a:pt x="1076" y="975"/>
                  <a:pt x="1076" y="975"/>
                </a:cubicBezTo>
                <a:cubicBezTo>
                  <a:pt x="1101" y="975"/>
                  <a:pt x="1126" y="925"/>
                  <a:pt x="1126" y="900"/>
                </a:cubicBezTo>
                <a:cubicBezTo>
                  <a:pt x="1126" y="875"/>
                  <a:pt x="1151" y="825"/>
                  <a:pt x="1151" y="774"/>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01" name="Freeform 226">
            <a:extLst>
              <a:ext uri="{FF2B5EF4-FFF2-40B4-BE49-F238E27FC236}">
                <a16:creationId xmlns:a16="http://schemas.microsoft.com/office/drawing/2014/main" id="{912975B7-0950-9B4A-950E-51A11260AD19}"/>
              </a:ext>
            </a:extLst>
          </p:cNvPr>
          <p:cNvSpPr>
            <a:spLocks noChangeArrowheads="1"/>
          </p:cNvSpPr>
          <p:nvPr/>
        </p:nvSpPr>
        <p:spPr bwMode="auto">
          <a:xfrm>
            <a:off x="3301801" y="4836315"/>
            <a:ext cx="390935" cy="566716"/>
          </a:xfrm>
          <a:custGeom>
            <a:avLst/>
            <a:gdLst>
              <a:gd name="T0" fmla="*/ 1125 w 1227"/>
              <a:gd name="T1" fmla="*/ 1675 h 1776"/>
              <a:gd name="T2" fmla="*/ 1125 w 1227"/>
              <a:gd name="T3" fmla="*/ 1675 h 1776"/>
              <a:gd name="T4" fmla="*/ 1125 w 1227"/>
              <a:gd name="T5" fmla="*/ 1675 h 1776"/>
              <a:gd name="T6" fmla="*/ 1151 w 1227"/>
              <a:gd name="T7" fmla="*/ 1650 h 1776"/>
              <a:gd name="T8" fmla="*/ 1201 w 1227"/>
              <a:gd name="T9" fmla="*/ 1575 h 1776"/>
              <a:gd name="T10" fmla="*/ 1151 w 1227"/>
              <a:gd name="T11" fmla="*/ 1525 h 1776"/>
              <a:gd name="T12" fmla="*/ 1176 w 1227"/>
              <a:gd name="T13" fmla="*/ 1450 h 1776"/>
              <a:gd name="T14" fmla="*/ 1201 w 1227"/>
              <a:gd name="T15" fmla="*/ 1375 h 1776"/>
              <a:gd name="T16" fmla="*/ 1201 w 1227"/>
              <a:gd name="T17" fmla="*/ 1225 h 1776"/>
              <a:gd name="T18" fmla="*/ 1226 w 1227"/>
              <a:gd name="T19" fmla="*/ 1175 h 1776"/>
              <a:gd name="T20" fmla="*/ 1151 w 1227"/>
              <a:gd name="T21" fmla="*/ 1050 h 1776"/>
              <a:gd name="T22" fmla="*/ 1051 w 1227"/>
              <a:gd name="T23" fmla="*/ 1050 h 1776"/>
              <a:gd name="T24" fmla="*/ 1025 w 1227"/>
              <a:gd name="T25" fmla="*/ 925 h 1776"/>
              <a:gd name="T26" fmla="*/ 1001 w 1227"/>
              <a:gd name="T27" fmla="*/ 950 h 1776"/>
              <a:gd name="T28" fmla="*/ 901 w 1227"/>
              <a:gd name="T29" fmla="*/ 950 h 1776"/>
              <a:gd name="T30" fmla="*/ 851 w 1227"/>
              <a:gd name="T31" fmla="*/ 900 h 1776"/>
              <a:gd name="T32" fmla="*/ 801 w 1227"/>
              <a:gd name="T33" fmla="*/ 875 h 1776"/>
              <a:gd name="T34" fmla="*/ 751 w 1227"/>
              <a:gd name="T35" fmla="*/ 775 h 1776"/>
              <a:gd name="T36" fmla="*/ 725 w 1227"/>
              <a:gd name="T37" fmla="*/ 700 h 1776"/>
              <a:gd name="T38" fmla="*/ 751 w 1227"/>
              <a:gd name="T39" fmla="*/ 650 h 1776"/>
              <a:gd name="T40" fmla="*/ 801 w 1227"/>
              <a:gd name="T41" fmla="*/ 600 h 1776"/>
              <a:gd name="T42" fmla="*/ 825 w 1227"/>
              <a:gd name="T43" fmla="*/ 500 h 1776"/>
              <a:gd name="T44" fmla="*/ 901 w 1227"/>
              <a:gd name="T45" fmla="*/ 450 h 1776"/>
              <a:gd name="T46" fmla="*/ 1025 w 1227"/>
              <a:gd name="T47" fmla="*/ 400 h 1776"/>
              <a:gd name="T48" fmla="*/ 1101 w 1227"/>
              <a:gd name="T49" fmla="*/ 400 h 1776"/>
              <a:gd name="T50" fmla="*/ 1025 w 1227"/>
              <a:gd name="T51" fmla="*/ 350 h 1776"/>
              <a:gd name="T52" fmla="*/ 1076 w 1227"/>
              <a:gd name="T53" fmla="*/ 274 h 1776"/>
              <a:gd name="T54" fmla="*/ 1025 w 1227"/>
              <a:gd name="T55" fmla="*/ 225 h 1776"/>
              <a:gd name="T56" fmla="*/ 951 w 1227"/>
              <a:gd name="T57" fmla="*/ 225 h 1776"/>
              <a:gd name="T58" fmla="*/ 901 w 1227"/>
              <a:gd name="T59" fmla="*/ 225 h 1776"/>
              <a:gd name="T60" fmla="*/ 801 w 1227"/>
              <a:gd name="T61" fmla="*/ 225 h 1776"/>
              <a:gd name="T62" fmla="*/ 751 w 1227"/>
              <a:gd name="T63" fmla="*/ 150 h 1776"/>
              <a:gd name="T64" fmla="*/ 701 w 1227"/>
              <a:gd name="T65" fmla="*/ 100 h 1776"/>
              <a:gd name="T66" fmla="*/ 651 w 1227"/>
              <a:gd name="T67" fmla="*/ 25 h 1776"/>
              <a:gd name="T68" fmla="*/ 551 w 1227"/>
              <a:gd name="T69" fmla="*/ 25 h 1776"/>
              <a:gd name="T70" fmla="*/ 576 w 1227"/>
              <a:gd name="T71" fmla="*/ 100 h 1776"/>
              <a:gd name="T72" fmla="*/ 525 w 1227"/>
              <a:gd name="T73" fmla="*/ 174 h 1776"/>
              <a:gd name="T74" fmla="*/ 351 w 1227"/>
              <a:gd name="T75" fmla="*/ 274 h 1776"/>
              <a:gd name="T76" fmla="*/ 251 w 1227"/>
              <a:gd name="T77" fmla="*/ 425 h 1776"/>
              <a:gd name="T78" fmla="*/ 200 w 1227"/>
              <a:gd name="T79" fmla="*/ 450 h 1776"/>
              <a:gd name="T80" fmla="*/ 125 w 1227"/>
              <a:gd name="T81" fmla="*/ 425 h 1776"/>
              <a:gd name="T82" fmla="*/ 125 w 1227"/>
              <a:gd name="T83" fmla="*/ 374 h 1776"/>
              <a:gd name="T84" fmla="*/ 100 w 1227"/>
              <a:gd name="T85" fmla="*/ 325 h 1776"/>
              <a:gd name="T86" fmla="*/ 25 w 1227"/>
              <a:gd name="T87" fmla="*/ 400 h 1776"/>
              <a:gd name="T88" fmla="*/ 51 w 1227"/>
              <a:gd name="T89" fmla="*/ 525 h 1776"/>
              <a:gd name="T90" fmla="*/ 25 w 1227"/>
              <a:gd name="T91" fmla="*/ 550 h 1776"/>
              <a:gd name="T92" fmla="*/ 125 w 1227"/>
              <a:gd name="T93" fmla="*/ 650 h 1776"/>
              <a:gd name="T94" fmla="*/ 225 w 1227"/>
              <a:gd name="T95" fmla="*/ 775 h 1776"/>
              <a:gd name="T96" fmla="*/ 300 w 1227"/>
              <a:gd name="T97" fmla="*/ 925 h 1776"/>
              <a:gd name="T98" fmla="*/ 451 w 1227"/>
              <a:gd name="T99" fmla="*/ 1200 h 1776"/>
              <a:gd name="T100" fmla="*/ 501 w 1227"/>
              <a:gd name="T101" fmla="*/ 1325 h 1776"/>
              <a:gd name="T102" fmla="*/ 525 w 1227"/>
              <a:gd name="T103" fmla="*/ 1400 h 1776"/>
              <a:gd name="T104" fmla="*/ 676 w 1227"/>
              <a:gd name="T105" fmla="*/ 1500 h 1776"/>
              <a:gd name="T106" fmla="*/ 951 w 1227"/>
              <a:gd name="T107" fmla="*/ 1675 h 1776"/>
              <a:gd name="T108" fmla="*/ 1076 w 1227"/>
              <a:gd name="T109" fmla="*/ 1750 h 1776"/>
              <a:gd name="T110" fmla="*/ 1076 w 1227"/>
              <a:gd name="T111" fmla="*/ 1775 h 1776"/>
              <a:gd name="T112" fmla="*/ 1101 w 1227"/>
              <a:gd name="T113" fmla="*/ 1750 h 1776"/>
              <a:gd name="T114" fmla="*/ 1125 w 1227"/>
              <a:gd name="T115" fmla="*/ 1675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7" h="1776">
                <a:moveTo>
                  <a:pt x="1125" y="1675"/>
                </a:moveTo>
                <a:lnTo>
                  <a:pt x="1125" y="1675"/>
                </a:lnTo>
                <a:lnTo>
                  <a:pt x="1125" y="1675"/>
                </a:lnTo>
                <a:cubicBezTo>
                  <a:pt x="1125" y="1650"/>
                  <a:pt x="1125" y="1650"/>
                  <a:pt x="1151" y="1650"/>
                </a:cubicBezTo>
                <a:cubicBezTo>
                  <a:pt x="1151" y="1625"/>
                  <a:pt x="1201" y="1575"/>
                  <a:pt x="1201" y="1575"/>
                </a:cubicBezTo>
                <a:cubicBezTo>
                  <a:pt x="1201" y="1550"/>
                  <a:pt x="1151" y="1550"/>
                  <a:pt x="1151" y="1525"/>
                </a:cubicBezTo>
                <a:cubicBezTo>
                  <a:pt x="1151" y="1500"/>
                  <a:pt x="1201" y="1450"/>
                  <a:pt x="1176" y="1450"/>
                </a:cubicBezTo>
                <a:cubicBezTo>
                  <a:pt x="1151" y="1425"/>
                  <a:pt x="1201" y="1375"/>
                  <a:pt x="1201" y="1375"/>
                </a:cubicBezTo>
                <a:cubicBezTo>
                  <a:pt x="1201" y="1350"/>
                  <a:pt x="1176" y="1250"/>
                  <a:pt x="1201" y="1225"/>
                </a:cubicBezTo>
                <a:cubicBezTo>
                  <a:pt x="1201" y="1225"/>
                  <a:pt x="1226" y="1200"/>
                  <a:pt x="1226" y="1175"/>
                </a:cubicBezTo>
                <a:cubicBezTo>
                  <a:pt x="1201" y="1150"/>
                  <a:pt x="1176" y="1100"/>
                  <a:pt x="1151" y="1050"/>
                </a:cubicBezTo>
                <a:cubicBezTo>
                  <a:pt x="1125" y="1050"/>
                  <a:pt x="1076" y="1050"/>
                  <a:pt x="1051" y="1050"/>
                </a:cubicBezTo>
                <a:cubicBezTo>
                  <a:pt x="1025" y="1075"/>
                  <a:pt x="1025" y="975"/>
                  <a:pt x="1025" y="925"/>
                </a:cubicBezTo>
                <a:cubicBezTo>
                  <a:pt x="1025" y="900"/>
                  <a:pt x="1001" y="925"/>
                  <a:pt x="1001" y="950"/>
                </a:cubicBezTo>
                <a:cubicBezTo>
                  <a:pt x="976" y="975"/>
                  <a:pt x="951" y="950"/>
                  <a:pt x="901" y="950"/>
                </a:cubicBezTo>
                <a:cubicBezTo>
                  <a:pt x="851" y="950"/>
                  <a:pt x="876" y="900"/>
                  <a:pt x="851" y="900"/>
                </a:cubicBezTo>
                <a:cubicBezTo>
                  <a:pt x="825" y="900"/>
                  <a:pt x="801" y="900"/>
                  <a:pt x="801" y="875"/>
                </a:cubicBezTo>
                <a:cubicBezTo>
                  <a:pt x="801" y="825"/>
                  <a:pt x="776" y="825"/>
                  <a:pt x="751" y="775"/>
                </a:cubicBezTo>
                <a:cubicBezTo>
                  <a:pt x="751" y="750"/>
                  <a:pt x="725" y="725"/>
                  <a:pt x="725" y="700"/>
                </a:cubicBezTo>
                <a:cubicBezTo>
                  <a:pt x="751" y="675"/>
                  <a:pt x="725" y="675"/>
                  <a:pt x="751" y="650"/>
                </a:cubicBezTo>
                <a:cubicBezTo>
                  <a:pt x="776" y="625"/>
                  <a:pt x="801" y="625"/>
                  <a:pt x="801" y="600"/>
                </a:cubicBezTo>
                <a:cubicBezTo>
                  <a:pt x="776" y="550"/>
                  <a:pt x="825" y="550"/>
                  <a:pt x="825" y="500"/>
                </a:cubicBezTo>
                <a:cubicBezTo>
                  <a:pt x="825" y="474"/>
                  <a:pt x="876" y="474"/>
                  <a:pt x="901" y="450"/>
                </a:cubicBezTo>
                <a:cubicBezTo>
                  <a:pt x="951" y="425"/>
                  <a:pt x="976" y="425"/>
                  <a:pt x="1025" y="400"/>
                </a:cubicBezTo>
                <a:cubicBezTo>
                  <a:pt x="1051" y="374"/>
                  <a:pt x="1076" y="400"/>
                  <a:pt x="1101" y="400"/>
                </a:cubicBezTo>
                <a:cubicBezTo>
                  <a:pt x="1076" y="374"/>
                  <a:pt x="1051" y="374"/>
                  <a:pt x="1025" y="350"/>
                </a:cubicBezTo>
                <a:cubicBezTo>
                  <a:pt x="1025" y="325"/>
                  <a:pt x="1076" y="299"/>
                  <a:pt x="1076" y="274"/>
                </a:cubicBezTo>
                <a:cubicBezTo>
                  <a:pt x="1101" y="250"/>
                  <a:pt x="1025" y="225"/>
                  <a:pt x="1025" y="225"/>
                </a:cubicBezTo>
                <a:cubicBezTo>
                  <a:pt x="1001" y="225"/>
                  <a:pt x="976" y="225"/>
                  <a:pt x="951" y="225"/>
                </a:cubicBezTo>
                <a:cubicBezTo>
                  <a:pt x="951" y="225"/>
                  <a:pt x="925" y="225"/>
                  <a:pt x="901" y="225"/>
                </a:cubicBezTo>
                <a:cubicBezTo>
                  <a:pt x="876" y="250"/>
                  <a:pt x="801" y="250"/>
                  <a:pt x="801" y="225"/>
                </a:cubicBezTo>
                <a:cubicBezTo>
                  <a:pt x="801" y="200"/>
                  <a:pt x="751" y="174"/>
                  <a:pt x="751" y="150"/>
                </a:cubicBezTo>
                <a:cubicBezTo>
                  <a:pt x="751" y="150"/>
                  <a:pt x="725" y="100"/>
                  <a:pt x="701" y="100"/>
                </a:cubicBezTo>
                <a:cubicBezTo>
                  <a:pt x="651" y="100"/>
                  <a:pt x="676" y="25"/>
                  <a:pt x="651" y="25"/>
                </a:cubicBezTo>
                <a:cubicBezTo>
                  <a:pt x="625" y="0"/>
                  <a:pt x="601" y="25"/>
                  <a:pt x="551" y="25"/>
                </a:cubicBezTo>
                <a:cubicBezTo>
                  <a:pt x="601" y="50"/>
                  <a:pt x="601" y="74"/>
                  <a:pt x="576" y="100"/>
                </a:cubicBezTo>
                <a:cubicBezTo>
                  <a:pt x="551" y="100"/>
                  <a:pt x="576" y="125"/>
                  <a:pt x="525" y="174"/>
                </a:cubicBezTo>
                <a:cubicBezTo>
                  <a:pt x="476" y="250"/>
                  <a:pt x="401" y="274"/>
                  <a:pt x="351" y="274"/>
                </a:cubicBezTo>
                <a:cubicBezTo>
                  <a:pt x="300" y="299"/>
                  <a:pt x="276" y="374"/>
                  <a:pt x="251" y="425"/>
                </a:cubicBezTo>
                <a:cubicBezTo>
                  <a:pt x="225" y="500"/>
                  <a:pt x="225" y="474"/>
                  <a:pt x="200" y="450"/>
                </a:cubicBezTo>
                <a:cubicBezTo>
                  <a:pt x="176" y="400"/>
                  <a:pt x="151" y="450"/>
                  <a:pt x="125" y="425"/>
                </a:cubicBezTo>
                <a:cubicBezTo>
                  <a:pt x="100" y="400"/>
                  <a:pt x="100" y="400"/>
                  <a:pt x="125" y="374"/>
                </a:cubicBezTo>
                <a:cubicBezTo>
                  <a:pt x="125" y="350"/>
                  <a:pt x="125" y="350"/>
                  <a:pt x="100" y="325"/>
                </a:cubicBezTo>
                <a:cubicBezTo>
                  <a:pt x="76" y="325"/>
                  <a:pt x="51" y="374"/>
                  <a:pt x="25" y="400"/>
                </a:cubicBezTo>
                <a:cubicBezTo>
                  <a:pt x="0" y="450"/>
                  <a:pt x="51" y="500"/>
                  <a:pt x="51" y="525"/>
                </a:cubicBezTo>
                <a:cubicBezTo>
                  <a:pt x="76" y="550"/>
                  <a:pt x="25" y="550"/>
                  <a:pt x="25" y="550"/>
                </a:cubicBezTo>
                <a:cubicBezTo>
                  <a:pt x="25" y="575"/>
                  <a:pt x="100" y="625"/>
                  <a:pt x="125" y="650"/>
                </a:cubicBezTo>
                <a:cubicBezTo>
                  <a:pt x="176" y="675"/>
                  <a:pt x="200" y="750"/>
                  <a:pt x="225" y="775"/>
                </a:cubicBezTo>
                <a:cubicBezTo>
                  <a:pt x="251" y="800"/>
                  <a:pt x="251" y="825"/>
                  <a:pt x="300" y="925"/>
                </a:cubicBezTo>
                <a:cubicBezTo>
                  <a:pt x="325" y="1000"/>
                  <a:pt x="401" y="1125"/>
                  <a:pt x="451" y="1200"/>
                </a:cubicBezTo>
                <a:cubicBezTo>
                  <a:pt x="476" y="1250"/>
                  <a:pt x="501" y="1300"/>
                  <a:pt x="501" y="1325"/>
                </a:cubicBezTo>
                <a:cubicBezTo>
                  <a:pt x="476" y="1325"/>
                  <a:pt x="501" y="1375"/>
                  <a:pt x="525" y="1400"/>
                </a:cubicBezTo>
                <a:cubicBezTo>
                  <a:pt x="576" y="1425"/>
                  <a:pt x="601" y="1450"/>
                  <a:pt x="676" y="1500"/>
                </a:cubicBezTo>
                <a:cubicBezTo>
                  <a:pt x="776" y="1550"/>
                  <a:pt x="925" y="1625"/>
                  <a:pt x="951" y="1675"/>
                </a:cubicBezTo>
                <a:cubicBezTo>
                  <a:pt x="976" y="1699"/>
                  <a:pt x="1051" y="1750"/>
                  <a:pt x="1076" y="1750"/>
                </a:cubicBezTo>
                <a:lnTo>
                  <a:pt x="1076" y="1775"/>
                </a:lnTo>
                <a:cubicBezTo>
                  <a:pt x="1076" y="1775"/>
                  <a:pt x="1076" y="1750"/>
                  <a:pt x="1101" y="1750"/>
                </a:cubicBezTo>
                <a:cubicBezTo>
                  <a:pt x="1125" y="1750"/>
                  <a:pt x="1125" y="1699"/>
                  <a:pt x="1125" y="16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02" name="Freeform 227">
            <a:extLst>
              <a:ext uri="{FF2B5EF4-FFF2-40B4-BE49-F238E27FC236}">
                <a16:creationId xmlns:a16="http://schemas.microsoft.com/office/drawing/2014/main" id="{00EA50F2-7309-9243-A860-52C1DA4727CF}"/>
              </a:ext>
            </a:extLst>
          </p:cNvPr>
          <p:cNvSpPr>
            <a:spLocks noChangeArrowheads="1"/>
          </p:cNvSpPr>
          <p:nvPr/>
        </p:nvSpPr>
        <p:spPr bwMode="auto">
          <a:xfrm>
            <a:off x="4011952" y="4645064"/>
            <a:ext cx="127968" cy="136405"/>
          </a:xfrm>
          <a:custGeom>
            <a:avLst/>
            <a:gdLst>
              <a:gd name="T0" fmla="*/ 100 w 401"/>
              <a:gd name="T1" fmla="*/ 100 h 426"/>
              <a:gd name="T2" fmla="*/ 100 w 401"/>
              <a:gd name="T3" fmla="*/ 100 h 426"/>
              <a:gd name="T4" fmla="*/ 50 w 401"/>
              <a:gd name="T5" fmla="*/ 150 h 426"/>
              <a:gd name="T6" fmla="*/ 25 w 401"/>
              <a:gd name="T7" fmla="*/ 225 h 426"/>
              <a:gd name="T8" fmla="*/ 100 w 401"/>
              <a:gd name="T9" fmla="*/ 325 h 426"/>
              <a:gd name="T10" fmla="*/ 150 w 401"/>
              <a:gd name="T11" fmla="*/ 425 h 426"/>
              <a:gd name="T12" fmla="*/ 200 w 401"/>
              <a:gd name="T13" fmla="*/ 425 h 426"/>
              <a:gd name="T14" fmla="*/ 225 w 401"/>
              <a:gd name="T15" fmla="*/ 374 h 426"/>
              <a:gd name="T16" fmla="*/ 350 w 401"/>
              <a:gd name="T17" fmla="*/ 374 h 426"/>
              <a:gd name="T18" fmla="*/ 350 w 401"/>
              <a:gd name="T19" fmla="*/ 374 h 426"/>
              <a:gd name="T20" fmla="*/ 375 w 401"/>
              <a:gd name="T21" fmla="*/ 325 h 426"/>
              <a:gd name="T22" fmla="*/ 375 w 401"/>
              <a:gd name="T23" fmla="*/ 200 h 426"/>
              <a:gd name="T24" fmla="*/ 375 w 401"/>
              <a:gd name="T25" fmla="*/ 100 h 426"/>
              <a:gd name="T26" fmla="*/ 400 w 401"/>
              <a:gd name="T27" fmla="*/ 50 h 426"/>
              <a:gd name="T28" fmla="*/ 300 w 401"/>
              <a:gd name="T29" fmla="*/ 25 h 426"/>
              <a:gd name="T30" fmla="*/ 175 w 401"/>
              <a:gd name="T31" fmla="*/ 25 h 426"/>
              <a:gd name="T32" fmla="*/ 125 w 401"/>
              <a:gd name="T33" fmla="*/ 25 h 426"/>
              <a:gd name="T34" fmla="*/ 100 w 401"/>
              <a:gd name="T35" fmla="*/ 25 h 426"/>
              <a:gd name="T36" fmla="*/ 100 w 401"/>
              <a:gd name="T37" fmla="*/ 10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426">
                <a:moveTo>
                  <a:pt x="100" y="100"/>
                </a:moveTo>
                <a:lnTo>
                  <a:pt x="100" y="100"/>
                </a:lnTo>
                <a:cubicBezTo>
                  <a:pt x="100" y="125"/>
                  <a:pt x="75" y="125"/>
                  <a:pt x="50" y="150"/>
                </a:cubicBezTo>
                <a:cubicBezTo>
                  <a:pt x="25" y="150"/>
                  <a:pt x="25" y="200"/>
                  <a:pt x="25" y="225"/>
                </a:cubicBezTo>
                <a:cubicBezTo>
                  <a:pt x="0" y="225"/>
                  <a:pt x="75" y="274"/>
                  <a:pt x="100" y="325"/>
                </a:cubicBezTo>
                <a:cubicBezTo>
                  <a:pt x="100" y="350"/>
                  <a:pt x="125" y="374"/>
                  <a:pt x="150" y="425"/>
                </a:cubicBezTo>
                <a:cubicBezTo>
                  <a:pt x="175" y="425"/>
                  <a:pt x="175" y="425"/>
                  <a:pt x="200" y="425"/>
                </a:cubicBezTo>
                <a:cubicBezTo>
                  <a:pt x="225" y="400"/>
                  <a:pt x="200" y="374"/>
                  <a:pt x="225" y="374"/>
                </a:cubicBezTo>
                <a:cubicBezTo>
                  <a:pt x="275" y="374"/>
                  <a:pt x="325" y="350"/>
                  <a:pt x="350" y="374"/>
                </a:cubicBezTo>
                <a:lnTo>
                  <a:pt x="350" y="374"/>
                </a:lnTo>
                <a:cubicBezTo>
                  <a:pt x="350" y="374"/>
                  <a:pt x="375" y="350"/>
                  <a:pt x="375" y="325"/>
                </a:cubicBezTo>
                <a:cubicBezTo>
                  <a:pt x="375" y="325"/>
                  <a:pt x="375" y="250"/>
                  <a:pt x="375" y="200"/>
                </a:cubicBezTo>
                <a:cubicBezTo>
                  <a:pt x="350" y="174"/>
                  <a:pt x="375" y="125"/>
                  <a:pt x="375" y="100"/>
                </a:cubicBezTo>
                <a:cubicBezTo>
                  <a:pt x="375" y="100"/>
                  <a:pt x="400" y="74"/>
                  <a:pt x="400" y="50"/>
                </a:cubicBezTo>
                <a:cubicBezTo>
                  <a:pt x="375" y="50"/>
                  <a:pt x="325" y="25"/>
                  <a:pt x="300" y="25"/>
                </a:cubicBezTo>
                <a:cubicBezTo>
                  <a:pt x="250" y="50"/>
                  <a:pt x="200" y="50"/>
                  <a:pt x="175" y="25"/>
                </a:cubicBezTo>
                <a:cubicBezTo>
                  <a:pt x="175" y="0"/>
                  <a:pt x="150" y="0"/>
                  <a:pt x="125" y="25"/>
                </a:cubicBezTo>
                <a:lnTo>
                  <a:pt x="100" y="25"/>
                </a:lnTo>
                <a:cubicBezTo>
                  <a:pt x="100" y="50"/>
                  <a:pt x="100" y="74"/>
                  <a:pt x="100" y="1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03" name="Freeform 228">
            <a:extLst>
              <a:ext uri="{FF2B5EF4-FFF2-40B4-BE49-F238E27FC236}">
                <a16:creationId xmlns:a16="http://schemas.microsoft.com/office/drawing/2014/main" id="{D37F30AC-A801-944C-A77E-0C6ACE44A208}"/>
              </a:ext>
            </a:extLst>
          </p:cNvPr>
          <p:cNvSpPr>
            <a:spLocks noChangeArrowheads="1"/>
          </p:cNvSpPr>
          <p:nvPr/>
        </p:nvSpPr>
        <p:spPr bwMode="auto">
          <a:xfrm>
            <a:off x="4123044" y="4661941"/>
            <a:ext cx="95624" cy="119531"/>
          </a:xfrm>
          <a:custGeom>
            <a:avLst/>
            <a:gdLst>
              <a:gd name="T0" fmla="*/ 25 w 301"/>
              <a:gd name="T1" fmla="*/ 150 h 376"/>
              <a:gd name="T2" fmla="*/ 25 w 301"/>
              <a:gd name="T3" fmla="*/ 150 h 376"/>
              <a:gd name="T4" fmla="*/ 25 w 301"/>
              <a:gd name="T5" fmla="*/ 275 h 376"/>
              <a:gd name="T6" fmla="*/ 0 w 301"/>
              <a:gd name="T7" fmla="*/ 324 h 376"/>
              <a:gd name="T8" fmla="*/ 75 w 301"/>
              <a:gd name="T9" fmla="*/ 350 h 376"/>
              <a:gd name="T10" fmla="*/ 175 w 301"/>
              <a:gd name="T11" fmla="*/ 300 h 376"/>
              <a:gd name="T12" fmla="*/ 300 w 301"/>
              <a:gd name="T13" fmla="*/ 150 h 376"/>
              <a:gd name="T14" fmla="*/ 300 w 301"/>
              <a:gd name="T15" fmla="*/ 150 h 376"/>
              <a:gd name="T16" fmla="*/ 125 w 301"/>
              <a:gd name="T17" fmla="*/ 24 h 376"/>
              <a:gd name="T18" fmla="*/ 50 w 301"/>
              <a:gd name="T19" fmla="*/ 0 h 376"/>
              <a:gd name="T20" fmla="*/ 25 w 301"/>
              <a:gd name="T21" fmla="*/ 50 h 376"/>
              <a:gd name="T22" fmla="*/ 25 w 301"/>
              <a:gd name="T23" fmla="*/ 15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76">
                <a:moveTo>
                  <a:pt x="25" y="150"/>
                </a:moveTo>
                <a:lnTo>
                  <a:pt x="25" y="150"/>
                </a:lnTo>
                <a:cubicBezTo>
                  <a:pt x="25" y="200"/>
                  <a:pt x="25" y="275"/>
                  <a:pt x="25" y="275"/>
                </a:cubicBezTo>
                <a:cubicBezTo>
                  <a:pt x="25" y="300"/>
                  <a:pt x="0" y="324"/>
                  <a:pt x="0" y="324"/>
                </a:cubicBezTo>
                <a:cubicBezTo>
                  <a:pt x="25" y="350"/>
                  <a:pt x="50" y="350"/>
                  <a:pt x="75" y="350"/>
                </a:cubicBezTo>
                <a:cubicBezTo>
                  <a:pt x="125" y="324"/>
                  <a:pt x="150" y="375"/>
                  <a:pt x="175" y="300"/>
                </a:cubicBezTo>
                <a:cubicBezTo>
                  <a:pt x="200" y="250"/>
                  <a:pt x="250" y="200"/>
                  <a:pt x="300" y="150"/>
                </a:cubicBezTo>
                <a:lnTo>
                  <a:pt x="300" y="150"/>
                </a:lnTo>
                <a:cubicBezTo>
                  <a:pt x="250" y="150"/>
                  <a:pt x="200" y="50"/>
                  <a:pt x="125" y="24"/>
                </a:cubicBezTo>
                <a:cubicBezTo>
                  <a:pt x="100" y="24"/>
                  <a:pt x="75" y="24"/>
                  <a:pt x="50" y="0"/>
                </a:cubicBezTo>
                <a:cubicBezTo>
                  <a:pt x="50" y="24"/>
                  <a:pt x="25" y="50"/>
                  <a:pt x="25" y="50"/>
                </a:cubicBezTo>
                <a:cubicBezTo>
                  <a:pt x="25" y="75"/>
                  <a:pt x="0" y="124"/>
                  <a:pt x="25" y="15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04" name="Freeform 229">
            <a:extLst>
              <a:ext uri="{FF2B5EF4-FFF2-40B4-BE49-F238E27FC236}">
                <a16:creationId xmlns:a16="http://schemas.microsoft.com/office/drawing/2014/main" id="{A185DEA1-A2E6-4B4E-8DBA-9E35F28E4B3A}"/>
              </a:ext>
            </a:extLst>
          </p:cNvPr>
          <p:cNvSpPr>
            <a:spLocks noChangeArrowheads="1"/>
          </p:cNvSpPr>
          <p:nvPr/>
        </p:nvSpPr>
        <p:spPr bwMode="auto">
          <a:xfrm>
            <a:off x="3206177" y="4110693"/>
            <a:ext cx="319217" cy="119531"/>
          </a:xfrm>
          <a:custGeom>
            <a:avLst/>
            <a:gdLst>
              <a:gd name="T0" fmla="*/ 801 w 1002"/>
              <a:gd name="T1" fmla="*/ 225 h 377"/>
              <a:gd name="T2" fmla="*/ 801 w 1002"/>
              <a:gd name="T3" fmla="*/ 225 h 377"/>
              <a:gd name="T4" fmla="*/ 351 w 1002"/>
              <a:gd name="T5" fmla="*/ 50 h 377"/>
              <a:gd name="T6" fmla="*/ 25 w 1002"/>
              <a:gd name="T7" fmla="*/ 176 h 377"/>
              <a:gd name="T8" fmla="*/ 176 w 1002"/>
              <a:gd name="T9" fmla="*/ 100 h 377"/>
              <a:gd name="T10" fmla="*/ 276 w 1002"/>
              <a:gd name="T11" fmla="*/ 125 h 377"/>
              <a:gd name="T12" fmla="*/ 425 w 1002"/>
              <a:gd name="T13" fmla="*/ 176 h 377"/>
              <a:gd name="T14" fmla="*/ 625 w 1002"/>
              <a:gd name="T15" fmla="*/ 276 h 377"/>
              <a:gd name="T16" fmla="*/ 676 w 1002"/>
              <a:gd name="T17" fmla="*/ 350 h 377"/>
              <a:gd name="T18" fmla="*/ 976 w 1002"/>
              <a:gd name="T19" fmla="*/ 350 h 377"/>
              <a:gd name="T20" fmla="*/ 801 w 1002"/>
              <a:gd name="T21" fmla="*/ 22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2" h="377">
                <a:moveTo>
                  <a:pt x="801" y="225"/>
                </a:moveTo>
                <a:lnTo>
                  <a:pt x="801" y="225"/>
                </a:lnTo>
                <a:cubicBezTo>
                  <a:pt x="751" y="225"/>
                  <a:pt x="551" y="100"/>
                  <a:pt x="351" y="50"/>
                </a:cubicBezTo>
                <a:cubicBezTo>
                  <a:pt x="176" y="0"/>
                  <a:pt x="0" y="150"/>
                  <a:pt x="25" y="176"/>
                </a:cubicBezTo>
                <a:cubicBezTo>
                  <a:pt x="51" y="200"/>
                  <a:pt x="151" y="125"/>
                  <a:pt x="176" y="100"/>
                </a:cubicBezTo>
                <a:cubicBezTo>
                  <a:pt x="225" y="50"/>
                  <a:pt x="276" y="100"/>
                  <a:pt x="276" y="125"/>
                </a:cubicBezTo>
                <a:cubicBezTo>
                  <a:pt x="276" y="150"/>
                  <a:pt x="351" y="176"/>
                  <a:pt x="425" y="176"/>
                </a:cubicBezTo>
                <a:cubicBezTo>
                  <a:pt x="525" y="176"/>
                  <a:pt x="551" y="250"/>
                  <a:pt x="625" y="276"/>
                </a:cubicBezTo>
                <a:cubicBezTo>
                  <a:pt x="725" y="300"/>
                  <a:pt x="625" y="325"/>
                  <a:pt x="676" y="350"/>
                </a:cubicBezTo>
                <a:cubicBezTo>
                  <a:pt x="725" y="376"/>
                  <a:pt x="976" y="350"/>
                  <a:pt x="976" y="350"/>
                </a:cubicBezTo>
                <a:cubicBezTo>
                  <a:pt x="1001" y="325"/>
                  <a:pt x="876" y="225"/>
                  <a:pt x="801" y="22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05" name="Freeform 230">
            <a:extLst>
              <a:ext uri="{FF2B5EF4-FFF2-40B4-BE49-F238E27FC236}">
                <a16:creationId xmlns:a16="http://schemas.microsoft.com/office/drawing/2014/main" id="{C362247E-08CA-CF4B-A467-1D913512307E}"/>
              </a:ext>
            </a:extLst>
          </p:cNvPr>
          <p:cNvSpPr>
            <a:spLocks noChangeArrowheads="1"/>
          </p:cNvSpPr>
          <p:nvPr/>
        </p:nvSpPr>
        <p:spPr bwMode="auto">
          <a:xfrm>
            <a:off x="3388989" y="4262568"/>
            <a:ext cx="71719" cy="40781"/>
          </a:xfrm>
          <a:custGeom>
            <a:avLst/>
            <a:gdLst>
              <a:gd name="T0" fmla="*/ 24 w 226"/>
              <a:gd name="T1" fmla="*/ 49 h 126"/>
              <a:gd name="T2" fmla="*/ 24 w 226"/>
              <a:gd name="T3" fmla="*/ 49 h 126"/>
              <a:gd name="T4" fmla="*/ 225 w 226"/>
              <a:gd name="T5" fmla="*/ 74 h 126"/>
              <a:gd name="T6" fmla="*/ 24 w 226"/>
              <a:gd name="T7" fmla="*/ 49 h 126"/>
            </a:gdLst>
            <a:ahLst/>
            <a:cxnLst>
              <a:cxn ang="0">
                <a:pos x="T0" y="T1"/>
              </a:cxn>
              <a:cxn ang="0">
                <a:pos x="T2" y="T3"/>
              </a:cxn>
              <a:cxn ang="0">
                <a:pos x="T4" y="T5"/>
              </a:cxn>
              <a:cxn ang="0">
                <a:pos x="T6" y="T7"/>
              </a:cxn>
            </a:cxnLst>
            <a:rect l="0" t="0" r="r" b="b"/>
            <a:pathLst>
              <a:path w="226" h="126">
                <a:moveTo>
                  <a:pt x="24" y="49"/>
                </a:moveTo>
                <a:lnTo>
                  <a:pt x="24" y="49"/>
                </a:lnTo>
                <a:cubicBezTo>
                  <a:pt x="49" y="74"/>
                  <a:pt x="200" y="125"/>
                  <a:pt x="225" y="74"/>
                </a:cubicBezTo>
                <a:cubicBezTo>
                  <a:pt x="225" y="49"/>
                  <a:pt x="0" y="0"/>
                  <a:pt x="24" y="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06" name="Freeform 231">
            <a:extLst>
              <a:ext uri="{FF2B5EF4-FFF2-40B4-BE49-F238E27FC236}">
                <a16:creationId xmlns:a16="http://schemas.microsoft.com/office/drawing/2014/main" id="{7DA3FB29-65A0-BF4B-8444-118565F80A1A}"/>
              </a:ext>
            </a:extLst>
          </p:cNvPr>
          <p:cNvSpPr>
            <a:spLocks noChangeArrowheads="1"/>
          </p:cNvSpPr>
          <p:nvPr/>
        </p:nvSpPr>
        <p:spPr bwMode="auto">
          <a:xfrm>
            <a:off x="3723674" y="4262568"/>
            <a:ext cx="71719" cy="40781"/>
          </a:xfrm>
          <a:custGeom>
            <a:avLst/>
            <a:gdLst>
              <a:gd name="T0" fmla="*/ 50 w 226"/>
              <a:gd name="T1" fmla="*/ 49 h 126"/>
              <a:gd name="T2" fmla="*/ 50 w 226"/>
              <a:gd name="T3" fmla="*/ 49 h 126"/>
              <a:gd name="T4" fmla="*/ 200 w 226"/>
              <a:gd name="T5" fmla="*/ 49 h 126"/>
              <a:gd name="T6" fmla="*/ 50 w 226"/>
              <a:gd name="T7" fmla="*/ 49 h 126"/>
            </a:gdLst>
            <a:ahLst/>
            <a:cxnLst>
              <a:cxn ang="0">
                <a:pos x="T0" y="T1"/>
              </a:cxn>
              <a:cxn ang="0">
                <a:pos x="T2" y="T3"/>
              </a:cxn>
              <a:cxn ang="0">
                <a:pos x="T4" y="T5"/>
              </a:cxn>
              <a:cxn ang="0">
                <a:pos x="T6" y="T7"/>
              </a:cxn>
            </a:cxnLst>
            <a:rect l="0" t="0" r="r" b="b"/>
            <a:pathLst>
              <a:path w="226" h="126">
                <a:moveTo>
                  <a:pt x="50" y="49"/>
                </a:moveTo>
                <a:lnTo>
                  <a:pt x="50" y="49"/>
                </a:lnTo>
                <a:cubicBezTo>
                  <a:pt x="75" y="125"/>
                  <a:pt x="200" y="74"/>
                  <a:pt x="200" y="49"/>
                </a:cubicBezTo>
                <a:cubicBezTo>
                  <a:pt x="225" y="25"/>
                  <a:pt x="0" y="0"/>
                  <a:pt x="50" y="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07" name="Freeform 232">
            <a:extLst>
              <a:ext uri="{FF2B5EF4-FFF2-40B4-BE49-F238E27FC236}">
                <a16:creationId xmlns:a16="http://schemas.microsoft.com/office/drawing/2014/main" id="{84DB7CB4-A149-F743-854C-34557F0DF04D}"/>
              </a:ext>
            </a:extLst>
          </p:cNvPr>
          <p:cNvSpPr>
            <a:spLocks noChangeArrowheads="1"/>
          </p:cNvSpPr>
          <p:nvPr/>
        </p:nvSpPr>
        <p:spPr bwMode="auto">
          <a:xfrm>
            <a:off x="3916328" y="6535054"/>
            <a:ext cx="104061" cy="47812"/>
          </a:xfrm>
          <a:custGeom>
            <a:avLst/>
            <a:gdLst>
              <a:gd name="T0" fmla="*/ 325 w 326"/>
              <a:gd name="T1" fmla="*/ 49 h 150"/>
              <a:gd name="T2" fmla="*/ 325 w 326"/>
              <a:gd name="T3" fmla="*/ 49 h 150"/>
              <a:gd name="T4" fmla="*/ 175 w 326"/>
              <a:gd name="T5" fmla="*/ 125 h 150"/>
              <a:gd name="T6" fmla="*/ 325 w 326"/>
              <a:gd name="T7" fmla="*/ 49 h 150"/>
              <a:gd name="T8" fmla="*/ 150 w 326"/>
              <a:gd name="T9" fmla="*/ 0 h 150"/>
              <a:gd name="T10" fmla="*/ 150 w 326"/>
              <a:gd name="T11" fmla="*/ 0 h 150"/>
              <a:gd name="T12" fmla="*/ 50 w 326"/>
              <a:gd name="T13" fmla="*/ 125 h 150"/>
              <a:gd name="T14" fmla="*/ 150 w 326"/>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50">
                <a:moveTo>
                  <a:pt x="325" y="49"/>
                </a:moveTo>
                <a:lnTo>
                  <a:pt x="325" y="49"/>
                </a:lnTo>
                <a:cubicBezTo>
                  <a:pt x="275" y="0"/>
                  <a:pt x="125" y="100"/>
                  <a:pt x="175" y="125"/>
                </a:cubicBezTo>
                <a:cubicBezTo>
                  <a:pt x="200" y="149"/>
                  <a:pt x="325" y="75"/>
                  <a:pt x="325" y="49"/>
                </a:cubicBezTo>
                <a:close/>
                <a:moveTo>
                  <a:pt x="150" y="0"/>
                </a:moveTo>
                <a:lnTo>
                  <a:pt x="150" y="0"/>
                </a:lnTo>
                <a:cubicBezTo>
                  <a:pt x="100" y="0"/>
                  <a:pt x="0" y="100"/>
                  <a:pt x="50" y="125"/>
                </a:cubicBezTo>
                <a:cubicBezTo>
                  <a:pt x="100" y="149"/>
                  <a:pt x="200" y="25"/>
                  <a:pt x="150" y="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08" name="Freeform 233">
            <a:extLst>
              <a:ext uri="{FF2B5EF4-FFF2-40B4-BE49-F238E27FC236}">
                <a16:creationId xmlns:a16="http://schemas.microsoft.com/office/drawing/2014/main" id="{014DDE68-F279-2F46-A532-F7646A32310B}"/>
              </a:ext>
            </a:extLst>
          </p:cNvPr>
          <p:cNvSpPr>
            <a:spLocks noChangeArrowheads="1"/>
          </p:cNvSpPr>
          <p:nvPr/>
        </p:nvSpPr>
        <p:spPr bwMode="auto">
          <a:xfrm>
            <a:off x="2991021" y="4788503"/>
            <a:ext cx="503435" cy="208124"/>
          </a:xfrm>
          <a:custGeom>
            <a:avLst/>
            <a:gdLst>
              <a:gd name="T0" fmla="*/ 1526 w 1577"/>
              <a:gd name="T1" fmla="*/ 175 h 651"/>
              <a:gd name="T2" fmla="*/ 1526 w 1577"/>
              <a:gd name="T3" fmla="*/ 175 h 651"/>
              <a:gd name="T4" fmla="*/ 1476 w 1577"/>
              <a:gd name="T5" fmla="*/ 124 h 651"/>
              <a:gd name="T6" fmla="*/ 1400 w 1577"/>
              <a:gd name="T7" fmla="*/ 124 h 651"/>
              <a:gd name="T8" fmla="*/ 1326 w 1577"/>
              <a:gd name="T9" fmla="*/ 75 h 651"/>
              <a:gd name="T10" fmla="*/ 1226 w 1577"/>
              <a:gd name="T11" fmla="*/ 0 h 651"/>
              <a:gd name="T12" fmla="*/ 1226 w 1577"/>
              <a:gd name="T13" fmla="*/ 24 h 651"/>
              <a:gd name="T14" fmla="*/ 1151 w 1577"/>
              <a:gd name="T15" fmla="*/ 50 h 651"/>
              <a:gd name="T16" fmla="*/ 1126 w 1577"/>
              <a:gd name="T17" fmla="*/ 124 h 651"/>
              <a:gd name="T18" fmla="*/ 1075 w 1577"/>
              <a:gd name="T19" fmla="*/ 175 h 651"/>
              <a:gd name="T20" fmla="*/ 1051 w 1577"/>
              <a:gd name="T21" fmla="*/ 224 h 651"/>
              <a:gd name="T22" fmla="*/ 1026 w 1577"/>
              <a:gd name="T23" fmla="*/ 300 h 651"/>
              <a:gd name="T24" fmla="*/ 1026 w 1577"/>
              <a:gd name="T25" fmla="*/ 350 h 651"/>
              <a:gd name="T26" fmla="*/ 1075 w 1577"/>
              <a:gd name="T27" fmla="*/ 400 h 651"/>
              <a:gd name="T28" fmla="*/ 1126 w 1577"/>
              <a:gd name="T29" fmla="*/ 424 h 651"/>
              <a:gd name="T30" fmla="*/ 1075 w 1577"/>
              <a:gd name="T31" fmla="*/ 475 h 651"/>
              <a:gd name="T32" fmla="*/ 1075 w 1577"/>
              <a:gd name="T33" fmla="*/ 475 h 651"/>
              <a:gd name="T34" fmla="*/ 1100 w 1577"/>
              <a:gd name="T35" fmla="*/ 524 h 651"/>
              <a:gd name="T36" fmla="*/ 1100 w 1577"/>
              <a:gd name="T37" fmla="*/ 575 h 651"/>
              <a:gd name="T38" fmla="*/ 1175 w 1577"/>
              <a:gd name="T39" fmla="*/ 600 h 651"/>
              <a:gd name="T40" fmla="*/ 1226 w 1577"/>
              <a:gd name="T41" fmla="*/ 575 h 651"/>
              <a:gd name="T42" fmla="*/ 1326 w 1577"/>
              <a:gd name="T43" fmla="*/ 424 h 651"/>
              <a:gd name="T44" fmla="*/ 1500 w 1577"/>
              <a:gd name="T45" fmla="*/ 324 h 651"/>
              <a:gd name="T46" fmla="*/ 1551 w 1577"/>
              <a:gd name="T47" fmla="*/ 250 h 651"/>
              <a:gd name="T48" fmla="*/ 1526 w 1577"/>
              <a:gd name="T49" fmla="*/ 175 h 651"/>
              <a:gd name="T50" fmla="*/ 50 w 1577"/>
              <a:gd name="T51" fmla="*/ 150 h 651"/>
              <a:gd name="T52" fmla="*/ 50 w 1577"/>
              <a:gd name="T53" fmla="*/ 150 h 651"/>
              <a:gd name="T54" fmla="*/ 100 w 1577"/>
              <a:gd name="T55" fmla="*/ 250 h 651"/>
              <a:gd name="T56" fmla="*/ 50 w 1577"/>
              <a:gd name="T57" fmla="*/ 15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7" h="651">
                <a:moveTo>
                  <a:pt x="1526" y="175"/>
                </a:moveTo>
                <a:lnTo>
                  <a:pt x="1526" y="175"/>
                </a:lnTo>
                <a:cubicBezTo>
                  <a:pt x="1500" y="124"/>
                  <a:pt x="1476" y="100"/>
                  <a:pt x="1476" y="124"/>
                </a:cubicBezTo>
                <a:cubicBezTo>
                  <a:pt x="1451" y="124"/>
                  <a:pt x="1426" y="124"/>
                  <a:pt x="1400" y="124"/>
                </a:cubicBezTo>
                <a:cubicBezTo>
                  <a:pt x="1376" y="100"/>
                  <a:pt x="1351" y="75"/>
                  <a:pt x="1326" y="75"/>
                </a:cubicBezTo>
                <a:cubicBezTo>
                  <a:pt x="1326" y="75"/>
                  <a:pt x="1251" y="50"/>
                  <a:pt x="1226" y="0"/>
                </a:cubicBezTo>
                <a:cubicBezTo>
                  <a:pt x="1226" y="24"/>
                  <a:pt x="1226" y="24"/>
                  <a:pt x="1226" y="24"/>
                </a:cubicBezTo>
                <a:cubicBezTo>
                  <a:pt x="1226" y="50"/>
                  <a:pt x="1200" y="50"/>
                  <a:pt x="1151" y="50"/>
                </a:cubicBezTo>
                <a:cubicBezTo>
                  <a:pt x="1126" y="50"/>
                  <a:pt x="1126" y="100"/>
                  <a:pt x="1126" y="124"/>
                </a:cubicBezTo>
                <a:cubicBezTo>
                  <a:pt x="1126" y="150"/>
                  <a:pt x="1100" y="150"/>
                  <a:pt x="1075" y="175"/>
                </a:cubicBezTo>
                <a:cubicBezTo>
                  <a:pt x="1075" y="200"/>
                  <a:pt x="1075" y="224"/>
                  <a:pt x="1051" y="224"/>
                </a:cubicBezTo>
                <a:cubicBezTo>
                  <a:pt x="1026" y="250"/>
                  <a:pt x="1026" y="275"/>
                  <a:pt x="1026" y="300"/>
                </a:cubicBezTo>
                <a:cubicBezTo>
                  <a:pt x="1051" y="324"/>
                  <a:pt x="1026" y="350"/>
                  <a:pt x="1026" y="350"/>
                </a:cubicBezTo>
                <a:cubicBezTo>
                  <a:pt x="1026" y="375"/>
                  <a:pt x="1051" y="375"/>
                  <a:pt x="1075" y="400"/>
                </a:cubicBezTo>
                <a:cubicBezTo>
                  <a:pt x="1100" y="424"/>
                  <a:pt x="1126" y="400"/>
                  <a:pt x="1126" y="424"/>
                </a:cubicBezTo>
                <a:cubicBezTo>
                  <a:pt x="1151" y="424"/>
                  <a:pt x="1126" y="475"/>
                  <a:pt x="1075" y="475"/>
                </a:cubicBezTo>
                <a:lnTo>
                  <a:pt x="1075" y="475"/>
                </a:lnTo>
                <a:cubicBezTo>
                  <a:pt x="1100" y="500"/>
                  <a:pt x="1100" y="500"/>
                  <a:pt x="1100" y="524"/>
                </a:cubicBezTo>
                <a:cubicBezTo>
                  <a:pt x="1075" y="550"/>
                  <a:pt x="1075" y="550"/>
                  <a:pt x="1100" y="575"/>
                </a:cubicBezTo>
                <a:cubicBezTo>
                  <a:pt x="1126" y="600"/>
                  <a:pt x="1151" y="550"/>
                  <a:pt x="1175" y="600"/>
                </a:cubicBezTo>
                <a:cubicBezTo>
                  <a:pt x="1200" y="624"/>
                  <a:pt x="1200" y="650"/>
                  <a:pt x="1226" y="575"/>
                </a:cubicBezTo>
                <a:cubicBezTo>
                  <a:pt x="1251" y="524"/>
                  <a:pt x="1275" y="449"/>
                  <a:pt x="1326" y="424"/>
                </a:cubicBezTo>
                <a:cubicBezTo>
                  <a:pt x="1376" y="424"/>
                  <a:pt x="1451" y="400"/>
                  <a:pt x="1500" y="324"/>
                </a:cubicBezTo>
                <a:cubicBezTo>
                  <a:pt x="1551" y="275"/>
                  <a:pt x="1526" y="250"/>
                  <a:pt x="1551" y="250"/>
                </a:cubicBezTo>
                <a:cubicBezTo>
                  <a:pt x="1576" y="224"/>
                  <a:pt x="1576" y="200"/>
                  <a:pt x="1526" y="175"/>
                </a:cubicBezTo>
                <a:close/>
                <a:moveTo>
                  <a:pt x="50" y="150"/>
                </a:moveTo>
                <a:lnTo>
                  <a:pt x="50" y="150"/>
                </a:lnTo>
                <a:cubicBezTo>
                  <a:pt x="0" y="200"/>
                  <a:pt x="100" y="275"/>
                  <a:pt x="100" y="250"/>
                </a:cubicBezTo>
                <a:cubicBezTo>
                  <a:pt x="126" y="200"/>
                  <a:pt x="100" y="75"/>
                  <a:pt x="50" y="150"/>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09" name="Freeform 234">
            <a:extLst>
              <a:ext uri="{FF2B5EF4-FFF2-40B4-BE49-F238E27FC236}">
                <a16:creationId xmlns:a16="http://schemas.microsoft.com/office/drawing/2014/main" id="{2BF1AE11-03F2-F241-A263-F3F648130C63}"/>
              </a:ext>
            </a:extLst>
          </p:cNvPr>
          <p:cNvSpPr>
            <a:spLocks noChangeArrowheads="1"/>
          </p:cNvSpPr>
          <p:nvPr/>
        </p:nvSpPr>
        <p:spPr bwMode="auto">
          <a:xfrm>
            <a:off x="4616636" y="6646149"/>
            <a:ext cx="71717" cy="56249"/>
          </a:xfrm>
          <a:custGeom>
            <a:avLst/>
            <a:gdLst>
              <a:gd name="T0" fmla="*/ 0 w 227"/>
              <a:gd name="T1" fmla="*/ 26 h 177"/>
              <a:gd name="T2" fmla="*/ 0 w 227"/>
              <a:gd name="T3" fmla="*/ 26 h 177"/>
              <a:gd name="T4" fmla="*/ 100 w 227"/>
              <a:gd name="T5" fmla="*/ 76 h 177"/>
              <a:gd name="T6" fmla="*/ 200 w 227"/>
              <a:gd name="T7" fmla="*/ 126 h 177"/>
              <a:gd name="T8" fmla="*/ 0 w 227"/>
              <a:gd name="T9" fmla="*/ 26 h 177"/>
            </a:gdLst>
            <a:ahLst/>
            <a:cxnLst>
              <a:cxn ang="0">
                <a:pos x="T0" y="T1"/>
              </a:cxn>
              <a:cxn ang="0">
                <a:pos x="T2" y="T3"/>
              </a:cxn>
              <a:cxn ang="0">
                <a:pos x="T4" y="T5"/>
              </a:cxn>
              <a:cxn ang="0">
                <a:pos x="T6" y="T7"/>
              </a:cxn>
              <a:cxn ang="0">
                <a:pos x="T8" y="T9"/>
              </a:cxn>
            </a:cxnLst>
            <a:rect l="0" t="0" r="r" b="b"/>
            <a:pathLst>
              <a:path w="227" h="177">
                <a:moveTo>
                  <a:pt x="0" y="26"/>
                </a:moveTo>
                <a:lnTo>
                  <a:pt x="0" y="26"/>
                </a:lnTo>
                <a:cubicBezTo>
                  <a:pt x="26" y="76"/>
                  <a:pt x="51" y="51"/>
                  <a:pt x="100" y="76"/>
                </a:cubicBezTo>
                <a:cubicBezTo>
                  <a:pt x="126" y="126"/>
                  <a:pt x="151" y="176"/>
                  <a:pt x="200" y="126"/>
                </a:cubicBezTo>
                <a:cubicBezTo>
                  <a:pt x="226" y="76"/>
                  <a:pt x="0" y="0"/>
                  <a:pt x="0" y="2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10" name="Freeform 235">
            <a:extLst>
              <a:ext uri="{FF2B5EF4-FFF2-40B4-BE49-F238E27FC236}">
                <a16:creationId xmlns:a16="http://schemas.microsoft.com/office/drawing/2014/main" id="{538CB4A7-AEBC-CF44-93CF-C1A6E7B3A082}"/>
              </a:ext>
            </a:extLst>
          </p:cNvPr>
          <p:cNvSpPr>
            <a:spLocks noChangeArrowheads="1"/>
          </p:cNvSpPr>
          <p:nvPr/>
        </p:nvSpPr>
        <p:spPr bwMode="auto">
          <a:xfrm>
            <a:off x="3892420" y="4510065"/>
            <a:ext cx="40781" cy="23907"/>
          </a:xfrm>
          <a:custGeom>
            <a:avLst/>
            <a:gdLst>
              <a:gd name="T0" fmla="*/ 25 w 126"/>
              <a:gd name="T1" fmla="*/ 75 h 76"/>
              <a:gd name="T2" fmla="*/ 25 w 126"/>
              <a:gd name="T3" fmla="*/ 75 h 76"/>
              <a:gd name="T4" fmla="*/ 25 w 126"/>
              <a:gd name="T5" fmla="*/ 25 h 76"/>
              <a:gd name="T6" fmla="*/ 100 w 126"/>
              <a:gd name="T7" fmla="*/ 0 h 76"/>
              <a:gd name="T8" fmla="*/ 100 w 126"/>
              <a:gd name="T9" fmla="*/ 51 h 76"/>
              <a:gd name="T10" fmla="*/ 25 w 126"/>
              <a:gd name="T11" fmla="*/ 75 h 76"/>
            </a:gdLst>
            <a:ahLst/>
            <a:cxnLst>
              <a:cxn ang="0">
                <a:pos x="T0" y="T1"/>
              </a:cxn>
              <a:cxn ang="0">
                <a:pos x="T2" y="T3"/>
              </a:cxn>
              <a:cxn ang="0">
                <a:pos x="T4" y="T5"/>
              </a:cxn>
              <a:cxn ang="0">
                <a:pos x="T6" y="T7"/>
              </a:cxn>
              <a:cxn ang="0">
                <a:pos x="T8" y="T9"/>
              </a:cxn>
              <a:cxn ang="0">
                <a:pos x="T10" y="T11"/>
              </a:cxn>
            </a:cxnLst>
            <a:rect l="0" t="0" r="r" b="b"/>
            <a:pathLst>
              <a:path w="126" h="76">
                <a:moveTo>
                  <a:pt x="25" y="75"/>
                </a:moveTo>
                <a:lnTo>
                  <a:pt x="25" y="75"/>
                </a:lnTo>
                <a:cubicBezTo>
                  <a:pt x="25" y="51"/>
                  <a:pt x="50" y="25"/>
                  <a:pt x="25" y="25"/>
                </a:cubicBezTo>
                <a:cubicBezTo>
                  <a:pt x="0" y="25"/>
                  <a:pt x="75" y="0"/>
                  <a:pt x="100" y="0"/>
                </a:cubicBezTo>
                <a:cubicBezTo>
                  <a:pt x="125" y="25"/>
                  <a:pt x="125" y="51"/>
                  <a:pt x="100" y="51"/>
                </a:cubicBezTo>
                <a:cubicBezTo>
                  <a:pt x="75" y="75"/>
                  <a:pt x="50" y="75"/>
                  <a:pt x="25"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11" name="Freeform 236">
            <a:extLst>
              <a:ext uri="{FF2B5EF4-FFF2-40B4-BE49-F238E27FC236}">
                <a16:creationId xmlns:a16="http://schemas.microsoft.com/office/drawing/2014/main" id="{1B72AA53-4E4D-7243-AF7F-536D8830E258}"/>
              </a:ext>
            </a:extLst>
          </p:cNvPr>
          <p:cNvSpPr>
            <a:spLocks noChangeArrowheads="1"/>
          </p:cNvSpPr>
          <p:nvPr/>
        </p:nvSpPr>
        <p:spPr bwMode="auto">
          <a:xfrm>
            <a:off x="3549300" y="4469285"/>
            <a:ext cx="414841" cy="351560"/>
          </a:xfrm>
          <a:custGeom>
            <a:avLst/>
            <a:gdLst>
              <a:gd name="T0" fmla="*/ 125 w 1301"/>
              <a:gd name="T1" fmla="*/ 76 h 1102"/>
              <a:gd name="T2" fmla="*/ 125 w 1301"/>
              <a:gd name="T3" fmla="*/ 76 h 1102"/>
              <a:gd name="T4" fmla="*/ 49 w 1301"/>
              <a:gd name="T5" fmla="*/ 176 h 1102"/>
              <a:gd name="T6" fmla="*/ 25 w 1301"/>
              <a:gd name="T7" fmla="*/ 251 h 1102"/>
              <a:gd name="T8" fmla="*/ 0 w 1301"/>
              <a:gd name="T9" fmla="*/ 276 h 1102"/>
              <a:gd name="T10" fmla="*/ 49 w 1301"/>
              <a:gd name="T11" fmla="*/ 300 h 1102"/>
              <a:gd name="T12" fmla="*/ 100 w 1301"/>
              <a:gd name="T13" fmla="*/ 376 h 1102"/>
              <a:gd name="T14" fmla="*/ 149 w 1301"/>
              <a:gd name="T15" fmla="*/ 501 h 1102"/>
              <a:gd name="T16" fmla="*/ 325 w 1301"/>
              <a:gd name="T17" fmla="*/ 501 h 1102"/>
              <a:gd name="T18" fmla="*/ 450 w 1301"/>
              <a:gd name="T19" fmla="*/ 576 h 1102"/>
              <a:gd name="T20" fmla="*/ 550 w 1301"/>
              <a:gd name="T21" fmla="*/ 601 h 1102"/>
              <a:gd name="T22" fmla="*/ 525 w 1301"/>
              <a:gd name="T23" fmla="*/ 776 h 1102"/>
              <a:gd name="T24" fmla="*/ 575 w 1301"/>
              <a:gd name="T25" fmla="*/ 825 h 1102"/>
              <a:gd name="T26" fmla="*/ 575 w 1301"/>
              <a:gd name="T27" fmla="*/ 901 h 1102"/>
              <a:gd name="T28" fmla="*/ 575 w 1301"/>
              <a:gd name="T29" fmla="*/ 951 h 1102"/>
              <a:gd name="T30" fmla="*/ 575 w 1301"/>
              <a:gd name="T31" fmla="*/ 951 h 1102"/>
              <a:gd name="T32" fmla="*/ 650 w 1301"/>
              <a:gd name="T33" fmla="*/ 1051 h 1102"/>
              <a:gd name="T34" fmla="*/ 700 w 1301"/>
              <a:gd name="T35" fmla="*/ 1076 h 1102"/>
              <a:gd name="T36" fmla="*/ 750 w 1301"/>
              <a:gd name="T37" fmla="*/ 1076 h 1102"/>
              <a:gd name="T38" fmla="*/ 825 w 1301"/>
              <a:gd name="T39" fmla="*/ 1025 h 1102"/>
              <a:gd name="T40" fmla="*/ 875 w 1301"/>
              <a:gd name="T41" fmla="*/ 1001 h 1102"/>
              <a:gd name="T42" fmla="*/ 925 w 1301"/>
              <a:gd name="T43" fmla="*/ 951 h 1102"/>
              <a:gd name="T44" fmla="*/ 950 w 1301"/>
              <a:gd name="T45" fmla="*/ 925 h 1102"/>
              <a:gd name="T46" fmla="*/ 900 w 1301"/>
              <a:gd name="T47" fmla="*/ 901 h 1102"/>
              <a:gd name="T48" fmla="*/ 875 w 1301"/>
              <a:gd name="T49" fmla="*/ 851 h 1102"/>
              <a:gd name="T50" fmla="*/ 825 w 1301"/>
              <a:gd name="T51" fmla="*/ 776 h 1102"/>
              <a:gd name="T52" fmla="*/ 900 w 1301"/>
              <a:gd name="T53" fmla="*/ 776 h 1102"/>
              <a:gd name="T54" fmla="*/ 975 w 1301"/>
              <a:gd name="T55" fmla="*/ 801 h 1102"/>
              <a:gd name="T56" fmla="*/ 1025 w 1301"/>
              <a:gd name="T57" fmla="*/ 801 h 1102"/>
              <a:gd name="T58" fmla="*/ 1075 w 1301"/>
              <a:gd name="T59" fmla="*/ 751 h 1102"/>
              <a:gd name="T60" fmla="*/ 1200 w 1301"/>
              <a:gd name="T61" fmla="*/ 725 h 1102"/>
              <a:gd name="T62" fmla="*/ 1225 w 1301"/>
              <a:gd name="T63" fmla="*/ 676 h 1102"/>
              <a:gd name="T64" fmla="*/ 1150 w 1301"/>
              <a:gd name="T65" fmla="*/ 601 h 1102"/>
              <a:gd name="T66" fmla="*/ 1175 w 1301"/>
              <a:gd name="T67" fmla="*/ 551 h 1102"/>
              <a:gd name="T68" fmla="*/ 1200 w 1301"/>
              <a:gd name="T69" fmla="*/ 501 h 1102"/>
              <a:gd name="T70" fmla="*/ 1225 w 1301"/>
              <a:gd name="T71" fmla="*/ 451 h 1102"/>
              <a:gd name="T72" fmla="*/ 1250 w 1301"/>
              <a:gd name="T73" fmla="*/ 400 h 1102"/>
              <a:gd name="T74" fmla="*/ 1300 w 1301"/>
              <a:gd name="T75" fmla="*/ 351 h 1102"/>
              <a:gd name="T76" fmla="*/ 1150 w 1301"/>
              <a:gd name="T77" fmla="*/ 325 h 1102"/>
              <a:gd name="T78" fmla="*/ 1175 w 1301"/>
              <a:gd name="T79" fmla="*/ 251 h 1102"/>
              <a:gd name="T80" fmla="*/ 1050 w 1301"/>
              <a:gd name="T81" fmla="*/ 200 h 1102"/>
              <a:gd name="T82" fmla="*/ 1050 w 1301"/>
              <a:gd name="T83" fmla="*/ 150 h 1102"/>
              <a:gd name="T84" fmla="*/ 975 w 1301"/>
              <a:gd name="T85" fmla="*/ 125 h 1102"/>
              <a:gd name="T86" fmla="*/ 800 w 1301"/>
              <a:gd name="T87" fmla="*/ 200 h 1102"/>
              <a:gd name="T88" fmla="*/ 625 w 1301"/>
              <a:gd name="T89" fmla="*/ 150 h 1102"/>
              <a:gd name="T90" fmla="*/ 500 w 1301"/>
              <a:gd name="T91" fmla="*/ 125 h 1102"/>
              <a:gd name="T92" fmla="*/ 425 w 1301"/>
              <a:gd name="T93" fmla="*/ 50 h 1102"/>
              <a:gd name="T94" fmla="*/ 349 w 1301"/>
              <a:gd name="T95" fmla="*/ 0 h 1102"/>
              <a:gd name="T96" fmla="*/ 325 w 1301"/>
              <a:gd name="T97" fmla="*/ 50 h 1102"/>
              <a:gd name="T98" fmla="*/ 200 w 1301"/>
              <a:gd name="T99" fmla="*/ 125 h 1102"/>
              <a:gd name="T100" fmla="*/ 225 w 1301"/>
              <a:gd name="T101" fmla="*/ 276 h 1102"/>
              <a:gd name="T102" fmla="*/ 125 w 1301"/>
              <a:gd name="T103" fmla="*/ 225 h 1102"/>
              <a:gd name="T104" fmla="*/ 149 w 1301"/>
              <a:gd name="T105" fmla="*/ 125 h 1102"/>
              <a:gd name="T106" fmla="*/ 149 w 1301"/>
              <a:gd name="T107" fmla="*/ 50 h 1102"/>
              <a:gd name="T108" fmla="*/ 125 w 1301"/>
              <a:gd name="T109" fmla="*/ 7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1" h="1102">
                <a:moveTo>
                  <a:pt x="125" y="76"/>
                </a:moveTo>
                <a:lnTo>
                  <a:pt x="125" y="76"/>
                </a:lnTo>
                <a:cubicBezTo>
                  <a:pt x="100" y="100"/>
                  <a:pt x="49" y="125"/>
                  <a:pt x="49" y="176"/>
                </a:cubicBezTo>
                <a:cubicBezTo>
                  <a:pt x="25" y="200"/>
                  <a:pt x="49" y="225"/>
                  <a:pt x="25" y="251"/>
                </a:cubicBezTo>
                <a:cubicBezTo>
                  <a:pt x="0" y="251"/>
                  <a:pt x="0" y="276"/>
                  <a:pt x="0" y="276"/>
                </a:cubicBezTo>
                <a:cubicBezTo>
                  <a:pt x="25" y="276"/>
                  <a:pt x="49" y="276"/>
                  <a:pt x="49" y="300"/>
                </a:cubicBezTo>
                <a:cubicBezTo>
                  <a:pt x="49" y="325"/>
                  <a:pt x="100" y="325"/>
                  <a:pt x="100" y="376"/>
                </a:cubicBezTo>
                <a:cubicBezTo>
                  <a:pt x="100" y="400"/>
                  <a:pt x="75" y="501"/>
                  <a:pt x="149" y="501"/>
                </a:cubicBezTo>
                <a:cubicBezTo>
                  <a:pt x="225" y="501"/>
                  <a:pt x="275" y="451"/>
                  <a:pt x="325" y="501"/>
                </a:cubicBezTo>
                <a:cubicBezTo>
                  <a:pt x="349" y="551"/>
                  <a:pt x="400" y="576"/>
                  <a:pt x="450" y="576"/>
                </a:cubicBezTo>
                <a:cubicBezTo>
                  <a:pt x="500" y="551"/>
                  <a:pt x="575" y="551"/>
                  <a:pt x="550" y="601"/>
                </a:cubicBezTo>
                <a:cubicBezTo>
                  <a:pt x="525" y="651"/>
                  <a:pt x="500" y="725"/>
                  <a:pt x="525" y="776"/>
                </a:cubicBezTo>
                <a:cubicBezTo>
                  <a:pt x="550" y="801"/>
                  <a:pt x="600" y="825"/>
                  <a:pt x="575" y="825"/>
                </a:cubicBezTo>
                <a:cubicBezTo>
                  <a:pt x="550" y="851"/>
                  <a:pt x="550" y="876"/>
                  <a:pt x="575" y="901"/>
                </a:cubicBezTo>
                <a:cubicBezTo>
                  <a:pt x="600" y="925"/>
                  <a:pt x="575" y="951"/>
                  <a:pt x="575" y="951"/>
                </a:cubicBezTo>
                <a:lnTo>
                  <a:pt x="575" y="951"/>
                </a:lnTo>
                <a:cubicBezTo>
                  <a:pt x="600" y="1001"/>
                  <a:pt x="625" y="1051"/>
                  <a:pt x="650" y="1051"/>
                </a:cubicBezTo>
                <a:cubicBezTo>
                  <a:pt x="675" y="1076"/>
                  <a:pt x="675" y="1101"/>
                  <a:pt x="700" y="1076"/>
                </a:cubicBezTo>
                <a:cubicBezTo>
                  <a:pt x="725" y="1076"/>
                  <a:pt x="725" y="1051"/>
                  <a:pt x="750" y="1076"/>
                </a:cubicBezTo>
                <a:cubicBezTo>
                  <a:pt x="775" y="1076"/>
                  <a:pt x="800" y="1051"/>
                  <a:pt x="825" y="1025"/>
                </a:cubicBezTo>
                <a:cubicBezTo>
                  <a:pt x="850" y="1025"/>
                  <a:pt x="875" y="1025"/>
                  <a:pt x="875" y="1001"/>
                </a:cubicBezTo>
                <a:cubicBezTo>
                  <a:pt x="875" y="976"/>
                  <a:pt x="900" y="951"/>
                  <a:pt x="925" y="951"/>
                </a:cubicBezTo>
                <a:cubicBezTo>
                  <a:pt x="975" y="951"/>
                  <a:pt x="975" y="925"/>
                  <a:pt x="950" y="925"/>
                </a:cubicBezTo>
                <a:cubicBezTo>
                  <a:pt x="925" y="925"/>
                  <a:pt x="900" y="951"/>
                  <a:pt x="900" y="901"/>
                </a:cubicBezTo>
                <a:cubicBezTo>
                  <a:pt x="900" y="876"/>
                  <a:pt x="875" y="876"/>
                  <a:pt x="875" y="851"/>
                </a:cubicBezTo>
                <a:cubicBezTo>
                  <a:pt x="875" y="825"/>
                  <a:pt x="875" y="801"/>
                  <a:pt x="825" y="776"/>
                </a:cubicBezTo>
                <a:cubicBezTo>
                  <a:pt x="800" y="751"/>
                  <a:pt x="875" y="751"/>
                  <a:pt x="900" y="776"/>
                </a:cubicBezTo>
                <a:cubicBezTo>
                  <a:pt x="900" y="776"/>
                  <a:pt x="975" y="776"/>
                  <a:pt x="975" y="801"/>
                </a:cubicBezTo>
                <a:cubicBezTo>
                  <a:pt x="975" y="825"/>
                  <a:pt x="1025" y="825"/>
                  <a:pt x="1025" y="801"/>
                </a:cubicBezTo>
                <a:cubicBezTo>
                  <a:pt x="1025" y="776"/>
                  <a:pt x="1050" y="751"/>
                  <a:pt x="1075" y="751"/>
                </a:cubicBezTo>
                <a:cubicBezTo>
                  <a:pt x="1100" y="776"/>
                  <a:pt x="1175" y="725"/>
                  <a:pt x="1200" y="725"/>
                </a:cubicBezTo>
                <a:cubicBezTo>
                  <a:pt x="1200" y="701"/>
                  <a:pt x="1200" y="701"/>
                  <a:pt x="1225" y="676"/>
                </a:cubicBezTo>
                <a:cubicBezTo>
                  <a:pt x="1200" y="651"/>
                  <a:pt x="1175" y="625"/>
                  <a:pt x="1150" y="601"/>
                </a:cubicBezTo>
                <a:cubicBezTo>
                  <a:pt x="1150" y="576"/>
                  <a:pt x="1175" y="576"/>
                  <a:pt x="1175" y="551"/>
                </a:cubicBezTo>
                <a:cubicBezTo>
                  <a:pt x="1175" y="525"/>
                  <a:pt x="1175" y="525"/>
                  <a:pt x="1200" y="501"/>
                </a:cubicBezTo>
                <a:cubicBezTo>
                  <a:pt x="1250" y="501"/>
                  <a:pt x="1250" y="476"/>
                  <a:pt x="1225" y="451"/>
                </a:cubicBezTo>
                <a:cubicBezTo>
                  <a:pt x="1200" y="451"/>
                  <a:pt x="1225" y="400"/>
                  <a:pt x="1250" y="400"/>
                </a:cubicBezTo>
                <a:cubicBezTo>
                  <a:pt x="1275" y="400"/>
                  <a:pt x="1275" y="376"/>
                  <a:pt x="1300" y="351"/>
                </a:cubicBezTo>
                <a:cubicBezTo>
                  <a:pt x="1250" y="325"/>
                  <a:pt x="1175" y="325"/>
                  <a:pt x="1150" y="325"/>
                </a:cubicBezTo>
                <a:cubicBezTo>
                  <a:pt x="1125" y="351"/>
                  <a:pt x="1175" y="300"/>
                  <a:pt x="1175" y="251"/>
                </a:cubicBezTo>
                <a:cubicBezTo>
                  <a:pt x="1175" y="225"/>
                  <a:pt x="1075" y="225"/>
                  <a:pt x="1050" y="200"/>
                </a:cubicBezTo>
                <a:cubicBezTo>
                  <a:pt x="1000" y="200"/>
                  <a:pt x="1025" y="150"/>
                  <a:pt x="1050" y="150"/>
                </a:cubicBezTo>
                <a:cubicBezTo>
                  <a:pt x="1100" y="150"/>
                  <a:pt x="1025" y="125"/>
                  <a:pt x="975" y="125"/>
                </a:cubicBezTo>
                <a:cubicBezTo>
                  <a:pt x="925" y="150"/>
                  <a:pt x="850" y="176"/>
                  <a:pt x="800" y="200"/>
                </a:cubicBezTo>
                <a:cubicBezTo>
                  <a:pt x="750" y="225"/>
                  <a:pt x="675" y="125"/>
                  <a:pt x="625" y="150"/>
                </a:cubicBezTo>
                <a:cubicBezTo>
                  <a:pt x="575" y="176"/>
                  <a:pt x="500" y="176"/>
                  <a:pt x="500" y="125"/>
                </a:cubicBezTo>
                <a:cubicBezTo>
                  <a:pt x="500" y="76"/>
                  <a:pt x="475" y="50"/>
                  <a:pt x="425" y="50"/>
                </a:cubicBezTo>
                <a:cubicBezTo>
                  <a:pt x="375" y="50"/>
                  <a:pt x="375" y="0"/>
                  <a:pt x="349" y="0"/>
                </a:cubicBezTo>
                <a:cubicBezTo>
                  <a:pt x="300" y="0"/>
                  <a:pt x="349" y="50"/>
                  <a:pt x="325" y="50"/>
                </a:cubicBezTo>
                <a:cubicBezTo>
                  <a:pt x="300" y="76"/>
                  <a:pt x="200" y="100"/>
                  <a:pt x="200" y="125"/>
                </a:cubicBezTo>
                <a:cubicBezTo>
                  <a:pt x="175" y="176"/>
                  <a:pt x="249" y="225"/>
                  <a:pt x="225" y="276"/>
                </a:cubicBezTo>
                <a:cubicBezTo>
                  <a:pt x="200" y="300"/>
                  <a:pt x="149" y="276"/>
                  <a:pt x="125" y="225"/>
                </a:cubicBezTo>
                <a:cubicBezTo>
                  <a:pt x="100" y="200"/>
                  <a:pt x="175" y="125"/>
                  <a:pt x="149" y="125"/>
                </a:cubicBezTo>
                <a:cubicBezTo>
                  <a:pt x="149" y="100"/>
                  <a:pt x="149" y="76"/>
                  <a:pt x="149" y="50"/>
                </a:cubicBezTo>
                <a:cubicBezTo>
                  <a:pt x="149" y="50"/>
                  <a:pt x="125" y="50"/>
                  <a:pt x="125" y="76"/>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12" name="Freeform 237">
            <a:extLst>
              <a:ext uri="{FF2B5EF4-FFF2-40B4-BE49-F238E27FC236}">
                <a16:creationId xmlns:a16="http://schemas.microsoft.com/office/drawing/2014/main" id="{42496E3A-A47F-FD43-A2DD-0ABD634354ED}"/>
              </a:ext>
            </a:extLst>
          </p:cNvPr>
          <p:cNvSpPr>
            <a:spLocks noChangeArrowheads="1"/>
          </p:cNvSpPr>
          <p:nvPr/>
        </p:nvSpPr>
        <p:spPr bwMode="auto">
          <a:xfrm>
            <a:off x="3916327" y="4581784"/>
            <a:ext cx="143436" cy="223592"/>
          </a:xfrm>
          <a:custGeom>
            <a:avLst/>
            <a:gdLst>
              <a:gd name="T0" fmla="*/ 100 w 451"/>
              <a:gd name="T1" fmla="*/ 49 h 701"/>
              <a:gd name="T2" fmla="*/ 100 w 451"/>
              <a:gd name="T3" fmla="*/ 49 h 701"/>
              <a:gd name="T4" fmla="*/ 75 w 451"/>
              <a:gd name="T5" fmla="*/ 100 h 701"/>
              <a:gd name="T6" fmla="*/ 50 w 451"/>
              <a:gd name="T7" fmla="*/ 150 h 701"/>
              <a:gd name="T8" fmla="*/ 25 w 451"/>
              <a:gd name="T9" fmla="*/ 200 h 701"/>
              <a:gd name="T10" fmla="*/ 0 w 451"/>
              <a:gd name="T11" fmla="*/ 250 h 701"/>
              <a:gd name="T12" fmla="*/ 75 w 451"/>
              <a:gd name="T13" fmla="*/ 325 h 701"/>
              <a:gd name="T14" fmla="*/ 100 w 451"/>
              <a:gd name="T15" fmla="*/ 300 h 701"/>
              <a:gd name="T16" fmla="*/ 150 w 451"/>
              <a:gd name="T17" fmla="*/ 400 h 701"/>
              <a:gd name="T18" fmla="*/ 150 w 451"/>
              <a:gd name="T19" fmla="*/ 474 h 701"/>
              <a:gd name="T20" fmla="*/ 175 w 451"/>
              <a:gd name="T21" fmla="*/ 625 h 701"/>
              <a:gd name="T22" fmla="*/ 275 w 451"/>
              <a:gd name="T23" fmla="*/ 674 h 701"/>
              <a:gd name="T24" fmla="*/ 325 w 451"/>
              <a:gd name="T25" fmla="*/ 650 h 701"/>
              <a:gd name="T26" fmla="*/ 375 w 451"/>
              <a:gd name="T27" fmla="*/ 625 h 701"/>
              <a:gd name="T28" fmla="*/ 450 w 451"/>
              <a:gd name="T29" fmla="*/ 625 h 701"/>
              <a:gd name="T30" fmla="*/ 400 w 451"/>
              <a:gd name="T31" fmla="*/ 525 h 701"/>
              <a:gd name="T32" fmla="*/ 325 w 451"/>
              <a:gd name="T33" fmla="*/ 425 h 701"/>
              <a:gd name="T34" fmla="*/ 350 w 451"/>
              <a:gd name="T35" fmla="*/ 350 h 701"/>
              <a:gd name="T36" fmla="*/ 400 w 451"/>
              <a:gd name="T37" fmla="*/ 300 h 701"/>
              <a:gd name="T38" fmla="*/ 400 w 451"/>
              <a:gd name="T39" fmla="*/ 225 h 701"/>
              <a:gd name="T40" fmla="*/ 325 w 451"/>
              <a:gd name="T41" fmla="*/ 150 h 701"/>
              <a:gd name="T42" fmla="*/ 275 w 451"/>
              <a:gd name="T43" fmla="*/ 100 h 701"/>
              <a:gd name="T44" fmla="*/ 175 w 451"/>
              <a:gd name="T45" fmla="*/ 25 h 701"/>
              <a:gd name="T46" fmla="*/ 150 w 451"/>
              <a:gd name="T47" fmla="*/ 0 h 701"/>
              <a:gd name="T48" fmla="*/ 100 w 451"/>
              <a:gd name="T49" fmla="*/ 49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1" h="701">
                <a:moveTo>
                  <a:pt x="100" y="49"/>
                </a:moveTo>
                <a:lnTo>
                  <a:pt x="100" y="49"/>
                </a:lnTo>
                <a:cubicBezTo>
                  <a:pt x="75" y="49"/>
                  <a:pt x="50" y="100"/>
                  <a:pt x="75" y="100"/>
                </a:cubicBezTo>
                <a:cubicBezTo>
                  <a:pt x="100" y="125"/>
                  <a:pt x="100" y="150"/>
                  <a:pt x="50" y="150"/>
                </a:cubicBezTo>
                <a:cubicBezTo>
                  <a:pt x="25" y="174"/>
                  <a:pt x="25" y="174"/>
                  <a:pt x="25" y="200"/>
                </a:cubicBezTo>
                <a:cubicBezTo>
                  <a:pt x="25" y="225"/>
                  <a:pt x="0" y="225"/>
                  <a:pt x="0" y="250"/>
                </a:cubicBezTo>
                <a:cubicBezTo>
                  <a:pt x="25" y="274"/>
                  <a:pt x="50" y="300"/>
                  <a:pt x="75" y="325"/>
                </a:cubicBezTo>
                <a:cubicBezTo>
                  <a:pt x="75" y="325"/>
                  <a:pt x="75" y="300"/>
                  <a:pt x="100" y="300"/>
                </a:cubicBezTo>
                <a:cubicBezTo>
                  <a:pt x="150" y="325"/>
                  <a:pt x="100" y="374"/>
                  <a:pt x="150" y="400"/>
                </a:cubicBezTo>
                <a:cubicBezTo>
                  <a:pt x="175" y="400"/>
                  <a:pt x="175" y="450"/>
                  <a:pt x="150" y="474"/>
                </a:cubicBezTo>
                <a:cubicBezTo>
                  <a:pt x="125" y="474"/>
                  <a:pt x="125" y="574"/>
                  <a:pt x="175" y="625"/>
                </a:cubicBezTo>
                <a:cubicBezTo>
                  <a:pt x="225" y="700"/>
                  <a:pt x="250" y="674"/>
                  <a:pt x="275" y="674"/>
                </a:cubicBezTo>
                <a:cubicBezTo>
                  <a:pt x="275" y="650"/>
                  <a:pt x="325" y="674"/>
                  <a:pt x="325" y="650"/>
                </a:cubicBezTo>
                <a:cubicBezTo>
                  <a:pt x="350" y="625"/>
                  <a:pt x="350" y="650"/>
                  <a:pt x="375" y="625"/>
                </a:cubicBezTo>
                <a:cubicBezTo>
                  <a:pt x="400" y="600"/>
                  <a:pt x="425" y="625"/>
                  <a:pt x="450" y="625"/>
                </a:cubicBezTo>
                <a:cubicBezTo>
                  <a:pt x="425" y="574"/>
                  <a:pt x="400" y="550"/>
                  <a:pt x="400" y="525"/>
                </a:cubicBezTo>
                <a:cubicBezTo>
                  <a:pt x="375" y="474"/>
                  <a:pt x="300" y="425"/>
                  <a:pt x="325" y="425"/>
                </a:cubicBezTo>
                <a:cubicBezTo>
                  <a:pt x="325" y="400"/>
                  <a:pt x="325" y="350"/>
                  <a:pt x="350" y="350"/>
                </a:cubicBezTo>
                <a:cubicBezTo>
                  <a:pt x="375" y="325"/>
                  <a:pt x="400" y="325"/>
                  <a:pt x="400" y="300"/>
                </a:cubicBezTo>
                <a:cubicBezTo>
                  <a:pt x="400" y="274"/>
                  <a:pt x="400" y="250"/>
                  <a:pt x="400" y="225"/>
                </a:cubicBezTo>
                <a:cubicBezTo>
                  <a:pt x="375" y="225"/>
                  <a:pt x="350" y="150"/>
                  <a:pt x="325" y="150"/>
                </a:cubicBezTo>
                <a:cubicBezTo>
                  <a:pt x="300" y="150"/>
                  <a:pt x="275" y="125"/>
                  <a:pt x="275" y="100"/>
                </a:cubicBezTo>
                <a:cubicBezTo>
                  <a:pt x="275" y="74"/>
                  <a:pt x="225" y="49"/>
                  <a:pt x="175" y="25"/>
                </a:cubicBezTo>
                <a:cubicBezTo>
                  <a:pt x="175" y="0"/>
                  <a:pt x="150" y="0"/>
                  <a:pt x="150" y="0"/>
                </a:cubicBezTo>
                <a:cubicBezTo>
                  <a:pt x="125" y="25"/>
                  <a:pt x="125" y="49"/>
                  <a:pt x="100" y="49"/>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13" name="Freeform 238">
            <a:extLst>
              <a:ext uri="{FF2B5EF4-FFF2-40B4-BE49-F238E27FC236}">
                <a16:creationId xmlns:a16="http://schemas.microsoft.com/office/drawing/2014/main" id="{812924E7-B62B-7342-AAF4-378F85CD9E75}"/>
              </a:ext>
            </a:extLst>
          </p:cNvPr>
          <p:cNvSpPr>
            <a:spLocks noChangeArrowheads="1"/>
          </p:cNvSpPr>
          <p:nvPr/>
        </p:nvSpPr>
        <p:spPr bwMode="auto">
          <a:xfrm>
            <a:off x="3166800" y="4501630"/>
            <a:ext cx="104061" cy="80156"/>
          </a:xfrm>
          <a:custGeom>
            <a:avLst/>
            <a:gdLst>
              <a:gd name="T0" fmla="*/ 300 w 325"/>
              <a:gd name="T1" fmla="*/ 200 h 252"/>
              <a:gd name="T2" fmla="*/ 300 w 325"/>
              <a:gd name="T3" fmla="*/ 200 h 252"/>
              <a:gd name="T4" fmla="*/ 324 w 325"/>
              <a:gd name="T5" fmla="*/ 151 h 252"/>
              <a:gd name="T6" fmla="*/ 224 w 325"/>
              <a:gd name="T7" fmla="*/ 25 h 252"/>
              <a:gd name="T8" fmla="*/ 175 w 325"/>
              <a:gd name="T9" fmla="*/ 25 h 252"/>
              <a:gd name="T10" fmla="*/ 100 w 325"/>
              <a:gd name="T11" fmla="*/ 0 h 252"/>
              <a:gd name="T12" fmla="*/ 49 w 325"/>
              <a:gd name="T13" fmla="*/ 0 h 252"/>
              <a:gd name="T14" fmla="*/ 24 w 325"/>
              <a:gd name="T15" fmla="*/ 50 h 252"/>
              <a:gd name="T16" fmla="*/ 49 w 325"/>
              <a:gd name="T17" fmla="*/ 125 h 252"/>
              <a:gd name="T18" fmla="*/ 100 w 325"/>
              <a:gd name="T19" fmla="*/ 100 h 252"/>
              <a:gd name="T20" fmla="*/ 149 w 325"/>
              <a:gd name="T21" fmla="*/ 151 h 252"/>
              <a:gd name="T22" fmla="*/ 224 w 325"/>
              <a:gd name="T23" fmla="*/ 200 h 252"/>
              <a:gd name="T24" fmla="*/ 275 w 325"/>
              <a:gd name="T25" fmla="*/ 251 h 252"/>
              <a:gd name="T26" fmla="*/ 300 w 325"/>
              <a:gd name="T27" fmla="*/ 251 h 252"/>
              <a:gd name="T28" fmla="*/ 300 w 325"/>
              <a:gd name="T29" fmla="*/ 2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252">
                <a:moveTo>
                  <a:pt x="300" y="200"/>
                </a:moveTo>
                <a:lnTo>
                  <a:pt x="300" y="200"/>
                </a:lnTo>
                <a:cubicBezTo>
                  <a:pt x="300" y="200"/>
                  <a:pt x="300" y="151"/>
                  <a:pt x="324" y="151"/>
                </a:cubicBezTo>
                <a:cubicBezTo>
                  <a:pt x="300" y="100"/>
                  <a:pt x="249" y="50"/>
                  <a:pt x="224" y="25"/>
                </a:cubicBezTo>
                <a:cubicBezTo>
                  <a:pt x="200" y="25"/>
                  <a:pt x="200" y="25"/>
                  <a:pt x="175" y="25"/>
                </a:cubicBezTo>
                <a:cubicBezTo>
                  <a:pt x="149" y="0"/>
                  <a:pt x="100" y="25"/>
                  <a:pt x="100" y="0"/>
                </a:cubicBezTo>
                <a:cubicBezTo>
                  <a:pt x="75" y="0"/>
                  <a:pt x="49" y="0"/>
                  <a:pt x="49" y="0"/>
                </a:cubicBezTo>
                <a:cubicBezTo>
                  <a:pt x="49" y="25"/>
                  <a:pt x="49" y="25"/>
                  <a:pt x="24" y="50"/>
                </a:cubicBezTo>
                <a:cubicBezTo>
                  <a:pt x="0" y="50"/>
                  <a:pt x="0" y="100"/>
                  <a:pt x="49" y="125"/>
                </a:cubicBezTo>
                <a:cubicBezTo>
                  <a:pt x="100" y="151"/>
                  <a:pt x="75" y="100"/>
                  <a:pt x="100" y="100"/>
                </a:cubicBezTo>
                <a:cubicBezTo>
                  <a:pt x="124" y="100"/>
                  <a:pt x="124" y="151"/>
                  <a:pt x="149" y="151"/>
                </a:cubicBezTo>
                <a:cubicBezTo>
                  <a:pt x="175" y="151"/>
                  <a:pt x="224" y="176"/>
                  <a:pt x="224" y="200"/>
                </a:cubicBezTo>
                <a:cubicBezTo>
                  <a:pt x="224" y="225"/>
                  <a:pt x="224" y="251"/>
                  <a:pt x="275" y="251"/>
                </a:cubicBezTo>
                <a:cubicBezTo>
                  <a:pt x="275" y="251"/>
                  <a:pt x="275" y="251"/>
                  <a:pt x="300" y="251"/>
                </a:cubicBezTo>
                <a:cubicBezTo>
                  <a:pt x="300" y="225"/>
                  <a:pt x="300" y="200"/>
                  <a:pt x="300" y="200"/>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14" name="Freeform 239">
            <a:extLst>
              <a:ext uri="{FF2B5EF4-FFF2-40B4-BE49-F238E27FC236}">
                <a16:creationId xmlns:a16="http://schemas.microsoft.com/office/drawing/2014/main" id="{41FCCCE1-4D5A-AB4D-80C8-723C7453CCC6}"/>
              </a:ext>
            </a:extLst>
          </p:cNvPr>
          <p:cNvSpPr>
            <a:spLocks noChangeArrowheads="1"/>
          </p:cNvSpPr>
          <p:nvPr/>
        </p:nvSpPr>
        <p:spPr bwMode="auto">
          <a:xfrm>
            <a:off x="3262426" y="4541003"/>
            <a:ext cx="175780" cy="80156"/>
          </a:xfrm>
          <a:custGeom>
            <a:avLst/>
            <a:gdLst>
              <a:gd name="T0" fmla="*/ 475 w 550"/>
              <a:gd name="T1" fmla="*/ 75 h 252"/>
              <a:gd name="T2" fmla="*/ 475 w 550"/>
              <a:gd name="T3" fmla="*/ 75 h 252"/>
              <a:gd name="T4" fmla="*/ 349 w 550"/>
              <a:gd name="T5" fmla="*/ 26 h 252"/>
              <a:gd name="T6" fmla="*/ 224 w 550"/>
              <a:gd name="T7" fmla="*/ 75 h 252"/>
              <a:gd name="T8" fmla="*/ 75 w 550"/>
              <a:gd name="T9" fmla="*/ 51 h 252"/>
              <a:gd name="T10" fmla="*/ 24 w 550"/>
              <a:gd name="T11" fmla="*/ 26 h 252"/>
              <a:gd name="T12" fmla="*/ 0 w 550"/>
              <a:gd name="T13" fmla="*/ 75 h 252"/>
              <a:gd name="T14" fmla="*/ 0 w 550"/>
              <a:gd name="T15" fmla="*/ 126 h 252"/>
              <a:gd name="T16" fmla="*/ 124 w 550"/>
              <a:gd name="T17" fmla="*/ 175 h 252"/>
              <a:gd name="T18" fmla="*/ 175 w 550"/>
              <a:gd name="T19" fmla="*/ 226 h 252"/>
              <a:gd name="T20" fmla="*/ 249 w 550"/>
              <a:gd name="T21" fmla="*/ 200 h 252"/>
              <a:gd name="T22" fmla="*/ 224 w 550"/>
              <a:gd name="T23" fmla="*/ 151 h 252"/>
              <a:gd name="T24" fmla="*/ 275 w 550"/>
              <a:gd name="T25" fmla="*/ 100 h 252"/>
              <a:gd name="T26" fmla="*/ 375 w 550"/>
              <a:gd name="T27" fmla="*/ 75 h 252"/>
              <a:gd name="T28" fmla="*/ 400 w 550"/>
              <a:gd name="T29" fmla="*/ 151 h 252"/>
              <a:gd name="T30" fmla="*/ 475 w 550"/>
              <a:gd name="T31" fmla="*/ 251 h 252"/>
              <a:gd name="T32" fmla="*/ 525 w 550"/>
              <a:gd name="T33" fmla="*/ 175 h 252"/>
              <a:gd name="T34" fmla="*/ 549 w 550"/>
              <a:gd name="T35" fmla="*/ 151 h 252"/>
              <a:gd name="T36" fmla="*/ 475 w 550"/>
              <a:gd name="T37" fmla="*/ 7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0" h="252">
                <a:moveTo>
                  <a:pt x="475" y="75"/>
                </a:moveTo>
                <a:lnTo>
                  <a:pt x="475" y="75"/>
                </a:lnTo>
                <a:cubicBezTo>
                  <a:pt x="449" y="26"/>
                  <a:pt x="400" y="26"/>
                  <a:pt x="349" y="26"/>
                </a:cubicBezTo>
                <a:cubicBezTo>
                  <a:pt x="324" y="0"/>
                  <a:pt x="275" y="26"/>
                  <a:pt x="224" y="75"/>
                </a:cubicBezTo>
                <a:cubicBezTo>
                  <a:pt x="175" y="100"/>
                  <a:pt x="100" y="75"/>
                  <a:pt x="75" y="51"/>
                </a:cubicBezTo>
                <a:cubicBezTo>
                  <a:pt x="49" y="51"/>
                  <a:pt x="49" y="26"/>
                  <a:pt x="24" y="26"/>
                </a:cubicBezTo>
                <a:cubicBezTo>
                  <a:pt x="0" y="26"/>
                  <a:pt x="0" y="75"/>
                  <a:pt x="0" y="75"/>
                </a:cubicBezTo>
                <a:cubicBezTo>
                  <a:pt x="0" y="75"/>
                  <a:pt x="0" y="100"/>
                  <a:pt x="0" y="126"/>
                </a:cubicBezTo>
                <a:cubicBezTo>
                  <a:pt x="24" y="126"/>
                  <a:pt x="100" y="151"/>
                  <a:pt x="124" y="175"/>
                </a:cubicBezTo>
                <a:cubicBezTo>
                  <a:pt x="149" y="226"/>
                  <a:pt x="175" y="200"/>
                  <a:pt x="175" y="226"/>
                </a:cubicBezTo>
                <a:cubicBezTo>
                  <a:pt x="200" y="251"/>
                  <a:pt x="249" y="226"/>
                  <a:pt x="249" y="200"/>
                </a:cubicBezTo>
                <a:cubicBezTo>
                  <a:pt x="275" y="200"/>
                  <a:pt x="224" y="175"/>
                  <a:pt x="224" y="151"/>
                </a:cubicBezTo>
                <a:cubicBezTo>
                  <a:pt x="224" y="126"/>
                  <a:pt x="275" y="151"/>
                  <a:pt x="275" y="100"/>
                </a:cubicBezTo>
                <a:cubicBezTo>
                  <a:pt x="300" y="75"/>
                  <a:pt x="349" y="75"/>
                  <a:pt x="375" y="75"/>
                </a:cubicBezTo>
                <a:cubicBezTo>
                  <a:pt x="424" y="100"/>
                  <a:pt x="449" y="100"/>
                  <a:pt x="400" y="151"/>
                </a:cubicBezTo>
                <a:cubicBezTo>
                  <a:pt x="400" y="175"/>
                  <a:pt x="424" y="200"/>
                  <a:pt x="475" y="251"/>
                </a:cubicBezTo>
                <a:cubicBezTo>
                  <a:pt x="500" y="226"/>
                  <a:pt x="525" y="175"/>
                  <a:pt x="525" y="175"/>
                </a:cubicBezTo>
                <a:lnTo>
                  <a:pt x="549" y="151"/>
                </a:lnTo>
                <a:cubicBezTo>
                  <a:pt x="525" y="151"/>
                  <a:pt x="500" y="100"/>
                  <a:pt x="475" y="75"/>
                </a:cubicBezTo>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17" name="Freeform 241">
            <a:extLst>
              <a:ext uri="{FF2B5EF4-FFF2-40B4-BE49-F238E27FC236}">
                <a16:creationId xmlns:a16="http://schemas.microsoft.com/office/drawing/2014/main" id="{FCA920D9-C512-2E47-B5E8-B8962E87115B}"/>
              </a:ext>
            </a:extLst>
          </p:cNvPr>
          <p:cNvSpPr>
            <a:spLocks noChangeArrowheads="1"/>
          </p:cNvSpPr>
          <p:nvPr/>
        </p:nvSpPr>
        <p:spPr bwMode="auto">
          <a:xfrm>
            <a:off x="1507438" y="1424773"/>
            <a:ext cx="2671857" cy="2057331"/>
          </a:xfrm>
          <a:custGeom>
            <a:avLst/>
            <a:gdLst>
              <a:gd name="T0" fmla="*/ 1701 w 8378"/>
              <a:gd name="T1" fmla="*/ 5726 h 6452"/>
              <a:gd name="T2" fmla="*/ 2076 w 8378"/>
              <a:gd name="T3" fmla="*/ 1901 h 6452"/>
              <a:gd name="T4" fmla="*/ 3426 w 8378"/>
              <a:gd name="T5" fmla="*/ 2001 h 6452"/>
              <a:gd name="T6" fmla="*/ 2551 w 8378"/>
              <a:gd name="T7" fmla="*/ 2175 h 6452"/>
              <a:gd name="T8" fmla="*/ 2601 w 8378"/>
              <a:gd name="T9" fmla="*/ 2800 h 6452"/>
              <a:gd name="T10" fmla="*/ 1750 w 8378"/>
              <a:gd name="T11" fmla="*/ 1525 h 6452"/>
              <a:gd name="T12" fmla="*/ 2350 w 8378"/>
              <a:gd name="T13" fmla="*/ 1275 h 6452"/>
              <a:gd name="T14" fmla="*/ 2501 w 8378"/>
              <a:gd name="T15" fmla="*/ 1725 h 6452"/>
              <a:gd name="T16" fmla="*/ 3026 w 8378"/>
              <a:gd name="T17" fmla="*/ 1650 h 6452"/>
              <a:gd name="T18" fmla="*/ 2926 w 8378"/>
              <a:gd name="T19" fmla="*/ 1225 h 6452"/>
              <a:gd name="T20" fmla="*/ 3801 w 8378"/>
              <a:gd name="T21" fmla="*/ 1150 h 6452"/>
              <a:gd name="T22" fmla="*/ 3901 w 8378"/>
              <a:gd name="T23" fmla="*/ 750 h 6452"/>
              <a:gd name="T24" fmla="*/ 3501 w 8378"/>
              <a:gd name="T25" fmla="*/ 1525 h 6452"/>
              <a:gd name="T26" fmla="*/ 4201 w 8378"/>
              <a:gd name="T27" fmla="*/ 1200 h 6452"/>
              <a:gd name="T28" fmla="*/ 4177 w 8378"/>
              <a:gd name="T29" fmla="*/ 2125 h 6452"/>
              <a:gd name="T30" fmla="*/ 4751 w 8378"/>
              <a:gd name="T31" fmla="*/ 1801 h 6452"/>
              <a:gd name="T32" fmla="*/ 4501 w 8378"/>
              <a:gd name="T33" fmla="*/ 1500 h 6452"/>
              <a:gd name="T34" fmla="*/ 4926 w 8378"/>
              <a:gd name="T35" fmla="*/ 1125 h 6452"/>
              <a:gd name="T36" fmla="*/ 4326 w 8378"/>
              <a:gd name="T37" fmla="*/ 700 h 6452"/>
              <a:gd name="T38" fmla="*/ 5826 w 8378"/>
              <a:gd name="T39" fmla="*/ 600 h 6452"/>
              <a:gd name="T40" fmla="*/ 5077 w 8378"/>
              <a:gd name="T41" fmla="*/ 1200 h 6452"/>
              <a:gd name="T42" fmla="*/ 5926 w 8378"/>
              <a:gd name="T43" fmla="*/ 1275 h 6452"/>
              <a:gd name="T44" fmla="*/ 7502 w 8378"/>
              <a:gd name="T45" fmla="*/ 175 h 6452"/>
              <a:gd name="T46" fmla="*/ 5526 w 8378"/>
              <a:gd name="T47" fmla="*/ 175 h 6452"/>
              <a:gd name="T48" fmla="*/ 5426 w 8378"/>
              <a:gd name="T49" fmla="*/ 3875 h 6452"/>
              <a:gd name="T50" fmla="*/ 5551 w 8378"/>
              <a:gd name="T51" fmla="*/ 3650 h 6452"/>
              <a:gd name="T52" fmla="*/ 6927 w 8378"/>
              <a:gd name="T53" fmla="*/ 2750 h 6452"/>
              <a:gd name="T54" fmla="*/ 5926 w 8378"/>
              <a:gd name="T55" fmla="*/ 2250 h 6452"/>
              <a:gd name="T56" fmla="*/ 4926 w 8378"/>
              <a:gd name="T57" fmla="*/ 2075 h 6452"/>
              <a:gd name="T58" fmla="*/ 6051 w 8378"/>
              <a:gd name="T59" fmla="*/ 2675 h 6452"/>
              <a:gd name="T60" fmla="*/ 5977 w 8378"/>
              <a:gd name="T61" fmla="*/ 3550 h 6452"/>
              <a:gd name="T62" fmla="*/ 6952 w 8378"/>
              <a:gd name="T63" fmla="*/ 3226 h 6452"/>
              <a:gd name="T64" fmla="*/ 5702 w 8378"/>
              <a:gd name="T65" fmla="*/ 2001 h 6452"/>
              <a:gd name="T66" fmla="*/ 8002 w 8378"/>
              <a:gd name="T67" fmla="*/ 5476 h 6452"/>
              <a:gd name="T68" fmla="*/ 8327 w 8378"/>
              <a:gd name="T69" fmla="*/ 5801 h 6452"/>
              <a:gd name="T70" fmla="*/ 7227 w 8378"/>
              <a:gd name="T71" fmla="*/ 5826 h 6452"/>
              <a:gd name="T72" fmla="*/ 8077 w 8378"/>
              <a:gd name="T73" fmla="*/ 5251 h 6452"/>
              <a:gd name="T74" fmla="*/ 7752 w 8378"/>
              <a:gd name="T75" fmla="*/ 4851 h 6452"/>
              <a:gd name="T76" fmla="*/ 7177 w 8378"/>
              <a:gd name="T77" fmla="*/ 4226 h 6452"/>
              <a:gd name="T78" fmla="*/ 6577 w 8378"/>
              <a:gd name="T79" fmla="*/ 4001 h 6452"/>
              <a:gd name="T80" fmla="*/ 6027 w 8378"/>
              <a:gd name="T81" fmla="*/ 4200 h 6452"/>
              <a:gd name="T82" fmla="*/ 5802 w 8378"/>
              <a:gd name="T83" fmla="*/ 5376 h 6452"/>
              <a:gd name="T84" fmla="*/ 4726 w 8378"/>
              <a:gd name="T85" fmla="*/ 4575 h 6452"/>
              <a:gd name="T86" fmla="*/ 4626 w 8378"/>
              <a:gd name="T87" fmla="*/ 3675 h 6452"/>
              <a:gd name="T88" fmla="*/ 5277 w 8378"/>
              <a:gd name="T89" fmla="*/ 3250 h 6452"/>
              <a:gd name="T90" fmla="*/ 5526 w 8378"/>
              <a:gd name="T91" fmla="*/ 2725 h 6452"/>
              <a:gd name="T92" fmla="*/ 5026 w 8378"/>
              <a:gd name="T93" fmla="*/ 2926 h 6452"/>
              <a:gd name="T94" fmla="*/ 4551 w 8378"/>
              <a:gd name="T95" fmla="*/ 2501 h 6452"/>
              <a:gd name="T96" fmla="*/ 4301 w 8378"/>
              <a:gd name="T97" fmla="*/ 2101 h 6452"/>
              <a:gd name="T98" fmla="*/ 4426 w 8378"/>
              <a:gd name="T99" fmla="*/ 2926 h 6452"/>
              <a:gd name="T100" fmla="*/ 4151 w 8378"/>
              <a:gd name="T101" fmla="*/ 2701 h 6452"/>
              <a:gd name="T102" fmla="*/ 3226 w 8378"/>
              <a:gd name="T103" fmla="*/ 2850 h 6452"/>
              <a:gd name="T104" fmla="*/ 2451 w 8378"/>
              <a:gd name="T105" fmla="*/ 3026 h 6452"/>
              <a:gd name="T106" fmla="*/ 1201 w 8378"/>
              <a:gd name="T107" fmla="*/ 2650 h 6452"/>
              <a:gd name="T108" fmla="*/ 625 w 8378"/>
              <a:gd name="T109" fmla="*/ 2725 h 6452"/>
              <a:gd name="T110" fmla="*/ 601 w 8378"/>
              <a:gd name="T111" fmla="*/ 4275 h 6452"/>
              <a:gd name="T112" fmla="*/ 1250 w 8378"/>
              <a:gd name="T113" fmla="*/ 5326 h 6452"/>
              <a:gd name="T114" fmla="*/ 4651 w 8378"/>
              <a:gd name="T115" fmla="*/ 5726 h 6452"/>
              <a:gd name="T116" fmla="*/ 5551 w 8378"/>
              <a:gd name="T117" fmla="*/ 6376 h 6452"/>
              <a:gd name="T118" fmla="*/ 6802 w 8378"/>
              <a:gd name="T119" fmla="*/ 5826 h 6452"/>
              <a:gd name="T120" fmla="*/ 7677 w 8378"/>
              <a:gd name="T121" fmla="*/ 6026 h 6452"/>
              <a:gd name="T122" fmla="*/ 1876 w 8378"/>
              <a:gd name="T123" fmla="*/ 3301 h 6452"/>
              <a:gd name="T124" fmla="*/ 2476 w 8378"/>
              <a:gd name="T125" fmla="*/ 3926 h 6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8" h="6452">
                <a:moveTo>
                  <a:pt x="1650" y="5651"/>
                </a:moveTo>
                <a:lnTo>
                  <a:pt x="1650" y="5651"/>
                </a:lnTo>
                <a:cubicBezTo>
                  <a:pt x="1626" y="5626"/>
                  <a:pt x="1576" y="5626"/>
                  <a:pt x="1550" y="5600"/>
                </a:cubicBezTo>
                <a:cubicBezTo>
                  <a:pt x="1550" y="5576"/>
                  <a:pt x="1476" y="5476"/>
                  <a:pt x="1450" y="5476"/>
                </a:cubicBezTo>
                <a:cubicBezTo>
                  <a:pt x="1401" y="5476"/>
                  <a:pt x="1350" y="5476"/>
                  <a:pt x="1325" y="5451"/>
                </a:cubicBezTo>
                <a:cubicBezTo>
                  <a:pt x="1276" y="5426"/>
                  <a:pt x="1250" y="5401"/>
                  <a:pt x="1225" y="5426"/>
                </a:cubicBezTo>
                <a:cubicBezTo>
                  <a:pt x="1201" y="5451"/>
                  <a:pt x="1250" y="5451"/>
                  <a:pt x="1250" y="5476"/>
                </a:cubicBezTo>
                <a:cubicBezTo>
                  <a:pt x="1250" y="5500"/>
                  <a:pt x="1276" y="5500"/>
                  <a:pt x="1301" y="5500"/>
                </a:cubicBezTo>
                <a:cubicBezTo>
                  <a:pt x="1325" y="5500"/>
                  <a:pt x="1325" y="5551"/>
                  <a:pt x="1350" y="5551"/>
                </a:cubicBezTo>
                <a:cubicBezTo>
                  <a:pt x="1376" y="5551"/>
                  <a:pt x="1401" y="5600"/>
                  <a:pt x="1425" y="5600"/>
                </a:cubicBezTo>
                <a:cubicBezTo>
                  <a:pt x="1450" y="5600"/>
                  <a:pt x="1450" y="5626"/>
                  <a:pt x="1476" y="5651"/>
                </a:cubicBezTo>
                <a:cubicBezTo>
                  <a:pt x="1476" y="5676"/>
                  <a:pt x="1526" y="5651"/>
                  <a:pt x="1526" y="5676"/>
                </a:cubicBezTo>
                <a:cubicBezTo>
                  <a:pt x="1526" y="5676"/>
                  <a:pt x="1550" y="5701"/>
                  <a:pt x="1550" y="5726"/>
                </a:cubicBezTo>
                <a:cubicBezTo>
                  <a:pt x="1626" y="5726"/>
                  <a:pt x="1676" y="5726"/>
                  <a:pt x="1701" y="5726"/>
                </a:cubicBezTo>
                <a:cubicBezTo>
                  <a:pt x="1701" y="5701"/>
                  <a:pt x="1726" y="5701"/>
                  <a:pt x="1726" y="5676"/>
                </a:cubicBezTo>
                <a:cubicBezTo>
                  <a:pt x="1726" y="5651"/>
                  <a:pt x="1701" y="5676"/>
                  <a:pt x="1650" y="5651"/>
                </a:cubicBezTo>
                <a:close/>
                <a:moveTo>
                  <a:pt x="1601" y="2325"/>
                </a:moveTo>
                <a:lnTo>
                  <a:pt x="1601" y="2325"/>
                </a:lnTo>
                <a:cubicBezTo>
                  <a:pt x="1676" y="2350"/>
                  <a:pt x="1676" y="2475"/>
                  <a:pt x="1726" y="2475"/>
                </a:cubicBezTo>
                <a:cubicBezTo>
                  <a:pt x="1750" y="2475"/>
                  <a:pt x="1726" y="2450"/>
                  <a:pt x="1776" y="2450"/>
                </a:cubicBezTo>
                <a:cubicBezTo>
                  <a:pt x="1850" y="2450"/>
                  <a:pt x="1826" y="2425"/>
                  <a:pt x="1876" y="2425"/>
                </a:cubicBezTo>
                <a:cubicBezTo>
                  <a:pt x="1926" y="2425"/>
                  <a:pt x="1976" y="2401"/>
                  <a:pt x="1976" y="2350"/>
                </a:cubicBezTo>
                <a:cubicBezTo>
                  <a:pt x="1976" y="2301"/>
                  <a:pt x="2001" y="2275"/>
                  <a:pt x="2050" y="2250"/>
                </a:cubicBezTo>
                <a:cubicBezTo>
                  <a:pt x="2101" y="2250"/>
                  <a:pt x="2050" y="2175"/>
                  <a:pt x="2126" y="2175"/>
                </a:cubicBezTo>
                <a:cubicBezTo>
                  <a:pt x="2201" y="2150"/>
                  <a:pt x="2401" y="2075"/>
                  <a:pt x="2426" y="2050"/>
                </a:cubicBezTo>
                <a:cubicBezTo>
                  <a:pt x="2476" y="2025"/>
                  <a:pt x="2401" y="1975"/>
                  <a:pt x="2326" y="1925"/>
                </a:cubicBezTo>
                <a:cubicBezTo>
                  <a:pt x="2250" y="1901"/>
                  <a:pt x="2176" y="1875"/>
                  <a:pt x="2126" y="1925"/>
                </a:cubicBezTo>
                <a:cubicBezTo>
                  <a:pt x="2076" y="1950"/>
                  <a:pt x="2101" y="1875"/>
                  <a:pt x="2076" y="1901"/>
                </a:cubicBezTo>
                <a:cubicBezTo>
                  <a:pt x="2026" y="1925"/>
                  <a:pt x="1901" y="1850"/>
                  <a:pt x="1876" y="1850"/>
                </a:cubicBezTo>
                <a:cubicBezTo>
                  <a:pt x="1850" y="1825"/>
                  <a:pt x="1626" y="1875"/>
                  <a:pt x="1576" y="1875"/>
                </a:cubicBezTo>
                <a:cubicBezTo>
                  <a:pt x="1526" y="1875"/>
                  <a:pt x="1576" y="1950"/>
                  <a:pt x="1626" y="1975"/>
                </a:cubicBezTo>
                <a:cubicBezTo>
                  <a:pt x="1650" y="2001"/>
                  <a:pt x="1526" y="2101"/>
                  <a:pt x="1550" y="2125"/>
                </a:cubicBezTo>
                <a:cubicBezTo>
                  <a:pt x="1576" y="2125"/>
                  <a:pt x="1526" y="2201"/>
                  <a:pt x="1476" y="2250"/>
                </a:cubicBezTo>
                <a:cubicBezTo>
                  <a:pt x="1425" y="2325"/>
                  <a:pt x="1526" y="2325"/>
                  <a:pt x="1601" y="2325"/>
                </a:cubicBezTo>
                <a:close/>
                <a:moveTo>
                  <a:pt x="3676" y="2675"/>
                </a:moveTo>
                <a:lnTo>
                  <a:pt x="3676" y="2675"/>
                </a:lnTo>
                <a:cubicBezTo>
                  <a:pt x="3701" y="2650"/>
                  <a:pt x="3801" y="2725"/>
                  <a:pt x="3801" y="2675"/>
                </a:cubicBezTo>
                <a:cubicBezTo>
                  <a:pt x="3801" y="2601"/>
                  <a:pt x="3701" y="2575"/>
                  <a:pt x="3651" y="2550"/>
                </a:cubicBezTo>
                <a:cubicBezTo>
                  <a:pt x="3601" y="2525"/>
                  <a:pt x="3576" y="2525"/>
                  <a:pt x="3501" y="2475"/>
                </a:cubicBezTo>
                <a:cubicBezTo>
                  <a:pt x="3401" y="2425"/>
                  <a:pt x="3501" y="2375"/>
                  <a:pt x="3451" y="2350"/>
                </a:cubicBezTo>
                <a:cubicBezTo>
                  <a:pt x="3401" y="2301"/>
                  <a:pt x="3376" y="2175"/>
                  <a:pt x="3426" y="2125"/>
                </a:cubicBezTo>
                <a:cubicBezTo>
                  <a:pt x="3451" y="2075"/>
                  <a:pt x="3501" y="2025"/>
                  <a:pt x="3426" y="2001"/>
                </a:cubicBezTo>
                <a:cubicBezTo>
                  <a:pt x="3351" y="1975"/>
                  <a:pt x="3226" y="2025"/>
                  <a:pt x="3251" y="2025"/>
                </a:cubicBezTo>
                <a:cubicBezTo>
                  <a:pt x="3251" y="2050"/>
                  <a:pt x="3351" y="2101"/>
                  <a:pt x="3351" y="2125"/>
                </a:cubicBezTo>
                <a:cubicBezTo>
                  <a:pt x="3351" y="2150"/>
                  <a:pt x="3276" y="2075"/>
                  <a:pt x="3226" y="2075"/>
                </a:cubicBezTo>
                <a:cubicBezTo>
                  <a:pt x="3201" y="2101"/>
                  <a:pt x="3151" y="2050"/>
                  <a:pt x="3126" y="2075"/>
                </a:cubicBezTo>
                <a:cubicBezTo>
                  <a:pt x="3101" y="2125"/>
                  <a:pt x="3176" y="2275"/>
                  <a:pt x="3201" y="2325"/>
                </a:cubicBezTo>
                <a:cubicBezTo>
                  <a:pt x="3226" y="2350"/>
                  <a:pt x="3176" y="2350"/>
                  <a:pt x="3126" y="2375"/>
                </a:cubicBezTo>
                <a:cubicBezTo>
                  <a:pt x="3101" y="2375"/>
                  <a:pt x="3101" y="2250"/>
                  <a:pt x="3076" y="2201"/>
                </a:cubicBezTo>
                <a:cubicBezTo>
                  <a:pt x="3026" y="2150"/>
                  <a:pt x="2901" y="2101"/>
                  <a:pt x="2901" y="2125"/>
                </a:cubicBezTo>
                <a:cubicBezTo>
                  <a:pt x="2876" y="2175"/>
                  <a:pt x="2976" y="2175"/>
                  <a:pt x="2951" y="2225"/>
                </a:cubicBezTo>
                <a:cubicBezTo>
                  <a:pt x="2951" y="2250"/>
                  <a:pt x="2901" y="2175"/>
                  <a:pt x="2851" y="2225"/>
                </a:cubicBezTo>
                <a:cubicBezTo>
                  <a:pt x="2801" y="2250"/>
                  <a:pt x="2826" y="2225"/>
                  <a:pt x="2826" y="2201"/>
                </a:cubicBezTo>
                <a:cubicBezTo>
                  <a:pt x="2826" y="2150"/>
                  <a:pt x="2751" y="2125"/>
                  <a:pt x="2676" y="2125"/>
                </a:cubicBezTo>
                <a:cubicBezTo>
                  <a:pt x="2601" y="2125"/>
                  <a:pt x="2626" y="2201"/>
                  <a:pt x="2601" y="2225"/>
                </a:cubicBezTo>
                <a:cubicBezTo>
                  <a:pt x="2576" y="2225"/>
                  <a:pt x="2451" y="2201"/>
                  <a:pt x="2551" y="2175"/>
                </a:cubicBezTo>
                <a:cubicBezTo>
                  <a:pt x="2626" y="2175"/>
                  <a:pt x="2576" y="2125"/>
                  <a:pt x="2551" y="2075"/>
                </a:cubicBezTo>
                <a:cubicBezTo>
                  <a:pt x="2526" y="2025"/>
                  <a:pt x="2451" y="2075"/>
                  <a:pt x="2326" y="2125"/>
                </a:cubicBezTo>
                <a:cubicBezTo>
                  <a:pt x="2201" y="2175"/>
                  <a:pt x="2126" y="2225"/>
                  <a:pt x="2150" y="2225"/>
                </a:cubicBezTo>
                <a:cubicBezTo>
                  <a:pt x="2176" y="2225"/>
                  <a:pt x="2176" y="2250"/>
                  <a:pt x="2126" y="2301"/>
                </a:cubicBezTo>
                <a:cubicBezTo>
                  <a:pt x="2076" y="2350"/>
                  <a:pt x="2126" y="2375"/>
                  <a:pt x="2176" y="2375"/>
                </a:cubicBezTo>
                <a:cubicBezTo>
                  <a:pt x="2201" y="2375"/>
                  <a:pt x="2176" y="2401"/>
                  <a:pt x="2201" y="2425"/>
                </a:cubicBezTo>
                <a:cubicBezTo>
                  <a:pt x="2226" y="2425"/>
                  <a:pt x="2376" y="2375"/>
                  <a:pt x="2426" y="2401"/>
                </a:cubicBezTo>
                <a:cubicBezTo>
                  <a:pt x="2476" y="2425"/>
                  <a:pt x="2176" y="2450"/>
                  <a:pt x="2176" y="2501"/>
                </a:cubicBezTo>
                <a:cubicBezTo>
                  <a:pt x="2176" y="2550"/>
                  <a:pt x="2326" y="2575"/>
                  <a:pt x="2451" y="2550"/>
                </a:cubicBezTo>
                <a:cubicBezTo>
                  <a:pt x="2576" y="2525"/>
                  <a:pt x="2776" y="2575"/>
                  <a:pt x="2776" y="2601"/>
                </a:cubicBezTo>
                <a:cubicBezTo>
                  <a:pt x="2776" y="2625"/>
                  <a:pt x="2626" y="2625"/>
                  <a:pt x="2526" y="2601"/>
                </a:cubicBezTo>
                <a:cubicBezTo>
                  <a:pt x="2426" y="2601"/>
                  <a:pt x="2250" y="2650"/>
                  <a:pt x="2250" y="2675"/>
                </a:cubicBezTo>
                <a:cubicBezTo>
                  <a:pt x="2276" y="2701"/>
                  <a:pt x="2276" y="2701"/>
                  <a:pt x="2376" y="2750"/>
                </a:cubicBezTo>
                <a:cubicBezTo>
                  <a:pt x="2501" y="2800"/>
                  <a:pt x="2601" y="2725"/>
                  <a:pt x="2601" y="2800"/>
                </a:cubicBezTo>
                <a:cubicBezTo>
                  <a:pt x="2601" y="2875"/>
                  <a:pt x="2651" y="2900"/>
                  <a:pt x="2801" y="2900"/>
                </a:cubicBezTo>
                <a:cubicBezTo>
                  <a:pt x="2951" y="2900"/>
                  <a:pt x="3026" y="2825"/>
                  <a:pt x="3101" y="2825"/>
                </a:cubicBezTo>
                <a:cubicBezTo>
                  <a:pt x="3151" y="2850"/>
                  <a:pt x="3201" y="2825"/>
                  <a:pt x="3226" y="2775"/>
                </a:cubicBezTo>
                <a:cubicBezTo>
                  <a:pt x="3251" y="2725"/>
                  <a:pt x="3301" y="2750"/>
                  <a:pt x="3301" y="2775"/>
                </a:cubicBezTo>
                <a:cubicBezTo>
                  <a:pt x="3301" y="2800"/>
                  <a:pt x="3401" y="2800"/>
                  <a:pt x="3426" y="2825"/>
                </a:cubicBezTo>
                <a:cubicBezTo>
                  <a:pt x="3476" y="2875"/>
                  <a:pt x="3651" y="2850"/>
                  <a:pt x="3726" y="2825"/>
                </a:cubicBezTo>
                <a:cubicBezTo>
                  <a:pt x="3776" y="2800"/>
                  <a:pt x="3676" y="2701"/>
                  <a:pt x="3651" y="2750"/>
                </a:cubicBezTo>
                <a:cubicBezTo>
                  <a:pt x="3626" y="2775"/>
                  <a:pt x="3601" y="2750"/>
                  <a:pt x="3576" y="2750"/>
                </a:cubicBezTo>
                <a:cubicBezTo>
                  <a:pt x="3576" y="2725"/>
                  <a:pt x="3651" y="2701"/>
                  <a:pt x="3676" y="2675"/>
                </a:cubicBezTo>
                <a:close/>
                <a:moveTo>
                  <a:pt x="2101" y="1650"/>
                </a:moveTo>
                <a:lnTo>
                  <a:pt x="2101" y="1650"/>
                </a:lnTo>
                <a:cubicBezTo>
                  <a:pt x="2176" y="1650"/>
                  <a:pt x="2250" y="1600"/>
                  <a:pt x="2226" y="1550"/>
                </a:cubicBezTo>
                <a:cubicBezTo>
                  <a:pt x="2226" y="1525"/>
                  <a:pt x="2050" y="1650"/>
                  <a:pt x="2101" y="1650"/>
                </a:cubicBezTo>
                <a:close/>
                <a:moveTo>
                  <a:pt x="1750" y="1525"/>
                </a:moveTo>
                <a:lnTo>
                  <a:pt x="1750" y="1525"/>
                </a:lnTo>
                <a:cubicBezTo>
                  <a:pt x="1776" y="1550"/>
                  <a:pt x="1750" y="1600"/>
                  <a:pt x="1776" y="1600"/>
                </a:cubicBezTo>
                <a:cubicBezTo>
                  <a:pt x="1801" y="1575"/>
                  <a:pt x="1826" y="1575"/>
                  <a:pt x="1850" y="1575"/>
                </a:cubicBezTo>
                <a:cubicBezTo>
                  <a:pt x="1901" y="1600"/>
                  <a:pt x="1901" y="1550"/>
                  <a:pt x="1926" y="1525"/>
                </a:cubicBezTo>
                <a:cubicBezTo>
                  <a:pt x="1950" y="1500"/>
                  <a:pt x="1926" y="1600"/>
                  <a:pt x="1976" y="1600"/>
                </a:cubicBezTo>
                <a:cubicBezTo>
                  <a:pt x="2026" y="1600"/>
                  <a:pt x="2026" y="1500"/>
                  <a:pt x="2076" y="1525"/>
                </a:cubicBezTo>
                <a:cubicBezTo>
                  <a:pt x="2101" y="1575"/>
                  <a:pt x="2126" y="1525"/>
                  <a:pt x="2126" y="1500"/>
                </a:cubicBezTo>
                <a:cubicBezTo>
                  <a:pt x="2126" y="1475"/>
                  <a:pt x="2126" y="1425"/>
                  <a:pt x="2176" y="1400"/>
                </a:cubicBezTo>
                <a:cubicBezTo>
                  <a:pt x="2226" y="1400"/>
                  <a:pt x="2201" y="1450"/>
                  <a:pt x="2201" y="1500"/>
                </a:cubicBezTo>
                <a:cubicBezTo>
                  <a:pt x="2250" y="1550"/>
                  <a:pt x="2301" y="1500"/>
                  <a:pt x="2301" y="1475"/>
                </a:cubicBezTo>
                <a:cubicBezTo>
                  <a:pt x="2301" y="1450"/>
                  <a:pt x="2376" y="1450"/>
                  <a:pt x="2376" y="1425"/>
                </a:cubicBezTo>
                <a:cubicBezTo>
                  <a:pt x="2376" y="1400"/>
                  <a:pt x="2401" y="1400"/>
                  <a:pt x="2376" y="1350"/>
                </a:cubicBezTo>
                <a:cubicBezTo>
                  <a:pt x="2350" y="1325"/>
                  <a:pt x="2401" y="1325"/>
                  <a:pt x="2426" y="1300"/>
                </a:cubicBezTo>
                <a:cubicBezTo>
                  <a:pt x="2451" y="1275"/>
                  <a:pt x="2401" y="1300"/>
                  <a:pt x="2350" y="1275"/>
                </a:cubicBezTo>
                <a:cubicBezTo>
                  <a:pt x="2326" y="1225"/>
                  <a:pt x="2301" y="1275"/>
                  <a:pt x="2301" y="1300"/>
                </a:cubicBezTo>
                <a:cubicBezTo>
                  <a:pt x="2301" y="1325"/>
                  <a:pt x="2226" y="1300"/>
                  <a:pt x="2176" y="1300"/>
                </a:cubicBezTo>
                <a:cubicBezTo>
                  <a:pt x="2126" y="1275"/>
                  <a:pt x="2076" y="1350"/>
                  <a:pt x="2001" y="1375"/>
                </a:cubicBezTo>
                <a:cubicBezTo>
                  <a:pt x="1926" y="1425"/>
                  <a:pt x="1926" y="1475"/>
                  <a:pt x="1876" y="1475"/>
                </a:cubicBezTo>
                <a:cubicBezTo>
                  <a:pt x="1801" y="1475"/>
                  <a:pt x="1726" y="1525"/>
                  <a:pt x="1750" y="1525"/>
                </a:cubicBezTo>
                <a:close/>
                <a:moveTo>
                  <a:pt x="2401" y="1525"/>
                </a:moveTo>
                <a:lnTo>
                  <a:pt x="2401" y="1525"/>
                </a:lnTo>
                <a:cubicBezTo>
                  <a:pt x="2326" y="1525"/>
                  <a:pt x="2350" y="1575"/>
                  <a:pt x="2401" y="1575"/>
                </a:cubicBezTo>
                <a:cubicBezTo>
                  <a:pt x="2476" y="1575"/>
                  <a:pt x="2501" y="1600"/>
                  <a:pt x="2401" y="1600"/>
                </a:cubicBezTo>
                <a:cubicBezTo>
                  <a:pt x="2301" y="1600"/>
                  <a:pt x="2250" y="1675"/>
                  <a:pt x="2326" y="1650"/>
                </a:cubicBezTo>
                <a:cubicBezTo>
                  <a:pt x="2401" y="1650"/>
                  <a:pt x="2476" y="1650"/>
                  <a:pt x="2426" y="1650"/>
                </a:cubicBezTo>
                <a:cubicBezTo>
                  <a:pt x="2376" y="1675"/>
                  <a:pt x="2250" y="1675"/>
                  <a:pt x="2250" y="1700"/>
                </a:cubicBezTo>
                <a:cubicBezTo>
                  <a:pt x="2276" y="1725"/>
                  <a:pt x="2326" y="1725"/>
                  <a:pt x="2376" y="1750"/>
                </a:cubicBezTo>
                <a:cubicBezTo>
                  <a:pt x="2426" y="1775"/>
                  <a:pt x="2476" y="1775"/>
                  <a:pt x="2501" y="1725"/>
                </a:cubicBezTo>
                <a:cubicBezTo>
                  <a:pt x="2551" y="1675"/>
                  <a:pt x="2601" y="1650"/>
                  <a:pt x="2576" y="1700"/>
                </a:cubicBezTo>
                <a:cubicBezTo>
                  <a:pt x="2551" y="1775"/>
                  <a:pt x="2651" y="1725"/>
                  <a:pt x="2751" y="1725"/>
                </a:cubicBezTo>
                <a:cubicBezTo>
                  <a:pt x="2876" y="1700"/>
                  <a:pt x="2751" y="1775"/>
                  <a:pt x="2626" y="1801"/>
                </a:cubicBezTo>
                <a:cubicBezTo>
                  <a:pt x="2501" y="1801"/>
                  <a:pt x="2526" y="1850"/>
                  <a:pt x="2626" y="1875"/>
                </a:cubicBezTo>
                <a:cubicBezTo>
                  <a:pt x="2701" y="1901"/>
                  <a:pt x="2901" y="1825"/>
                  <a:pt x="2951" y="1775"/>
                </a:cubicBezTo>
                <a:cubicBezTo>
                  <a:pt x="3001" y="1725"/>
                  <a:pt x="3051" y="1801"/>
                  <a:pt x="3076" y="1775"/>
                </a:cubicBezTo>
                <a:cubicBezTo>
                  <a:pt x="3126" y="1725"/>
                  <a:pt x="3226" y="1775"/>
                  <a:pt x="3301" y="1750"/>
                </a:cubicBezTo>
                <a:cubicBezTo>
                  <a:pt x="3376" y="1725"/>
                  <a:pt x="3401" y="1575"/>
                  <a:pt x="3326" y="1550"/>
                </a:cubicBezTo>
                <a:cubicBezTo>
                  <a:pt x="3276" y="1525"/>
                  <a:pt x="3276" y="1600"/>
                  <a:pt x="3226" y="1600"/>
                </a:cubicBezTo>
                <a:cubicBezTo>
                  <a:pt x="3176" y="1600"/>
                  <a:pt x="3151" y="1550"/>
                  <a:pt x="3126" y="1500"/>
                </a:cubicBezTo>
                <a:cubicBezTo>
                  <a:pt x="3076" y="1475"/>
                  <a:pt x="3101" y="1400"/>
                  <a:pt x="3051" y="1400"/>
                </a:cubicBezTo>
                <a:cubicBezTo>
                  <a:pt x="3001" y="1425"/>
                  <a:pt x="2876" y="1500"/>
                  <a:pt x="2951" y="1525"/>
                </a:cubicBezTo>
                <a:cubicBezTo>
                  <a:pt x="3026" y="1525"/>
                  <a:pt x="3001" y="1550"/>
                  <a:pt x="2951" y="1575"/>
                </a:cubicBezTo>
                <a:cubicBezTo>
                  <a:pt x="2926" y="1600"/>
                  <a:pt x="3051" y="1625"/>
                  <a:pt x="3026" y="1650"/>
                </a:cubicBezTo>
                <a:cubicBezTo>
                  <a:pt x="3026" y="1675"/>
                  <a:pt x="2826" y="1650"/>
                  <a:pt x="2826" y="1600"/>
                </a:cubicBezTo>
                <a:cubicBezTo>
                  <a:pt x="2801" y="1575"/>
                  <a:pt x="2651" y="1500"/>
                  <a:pt x="2601" y="1500"/>
                </a:cubicBezTo>
                <a:cubicBezTo>
                  <a:pt x="2526" y="1525"/>
                  <a:pt x="2551" y="1450"/>
                  <a:pt x="2501" y="1450"/>
                </a:cubicBezTo>
                <a:cubicBezTo>
                  <a:pt x="2426" y="1450"/>
                  <a:pt x="2451" y="1500"/>
                  <a:pt x="2401" y="1525"/>
                </a:cubicBezTo>
                <a:close/>
                <a:moveTo>
                  <a:pt x="2601" y="1225"/>
                </a:moveTo>
                <a:lnTo>
                  <a:pt x="2601" y="1225"/>
                </a:lnTo>
                <a:cubicBezTo>
                  <a:pt x="2626" y="1175"/>
                  <a:pt x="2476" y="1175"/>
                  <a:pt x="2476" y="1200"/>
                </a:cubicBezTo>
                <a:cubicBezTo>
                  <a:pt x="2526" y="1225"/>
                  <a:pt x="2601" y="1275"/>
                  <a:pt x="2601" y="1225"/>
                </a:cubicBezTo>
                <a:close/>
                <a:moveTo>
                  <a:pt x="2951" y="1200"/>
                </a:moveTo>
                <a:lnTo>
                  <a:pt x="2951" y="1200"/>
                </a:lnTo>
                <a:cubicBezTo>
                  <a:pt x="3001" y="1175"/>
                  <a:pt x="2976" y="1150"/>
                  <a:pt x="2901" y="1150"/>
                </a:cubicBezTo>
                <a:cubicBezTo>
                  <a:pt x="2801" y="1175"/>
                  <a:pt x="2651" y="1175"/>
                  <a:pt x="2651" y="1225"/>
                </a:cubicBezTo>
                <a:cubicBezTo>
                  <a:pt x="2651" y="1275"/>
                  <a:pt x="2701" y="1300"/>
                  <a:pt x="2776" y="1325"/>
                </a:cubicBezTo>
                <a:cubicBezTo>
                  <a:pt x="2876" y="1325"/>
                  <a:pt x="2976" y="1225"/>
                  <a:pt x="2926" y="1225"/>
                </a:cubicBezTo>
                <a:cubicBezTo>
                  <a:pt x="2876" y="1225"/>
                  <a:pt x="2901" y="1200"/>
                  <a:pt x="2951" y="1200"/>
                </a:cubicBezTo>
                <a:close/>
                <a:moveTo>
                  <a:pt x="2751" y="1125"/>
                </a:moveTo>
                <a:lnTo>
                  <a:pt x="2751" y="1125"/>
                </a:lnTo>
                <a:cubicBezTo>
                  <a:pt x="2801" y="1125"/>
                  <a:pt x="2826" y="1075"/>
                  <a:pt x="2876" y="1100"/>
                </a:cubicBezTo>
                <a:cubicBezTo>
                  <a:pt x="2901" y="1125"/>
                  <a:pt x="3026" y="1150"/>
                  <a:pt x="3026" y="1075"/>
                </a:cubicBezTo>
                <a:cubicBezTo>
                  <a:pt x="3026" y="1025"/>
                  <a:pt x="2851" y="1000"/>
                  <a:pt x="2826" y="1025"/>
                </a:cubicBezTo>
                <a:cubicBezTo>
                  <a:pt x="2776" y="1050"/>
                  <a:pt x="2576" y="1075"/>
                  <a:pt x="2651" y="1100"/>
                </a:cubicBezTo>
                <a:cubicBezTo>
                  <a:pt x="2676" y="1125"/>
                  <a:pt x="2701" y="1100"/>
                  <a:pt x="2751" y="1125"/>
                </a:cubicBezTo>
                <a:close/>
                <a:moveTo>
                  <a:pt x="3451" y="975"/>
                </a:moveTo>
                <a:lnTo>
                  <a:pt x="3451" y="975"/>
                </a:lnTo>
                <a:cubicBezTo>
                  <a:pt x="3501" y="950"/>
                  <a:pt x="3601" y="1000"/>
                  <a:pt x="3576" y="1050"/>
                </a:cubicBezTo>
                <a:cubicBezTo>
                  <a:pt x="3551" y="1075"/>
                  <a:pt x="3426" y="1025"/>
                  <a:pt x="3426" y="1075"/>
                </a:cubicBezTo>
                <a:cubicBezTo>
                  <a:pt x="3426" y="1075"/>
                  <a:pt x="3451" y="1125"/>
                  <a:pt x="3551" y="1100"/>
                </a:cubicBezTo>
                <a:cubicBezTo>
                  <a:pt x="3651" y="1075"/>
                  <a:pt x="3726" y="1100"/>
                  <a:pt x="3801" y="1150"/>
                </a:cubicBezTo>
                <a:cubicBezTo>
                  <a:pt x="3851" y="1200"/>
                  <a:pt x="3926" y="1225"/>
                  <a:pt x="3976" y="1175"/>
                </a:cubicBezTo>
                <a:cubicBezTo>
                  <a:pt x="4026" y="1125"/>
                  <a:pt x="3901" y="1100"/>
                  <a:pt x="3926" y="1075"/>
                </a:cubicBezTo>
                <a:cubicBezTo>
                  <a:pt x="3951" y="1025"/>
                  <a:pt x="3876" y="1000"/>
                  <a:pt x="3826" y="1000"/>
                </a:cubicBezTo>
                <a:cubicBezTo>
                  <a:pt x="3776" y="1000"/>
                  <a:pt x="3751" y="925"/>
                  <a:pt x="3726" y="925"/>
                </a:cubicBezTo>
                <a:cubicBezTo>
                  <a:pt x="3676" y="950"/>
                  <a:pt x="3651" y="975"/>
                  <a:pt x="3651" y="925"/>
                </a:cubicBezTo>
                <a:cubicBezTo>
                  <a:pt x="3651" y="875"/>
                  <a:pt x="3451" y="875"/>
                  <a:pt x="3376" y="875"/>
                </a:cubicBezTo>
                <a:cubicBezTo>
                  <a:pt x="3326" y="900"/>
                  <a:pt x="3401" y="1025"/>
                  <a:pt x="3451" y="975"/>
                </a:cubicBezTo>
                <a:close/>
                <a:moveTo>
                  <a:pt x="3476" y="1325"/>
                </a:moveTo>
                <a:lnTo>
                  <a:pt x="3476" y="1325"/>
                </a:lnTo>
                <a:cubicBezTo>
                  <a:pt x="3501" y="1300"/>
                  <a:pt x="3351" y="1150"/>
                  <a:pt x="3326" y="1225"/>
                </a:cubicBezTo>
                <a:cubicBezTo>
                  <a:pt x="3326" y="1275"/>
                  <a:pt x="3451" y="1375"/>
                  <a:pt x="3476" y="1325"/>
                </a:cubicBezTo>
                <a:close/>
                <a:moveTo>
                  <a:pt x="4026" y="800"/>
                </a:moveTo>
                <a:lnTo>
                  <a:pt x="4026" y="800"/>
                </a:lnTo>
                <a:cubicBezTo>
                  <a:pt x="4051" y="750"/>
                  <a:pt x="3851" y="700"/>
                  <a:pt x="3901" y="750"/>
                </a:cubicBezTo>
                <a:cubicBezTo>
                  <a:pt x="3926" y="775"/>
                  <a:pt x="4001" y="850"/>
                  <a:pt x="4026" y="800"/>
                </a:cubicBezTo>
                <a:close/>
                <a:moveTo>
                  <a:pt x="3551" y="1725"/>
                </a:moveTo>
                <a:lnTo>
                  <a:pt x="3551" y="1725"/>
                </a:lnTo>
                <a:cubicBezTo>
                  <a:pt x="3576" y="1700"/>
                  <a:pt x="3476" y="1625"/>
                  <a:pt x="3451" y="1700"/>
                </a:cubicBezTo>
                <a:cubicBezTo>
                  <a:pt x="3426" y="1750"/>
                  <a:pt x="3526" y="1775"/>
                  <a:pt x="3551" y="1725"/>
                </a:cubicBezTo>
                <a:close/>
                <a:moveTo>
                  <a:pt x="4026" y="1450"/>
                </a:moveTo>
                <a:lnTo>
                  <a:pt x="4026" y="1450"/>
                </a:lnTo>
                <a:cubicBezTo>
                  <a:pt x="4026" y="1475"/>
                  <a:pt x="3926" y="1425"/>
                  <a:pt x="3851" y="1400"/>
                </a:cubicBezTo>
                <a:cubicBezTo>
                  <a:pt x="3776" y="1375"/>
                  <a:pt x="3826" y="1475"/>
                  <a:pt x="3876" y="1525"/>
                </a:cubicBezTo>
                <a:cubicBezTo>
                  <a:pt x="3926" y="1575"/>
                  <a:pt x="3851" y="1550"/>
                  <a:pt x="3776" y="1475"/>
                </a:cubicBezTo>
                <a:cubicBezTo>
                  <a:pt x="3676" y="1425"/>
                  <a:pt x="3701" y="1525"/>
                  <a:pt x="3726" y="1550"/>
                </a:cubicBezTo>
                <a:cubicBezTo>
                  <a:pt x="3776" y="1575"/>
                  <a:pt x="3726" y="1625"/>
                  <a:pt x="3676" y="1550"/>
                </a:cubicBezTo>
                <a:cubicBezTo>
                  <a:pt x="3626" y="1500"/>
                  <a:pt x="3601" y="1425"/>
                  <a:pt x="3526" y="1425"/>
                </a:cubicBezTo>
                <a:cubicBezTo>
                  <a:pt x="3451" y="1400"/>
                  <a:pt x="3476" y="1500"/>
                  <a:pt x="3501" y="1525"/>
                </a:cubicBezTo>
                <a:cubicBezTo>
                  <a:pt x="3551" y="1575"/>
                  <a:pt x="3601" y="1600"/>
                  <a:pt x="3651" y="1625"/>
                </a:cubicBezTo>
                <a:cubicBezTo>
                  <a:pt x="3726" y="1675"/>
                  <a:pt x="3826" y="1625"/>
                  <a:pt x="3876" y="1625"/>
                </a:cubicBezTo>
                <a:cubicBezTo>
                  <a:pt x="3926" y="1650"/>
                  <a:pt x="3826" y="1700"/>
                  <a:pt x="3851" y="1750"/>
                </a:cubicBezTo>
                <a:cubicBezTo>
                  <a:pt x="3901" y="1801"/>
                  <a:pt x="3976" y="1750"/>
                  <a:pt x="4051" y="1750"/>
                </a:cubicBezTo>
                <a:cubicBezTo>
                  <a:pt x="4126" y="1750"/>
                  <a:pt x="4101" y="1700"/>
                  <a:pt x="4126" y="1675"/>
                </a:cubicBezTo>
                <a:cubicBezTo>
                  <a:pt x="4177" y="1650"/>
                  <a:pt x="4101" y="1650"/>
                  <a:pt x="4126" y="1575"/>
                </a:cubicBezTo>
                <a:cubicBezTo>
                  <a:pt x="4151" y="1525"/>
                  <a:pt x="4026" y="1400"/>
                  <a:pt x="4026" y="1450"/>
                </a:cubicBezTo>
                <a:close/>
                <a:moveTo>
                  <a:pt x="4201" y="1200"/>
                </a:moveTo>
                <a:lnTo>
                  <a:pt x="4201" y="1200"/>
                </a:lnTo>
                <a:cubicBezTo>
                  <a:pt x="4251" y="1200"/>
                  <a:pt x="4301" y="1200"/>
                  <a:pt x="4351" y="1175"/>
                </a:cubicBezTo>
                <a:cubicBezTo>
                  <a:pt x="4426" y="1150"/>
                  <a:pt x="4326" y="1150"/>
                  <a:pt x="4377" y="1100"/>
                </a:cubicBezTo>
                <a:cubicBezTo>
                  <a:pt x="4401" y="1050"/>
                  <a:pt x="4277" y="1050"/>
                  <a:pt x="4277" y="1050"/>
                </a:cubicBezTo>
                <a:cubicBezTo>
                  <a:pt x="4251" y="1075"/>
                  <a:pt x="4101" y="950"/>
                  <a:pt x="4076" y="1000"/>
                </a:cubicBezTo>
                <a:cubicBezTo>
                  <a:pt x="4051" y="1025"/>
                  <a:pt x="4126" y="1200"/>
                  <a:pt x="4201" y="1200"/>
                </a:cubicBezTo>
                <a:close/>
                <a:moveTo>
                  <a:pt x="4526" y="1225"/>
                </a:moveTo>
                <a:lnTo>
                  <a:pt x="4526" y="1225"/>
                </a:lnTo>
                <a:cubicBezTo>
                  <a:pt x="4526" y="1200"/>
                  <a:pt x="4201" y="1225"/>
                  <a:pt x="4251" y="1275"/>
                </a:cubicBezTo>
                <a:cubicBezTo>
                  <a:pt x="4351" y="1325"/>
                  <a:pt x="4551" y="1250"/>
                  <a:pt x="4526" y="1225"/>
                </a:cubicBezTo>
                <a:close/>
                <a:moveTo>
                  <a:pt x="4477" y="1825"/>
                </a:moveTo>
                <a:lnTo>
                  <a:pt x="4477" y="1825"/>
                </a:lnTo>
                <a:cubicBezTo>
                  <a:pt x="4551" y="1825"/>
                  <a:pt x="4526" y="1725"/>
                  <a:pt x="4451" y="1675"/>
                </a:cubicBezTo>
                <a:cubicBezTo>
                  <a:pt x="4351" y="1600"/>
                  <a:pt x="4177" y="1725"/>
                  <a:pt x="4201" y="1750"/>
                </a:cubicBezTo>
                <a:cubicBezTo>
                  <a:pt x="4251" y="1801"/>
                  <a:pt x="4401" y="1825"/>
                  <a:pt x="4477" y="1825"/>
                </a:cubicBezTo>
                <a:close/>
                <a:moveTo>
                  <a:pt x="3951" y="2401"/>
                </a:moveTo>
                <a:lnTo>
                  <a:pt x="3951" y="2401"/>
                </a:lnTo>
                <a:cubicBezTo>
                  <a:pt x="4051" y="2475"/>
                  <a:pt x="4026" y="2350"/>
                  <a:pt x="4126" y="2375"/>
                </a:cubicBezTo>
                <a:cubicBezTo>
                  <a:pt x="4226" y="2375"/>
                  <a:pt x="4226" y="2201"/>
                  <a:pt x="4251" y="2125"/>
                </a:cubicBezTo>
                <a:cubicBezTo>
                  <a:pt x="4251" y="2075"/>
                  <a:pt x="4151" y="2075"/>
                  <a:pt x="4177" y="2125"/>
                </a:cubicBezTo>
                <a:cubicBezTo>
                  <a:pt x="4201" y="2175"/>
                  <a:pt x="4177" y="2225"/>
                  <a:pt x="4177" y="2150"/>
                </a:cubicBezTo>
                <a:cubicBezTo>
                  <a:pt x="4177" y="2101"/>
                  <a:pt x="4076" y="2150"/>
                  <a:pt x="4051" y="2125"/>
                </a:cubicBezTo>
                <a:cubicBezTo>
                  <a:pt x="4026" y="2075"/>
                  <a:pt x="4151" y="2075"/>
                  <a:pt x="4177" y="2025"/>
                </a:cubicBezTo>
                <a:cubicBezTo>
                  <a:pt x="4201" y="1950"/>
                  <a:pt x="4076" y="1975"/>
                  <a:pt x="4101" y="1925"/>
                </a:cubicBezTo>
                <a:cubicBezTo>
                  <a:pt x="4151" y="1875"/>
                  <a:pt x="3926" y="1925"/>
                  <a:pt x="4001" y="1950"/>
                </a:cubicBezTo>
                <a:cubicBezTo>
                  <a:pt x="4051" y="1975"/>
                  <a:pt x="4001" y="2025"/>
                  <a:pt x="3926" y="1975"/>
                </a:cubicBezTo>
                <a:cubicBezTo>
                  <a:pt x="3876" y="1925"/>
                  <a:pt x="3726" y="2001"/>
                  <a:pt x="3776" y="2050"/>
                </a:cubicBezTo>
                <a:cubicBezTo>
                  <a:pt x="3826" y="2075"/>
                  <a:pt x="3951" y="2025"/>
                  <a:pt x="3876" y="2125"/>
                </a:cubicBezTo>
                <a:cubicBezTo>
                  <a:pt x="3801" y="2250"/>
                  <a:pt x="3776" y="2101"/>
                  <a:pt x="3701" y="2125"/>
                </a:cubicBezTo>
                <a:cubicBezTo>
                  <a:pt x="3626" y="2125"/>
                  <a:pt x="3651" y="2225"/>
                  <a:pt x="3751" y="2250"/>
                </a:cubicBezTo>
                <a:cubicBezTo>
                  <a:pt x="3876" y="2275"/>
                  <a:pt x="3851" y="2350"/>
                  <a:pt x="3951" y="2401"/>
                </a:cubicBezTo>
                <a:close/>
                <a:moveTo>
                  <a:pt x="4626" y="1750"/>
                </a:moveTo>
                <a:lnTo>
                  <a:pt x="4626" y="1750"/>
                </a:lnTo>
                <a:cubicBezTo>
                  <a:pt x="4651" y="1825"/>
                  <a:pt x="4701" y="1775"/>
                  <a:pt x="4751" y="1801"/>
                </a:cubicBezTo>
                <a:cubicBezTo>
                  <a:pt x="4777" y="1825"/>
                  <a:pt x="4851" y="1850"/>
                  <a:pt x="4901" y="1825"/>
                </a:cubicBezTo>
                <a:cubicBezTo>
                  <a:pt x="4926" y="1801"/>
                  <a:pt x="4951" y="1775"/>
                  <a:pt x="4951" y="1801"/>
                </a:cubicBezTo>
                <a:cubicBezTo>
                  <a:pt x="4977" y="1850"/>
                  <a:pt x="5077" y="1850"/>
                  <a:pt x="5277" y="1850"/>
                </a:cubicBezTo>
                <a:cubicBezTo>
                  <a:pt x="5477" y="1850"/>
                  <a:pt x="5426" y="1775"/>
                  <a:pt x="5477" y="1801"/>
                </a:cubicBezTo>
                <a:cubicBezTo>
                  <a:pt x="5551" y="1825"/>
                  <a:pt x="5677" y="1825"/>
                  <a:pt x="5726" y="1825"/>
                </a:cubicBezTo>
                <a:cubicBezTo>
                  <a:pt x="5802" y="1801"/>
                  <a:pt x="5826" y="1725"/>
                  <a:pt x="5826" y="1675"/>
                </a:cubicBezTo>
                <a:cubicBezTo>
                  <a:pt x="5802" y="1625"/>
                  <a:pt x="5377" y="1600"/>
                  <a:pt x="5277" y="1625"/>
                </a:cubicBezTo>
                <a:cubicBezTo>
                  <a:pt x="5202" y="1675"/>
                  <a:pt x="5077" y="1625"/>
                  <a:pt x="5026" y="1650"/>
                </a:cubicBezTo>
                <a:cubicBezTo>
                  <a:pt x="4951" y="1675"/>
                  <a:pt x="4977" y="1600"/>
                  <a:pt x="4877" y="1600"/>
                </a:cubicBezTo>
                <a:cubicBezTo>
                  <a:pt x="4751" y="1600"/>
                  <a:pt x="4877" y="1550"/>
                  <a:pt x="4901" y="1525"/>
                </a:cubicBezTo>
                <a:cubicBezTo>
                  <a:pt x="4926" y="1500"/>
                  <a:pt x="4726" y="1425"/>
                  <a:pt x="4651" y="1450"/>
                </a:cubicBezTo>
                <a:cubicBezTo>
                  <a:pt x="4577" y="1450"/>
                  <a:pt x="4526" y="1425"/>
                  <a:pt x="4451" y="1375"/>
                </a:cubicBezTo>
                <a:cubicBezTo>
                  <a:pt x="4377" y="1350"/>
                  <a:pt x="4177" y="1350"/>
                  <a:pt x="4201" y="1425"/>
                </a:cubicBezTo>
                <a:cubicBezTo>
                  <a:pt x="4226" y="1450"/>
                  <a:pt x="4477" y="1550"/>
                  <a:pt x="4501" y="1500"/>
                </a:cubicBezTo>
                <a:cubicBezTo>
                  <a:pt x="4526" y="1450"/>
                  <a:pt x="4601" y="1550"/>
                  <a:pt x="4626" y="1600"/>
                </a:cubicBezTo>
                <a:cubicBezTo>
                  <a:pt x="4677" y="1650"/>
                  <a:pt x="4601" y="1650"/>
                  <a:pt x="4626" y="1750"/>
                </a:cubicBezTo>
                <a:close/>
                <a:moveTo>
                  <a:pt x="4851" y="1250"/>
                </a:moveTo>
                <a:lnTo>
                  <a:pt x="4851" y="1250"/>
                </a:lnTo>
                <a:cubicBezTo>
                  <a:pt x="4777" y="1225"/>
                  <a:pt x="4677" y="1300"/>
                  <a:pt x="4751" y="1325"/>
                </a:cubicBezTo>
                <a:cubicBezTo>
                  <a:pt x="4826" y="1350"/>
                  <a:pt x="4926" y="1300"/>
                  <a:pt x="4851" y="1250"/>
                </a:cubicBezTo>
                <a:close/>
                <a:moveTo>
                  <a:pt x="4251" y="775"/>
                </a:moveTo>
                <a:lnTo>
                  <a:pt x="4251" y="775"/>
                </a:lnTo>
                <a:cubicBezTo>
                  <a:pt x="4301" y="825"/>
                  <a:pt x="4277" y="850"/>
                  <a:pt x="4326" y="875"/>
                </a:cubicBezTo>
                <a:cubicBezTo>
                  <a:pt x="4401" y="925"/>
                  <a:pt x="4601" y="850"/>
                  <a:pt x="4601" y="900"/>
                </a:cubicBezTo>
                <a:cubicBezTo>
                  <a:pt x="4626" y="950"/>
                  <a:pt x="4426" y="950"/>
                  <a:pt x="4451" y="975"/>
                </a:cubicBezTo>
                <a:cubicBezTo>
                  <a:pt x="4477" y="1000"/>
                  <a:pt x="4601" y="1050"/>
                  <a:pt x="4577" y="1075"/>
                </a:cubicBezTo>
                <a:cubicBezTo>
                  <a:pt x="4551" y="1100"/>
                  <a:pt x="4777" y="1175"/>
                  <a:pt x="4801" y="1125"/>
                </a:cubicBezTo>
                <a:cubicBezTo>
                  <a:pt x="4826" y="1100"/>
                  <a:pt x="4877" y="1100"/>
                  <a:pt x="4926" y="1125"/>
                </a:cubicBezTo>
                <a:cubicBezTo>
                  <a:pt x="4977" y="1150"/>
                  <a:pt x="5001" y="1000"/>
                  <a:pt x="5026" y="1025"/>
                </a:cubicBezTo>
                <a:cubicBezTo>
                  <a:pt x="5077" y="1050"/>
                  <a:pt x="5051" y="975"/>
                  <a:pt x="5126" y="950"/>
                </a:cubicBezTo>
                <a:cubicBezTo>
                  <a:pt x="5177" y="925"/>
                  <a:pt x="5277" y="925"/>
                  <a:pt x="5277" y="900"/>
                </a:cubicBezTo>
                <a:cubicBezTo>
                  <a:pt x="5277" y="875"/>
                  <a:pt x="5277" y="850"/>
                  <a:pt x="5202" y="850"/>
                </a:cubicBezTo>
                <a:cubicBezTo>
                  <a:pt x="5126" y="850"/>
                  <a:pt x="5077" y="825"/>
                  <a:pt x="5102" y="800"/>
                </a:cubicBezTo>
                <a:cubicBezTo>
                  <a:pt x="5126" y="750"/>
                  <a:pt x="5026" y="725"/>
                  <a:pt x="5051" y="700"/>
                </a:cubicBezTo>
                <a:cubicBezTo>
                  <a:pt x="5102" y="675"/>
                  <a:pt x="4977" y="625"/>
                  <a:pt x="5001" y="675"/>
                </a:cubicBezTo>
                <a:cubicBezTo>
                  <a:pt x="5001" y="725"/>
                  <a:pt x="4926" y="700"/>
                  <a:pt x="4901" y="650"/>
                </a:cubicBezTo>
                <a:cubicBezTo>
                  <a:pt x="4901" y="600"/>
                  <a:pt x="4726" y="575"/>
                  <a:pt x="4601" y="475"/>
                </a:cubicBezTo>
                <a:cubicBezTo>
                  <a:pt x="4501" y="375"/>
                  <a:pt x="4377" y="450"/>
                  <a:pt x="4451" y="450"/>
                </a:cubicBezTo>
                <a:cubicBezTo>
                  <a:pt x="4501" y="475"/>
                  <a:pt x="4501" y="500"/>
                  <a:pt x="4451" y="500"/>
                </a:cubicBezTo>
                <a:cubicBezTo>
                  <a:pt x="4401" y="500"/>
                  <a:pt x="4301" y="500"/>
                  <a:pt x="4401" y="550"/>
                </a:cubicBezTo>
                <a:cubicBezTo>
                  <a:pt x="4477" y="575"/>
                  <a:pt x="4377" y="575"/>
                  <a:pt x="4301" y="575"/>
                </a:cubicBezTo>
                <a:cubicBezTo>
                  <a:pt x="4251" y="575"/>
                  <a:pt x="4226" y="675"/>
                  <a:pt x="4326" y="700"/>
                </a:cubicBezTo>
                <a:cubicBezTo>
                  <a:pt x="4426" y="700"/>
                  <a:pt x="4351" y="750"/>
                  <a:pt x="4277" y="725"/>
                </a:cubicBezTo>
                <a:cubicBezTo>
                  <a:pt x="4201" y="725"/>
                  <a:pt x="4177" y="750"/>
                  <a:pt x="4251" y="775"/>
                </a:cubicBezTo>
                <a:close/>
                <a:moveTo>
                  <a:pt x="4751" y="375"/>
                </a:moveTo>
                <a:lnTo>
                  <a:pt x="4751" y="375"/>
                </a:lnTo>
                <a:cubicBezTo>
                  <a:pt x="4801" y="325"/>
                  <a:pt x="4851" y="350"/>
                  <a:pt x="4801" y="375"/>
                </a:cubicBezTo>
                <a:cubicBezTo>
                  <a:pt x="4751" y="400"/>
                  <a:pt x="4777" y="425"/>
                  <a:pt x="4851" y="425"/>
                </a:cubicBezTo>
                <a:cubicBezTo>
                  <a:pt x="4901" y="425"/>
                  <a:pt x="4801" y="450"/>
                  <a:pt x="4801" y="475"/>
                </a:cubicBezTo>
                <a:cubicBezTo>
                  <a:pt x="4801" y="525"/>
                  <a:pt x="4901" y="500"/>
                  <a:pt x="4901" y="550"/>
                </a:cubicBezTo>
                <a:cubicBezTo>
                  <a:pt x="4901" y="575"/>
                  <a:pt x="5077" y="600"/>
                  <a:pt x="5126" y="550"/>
                </a:cubicBezTo>
                <a:cubicBezTo>
                  <a:pt x="5202" y="500"/>
                  <a:pt x="5177" y="575"/>
                  <a:pt x="5177" y="600"/>
                </a:cubicBezTo>
                <a:cubicBezTo>
                  <a:pt x="5151" y="625"/>
                  <a:pt x="5426" y="650"/>
                  <a:pt x="5426" y="625"/>
                </a:cubicBezTo>
                <a:cubicBezTo>
                  <a:pt x="5451" y="575"/>
                  <a:pt x="5477" y="600"/>
                  <a:pt x="5526" y="600"/>
                </a:cubicBezTo>
                <a:cubicBezTo>
                  <a:pt x="5577" y="625"/>
                  <a:pt x="5826" y="550"/>
                  <a:pt x="5826" y="500"/>
                </a:cubicBezTo>
                <a:cubicBezTo>
                  <a:pt x="5826" y="450"/>
                  <a:pt x="5902" y="525"/>
                  <a:pt x="5826" y="600"/>
                </a:cubicBezTo>
                <a:cubicBezTo>
                  <a:pt x="5751" y="650"/>
                  <a:pt x="5602" y="625"/>
                  <a:pt x="5526" y="650"/>
                </a:cubicBezTo>
                <a:cubicBezTo>
                  <a:pt x="5451" y="675"/>
                  <a:pt x="5577" y="725"/>
                  <a:pt x="5651" y="775"/>
                </a:cubicBezTo>
                <a:cubicBezTo>
                  <a:pt x="5702" y="825"/>
                  <a:pt x="5551" y="800"/>
                  <a:pt x="5477" y="725"/>
                </a:cubicBezTo>
                <a:cubicBezTo>
                  <a:pt x="5426" y="675"/>
                  <a:pt x="5277" y="675"/>
                  <a:pt x="5177" y="675"/>
                </a:cubicBezTo>
                <a:cubicBezTo>
                  <a:pt x="5102" y="675"/>
                  <a:pt x="5126" y="825"/>
                  <a:pt x="5202" y="825"/>
                </a:cubicBezTo>
                <a:cubicBezTo>
                  <a:pt x="5251" y="825"/>
                  <a:pt x="5302" y="850"/>
                  <a:pt x="5377" y="925"/>
                </a:cubicBezTo>
                <a:cubicBezTo>
                  <a:pt x="5426" y="1025"/>
                  <a:pt x="5551" y="1000"/>
                  <a:pt x="5551" y="1050"/>
                </a:cubicBezTo>
                <a:cubicBezTo>
                  <a:pt x="5551" y="1075"/>
                  <a:pt x="5377" y="1000"/>
                  <a:pt x="5302" y="1000"/>
                </a:cubicBezTo>
                <a:cubicBezTo>
                  <a:pt x="5202" y="975"/>
                  <a:pt x="5051" y="1025"/>
                  <a:pt x="5051" y="1100"/>
                </a:cubicBezTo>
                <a:cubicBezTo>
                  <a:pt x="5051" y="1175"/>
                  <a:pt x="5177" y="1150"/>
                  <a:pt x="5277" y="1100"/>
                </a:cubicBezTo>
                <a:cubicBezTo>
                  <a:pt x="5377" y="1050"/>
                  <a:pt x="5302" y="1125"/>
                  <a:pt x="5251" y="1175"/>
                </a:cubicBezTo>
                <a:cubicBezTo>
                  <a:pt x="5202" y="1200"/>
                  <a:pt x="5377" y="1250"/>
                  <a:pt x="5377" y="1300"/>
                </a:cubicBezTo>
                <a:cubicBezTo>
                  <a:pt x="5377" y="1350"/>
                  <a:pt x="5251" y="1325"/>
                  <a:pt x="5251" y="1275"/>
                </a:cubicBezTo>
                <a:cubicBezTo>
                  <a:pt x="5226" y="1225"/>
                  <a:pt x="5177" y="1175"/>
                  <a:pt x="5077" y="1200"/>
                </a:cubicBezTo>
                <a:cubicBezTo>
                  <a:pt x="4977" y="1200"/>
                  <a:pt x="5001" y="1275"/>
                  <a:pt x="5077" y="1275"/>
                </a:cubicBezTo>
                <a:cubicBezTo>
                  <a:pt x="5126" y="1300"/>
                  <a:pt x="5126" y="1350"/>
                  <a:pt x="5051" y="1350"/>
                </a:cubicBezTo>
                <a:cubicBezTo>
                  <a:pt x="4977" y="1350"/>
                  <a:pt x="4826" y="1400"/>
                  <a:pt x="4877" y="1450"/>
                </a:cubicBezTo>
                <a:cubicBezTo>
                  <a:pt x="4926" y="1500"/>
                  <a:pt x="5151" y="1450"/>
                  <a:pt x="5177" y="1475"/>
                </a:cubicBezTo>
                <a:cubicBezTo>
                  <a:pt x="5226" y="1500"/>
                  <a:pt x="5326" y="1525"/>
                  <a:pt x="5351" y="1475"/>
                </a:cubicBezTo>
                <a:cubicBezTo>
                  <a:pt x="5377" y="1450"/>
                  <a:pt x="5451" y="1450"/>
                  <a:pt x="5526" y="1450"/>
                </a:cubicBezTo>
                <a:cubicBezTo>
                  <a:pt x="5626" y="1450"/>
                  <a:pt x="5651" y="1475"/>
                  <a:pt x="5677" y="1500"/>
                </a:cubicBezTo>
                <a:cubicBezTo>
                  <a:pt x="5726" y="1550"/>
                  <a:pt x="5777" y="1525"/>
                  <a:pt x="5826" y="1500"/>
                </a:cubicBezTo>
                <a:cubicBezTo>
                  <a:pt x="5877" y="1450"/>
                  <a:pt x="5877" y="1450"/>
                  <a:pt x="5926" y="1450"/>
                </a:cubicBezTo>
                <a:cubicBezTo>
                  <a:pt x="6002" y="1450"/>
                  <a:pt x="6002" y="1425"/>
                  <a:pt x="5977" y="1375"/>
                </a:cubicBezTo>
                <a:cubicBezTo>
                  <a:pt x="5951" y="1325"/>
                  <a:pt x="5877" y="1400"/>
                  <a:pt x="5851" y="1375"/>
                </a:cubicBezTo>
                <a:cubicBezTo>
                  <a:pt x="5851" y="1325"/>
                  <a:pt x="5777" y="1325"/>
                  <a:pt x="5677" y="1350"/>
                </a:cubicBezTo>
                <a:cubicBezTo>
                  <a:pt x="5551" y="1350"/>
                  <a:pt x="5602" y="1275"/>
                  <a:pt x="5677" y="1275"/>
                </a:cubicBezTo>
                <a:cubicBezTo>
                  <a:pt x="5751" y="1300"/>
                  <a:pt x="5826" y="1300"/>
                  <a:pt x="5926" y="1275"/>
                </a:cubicBezTo>
                <a:cubicBezTo>
                  <a:pt x="6002" y="1250"/>
                  <a:pt x="5926" y="1225"/>
                  <a:pt x="5926" y="1175"/>
                </a:cubicBezTo>
                <a:cubicBezTo>
                  <a:pt x="5926" y="1150"/>
                  <a:pt x="6027" y="1175"/>
                  <a:pt x="6102" y="1175"/>
                </a:cubicBezTo>
                <a:cubicBezTo>
                  <a:pt x="6177" y="1175"/>
                  <a:pt x="6302" y="1050"/>
                  <a:pt x="6302" y="975"/>
                </a:cubicBezTo>
                <a:cubicBezTo>
                  <a:pt x="6302" y="900"/>
                  <a:pt x="6127" y="925"/>
                  <a:pt x="6051" y="925"/>
                </a:cubicBezTo>
                <a:cubicBezTo>
                  <a:pt x="5951" y="925"/>
                  <a:pt x="6102" y="875"/>
                  <a:pt x="6251" y="875"/>
                </a:cubicBezTo>
                <a:cubicBezTo>
                  <a:pt x="6427" y="875"/>
                  <a:pt x="6351" y="800"/>
                  <a:pt x="6377" y="775"/>
                </a:cubicBezTo>
                <a:cubicBezTo>
                  <a:pt x="6402" y="750"/>
                  <a:pt x="6477" y="825"/>
                  <a:pt x="6551" y="800"/>
                </a:cubicBezTo>
                <a:cubicBezTo>
                  <a:pt x="6627" y="775"/>
                  <a:pt x="6577" y="725"/>
                  <a:pt x="6627" y="725"/>
                </a:cubicBezTo>
                <a:cubicBezTo>
                  <a:pt x="6677" y="725"/>
                  <a:pt x="6751" y="650"/>
                  <a:pt x="6927" y="550"/>
                </a:cubicBezTo>
                <a:cubicBezTo>
                  <a:pt x="7102" y="475"/>
                  <a:pt x="7227" y="475"/>
                  <a:pt x="7252" y="425"/>
                </a:cubicBezTo>
                <a:cubicBezTo>
                  <a:pt x="7252" y="375"/>
                  <a:pt x="7002" y="425"/>
                  <a:pt x="6977" y="400"/>
                </a:cubicBezTo>
                <a:cubicBezTo>
                  <a:pt x="6927" y="400"/>
                  <a:pt x="7127" y="350"/>
                  <a:pt x="7177" y="350"/>
                </a:cubicBezTo>
                <a:cubicBezTo>
                  <a:pt x="7227" y="375"/>
                  <a:pt x="7302" y="350"/>
                  <a:pt x="7477" y="275"/>
                </a:cubicBezTo>
                <a:cubicBezTo>
                  <a:pt x="7652" y="200"/>
                  <a:pt x="7577" y="175"/>
                  <a:pt x="7502" y="175"/>
                </a:cubicBezTo>
                <a:cubicBezTo>
                  <a:pt x="7427" y="200"/>
                  <a:pt x="7352" y="175"/>
                  <a:pt x="7352" y="125"/>
                </a:cubicBezTo>
                <a:cubicBezTo>
                  <a:pt x="7352" y="75"/>
                  <a:pt x="7252" y="125"/>
                  <a:pt x="7252" y="99"/>
                </a:cubicBezTo>
                <a:cubicBezTo>
                  <a:pt x="7252" y="75"/>
                  <a:pt x="7152" y="75"/>
                  <a:pt x="7027" y="125"/>
                </a:cubicBezTo>
                <a:cubicBezTo>
                  <a:pt x="6927" y="175"/>
                  <a:pt x="7027" y="75"/>
                  <a:pt x="7077" y="75"/>
                </a:cubicBezTo>
                <a:cubicBezTo>
                  <a:pt x="7127" y="50"/>
                  <a:pt x="6802" y="75"/>
                  <a:pt x="6751" y="25"/>
                </a:cubicBezTo>
                <a:cubicBezTo>
                  <a:pt x="6677" y="0"/>
                  <a:pt x="6627" y="99"/>
                  <a:pt x="6577" y="50"/>
                </a:cubicBezTo>
                <a:cubicBezTo>
                  <a:pt x="6527" y="0"/>
                  <a:pt x="6402" y="25"/>
                  <a:pt x="6402" y="75"/>
                </a:cubicBezTo>
                <a:cubicBezTo>
                  <a:pt x="6427" y="99"/>
                  <a:pt x="6402" y="99"/>
                  <a:pt x="6351" y="75"/>
                </a:cubicBezTo>
                <a:cubicBezTo>
                  <a:pt x="6302" y="25"/>
                  <a:pt x="6202" y="75"/>
                  <a:pt x="6102" y="50"/>
                </a:cubicBezTo>
                <a:cubicBezTo>
                  <a:pt x="6027" y="50"/>
                  <a:pt x="6051" y="125"/>
                  <a:pt x="5951" y="99"/>
                </a:cubicBezTo>
                <a:cubicBezTo>
                  <a:pt x="5877" y="50"/>
                  <a:pt x="5751" y="75"/>
                  <a:pt x="5802" y="75"/>
                </a:cubicBezTo>
                <a:cubicBezTo>
                  <a:pt x="5826" y="99"/>
                  <a:pt x="5777" y="125"/>
                  <a:pt x="5751" y="99"/>
                </a:cubicBezTo>
                <a:cubicBezTo>
                  <a:pt x="5702" y="99"/>
                  <a:pt x="5651" y="99"/>
                  <a:pt x="5677" y="150"/>
                </a:cubicBezTo>
                <a:cubicBezTo>
                  <a:pt x="5702" y="200"/>
                  <a:pt x="5526" y="150"/>
                  <a:pt x="5526" y="175"/>
                </a:cubicBezTo>
                <a:cubicBezTo>
                  <a:pt x="5526" y="225"/>
                  <a:pt x="5477" y="250"/>
                  <a:pt x="5426" y="225"/>
                </a:cubicBezTo>
                <a:cubicBezTo>
                  <a:pt x="5377" y="175"/>
                  <a:pt x="5202" y="150"/>
                  <a:pt x="5251" y="200"/>
                </a:cubicBezTo>
                <a:cubicBezTo>
                  <a:pt x="5302" y="225"/>
                  <a:pt x="5102" y="225"/>
                  <a:pt x="5151" y="250"/>
                </a:cubicBezTo>
                <a:cubicBezTo>
                  <a:pt x="5202" y="300"/>
                  <a:pt x="5102" y="325"/>
                  <a:pt x="5102" y="300"/>
                </a:cubicBezTo>
                <a:cubicBezTo>
                  <a:pt x="5102" y="275"/>
                  <a:pt x="5001" y="250"/>
                  <a:pt x="4951" y="275"/>
                </a:cubicBezTo>
                <a:cubicBezTo>
                  <a:pt x="4901" y="325"/>
                  <a:pt x="4901" y="350"/>
                  <a:pt x="4877" y="325"/>
                </a:cubicBezTo>
                <a:cubicBezTo>
                  <a:pt x="4851" y="300"/>
                  <a:pt x="4777" y="325"/>
                  <a:pt x="4677" y="350"/>
                </a:cubicBezTo>
                <a:cubicBezTo>
                  <a:pt x="4601" y="375"/>
                  <a:pt x="4701" y="400"/>
                  <a:pt x="4751" y="375"/>
                </a:cubicBezTo>
                <a:close/>
                <a:moveTo>
                  <a:pt x="5802" y="3975"/>
                </a:moveTo>
                <a:lnTo>
                  <a:pt x="5802" y="3975"/>
                </a:lnTo>
                <a:cubicBezTo>
                  <a:pt x="5826" y="3975"/>
                  <a:pt x="5877" y="3850"/>
                  <a:pt x="5802" y="3875"/>
                </a:cubicBezTo>
                <a:cubicBezTo>
                  <a:pt x="5726" y="3875"/>
                  <a:pt x="5751" y="3975"/>
                  <a:pt x="5802" y="3975"/>
                </a:cubicBezTo>
                <a:close/>
                <a:moveTo>
                  <a:pt x="5426" y="3875"/>
                </a:moveTo>
                <a:lnTo>
                  <a:pt x="5426" y="3875"/>
                </a:lnTo>
                <a:cubicBezTo>
                  <a:pt x="5502" y="3926"/>
                  <a:pt x="5602" y="3801"/>
                  <a:pt x="5602" y="3775"/>
                </a:cubicBezTo>
                <a:cubicBezTo>
                  <a:pt x="5577" y="3750"/>
                  <a:pt x="5351" y="3826"/>
                  <a:pt x="5426" y="3875"/>
                </a:cubicBezTo>
                <a:close/>
                <a:moveTo>
                  <a:pt x="5726" y="3650"/>
                </a:moveTo>
                <a:lnTo>
                  <a:pt x="5726" y="3650"/>
                </a:lnTo>
                <a:cubicBezTo>
                  <a:pt x="5751" y="3601"/>
                  <a:pt x="5602" y="3601"/>
                  <a:pt x="5602" y="3550"/>
                </a:cubicBezTo>
                <a:cubicBezTo>
                  <a:pt x="5602" y="3501"/>
                  <a:pt x="5477" y="3450"/>
                  <a:pt x="5426" y="3426"/>
                </a:cubicBezTo>
                <a:cubicBezTo>
                  <a:pt x="5377" y="3401"/>
                  <a:pt x="5302" y="3401"/>
                  <a:pt x="5302" y="3350"/>
                </a:cubicBezTo>
                <a:cubicBezTo>
                  <a:pt x="5302" y="3301"/>
                  <a:pt x="5202" y="3326"/>
                  <a:pt x="5202" y="3401"/>
                </a:cubicBezTo>
                <a:cubicBezTo>
                  <a:pt x="5202" y="3475"/>
                  <a:pt x="5151" y="3475"/>
                  <a:pt x="5177" y="3550"/>
                </a:cubicBezTo>
                <a:cubicBezTo>
                  <a:pt x="5202" y="3601"/>
                  <a:pt x="5077" y="3626"/>
                  <a:pt x="5102" y="3675"/>
                </a:cubicBezTo>
                <a:cubicBezTo>
                  <a:pt x="5102" y="3701"/>
                  <a:pt x="5151" y="3650"/>
                  <a:pt x="5202" y="3650"/>
                </a:cubicBezTo>
                <a:cubicBezTo>
                  <a:pt x="5251" y="3650"/>
                  <a:pt x="5202" y="3726"/>
                  <a:pt x="5251" y="3726"/>
                </a:cubicBezTo>
                <a:cubicBezTo>
                  <a:pt x="5302" y="3750"/>
                  <a:pt x="5402" y="3675"/>
                  <a:pt x="5426" y="3650"/>
                </a:cubicBezTo>
                <a:cubicBezTo>
                  <a:pt x="5451" y="3626"/>
                  <a:pt x="5477" y="3601"/>
                  <a:pt x="5551" y="3650"/>
                </a:cubicBezTo>
                <a:cubicBezTo>
                  <a:pt x="5602" y="3675"/>
                  <a:pt x="5726" y="3701"/>
                  <a:pt x="5726" y="3650"/>
                </a:cubicBezTo>
                <a:close/>
                <a:moveTo>
                  <a:pt x="7102" y="3275"/>
                </a:moveTo>
                <a:lnTo>
                  <a:pt x="7102" y="3275"/>
                </a:lnTo>
                <a:cubicBezTo>
                  <a:pt x="7152" y="3275"/>
                  <a:pt x="7152" y="3350"/>
                  <a:pt x="7227" y="3426"/>
                </a:cubicBezTo>
                <a:cubicBezTo>
                  <a:pt x="7302" y="3475"/>
                  <a:pt x="7327" y="3426"/>
                  <a:pt x="7327" y="3401"/>
                </a:cubicBezTo>
                <a:cubicBezTo>
                  <a:pt x="7352" y="3350"/>
                  <a:pt x="7427" y="3375"/>
                  <a:pt x="7427" y="3326"/>
                </a:cubicBezTo>
                <a:cubicBezTo>
                  <a:pt x="7427" y="3301"/>
                  <a:pt x="7502" y="3226"/>
                  <a:pt x="7552" y="3226"/>
                </a:cubicBezTo>
                <a:cubicBezTo>
                  <a:pt x="7602" y="3201"/>
                  <a:pt x="7502" y="3150"/>
                  <a:pt x="7452" y="3150"/>
                </a:cubicBezTo>
                <a:cubicBezTo>
                  <a:pt x="7377" y="3150"/>
                  <a:pt x="7352" y="3101"/>
                  <a:pt x="7352" y="3075"/>
                </a:cubicBezTo>
                <a:cubicBezTo>
                  <a:pt x="7352" y="3050"/>
                  <a:pt x="7227" y="2975"/>
                  <a:pt x="7202" y="3001"/>
                </a:cubicBezTo>
                <a:cubicBezTo>
                  <a:pt x="7152" y="3001"/>
                  <a:pt x="7077" y="2926"/>
                  <a:pt x="7027" y="2926"/>
                </a:cubicBezTo>
                <a:cubicBezTo>
                  <a:pt x="6977" y="2926"/>
                  <a:pt x="6902" y="2875"/>
                  <a:pt x="6902" y="2825"/>
                </a:cubicBezTo>
                <a:cubicBezTo>
                  <a:pt x="6902" y="2775"/>
                  <a:pt x="7002" y="2850"/>
                  <a:pt x="7027" y="2800"/>
                </a:cubicBezTo>
                <a:cubicBezTo>
                  <a:pt x="7052" y="2750"/>
                  <a:pt x="6927" y="2775"/>
                  <a:pt x="6927" y="2750"/>
                </a:cubicBezTo>
                <a:cubicBezTo>
                  <a:pt x="6927" y="2701"/>
                  <a:pt x="6952" y="2725"/>
                  <a:pt x="6977" y="2701"/>
                </a:cubicBezTo>
                <a:cubicBezTo>
                  <a:pt x="7002" y="2675"/>
                  <a:pt x="6952" y="2650"/>
                  <a:pt x="6927" y="2625"/>
                </a:cubicBezTo>
                <a:cubicBezTo>
                  <a:pt x="6902" y="2601"/>
                  <a:pt x="6902" y="2650"/>
                  <a:pt x="6852" y="2650"/>
                </a:cubicBezTo>
                <a:cubicBezTo>
                  <a:pt x="6827" y="2650"/>
                  <a:pt x="6852" y="2601"/>
                  <a:pt x="6877" y="2575"/>
                </a:cubicBezTo>
                <a:cubicBezTo>
                  <a:pt x="6902" y="2550"/>
                  <a:pt x="6777" y="2525"/>
                  <a:pt x="6727" y="2525"/>
                </a:cubicBezTo>
                <a:cubicBezTo>
                  <a:pt x="6677" y="2550"/>
                  <a:pt x="6677" y="2525"/>
                  <a:pt x="6677" y="2501"/>
                </a:cubicBezTo>
                <a:cubicBezTo>
                  <a:pt x="6677" y="2450"/>
                  <a:pt x="6577" y="2501"/>
                  <a:pt x="6551" y="2525"/>
                </a:cubicBezTo>
                <a:cubicBezTo>
                  <a:pt x="6502" y="2550"/>
                  <a:pt x="6477" y="2501"/>
                  <a:pt x="6502" y="2475"/>
                </a:cubicBezTo>
                <a:cubicBezTo>
                  <a:pt x="6551" y="2475"/>
                  <a:pt x="6602" y="2450"/>
                  <a:pt x="6602" y="2401"/>
                </a:cubicBezTo>
                <a:cubicBezTo>
                  <a:pt x="6577" y="2375"/>
                  <a:pt x="6477" y="2375"/>
                  <a:pt x="6451" y="2425"/>
                </a:cubicBezTo>
                <a:cubicBezTo>
                  <a:pt x="6427" y="2450"/>
                  <a:pt x="6351" y="2375"/>
                  <a:pt x="6351" y="2325"/>
                </a:cubicBezTo>
                <a:cubicBezTo>
                  <a:pt x="6351" y="2301"/>
                  <a:pt x="6202" y="2325"/>
                  <a:pt x="6227" y="2250"/>
                </a:cubicBezTo>
                <a:cubicBezTo>
                  <a:pt x="6251" y="2201"/>
                  <a:pt x="6077" y="2175"/>
                  <a:pt x="6027" y="2175"/>
                </a:cubicBezTo>
                <a:cubicBezTo>
                  <a:pt x="5977" y="2175"/>
                  <a:pt x="5902" y="2225"/>
                  <a:pt x="5926" y="2250"/>
                </a:cubicBezTo>
                <a:cubicBezTo>
                  <a:pt x="5926" y="2301"/>
                  <a:pt x="5877" y="2275"/>
                  <a:pt x="5851" y="2250"/>
                </a:cubicBezTo>
                <a:cubicBezTo>
                  <a:pt x="5851" y="2201"/>
                  <a:pt x="5751" y="2301"/>
                  <a:pt x="5702" y="2301"/>
                </a:cubicBezTo>
                <a:cubicBezTo>
                  <a:pt x="5677" y="2301"/>
                  <a:pt x="5726" y="2175"/>
                  <a:pt x="5702" y="2125"/>
                </a:cubicBezTo>
                <a:cubicBezTo>
                  <a:pt x="5702" y="2101"/>
                  <a:pt x="5677" y="2075"/>
                  <a:pt x="5651" y="2025"/>
                </a:cubicBezTo>
                <a:cubicBezTo>
                  <a:pt x="5626" y="1950"/>
                  <a:pt x="5502" y="1975"/>
                  <a:pt x="5451" y="2025"/>
                </a:cubicBezTo>
                <a:cubicBezTo>
                  <a:pt x="5426" y="2050"/>
                  <a:pt x="5326" y="2050"/>
                  <a:pt x="5251" y="2101"/>
                </a:cubicBezTo>
                <a:cubicBezTo>
                  <a:pt x="5202" y="2150"/>
                  <a:pt x="5277" y="2225"/>
                  <a:pt x="5302" y="2225"/>
                </a:cubicBezTo>
                <a:cubicBezTo>
                  <a:pt x="5326" y="2250"/>
                  <a:pt x="5202" y="2301"/>
                  <a:pt x="5251" y="2325"/>
                </a:cubicBezTo>
                <a:cubicBezTo>
                  <a:pt x="5277" y="2350"/>
                  <a:pt x="5326" y="2350"/>
                  <a:pt x="5351" y="2401"/>
                </a:cubicBezTo>
                <a:cubicBezTo>
                  <a:pt x="5351" y="2450"/>
                  <a:pt x="5202" y="2375"/>
                  <a:pt x="5177" y="2325"/>
                </a:cubicBezTo>
                <a:cubicBezTo>
                  <a:pt x="5151" y="2275"/>
                  <a:pt x="5202" y="2250"/>
                  <a:pt x="5151" y="2201"/>
                </a:cubicBezTo>
                <a:cubicBezTo>
                  <a:pt x="5126" y="2175"/>
                  <a:pt x="5151" y="2125"/>
                  <a:pt x="5202" y="2075"/>
                </a:cubicBezTo>
                <a:cubicBezTo>
                  <a:pt x="5277" y="2025"/>
                  <a:pt x="5302" y="2025"/>
                  <a:pt x="5302" y="2001"/>
                </a:cubicBezTo>
                <a:cubicBezTo>
                  <a:pt x="5302" y="1950"/>
                  <a:pt x="5077" y="1950"/>
                  <a:pt x="4926" y="2075"/>
                </a:cubicBezTo>
                <a:cubicBezTo>
                  <a:pt x="4801" y="2201"/>
                  <a:pt x="4851" y="2375"/>
                  <a:pt x="4851" y="2401"/>
                </a:cubicBezTo>
                <a:cubicBezTo>
                  <a:pt x="4851" y="2450"/>
                  <a:pt x="4977" y="2425"/>
                  <a:pt x="5051" y="2450"/>
                </a:cubicBezTo>
                <a:cubicBezTo>
                  <a:pt x="5126" y="2475"/>
                  <a:pt x="5077" y="2501"/>
                  <a:pt x="5026" y="2501"/>
                </a:cubicBezTo>
                <a:cubicBezTo>
                  <a:pt x="4977" y="2475"/>
                  <a:pt x="4877" y="2475"/>
                  <a:pt x="4877" y="2501"/>
                </a:cubicBezTo>
                <a:cubicBezTo>
                  <a:pt x="4901" y="2550"/>
                  <a:pt x="5001" y="2601"/>
                  <a:pt x="5077" y="2601"/>
                </a:cubicBezTo>
                <a:cubicBezTo>
                  <a:pt x="5126" y="2575"/>
                  <a:pt x="5126" y="2575"/>
                  <a:pt x="5177" y="2625"/>
                </a:cubicBezTo>
                <a:cubicBezTo>
                  <a:pt x="5202" y="2650"/>
                  <a:pt x="5277" y="2650"/>
                  <a:pt x="5351" y="2650"/>
                </a:cubicBezTo>
                <a:cubicBezTo>
                  <a:pt x="5426" y="2650"/>
                  <a:pt x="5526" y="2675"/>
                  <a:pt x="5551" y="2675"/>
                </a:cubicBezTo>
                <a:cubicBezTo>
                  <a:pt x="5602" y="2675"/>
                  <a:pt x="5651" y="2650"/>
                  <a:pt x="5651" y="2650"/>
                </a:cubicBezTo>
                <a:cubicBezTo>
                  <a:pt x="5677" y="2625"/>
                  <a:pt x="5826" y="2675"/>
                  <a:pt x="5877" y="2675"/>
                </a:cubicBezTo>
                <a:cubicBezTo>
                  <a:pt x="5926" y="2675"/>
                  <a:pt x="5877" y="2625"/>
                  <a:pt x="5851" y="2601"/>
                </a:cubicBezTo>
                <a:cubicBezTo>
                  <a:pt x="5826" y="2601"/>
                  <a:pt x="5851" y="2550"/>
                  <a:pt x="5877" y="2575"/>
                </a:cubicBezTo>
                <a:cubicBezTo>
                  <a:pt x="5926" y="2575"/>
                  <a:pt x="5977" y="2601"/>
                  <a:pt x="6002" y="2625"/>
                </a:cubicBezTo>
                <a:cubicBezTo>
                  <a:pt x="6002" y="2675"/>
                  <a:pt x="6027" y="2650"/>
                  <a:pt x="6051" y="2675"/>
                </a:cubicBezTo>
                <a:cubicBezTo>
                  <a:pt x="6051" y="2701"/>
                  <a:pt x="6177" y="2750"/>
                  <a:pt x="6177" y="2775"/>
                </a:cubicBezTo>
                <a:cubicBezTo>
                  <a:pt x="6177" y="2800"/>
                  <a:pt x="6051" y="2825"/>
                  <a:pt x="6102" y="2850"/>
                </a:cubicBezTo>
                <a:cubicBezTo>
                  <a:pt x="6127" y="2875"/>
                  <a:pt x="6177" y="2825"/>
                  <a:pt x="6227" y="2825"/>
                </a:cubicBezTo>
                <a:cubicBezTo>
                  <a:pt x="6277" y="2800"/>
                  <a:pt x="6277" y="2926"/>
                  <a:pt x="6327" y="2900"/>
                </a:cubicBezTo>
                <a:cubicBezTo>
                  <a:pt x="6377" y="2875"/>
                  <a:pt x="6427" y="2926"/>
                  <a:pt x="6477" y="3001"/>
                </a:cubicBezTo>
                <a:cubicBezTo>
                  <a:pt x="6527" y="3075"/>
                  <a:pt x="6451" y="3126"/>
                  <a:pt x="6477" y="3150"/>
                </a:cubicBezTo>
                <a:cubicBezTo>
                  <a:pt x="6477" y="3175"/>
                  <a:pt x="6577" y="3175"/>
                  <a:pt x="6627" y="3150"/>
                </a:cubicBezTo>
                <a:cubicBezTo>
                  <a:pt x="6677" y="3126"/>
                  <a:pt x="6727" y="3175"/>
                  <a:pt x="6777" y="3226"/>
                </a:cubicBezTo>
                <a:cubicBezTo>
                  <a:pt x="6802" y="3250"/>
                  <a:pt x="6602" y="3326"/>
                  <a:pt x="6627" y="3275"/>
                </a:cubicBezTo>
                <a:cubicBezTo>
                  <a:pt x="6651" y="3250"/>
                  <a:pt x="6502" y="3150"/>
                  <a:pt x="6402" y="3201"/>
                </a:cubicBezTo>
                <a:cubicBezTo>
                  <a:pt x="6277" y="3250"/>
                  <a:pt x="6351" y="3326"/>
                  <a:pt x="6377" y="3350"/>
                </a:cubicBezTo>
                <a:cubicBezTo>
                  <a:pt x="6377" y="3401"/>
                  <a:pt x="6251" y="3450"/>
                  <a:pt x="6151" y="3401"/>
                </a:cubicBezTo>
                <a:cubicBezTo>
                  <a:pt x="6027" y="3375"/>
                  <a:pt x="6077" y="3426"/>
                  <a:pt x="6027" y="3426"/>
                </a:cubicBezTo>
                <a:cubicBezTo>
                  <a:pt x="5977" y="3426"/>
                  <a:pt x="5926" y="3501"/>
                  <a:pt x="5977" y="3550"/>
                </a:cubicBezTo>
                <a:cubicBezTo>
                  <a:pt x="6002" y="3601"/>
                  <a:pt x="6102" y="3550"/>
                  <a:pt x="6177" y="3550"/>
                </a:cubicBezTo>
                <a:cubicBezTo>
                  <a:pt x="6251" y="3550"/>
                  <a:pt x="6251" y="3575"/>
                  <a:pt x="6277" y="3526"/>
                </a:cubicBezTo>
                <a:cubicBezTo>
                  <a:pt x="6277" y="3501"/>
                  <a:pt x="6351" y="3526"/>
                  <a:pt x="6402" y="3526"/>
                </a:cubicBezTo>
                <a:cubicBezTo>
                  <a:pt x="6451" y="3550"/>
                  <a:pt x="6451" y="3626"/>
                  <a:pt x="6527" y="3626"/>
                </a:cubicBezTo>
                <a:cubicBezTo>
                  <a:pt x="6577" y="3626"/>
                  <a:pt x="6527" y="3701"/>
                  <a:pt x="6577" y="3750"/>
                </a:cubicBezTo>
                <a:cubicBezTo>
                  <a:pt x="6602" y="3801"/>
                  <a:pt x="6751" y="3775"/>
                  <a:pt x="6802" y="3826"/>
                </a:cubicBezTo>
                <a:cubicBezTo>
                  <a:pt x="6852" y="3875"/>
                  <a:pt x="7052" y="3950"/>
                  <a:pt x="7077" y="3926"/>
                </a:cubicBezTo>
                <a:cubicBezTo>
                  <a:pt x="7127" y="3875"/>
                  <a:pt x="6902" y="3701"/>
                  <a:pt x="6852" y="3675"/>
                </a:cubicBezTo>
                <a:cubicBezTo>
                  <a:pt x="6777" y="3650"/>
                  <a:pt x="6902" y="3650"/>
                  <a:pt x="6977" y="3701"/>
                </a:cubicBezTo>
                <a:cubicBezTo>
                  <a:pt x="7052" y="3775"/>
                  <a:pt x="7177" y="3801"/>
                  <a:pt x="7227" y="3726"/>
                </a:cubicBezTo>
                <a:cubicBezTo>
                  <a:pt x="7302" y="3650"/>
                  <a:pt x="7177" y="3675"/>
                  <a:pt x="7177" y="3601"/>
                </a:cubicBezTo>
                <a:cubicBezTo>
                  <a:pt x="7177" y="3550"/>
                  <a:pt x="7152" y="3475"/>
                  <a:pt x="7102" y="3475"/>
                </a:cubicBezTo>
                <a:cubicBezTo>
                  <a:pt x="7027" y="3475"/>
                  <a:pt x="6877" y="3375"/>
                  <a:pt x="6927" y="3350"/>
                </a:cubicBezTo>
                <a:cubicBezTo>
                  <a:pt x="7002" y="3326"/>
                  <a:pt x="6927" y="3275"/>
                  <a:pt x="6952" y="3226"/>
                </a:cubicBezTo>
                <a:cubicBezTo>
                  <a:pt x="7002" y="3201"/>
                  <a:pt x="7052" y="3275"/>
                  <a:pt x="7102" y="3275"/>
                </a:cubicBezTo>
                <a:close/>
                <a:moveTo>
                  <a:pt x="6227" y="3075"/>
                </a:moveTo>
                <a:lnTo>
                  <a:pt x="6227" y="3075"/>
                </a:lnTo>
                <a:cubicBezTo>
                  <a:pt x="6277" y="3075"/>
                  <a:pt x="6251" y="3001"/>
                  <a:pt x="6227" y="2950"/>
                </a:cubicBezTo>
                <a:cubicBezTo>
                  <a:pt x="6202" y="2926"/>
                  <a:pt x="6151" y="2926"/>
                  <a:pt x="6102" y="2926"/>
                </a:cubicBezTo>
                <a:cubicBezTo>
                  <a:pt x="6051" y="2926"/>
                  <a:pt x="5977" y="3001"/>
                  <a:pt x="6027" y="3075"/>
                </a:cubicBezTo>
                <a:cubicBezTo>
                  <a:pt x="6077" y="3150"/>
                  <a:pt x="6177" y="3101"/>
                  <a:pt x="6227" y="3075"/>
                </a:cubicBezTo>
                <a:close/>
                <a:moveTo>
                  <a:pt x="5702" y="2001"/>
                </a:moveTo>
                <a:lnTo>
                  <a:pt x="5702" y="2001"/>
                </a:lnTo>
                <a:cubicBezTo>
                  <a:pt x="5677" y="2050"/>
                  <a:pt x="5751" y="2050"/>
                  <a:pt x="5751" y="2125"/>
                </a:cubicBezTo>
                <a:cubicBezTo>
                  <a:pt x="5751" y="2175"/>
                  <a:pt x="5826" y="2201"/>
                  <a:pt x="5902" y="2150"/>
                </a:cubicBezTo>
                <a:cubicBezTo>
                  <a:pt x="5951" y="2125"/>
                  <a:pt x="6127" y="2175"/>
                  <a:pt x="6127" y="2125"/>
                </a:cubicBezTo>
                <a:cubicBezTo>
                  <a:pt x="6127" y="2075"/>
                  <a:pt x="5951" y="2001"/>
                  <a:pt x="5877" y="2001"/>
                </a:cubicBezTo>
                <a:cubicBezTo>
                  <a:pt x="5826" y="2025"/>
                  <a:pt x="5726" y="1950"/>
                  <a:pt x="5702" y="2001"/>
                </a:cubicBezTo>
                <a:close/>
                <a:moveTo>
                  <a:pt x="7252" y="5551"/>
                </a:moveTo>
                <a:lnTo>
                  <a:pt x="7252" y="5551"/>
                </a:lnTo>
                <a:cubicBezTo>
                  <a:pt x="7277" y="5576"/>
                  <a:pt x="7502" y="5676"/>
                  <a:pt x="7527" y="5626"/>
                </a:cubicBezTo>
                <a:cubicBezTo>
                  <a:pt x="7527" y="5576"/>
                  <a:pt x="7252" y="5526"/>
                  <a:pt x="7252" y="5551"/>
                </a:cubicBezTo>
                <a:close/>
                <a:moveTo>
                  <a:pt x="8327" y="5801"/>
                </a:moveTo>
                <a:lnTo>
                  <a:pt x="8327" y="5801"/>
                </a:lnTo>
                <a:cubicBezTo>
                  <a:pt x="8302" y="5826"/>
                  <a:pt x="8277" y="5776"/>
                  <a:pt x="8302" y="5751"/>
                </a:cubicBezTo>
                <a:cubicBezTo>
                  <a:pt x="8352" y="5726"/>
                  <a:pt x="8302" y="5701"/>
                  <a:pt x="8277" y="5726"/>
                </a:cubicBezTo>
                <a:cubicBezTo>
                  <a:pt x="8227" y="5726"/>
                  <a:pt x="8252" y="5651"/>
                  <a:pt x="8277" y="5626"/>
                </a:cubicBezTo>
                <a:cubicBezTo>
                  <a:pt x="8302" y="5600"/>
                  <a:pt x="8202" y="5576"/>
                  <a:pt x="8202" y="5600"/>
                </a:cubicBezTo>
                <a:cubicBezTo>
                  <a:pt x="8202" y="5651"/>
                  <a:pt x="8127" y="5626"/>
                  <a:pt x="8127" y="5600"/>
                </a:cubicBezTo>
                <a:cubicBezTo>
                  <a:pt x="8102" y="5576"/>
                  <a:pt x="8052" y="5551"/>
                  <a:pt x="8077" y="5526"/>
                </a:cubicBezTo>
                <a:cubicBezTo>
                  <a:pt x="8102" y="5526"/>
                  <a:pt x="8002" y="5500"/>
                  <a:pt x="8002" y="5551"/>
                </a:cubicBezTo>
                <a:cubicBezTo>
                  <a:pt x="8002" y="5576"/>
                  <a:pt x="7977" y="5526"/>
                  <a:pt x="8002" y="5476"/>
                </a:cubicBezTo>
                <a:cubicBezTo>
                  <a:pt x="8052" y="5426"/>
                  <a:pt x="8052" y="5401"/>
                  <a:pt x="8077" y="5376"/>
                </a:cubicBezTo>
                <a:cubicBezTo>
                  <a:pt x="8127" y="5351"/>
                  <a:pt x="8077" y="5326"/>
                  <a:pt x="8027" y="5326"/>
                </a:cubicBezTo>
                <a:cubicBezTo>
                  <a:pt x="8002" y="5351"/>
                  <a:pt x="7877" y="5500"/>
                  <a:pt x="7877" y="5551"/>
                </a:cubicBezTo>
                <a:cubicBezTo>
                  <a:pt x="7877" y="5600"/>
                  <a:pt x="7877" y="5651"/>
                  <a:pt x="7852" y="5626"/>
                </a:cubicBezTo>
                <a:cubicBezTo>
                  <a:pt x="7802" y="5626"/>
                  <a:pt x="7752" y="5676"/>
                  <a:pt x="7777" y="5701"/>
                </a:cubicBezTo>
                <a:cubicBezTo>
                  <a:pt x="7827" y="5726"/>
                  <a:pt x="7702" y="5776"/>
                  <a:pt x="7752" y="5801"/>
                </a:cubicBezTo>
                <a:cubicBezTo>
                  <a:pt x="7802" y="5826"/>
                  <a:pt x="7852" y="5801"/>
                  <a:pt x="7902" y="5801"/>
                </a:cubicBezTo>
                <a:cubicBezTo>
                  <a:pt x="7952" y="5801"/>
                  <a:pt x="8002" y="5801"/>
                  <a:pt x="8027" y="5776"/>
                </a:cubicBezTo>
                <a:cubicBezTo>
                  <a:pt x="8077" y="5751"/>
                  <a:pt x="8077" y="5801"/>
                  <a:pt x="8127" y="5801"/>
                </a:cubicBezTo>
                <a:cubicBezTo>
                  <a:pt x="8177" y="5801"/>
                  <a:pt x="8102" y="5851"/>
                  <a:pt x="8102" y="5876"/>
                </a:cubicBezTo>
                <a:cubicBezTo>
                  <a:pt x="8102" y="5901"/>
                  <a:pt x="8152" y="5851"/>
                  <a:pt x="8177" y="5826"/>
                </a:cubicBezTo>
                <a:cubicBezTo>
                  <a:pt x="8227" y="5826"/>
                  <a:pt x="8252" y="5826"/>
                  <a:pt x="8252" y="5876"/>
                </a:cubicBezTo>
                <a:cubicBezTo>
                  <a:pt x="8227" y="5901"/>
                  <a:pt x="8327" y="5926"/>
                  <a:pt x="8352" y="5876"/>
                </a:cubicBezTo>
                <a:cubicBezTo>
                  <a:pt x="8377" y="5826"/>
                  <a:pt x="8327" y="5751"/>
                  <a:pt x="8327" y="5801"/>
                </a:cubicBezTo>
                <a:close/>
                <a:moveTo>
                  <a:pt x="776" y="5026"/>
                </a:moveTo>
                <a:lnTo>
                  <a:pt x="776" y="5026"/>
                </a:lnTo>
                <a:cubicBezTo>
                  <a:pt x="701" y="5075"/>
                  <a:pt x="901" y="5251"/>
                  <a:pt x="925" y="5226"/>
                </a:cubicBezTo>
                <a:cubicBezTo>
                  <a:pt x="950" y="5226"/>
                  <a:pt x="876" y="5126"/>
                  <a:pt x="876" y="5075"/>
                </a:cubicBezTo>
                <a:cubicBezTo>
                  <a:pt x="876" y="5026"/>
                  <a:pt x="850" y="4975"/>
                  <a:pt x="776" y="5026"/>
                </a:cubicBezTo>
                <a:close/>
                <a:moveTo>
                  <a:pt x="7652" y="5976"/>
                </a:moveTo>
                <a:lnTo>
                  <a:pt x="7652" y="5976"/>
                </a:lnTo>
                <a:cubicBezTo>
                  <a:pt x="7627" y="5976"/>
                  <a:pt x="7652" y="5926"/>
                  <a:pt x="7652" y="5901"/>
                </a:cubicBezTo>
                <a:cubicBezTo>
                  <a:pt x="7652" y="5901"/>
                  <a:pt x="7577" y="5926"/>
                  <a:pt x="7577" y="5951"/>
                </a:cubicBezTo>
                <a:cubicBezTo>
                  <a:pt x="7577" y="5976"/>
                  <a:pt x="7527" y="5976"/>
                  <a:pt x="7527" y="6001"/>
                </a:cubicBezTo>
                <a:cubicBezTo>
                  <a:pt x="7527" y="6051"/>
                  <a:pt x="7527" y="6026"/>
                  <a:pt x="7502" y="6051"/>
                </a:cubicBezTo>
                <a:cubicBezTo>
                  <a:pt x="7452" y="6051"/>
                  <a:pt x="7327" y="6051"/>
                  <a:pt x="7327" y="6026"/>
                </a:cubicBezTo>
                <a:cubicBezTo>
                  <a:pt x="7327" y="5976"/>
                  <a:pt x="7227" y="5976"/>
                  <a:pt x="7227" y="5926"/>
                </a:cubicBezTo>
                <a:cubicBezTo>
                  <a:pt x="7227" y="5901"/>
                  <a:pt x="7177" y="5876"/>
                  <a:pt x="7227" y="5826"/>
                </a:cubicBezTo>
                <a:cubicBezTo>
                  <a:pt x="7252" y="5801"/>
                  <a:pt x="7202" y="5776"/>
                  <a:pt x="7177" y="5801"/>
                </a:cubicBezTo>
                <a:cubicBezTo>
                  <a:pt x="7127" y="5826"/>
                  <a:pt x="7127" y="5776"/>
                  <a:pt x="7177" y="5776"/>
                </a:cubicBezTo>
                <a:cubicBezTo>
                  <a:pt x="7202" y="5751"/>
                  <a:pt x="7302" y="5726"/>
                  <a:pt x="7252" y="5651"/>
                </a:cubicBezTo>
                <a:cubicBezTo>
                  <a:pt x="7202" y="5551"/>
                  <a:pt x="6927" y="5676"/>
                  <a:pt x="6852" y="5701"/>
                </a:cubicBezTo>
                <a:cubicBezTo>
                  <a:pt x="6777" y="5751"/>
                  <a:pt x="6677" y="5876"/>
                  <a:pt x="6651" y="5876"/>
                </a:cubicBezTo>
                <a:cubicBezTo>
                  <a:pt x="6602" y="5876"/>
                  <a:pt x="6727" y="5826"/>
                  <a:pt x="6727" y="5801"/>
                </a:cubicBezTo>
                <a:cubicBezTo>
                  <a:pt x="6751" y="5751"/>
                  <a:pt x="6727" y="5726"/>
                  <a:pt x="6751" y="5751"/>
                </a:cubicBezTo>
                <a:cubicBezTo>
                  <a:pt x="6777" y="5751"/>
                  <a:pt x="6827" y="5651"/>
                  <a:pt x="6877" y="5626"/>
                </a:cubicBezTo>
                <a:cubicBezTo>
                  <a:pt x="6927" y="5600"/>
                  <a:pt x="6977" y="5626"/>
                  <a:pt x="6977" y="5600"/>
                </a:cubicBezTo>
                <a:cubicBezTo>
                  <a:pt x="6977" y="5576"/>
                  <a:pt x="7002" y="5551"/>
                  <a:pt x="7052" y="5500"/>
                </a:cubicBezTo>
                <a:cubicBezTo>
                  <a:pt x="7102" y="5476"/>
                  <a:pt x="7577" y="5476"/>
                  <a:pt x="7627" y="5476"/>
                </a:cubicBezTo>
                <a:cubicBezTo>
                  <a:pt x="7677" y="5476"/>
                  <a:pt x="7777" y="5426"/>
                  <a:pt x="7802" y="5376"/>
                </a:cubicBezTo>
                <a:cubicBezTo>
                  <a:pt x="7827" y="5326"/>
                  <a:pt x="7877" y="5326"/>
                  <a:pt x="7927" y="5351"/>
                </a:cubicBezTo>
                <a:cubicBezTo>
                  <a:pt x="8002" y="5351"/>
                  <a:pt x="8027" y="5275"/>
                  <a:pt x="8077" y="5251"/>
                </a:cubicBezTo>
                <a:cubicBezTo>
                  <a:pt x="8102" y="5226"/>
                  <a:pt x="8077" y="5226"/>
                  <a:pt x="8052" y="5226"/>
                </a:cubicBezTo>
                <a:cubicBezTo>
                  <a:pt x="8027" y="5226"/>
                  <a:pt x="8002" y="5201"/>
                  <a:pt x="8027" y="5201"/>
                </a:cubicBezTo>
                <a:cubicBezTo>
                  <a:pt x="8052" y="5201"/>
                  <a:pt x="8077" y="5175"/>
                  <a:pt x="8077" y="5126"/>
                </a:cubicBezTo>
                <a:cubicBezTo>
                  <a:pt x="8102" y="5101"/>
                  <a:pt x="8077" y="5126"/>
                  <a:pt x="8027" y="5075"/>
                </a:cubicBezTo>
                <a:cubicBezTo>
                  <a:pt x="8002" y="5001"/>
                  <a:pt x="7977" y="5075"/>
                  <a:pt x="7927" y="5075"/>
                </a:cubicBezTo>
                <a:cubicBezTo>
                  <a:pt x="7902" y="5075"/>
                  <a:pt x="7952" y="5026"/>
                  <a:pt x="7927" y="5001"/>
                </a:cubicBezTo>
                <a:cubicBezTo>
                  <a:pt x="7902" y="4975"/>
                  <a:pt x="7827" y="5001"/>
                  <a:pt x="7777" y="5026"/>
                </a:cubicBezTo>
                <a:cubicBezTo>
                  <a:pt x="7727" y="5075"/>
                  <a:pt x="7727" y="5026"/>
                  <a:pt x="7702" y="5075"/>
                </a:cubicBezTo>
                <a:cubicBezTo>
                  <a:pt x="7652" y="5126"/>
                  <a:pt x="7652" y="5051"/>
                  <a:pt x="7677" y="5051"/>
                </a:cubicBezTo>
                <a:cubicBezTo>
                  <a:pt x="7702" y="5026"/>
                  <a:pt x="7702" y="5051"/>
                  <a:pt x="7727" y="5026"/>
                </a:cubicBezTo>
                <a:cubicBezTo>
                  <a:pt x="7752" y="5001"/>
                  <a:pt x="7752" y="5026"/>
                  <a:pt x="7802" y="4975"/>
                </a:cubicBezTo>
                <a:cubicBezTo>
                  <a:pt x="7852" y="4951"/>
                  <a:pt x="7902" y="4975"/>
                  <a:pt x="7927" y="4951"/>
                </a:cubicBezTo>
                <a:cubicBezTo>
                  <a:pt x="7927" y="4926"/>
                  <a:pt x="7902" y="4901"/>
                  <a:pt x="7852" y="4901"/>
                </a:cubicBezTo>
                <a:cubicBezTo>
                  <a:pt x="7802" y="4901"/>
                  <a:pt x="7777" y="4851"/>
                  <a:pt x="7752" y="4851"/>
                </a:cubicBezTo>
                <a:cubicBezTo>
                  <a:pt x="7702" y="4875"/>
                  <a:pt x="7727" y="4826"/>
                  <a:pt x="7677" y="4851"/>
                </a:cubicBezTo>
                <a:cubicBezTo>
                  <a:pt x="7652" y="4875"/>
                  <a:pt x="7627" y="4851"/>
                  <a:pt x="7627" y="4801"/>
                </a:cubicBezTo>
                <a:cubicBezTo>
                  <a:pt x="7602" y="4775"/>
                  <a:pt x="7502" y="4701"/>
                  <a:pt x="7452" y="4675"/>
                </a:cubicBezTo>
                <a:cubicBezTo>
                  <a:pt x="7402" y="4675"/>
                  <a:pt x="7452" y="4626"/>
                  <a:pt x="7477" y="4651"/>
                </a:cubicBezTo>
                <a:cubicBezTo>
                  <a:pt x="7502" y="4675"/>
                  <a:pt x="7527" y="4626"/>
                  <a:pt x="7552" y="4626"/>
                </a:cubicBezTo>
                <a:cubicBezTo>
                  <a:pt x="7552" y="4601"/>
                  <a:pt x="7527" y="4575"/>
                  <a:pt x="7502" y="4575"/>
                </a:cubicBezTo>
                <a:cubicBezTo>
                  <a:pt x="7502" y="4575"/>
                  <a:pt x="7502" y="4551"/>
                  <a:pt x="7502" y="4526"/>
                </a:cubicBezTo>
                <a:cubicBezTo>
                  <a:pt x="7502" y="4501"/>
                  <a:pt x="7427" y="4475"/>
                  <a:pt x="7427" y="4451"/>
                </a:cubicBezTo>
                <a:cubicBezTo>
                  <a:pt x="7427" y="4426"/>
                  <a:pt x="7402" y="4426"/>
                  <a:pt x="7402" y="4401"/>
                </a:cubicBezTo>
                <a:cubicBezTo>
                  <a:pt x="7402" y="4375"/>
                  <a:pt x="7352" y="4351"/>
                  <a:pt x="7352" y="4326"/>
                </a:cubicBezTo>
                <a:cubicBezTo>
                  <a:pt x="7352" y="4301"/>
                  <a:pt x="7302" y="4251"/>
                  <a:pt x="7302" y="4226"/>
                </a:cubicBezTo>
                <a:cubicBezTo>
                  <a:pt x="7302" y="4200"/>
                  <a:pt x="7252" y="4175"/>
                  <a:pt x="7252" y="4151"/>
                </a:cubicBezTo>
                <a:cubicBezTo>
                  <a:pt x="7227" y="4101"/>
                  <a:pt x="7227" y="4126"/>
                  <a:pt x="7202" y="4175"/>
                </a:cubicBezTo>
                <a:cubicBezTo>
                  <a:pt x="7202" y="4226"/>
                  <a:pt x="7152" y="4226"/>
                  <a:pt x="7177" y="4226"/>
                </a:cubicBezTo>
                <a:cubicBezTo>
                  <a:pt x="7202" y="4275"/>
                  <a:pt x="7177" y="4275"/>
                  <a:pt x="7152" y="4301"/>
                </a:cubicBezTo>
                <a:cubicBezTo>
                  <a:pt x="7127" y="4326"/>
                  <a:pt x="7177" y="4351"/>
                  <a:pt x="7127" y="4351"/>
                </a:cubicBezTo>
                <a:cubicBezTo>
                  <a:pt x="7102" y="4351"/>
                  <a:pt x="7127" y="4401"/>
                  <a:pt x="7102" y="4375"/>
                </a:cubicBezTo>
                <a:cubicBezTo>
                  <a:pt x="7077" y="4351"/>
                  <a:pt x="7052" y="4351"/>
                  <a:pt x="7052" y="4401"/>
                </a:cubicBezTo>
                <a:cubicBezTo>
                  <a:pt x="7052" y="4426"/>
                  <a:pt x="6977" y="4451"/>
                  <a:pt x="6952" y="4451"/>
                </a:cubicBezTo>
                <a:cubicBezTo>
                  <a:pt x="6927" y="4451"/>
                  <a:pt x="6927" y="4375"/>
                  <a:pt x="6902" y="4401"/>
                </a:cubicBezTo>
                <a:cubicBezTo>
                  <a:pt x="6877" y="4426"/>
                  <a:pt x="6877" y="4351"/>
                  <a:pt x="6852" y="4351"/>
                </a:cubicBezTo>
                <a:cubicBezTo>
                  <a:pt x="6802" y="4351"/>
                  <a:pt x="6777" y="4351"/>
                  <a:pt x="6802" y="4326"/>
                </a:cubicBezTo>
                <a:cubicBezTo>
                  <a:pt x="6802" y="4301"/>
                  <a:pt x="6727" y="4275"/>
                  <a:pt x="6751" y="4251"/>
                </a:cubicBezTo>
                <a:cubicBezTo>
                  <a:pt x="6777" y="4251"/>
                  <a:pt x="6751" y="4200"/>
                  <a:pt x="6751" y="4151"/>
                </a:cubicBezTo>
                <a:cubicBezTo>
                  <a:pt x="6751" y="4101"/>
                  <a:pt x="6777" y="4101"/>
                  <a:pt x="6777" y="4075"/>
                </a:cubicBezTo>
                <a:cubicBezTo>
                  <a:pt x="6777" y="4050"/>
                  <a:pt x="6751" y="4050"/>
                  <a:pt x="6727" y="4075"/>
                </a:cubicBezTo>
                <a:cubicBezTo>
                  <a:pt x="6702" y="4075"/>
                  <a:pt x="6702" y="4050"/>
                  <a:pt x="6677" y="4050"/>
                </a:cubicBezTo>
                <a:cubicBezTo>
                  <a:pt x="6651" y="4050"/>
                  <a:pt x="6577" y="4050"/>
                  <a:pt x="6577" y="4001"/>
                </a:cubicBezTo>
                <a:cubicBezTo>
                  <a:pt x="6551" y="3975"/>
                  <a:pt x="6527" y="4001"/>
                  <a:pt x="6527" y="3950"/>
                </a:cubicBezTo>
                <a:cubicBezTo>
                  <a:pt x="6502" y="3926"/>
                  <a:pt x="6477" y="3950"/>
                  <a:pt x="6477" y="3926"/>
                </a:cubicBezTo>
                <a:cubicBezTo>
                  <a:pt x="6477" y="3901"/>
                  <a:pt x="6451" y="3875"/>
                  <a:pt x="6427" y="3875"/>
                </a:cubicBezTo>
                <a:cubicBezTo>
                  <a:pt x="6402" y="3875"/>
                  <a:pt x="6402" y="3850"/>
                  <a:pt x="6377" y="3850"/>
                </a:cubicBezTo>
                <a:cubicBezTo>
                  <a:pt x="6327" y="3850"/>
                  <a:pt x="6302" y="3875"/>
                  <a:pt x="6277" y="3875"/>
                </a:cubicBezTo>
                <a:cubicBezTo>
                  <a:pt x="6251" y="3901"/>
                  <a:pt x="6202" y="3850"/>
                  <a:pt x="6202" y="3875"/>
                </a:cubicBezTo>
                <a:cubicBezTo>
                  <a:pt x="6177" y="3875"/>
                  <a:pt x="6177" y="3850"/>
                  <a:pt x="6127" y="3850"/>
                </a:cubicBezTo>
                <a:cubicBezTo>
                  <a:pt x="6051" y="3826"/>
                  <a:pt x="6002" y="3826"/>
                  <a:pt x="6002" y="3850"/>
                </a:cubicBezTo>
                <a:cubicBezTo>
                  <a:pt x="5977" y="3850"/>
                  <a:pt x="5951" y="3875"/>
                  <a:pt x="5951" y="3901"/>
                </a:cubicBezTo>
                <a:cubicBezTo>
                  <a:pt x="5951" y="3950"/>
                  <a:pt x="6002" y="3950"/>
                  <a:pt x="6002" y="3975"/>
                </a:cubicBezTo>
                <a:cubicBezTo>
                  <a:pt x="6027" y="4001"/>
                  <a:pt x="6002" y="4001"/>
                  <a:pt x="5977" y="4026"/>
                </a:cubicBezTo>
                <a:cubicBezTo>
                  <a:pt x="5977" y="4050"/>
                  <a:pt x="5951" y="4050"/>
                  <a:pt x="5951" y="4075"/>
                </a:cubicBezTo>
                <a:cubicBezTo>
                  <a:pt x="5951" y="4075"/>
                  <a:pt x="5977" y="4075"/>
                  <a:pt x="5977" y="4126"/>
                </a:cubicBezTo>
                <a:cubicBezTo>
                  <a:pt x="6002" y="4151"/>
                  <a:pt x="6027" y="4151"/>
                  <a:pt x="6027" y="4200"/>
                </a:cubicBezTo>
                <a:cubicBezTo>
                  <a:pt x="6027" y="4251"/>
                  <a:pt x="6002" y="4251"/>
                  <a:pt x="5977" y="4251"/>
                </a:cubicBezTo>
                <a:cubicBezTo>
                  <a:pt x="5977" y="4251"/>
                  <a:pt x="6002" y="4275"/>
                  <a:pt x="5951" y="4301"/>
                </a:cubicBezTo>
                <a:cubicBezTo>
                  <a:pt x="5926" y="4351"/>
                  <a:pt x="5902" y="4375"/>
                  <a:pt x="5926" y="4401"/>
                </a:cubicBezTo>
                <a:cubicBezTo>
                  <a:pt x="5951" y="4426"/>
                  <a:pt x="6027" y="4451"/>
                  <a:pt x="6077" y="4526"/>
                </a:cubicBezTo>
                <a:cubicBezTo>
                  <a:pt x="6102" y="4575"/>
                  <a:pt x="6102" y="4651"/>
                  <a:pt x="6102" y="4726"/>
                </a:cubicBezTo>
                <a:cubicBezTo>
                  <a:pt x="6077" y="4775"/>
                  <a:pt x="6002" y="4801"/>
                  <a:pt x="5951" y="4851"/>
                </a:cubicBezTo>
                <a:cubicBezTo>
                  <a:pt x="5902" y="4901"/>
                  <a:pt x="5851" y="4901"/>
                  <a:pt x="5826" y="4901"/>
                </a:cubicBezTo>
                <a:cubicBezTo>
                  <a:pt x="5802" y="4901"/>
                  <a:pt x="5826" y="4951"/>
                  <a:pt x="5851" y="5001"/>
                </a:cubicBezTo>
                <a:cubicBezTo>
                  <a:pt x="5877" y="5026"/>
                  <a:pt x="5851" y="5051"/>
                  <a:pt x="5877" y="5075"/>
                </a:cubicBezTo>
                <a:cubicBezTo>
                  <a:pt x="5902" y="5126"/>
                  <a:pt x="5877" y="5151"/>
                  <a:pt x="5902" y="5201"/>
                </a:cubicBezTo>
                <a:cubicBezTo>
                  <a:pt x="5926" y="5226"/>
                  <a:pt x="5926" y="5251"/>
                  <a:pt x="5877" y="5275"/>
                </a:cubicBezTo>
                <a:cubicBezTo>
                  <a:pt x="5851" y="5301"/>
                  <a:pt x="5902" y="5301"/>
                  <a:pt x="5902" y="5326"/>
                </a:cubicBezTo>
                <a:cubicBezTo>
                  <a:pt x="5902" y="5351"/>
                  <a:pt x="5877" y="5351"/>
                  <a:pt x="5851" y="5326"/>
                </a:cubicBezTo>
                <a:cubicBezTo>
                  <a:pt x="5826" y="5301"/>
                  <a:pt x="5802" y="5351"/>
                  <a:pt x="5802" y="5376"/>
                </a:cubicBezTo>
                <a:cubicBezTo>
                  <a:pt x="5802" y="5401"/>
                  <a:pt x="5751" y="5351"/>
                  <a:pt x="5726" y="5351"/>
                </a:cubicBezTo>
                <a:cubicBezTo>
                  <a:pt x="5702" y="5351"/>
                  <a:pt x="5726" y="5326"/>
                  <a:pt x="5702" y="5275"/>
                </a:cubicBezTo>
                <a:cubicBezTo>
                  <a:pt x="5651" y="5251"/>
                  <a:pt x="5626" y="5251"/>
                  <a:pt x="5626" y="5226"/>
                </a:cubicBezTo>
                <a:cubicBezTo>
                  <a:pt x="5626" y="5201"/>
                  <a:pt x="5551" y="5175"/>
                  <a:pt x="5551" y="5126"/>
                </a:cubicBezTo>
                <a:cubicBezTo>
                  <a:pt x="5551" y="5101"/>
                  <a:pt x="5577" y="5026"/>
                  <a:pt x="5551" y="5001"/>
                </a:cubicBezTo>
                <a:cubicBezTo>
                  <a:pt x="5551" y="4975"/>
                  <a:pt x="5551" y="4951"/>
                  <a:pt x="5577" y="4926"/>
                </a:cubicBezTo>
                <a:cubicBezTo>
                  <a:pt x="5577" y="4901"/>
                  <a:pt x="5551" y="4851"/>
                  <a:pt x="5502" y="4851"/>
                </a:cubicBezTo>
                <a:cubicBezTo>
                  <a:pt x="5477" y="4851"/>
                  <a:pt x="5426" y="4851"/>
                  <a:pt x="5377" y="4851"/>
                </a:cubicBezTo>
                <a:cubicBezTo>
                  <a:pt x="5326" y="4851"/>
                  <a:pt x="5302" y="4851"/>
                  <a:pt x="5277" y="4826"/>
                </a:cubicBezTo>
                <a:cubicBezTo>
                  <a:pt x="5251" y="4826"/>
                  <a:pt x="5202" y="4775"/>
                  <a:pt x="5151" y="4775"/>
                </a:cubicBezTo>
                <a:cubicBezTo>
                  <a:pt x="5077" y="4751"/>
                  <a:pt x="5051" y="4726"/>
                  <a:pt x="5051" y="4701"/>
                </a:cubicBezTo>
                <a:cubicBezTo>
                  <a:pt x="5026" y="4675"/>
                  <a:pt x="4977" y="4675"/>
                  <a:pt x="4951" y="4651"/>
                </a:cubicBezTo>
                <a:cubicBezTo>
                  <a:pt x="4951" y="4626"/>
                  <a:pt x="4877" y="4626"/>
                  <a:pt x="4851" y="4626"/>
                </a:cubicBezTo>
                <a:cubicBezTo>
                  <a:pt x="4826" y="4626"/>
                  <a:pt x="4777" y="4575"/>
                  <a:pt x="4726" y="4575"/>
                </a:cubicBezTo>
                <a:cubicBezTo>
                  <a:pt x="4701" y="4575"/>
                  <a:pt x="4601" y="4626"/>
                  <a:pt x="4601" y="4626"/>
                </a:cubicBezTo>
                <a:cubicBezTo>
                  <a:pt x="4577" y="4626"/>
                  <a:pt x="4601" y="4575"/>
                  <a:pt x="4601" y="4575"/>
                </a:cubicBezTo>
                <a:cubicBezTo>
                  <a:pt x="4626" y="4551"/>
                  <a:pt x="4577" y="4501"/>
                  <a:pt x="4551" y="4451"/>
                </a:cubicBezTo>
                <a:cubicBezTo>
                  <a:pt x="4551" y="4401"/>
                  <a:pt x="4526" y="4375"/>
                  <a:pt x="4501" y="4375"/>
                </a:cubicBezTo>
                <a:cubicBezTo>
                  <a:pt x="4451" y="4375"/>
                  <a:pt x="4401" y="4351"/>
                  <a:pt x="4401" y="4351"/>
                </a:cubicBezTo>
                <a:cubicBezTo>
                  <a:pt x="4377" y="4326"/>
                  <a:pt x="4377" y="4226"/>
                  <a:pt x="4377" y="4175"/>
                </a:cubicBezTo>
                <a:cubicBezTo>
                  <a:pt x="4401" y="4126"/>
                  <a:pt x="4451" y="4050"/>
                  <a:pt x="4451" y="4001"/>
                </a:cubicBezTo>
                <a:cubicBezTo>
                  <a:pt x="4451" y="3975"/>
                  <a:pt x="4477" y="3975"/>
                  <a:pt x="4526" y="3950"/>
                </a:cubicBezTo>
                <a:cubicBezTo>
                  <a:pt x="4551" y="3950"/>
                  <a:pt x="4526" y="3901"/>
                  <a:pt x="4551" y="3875"/>
                </a:cubicBezTo>
                <a:cubicBezTo>
                  <a:pt x="4577" y="3875"/>
                  <a:pt x="4577" y="3875"/>
                  <a:pt x="4601" y="3850"/>
                </a:cubicBezTo>
                <a:cubicBezTo>
                  <a:pt x="4601" y="3826"/>
                  <a:pt x="4626" y="3826"/>
                  <a:pt x="4626" y="3826"/>
                </a:cubicBezTo>
                <a:cubicBezTo>
                  <a:pt x="4601" y="3801"/>
                  <a:pt x="4601" y="3775"/>
                  <a:pt x="4651" y="3775"/>
                </a:cubicBezTo>
                <a:cubicBezTo>
                  <a:pt x="4701" y="3775"/>
                  <a:pt x="4777" y="3775"/>
                  <a:pt x="4777" y="3726"/>
                </a:cubicBezTo>
                <a:cubicBezTo>
                  <a:pt x="4751" y="3675"/>
                  <a:pt x="4626" y="3701"/>
                  <a:pt x="4626" y="3675"/>
                </a:cubicBezTo>
                <a:cubicBezTo>
                  <a:pt x="4626" y="3626"/>
                  <a:pt x="4477" y="3626"/>
                  <a:pt x="4477" y="3601"/>
                </a:cubicBezTo>
                <a:cubicBezTo>
                  <a:pt x="4501" y="3575"/>
                  <a:pt x="4651" y="3626"/>
                  <a:pt x="4701" y="3650"/>
                </a:cubicBezTo>
                <a:cubicBezTo>
                  <a:pt x="4751" y="3675"/>
                  <a:pt x="4777" y="3650"/>
                  <a:pt x="4801" y="3650"/>
                </a:cubicBezTo>
                <a:cubicBezTo>
                  <a:pt x="4851" y="3650"/>
                  <a:pt x="4826" y="3601"/>
                  <a:pt x="4826" y="3575"/>
                </a:cubicBezTo>
                <a:cubicBezTo>
                  <a:pt x="4851" y="3550"/>
                  <a:pt x="4926" y="3626"/>
                  <a:pt x="4977" y="3601"/>
                </a:cubicBezTo>
                <a:cubicBezTo>
                  <a:pt x="5026" y="3601"/>
                  <a:pt x="5077" y="3501"/>
                  <a:pt x="5102" y="3475"/>
                </a:cubicBezTo>
                <a:cubicBezTo>
                  <a:pt x="5151" y="3426"/>
                  <a:pt x="5102" y="3401"/>
                  <a:pt x="5026" y="3426"/>
                </a:cubicBezTo>
                <a:cubicBezTo>
                  <a:pt x="4951" y="3426"/>
                  <a:pt x="4901" y="3401"/>
                  <a:pt x="4877" y="3375"/>
                </a:cubicBezTo>
                <a:cubicBezTo>
                  <a:pt x="4826" y="3326"/>
                  <a:pt x="4826" y="3301"/>
                  <a:pt x="4877" y="3301"/>
                </a:cubicBezTo>
                <a:cubicBezTo>
                  <a:pt x="4926" y="3326"/>
                  <a:pt x="5026" y="3401"/>
                  <a:pt x="5077" y="3401"/>
                </a:cubicBezTo>
                <a:cubicBezTo>
                  <a:pt x="5102" y="3401"/>
                  <a:pt x="5177" y="3326"/>
                  <a:pt x="5202" y="3301"/>
                </a:cubicBezTo>
                <a:cubicBezTo>
                  <a:pt x="5251" y="3275"/>
                  <a:pt x="5177" y="3275"/>
                  <a:pt x="5151" y="3250"/>
                </a:cubicBezTo>
                <a:cubicBezTo>
                  <a:pt x="5126" y="3226"/>
                  <a:pt x="5202" y="3226"/>
                  <a:pt x="5226" y="3226"/>
                </a:cubicBezTo>
                <a:cubicBezTo>
                  <a:pt x="5251" y="3226"/>
                  <a:pt x="5277" y="3250"/>
                  <a:pt x="5277" y="3250"/>
                </a:cubicBezTo>
                <a:cubicBezTo>
                  <a:pt x="5302" y="3275"/>
                  <a:pt x="5351" y="3250"/>
                  <a:pt x="5377" y="3250"/>
                </a:cubicBezTo>
                <a:cubicBezTo>
                  <a:pt x="5426" y="3250"/>
                  <a:pt x="5377" y="3201"/>
                  <a:pt x="5326" y="3175"/>
                </a:cubicBezTo>
                <a:cubicBezTo>
                  <a:pt x="5277" y="3175"/>
                  <a:pt x="5326" y="3126"/>
                  <a:pt x="5351" y="3150"/>
                </a:cubicBezTo>
                <a:cubicBezTo>
                  <a:pt x="5377" y="3175"/>
                  <a:pt x="5402" y="3175"/>
                  <a:pt x="5426" y="3226"/>
                </a:cubicBezTo>
                <a:cubicBezTo>
                  <a:pt x="5451" y="3250"/>
                  <a:pt x="5451" y="3226"/>
                  <a:pt x="5502" y="3226"/>
                </a:cubicBezTo>
                <a:cubicBezTo>
                  <a:pt x="5526" y="3201"/>
                  <a:pt x="5551" y="3175"/>
                  <a:pt x="5577" y="3150"/>
                </a:cubicBezTo>
                <a:cubicBezTo>
                  <a:pt x="5602" y="3126"/>
                  <a:pt x="5602" y="3150"/>
                  <a:pt x="5626" y="3126"/>
                </a:cubicBezTo>
                <a:cubicBezTo>
                  <a:pt x="5651" y="3075"/>
                  <a:pt x="5626" y="3050"/>
                  <a:pt x="5602" y="3026"/>
                </a:cubicBezTo>
                <a:cubicBezTo>
                  <a:pt x="5551" y="3001"/>
                  <a:pt x="5602" y="2975"/>
                  <a:pt x="5551" y="2950"/>
                </a:cubicBezTo>
                <a:cubicBezTo>
                  <a:pt x="5526" y="2926"/>
                  <a:pt x="5526" y="2900"/>
                  <a:pt x="5551" y="2900"/>
                </a:cubicBezTo>
                <a:cubicBezTo>
                  <a:pt x="5602" y="2926"/>
                  <a:pt x="5626" y="2900"/>
                  <a:pt x="5651" y="2875"/>
                </a:cubicBezTo>
                <a:cubicBezTo>
                  <a:pt x="5677" y="2850"/>
                  <a:pt x="5602" y="2850"/>
                  <a:pt x="5626" y="2825"/>
                </a:cubicBezTo>
                <a:cubicBezTo>
                  <a:pt x="5677" y="2800"/>
                  <a:pt x="5626" y="2775"/>
                  <a:pt x="5602" y="2775"/>
                </a:cubicBezTo>
                <a:cubicBezTo>
                  <a:pt x="5551" y="2775"/>
                  <a:pt x="5526" y="2750"/>
                  <a:pt x="5526" y="2725"/>
                </a:cubicBezTo>
                <a:cubicBezTo>
                  <a:pt x="5526" y="2701"/>
                  <a:pt x="5451" y="2725"/>
                  <a:pt x="5426" y="2701"/>
                </a:cubicBezTo>
                <a:cubicBezTo>
                  <a:pt x="5377" y="2675"/>
                  <a:pt x="5302" y="2675"/>
                  <a:pt x="5277" y="2675"/>
                </a:cubicBezTo>
                <a:cubicBezTo>
                  <a:pt x="5251" y="2675"/>
                  <a:pt x="5251" y="2775"/>
                  <a:pt x="5277" y="2775"/>
                </a:cubicBezTo>
                <a:cubicBezTo>
                  <a:pt x="5302" y="2775"/>
                  <a:pt x="5326" y="2800"/>
                  <a:pt x="5302" y="2825"/>
                </a:cubicBezTo>
                <a:cubicBezTo>
                  <a:pt x="5277" y="2825"/>
                  <a:pt x="5326" y="2875"/>
                  <a:pt x="5302" y="2850"/>
                </a:cubicBezTo>
                <a:cubicBezTo>
                  <a:pt x="5277" y="2850"/>
                  <a:pt x="5251" y="2850"/>
                  <a:pt x="5226" y="2900"/>
                </a:cubicBezTo>
                <a:cubicBezTo>
                  <a:pt x="5226" y="2950"/>
                  <a:pt x="5226" y="2975"/>
                  <a:pt x="5177" y="3001"/>
                </a:cubicBezTo>
                <a:cubicBezTo>
                  <a:pt x="5151" y="3026"/>
                  <a:pt x="5177" y="2926"/>
                  <a:pt x="5151" y="2950"/>
                </a:cubicBezTo>
                <a:cubicBezTo>
                  <a:pt x="5102" y="2950"/>
                  <a:pt x="5102" y="3001"/>
                  <a:pt x="5126" y="3001"/>
                </a:cubicBezTo>
                <a:cubicBezTo>
                  <a:pt x="5151" y="3026"/>
                  <a:pt x="5151" y="3050"/>
                  <a:pt x="5177" y="3075"/>
                </a:cubicBezTo>
                <a:cubicBezTo>
                  <a:pt x="5177" y="3101"/>
                  <a:pt x="5126" y="3075"/>
                  <a:pt x="5102" y="3126"/>
                </a:cubicBezTo>
                <a:cubicBezTo>
                  <a:pt x="5077" y="3150"/>
                  <a:pt x="5077" y="3101"/>
                  <a:pt x="5051" y="3075"/>
                </a:cubicBezTo>
                <a:cubicBezTo>
                  <a:pt x="5026" y="3050"/>
                  <a:pt x="4977" y="3001"/>
                  <a:pt x="4977" y="2975"/>
                </a:cubicBezTo>
                <a:cubicBezTo>
                  <a:pt x="5001" y="2950"/>
                  <a:pt x="5001" y="2950"/>
                  <a:pt x="5026" y="2926"/>
                </a:cubicBezTo>
                <a:cubicBezTo>
                  <a:pt x="5051" y="2926"/>
                  <a:pt x="5026" y="2900"/>
                  <a:pt x="5026" y="2875"/>
                </a:cubicBezTo>
                <a:cubicBezTo>
                  <a:pt x="5026" y="2825"/>
                  <a:pt x="5001" y="2850"/>
                  <a:pt x="4951" y="2800"/>
                </a:cubicBezTo>
                <a:cubicBezTo>
                  <a:pt x="4926" y="2775"/>
                  <a:pt x="4901" y="2775"/>
                  <a:pt x="4877" y="2775"/>
                </a:cubicBezTo>
                <a:cubicBezTo>
                  <a:pt x="4851" y="2800"/>
                  <a:pt x="4877" y="2850"/>
                  <a:pt x="4851" y="2850"/>
                </a:cubicBezTo>
                <a:cubicBezTo>
                  <a:pt x="4801" y="2875"/>
                  <a:pt x="4826" y="2926"/>
                  <a:pt x="4801" y="2926"/>
                </a:cubicBezTo>
                <a:cubicBezTo>
                  <a:pt x="4777" y="2926"/>
                  <a:pt x="4777" y="2825"/>
                  <a:pt x="4777" y="2825"/>
                </a:cubicBezTo>
                <a:cubicBezTo>
                  <a:pt x="4751" y="2800"/>
                  <a:pt x="4751" y="2775"/>
                  <a:pt x="4777" y="2775"/>
                </a:cubicBezTo>
                <a:cubicBezTo>
                  <a:pt x="4801" y="2775"/>
                  <a:pt x="4826" y="2750"/>
                  <a:pt x="4801" y="2750"/>
                </a:cubicBezTo>
                <a:cubicBezTo>
                  <a:pt x="4777" y="2750"/>
                  <a:pt x="4726" y="2701"/>
                  <a:pt x="4701" y="2701"/>
                </a:cubicBezTo>
                <a:cubicBezTo>
                  <a:pt x="4701" y="2701"/>
                  <a:pt x="4651" y="2725"/>
                  <a:pt x="4626" y="2725"/>
                </a:cubicBezTo>
                <a:cubicBezTo>
                  <a:pt x="4626" y="2701"/>
                  <a:pt x="4651" y="2650"/>
                  <a:pt x="4651" y="2650"/>
                </a:cubicBezTo>
                <a:cubicBezTo>
                  <a:pt x="4651" y="2625"/>
                  <a:pt x="4677" y="2650"/>
                  <a:pt x="4701" y="2625"/>
                </a:cubicBezTo>
                <a:cubicBezTo>
                  <a:pt x="4726" y="2601"/>
                  <a:pt x="4626" y="2601"/>
                  <a:pt x="4626" y="2550"/>
                </a:cubicBezTo>
                <a:cubicBezTo>
                  <a:pt x="4626" y="2525"/>
                  <a:pt x="4577" y="2525"/>
                  <a:pt x="4551" y="2501"/>
                </a:cubicBezTo>
                <a:cubicBezTo>
                  <a:pt x="4526" y="2501"/>
                  <a:pt x="4577" y="2450"/>
                  <a:pt x="4551" y="2425"/>
                </a:cubicBezTo>
                <a:cubicBezTo>
                  <a:pt x="4551" y="2401"/>
                  <a:pt x="4477" y="2325"/>
                  <a:pt x="4426" y="2350"/>
                </a:cubicBezTo>
                <a:cubicBezTo>
                  <a:pt x="4401" y="2350"/>
                  <a:pt x="4401" y="2301"/>
                  <a:pt x="4426" y="2301"/>
                </a:cubicBezTo>
                <a:cubicBezTo>
                  <a:pt x="4426" y="2301"/>
                  <a:pt x="4451" y="2301"/>
                  <a:pt x="4477" y="2250"/>
                </a:cubicBezTo>
                <a:cubicBezTo>
                  <a:pt x="4526" y="2201"/>
                  <a:pt x="4526" y="2201"/>
                  <a:pt x="4501" y="2201"/>
                </a:cubicBezTo>
                <a:cubicBezTo>
                  <a:pt x="4477" y="2175"/>
                  <a:pt x="4451" y="2150"/>
                  <a:pt x="4501" y="2150"/>
                </a:cubicBezTo>
                <a:cubicBezTo>
                  <a:pt x="4551" y="2150"/>
                  <a:pt x="4626" y="2201"/>
                  <a:pt x="4651" y="2175"/>
                </a:cubicBezTo>
                <a:cubicBezTo>
                  <a:pt x="4677" y="2150"/>
                  <a:pt x="4751" y="2025"/>
                  <a:pt x="4777" y="1975"/>
                </a:cubicBezTo>
                <a:cubicBezTo>
                  <a:pt x="4826" y="1950"/>
                  <a:pt x="4751" y="1950"/>
                  <a:pt x="4677" y="1950"/>
                </a:cubicBezTo>
                <a:cubicBezTo>
                  <a:pt x="4601" y="1950"/>
                  <a:pt x="4601" y="1925"/>
                  <a:pt x="4526" y="1901"/>
                </a:cubicBezTo>
                <a:cubicBezTo>
                  <a:pt x="4477" y="1901"/>
                  <a:pt x="4351" y="1925"/>
                  <a:pt x="4326" y="1950"/>
                </a:cubicBezTo>
                <a:cubicBezTo>
                  <a:pt x="4326" y="1950"/>
                  <a:pt x="4377" y="1975"/>
                  <a:pt x="4351" y="2001"/>
                </a:cubicBezTo>
                <a:cubicBezTo>
                  <a:pt x="4351" y="2025"/>
                  <a:pt x="4326" y="1975"/>
                  <a:pt x="4301" y="2001"/>
                </a:cubicBezTo>
                <a:cubicBezTo>
                  <a:pt x="4277" y="2001"/>
                  <a:pt x="4301" y="2025"/>
                  <a:pt x="4301" y="2101"/>
                </a:cubicBezTo>
                <a:cubicBezTo>
                  <a:pt x="4301" y="2175"/>
                  <a:pt x="4326" y="2175"/>
                  <a:pt x="4326" y="2201"/>
                </a:cubicBezTo>
                <a:cubicBezTo>
                  <a:pt x="4351" y="2225"/>
                  <a:pt x="4351" y="2275"/>
                  <a:pt x="4351" y="2325"/>
                </a:cubicBezTo>
                <a:cubicBezTo>
                  <a:pt x="4351" y="2350"/>
                  <a:pt x="4301" y="2350"/>
                  <a:pt x="4301" y="2375"/>
                </a:cubicBezTo>
                <a:cubicBezTo>
                  <a:pt x="4277" y="2375"/>
                  <a:pt x="4326" y="2401"/>
                  <a:pt x="4326" y="2425"/>
                </a:cubicBezTo>
                <a:cubicBezTo>
                  <a:pt x="4326" y="2450"/>
                  <a:pt x="4277" y="2401"/>
                  <a:pt x="4251" y="2425"/>
                </a:cubicBezTo>
                <a:cubicBezTo>
                  <a:pt x="4226" y="2425"/>
                  <a:pt x="4201" y="2501"/>
                  <a:pt x="4226" y="2525"/>
                </a:cubicBezTo>
                <a:cubicBezTo>
                  <a:pt x="4251" y="2550"/>
                  <a:pt x="4277" y="2525"/>
                  <a:pt x="4251" y="2575"/>
                </a:cubicBezTo>
                <a:cubicBezTo>
                  <a:pt x="4226" y="2601"/>
                  <a:pt x="4201" y="2625"/>
                  <a:pt x="4251" y="2675"/>
                </a:cubicBezTo>
                <a:cubicBezTo>
                  <a:pt x="4301" y="2701"/>
                  <a:pt x="4401" y="2701"/>
                  <a:pt x="4451" y="2725"/>
                </a:cubicBezTo>
                <a:cubicBezTo>
                  <a:pt x="4501" y="2775"/>
                  <a:pt x="4426" y="2750"/>
                  <a:pt x="4451" y="2775"/>
                </a:cubicBezTo>
                <a:cubicBezTo>
                  <a:pt x="4451" y="2825"/>
                  <a:pt x="4401" y="2825"/>
                  <a:pt x="4401" y="2850"/>
                </a:cubicBezTo>
                <a:cubicBezTo>
                  <a:pt x="4401" y="2875"/>
                  <a:pt x="4426" y="2875"/>
                  <a:pt x="4451" y="2825"/>
                </a:cubicBezTo>
                <a:cubicBezTo>
                  <a:pt x="4477" y="2775"/>
                  <a:pt x="4501" y="2850"/>
                  <a:pt x="4501" y="2875"/>
                </a:cubicBezTo>
                <a:cubicBezTo>
                  <a:pt x="4501" y="2926"/>
                  <a:pt x="4451" y="2900"/>
                  <a:pt x="4426" y="2926"/>
                </a:cubicBezTo>
                <a:cubicBezTo>
                  <a:pt x="4401" y="2975"/>
                  <a:pt x="4377" y="2975"/>
                  <a:pt x="4351" y="2975"/>
                </a:cubicBezTo>
                <a:cubicBezTo>
                  <a:pt x="4301" y="2975"/>
                  <a:pt x="4326" y="3026"/>
                  <a:pt x="4351" y="3075"/>
                </a:cubicBezTo>
                <a:cubicBezTo>
                  <a:pt x="4351" y="3101"/>
                  <a:pt x="4326" y="3101"/>
                  <a:pt x="4301" y="3101"/>
                </a:cubicBezTo>
                <a:cubicBezTo>
                  <a:pt x="4251" y="3075"/>
                  <a:pt x="4226" y="3050"/>
                  <a:pt x="4251" y="3026"/>
                </a:cubicBezTo>
                <a:cubicBezTo>
                  <a:pt x="4277" y="2975"/>
                  <a:pt x="4277" y="2950"/>
                  <a:pt x="4251" y="2950"/>
                </a:cubicBezTo>
                <a:cubicBezTo>
                  <a:pt x="4226" y="2950"/>
                  <a:pt x="4177" y="2950"/>
                  <a:pt x="4151" y="2926"/>
                </a:cubicBezTo>
                <a:cubicBezTo>
                  <a:pt x="4126" y="2900"/>
                  <a:pt x="4151" y="2900"/>
                  <a:pt x="4226" y="2900"/>
                </a:cubicBezTo>
                <a:cubicBezTo>
                  <a:pt x="4277" y="2926"/>
                  <a:pt x="4226" y="2875"/>
                  <a:pt x="4277" y="2875"/>
                </a:cubicBezTo>
                <a:cubicBezTo>
                  <a:pt x="4301" y="2875"/>
                  <a:pt x="4326" y="2900"/>
                  <a:pt x="4377" y="2850"/>
                </a:cubicBezTo>
                <a:cubicBezTo>
                  <a:pt x="4401" y="2825"/>
                  <a:pt x="4351" y="2775"/>
                  <a:pt x="4326" y="2775"/>
                </a:cubicBezTo>
                <a:cubicBezTo>
                  <a:pt x="4301" y="2800"/>
                  <a:pt x="4251" y="2800"/>
                  <a:pt x="4251" y="2775"/>
                </a:cubicBezTo>
                <a:cubicBezTo>
                  <a:pt x="4251" y="2750"/>
                  <a:pt x="4301" y="2775"/>
                  <a:pt x="4326" y="2750"/>
                </a:cubicBezTo>
                <a:cubicBezTo>
                  <a:pt x="4351" y="2750"/>
                  <a:pt x="4301" y="2725"/>
                  <a:pt x="4277" y="2725"/>
                </a:cubicBezTo>
                <a:cubicBezTo>
                  <a:pt x="4226" y="2725"/>
                  <a:pt x="4201" y="2750"/>
                  <a:pt x="4151" y="2701"/>
                </a:cubicBezTo>
                <a:cubicBezTo>
                  <a:pt x="4126" y="2675"/>
                  <a:pt x="4076" y="2650"/>
                  <a:pt x="4051" y="2725"/>
                </a:cubicBezTo>
                <a:cubicBezTo>
                  <a:pt x="4051" y="2800"/>
                  <a:pt x="3976" y="2775"/>
                  <a:pt x="3951" y="2800"/>
                </a:cubicBezTo>
                <a:cubicBezTo>
                  <a:pt x="3926" y="2825"/>
                  <a:pt x="3976" y="2850"/>
                  <a:pt x="4051" y="2850"/>
                </a:cubicBezTo>
                <a:cubicBezTo>
                  <a:pt x="4101" y="2850"/>
                  <a:pt x="4151" y="2900"/>
                  <a:pt x="4101" y="2900"/>
                </a:cubicBezTo>
                <a:cubicBezTo>
                  <a:pt x="4076" y="2900"/>
                  <a:pt x="4101" y="2926"/>
                  <a:pt x="4076" y="2926"/>
                </a:cubicBezTo>
                <a:cubicBezTo>
                  <a:pt x="4051" y="2900"/>
                  <a:pt x="4001" y="2926"/>
                  <a:pt x="4026" y="2950"/>
                </a:cubicBezTo>
                <a:cubicBezTo>
                  <a:pt x="4051" y="2975"/>
                  <a:pt x="4026" y="2975"/>
                  <a:pt x="4026" y="3001"/>
                </a:cubicBezTo>
                <a:cubicBezTo>
                  <a:pt x="4026" y="3026"/>
                  <a:pt x="3976" y="3001"/>
                  <a:pt x="3926" y="3001"/>
                </a:cubicBezTo>
                <a:cubicBezTo>
                  <a:pt x="3901" y="3001"/>
                  <a:pt x="3801" y="3026"/>
                  <a:pt x="3751" y="3026"/>
                </a:cubicBezTo>
                <a:cubicBezTo>
                  <a:pt x="3701" y="3050"/>
                  <a:pt x="3626" y="3026"/>
                  <a:pt x="3601" y="3001"/>
                </a:cubicBezTo>
                <a:cubicBezTo>
                  <a:pt x="3576" y="2975"/>
                  <a:pt x="3551" y="2975"/>
                  <a:pt x="3501" y="2975"/>
                </a:cubicBezTo>
                <a:cubicBezTo>
                  <a:pt x="3476" y="2975"/>
                  <a:pt x="3476" y="2926"/>
                  <a:pt x="3426" y="2926"/>
                </a:cubicBezTo>
                <a:cubicBezTo>
                  <a:pt x="3376" y="2926"/>
                  <a:pt x="3376" y="2875"/>
                  <a:pt x="3376" y="2850"/>
                </a:cubicBezTo>
                <a:cubicBezTo>
                  <a:pt x="3376" y="2825"/>
                  <a:pt x="3251" y="2825"/>
                  <a:pt x="3226" y="2850"/>
                </a:cubicBezTo>
                <a:cubicBezTo>
                  <a:pt x="3176" y="2875"/>
                  <a:pt x="3101" y="2875"/>
                  <a:pt x="3076" y="2926"/>
                </a:cubicBezTo>
                <a:cubicBezTo>
                  <a:pt x="3051" y="2975"/>
                  <a:pt x="3101" y="2950"/>
                  <a:pt x="3126" y="2950"/>
                </a:cubicBezTo>
                <a:cubicBezTo>
                  <a:pt x="3151" y="2950"/>
                  <a:pt x="3151" y="2926"/>
                  <a:pt x="3201" y="2926"/>
                </a:cubicBezTo>
                <a:cubicBezTo>
                  <a:pt x="3276" y="2926"/>
                  <a:pt x="3301" y="2875"/>
                  <a:pt x="3326" y="2900"/>
                </a:cubicBezTo>
                <a:cubicBezTo>
                  <a:pt x="3351" y="2926"/>
                  <a:pt x="3226" y="2975"/>
                  <a:pt x="3176" y="2975"/>
                </a:cubicBezTo>
                <a:cubicBezTo>
                  <a:pt x="3126" y="2975"/>
                  <a:pt x="3151" y="3026"/>
                  <a:pt x="3201" y="3101"/>
                </a:cubicBezTo>
                <a:cubicBezTo>
                  <a:pt x="3251" y="3175"/>
                  <a:pt x="3176" y="3126"/>
                  <a:pt x="3176" y="3175"/>
                </a:cubicBezTo>
                <a:cubicBezTo>
                  <a:pt x="3176" y="3201"/>
                  <a:pt x="3076" y="3150"/>
                  <a:pt x="3101" y="3150"/>
                </a:cubicBezTo>
                <a:cubicBezTo>
                  <a:pt x="3151" y="3126"/>
                  <a:pt x="3126" y="3101"/>
                  <a:pt x="3101" y="3075"/>
                </a:cubicBezTo>
                <a:cubicBezTo>
                  <a:pt x="3076" y="3050"/>
                  <a:pt x="3051" y="3075"/>
                  <a:pt x="3051" y="3050"/>
                </a:cubicBezTo>
                <a:cubicBezTo>
                  <a:pt x="3051" y="3026"/>
                  <a:pt x="3026" y="3050"/>
                  <a:pt x="3001" y="3026"/>
                </a:cubicBezTo>
                <a:cubicBezTo>
                  <a:pt x="2951" y="3001"/>
                  <a:pt x="2951" y="2975"/>
                  <a:pt x="2901" y="3001"/>
                </a:cubicBezTo>
                <a:cubicBezTo>
                  <a:pt x="2876" y="3026"/>
                  <a:pt x="2826" y="3026"/>
                  <a:pt x="2726" y="3026"/>
                </a:cubicBezTo>
                <a:cubicBezTo>
                  <a:pt x="2651" y="3050"/>
                  <a:pt x="2476" y="3050"/>
                  <a:pt x="2451" y="3026"/>
                </a:cubicBezTo>
                <a:cubicBezTo>
                  <a:pt x="2426" y="2975"/>
                  <a:pt x="2526" y="2926"/>
                  <a:pt x="2576" y="2950"/>
                </a:cubicBezTo>
                <a:cubicBezTo>
                  <a:pt x="2601" y="2950"/>
                  <a:pt x="2576" y="2900"/>
                  <a:pt x="2526" y="2875"/>
                </a:cubicBezTo>
                <a:cubicBezTo>
                  <a:pt x="2476" y="2825"/>
                  <a:pt x="2376" y="2800"/>
                  <a:pt x="2376" y="2825"/>
                </a:cubicBezTo>
                <a:cubicBezTo>
                  <a:pt x="2376" y="2850"/>
                  <a:pt x="2326" y="2825"/>
                  <a:pt x="2250" y="2825"/>
                </a:cubicBezTo>
                <a:cubicBezTo>
                  <a:pt x="2150" y="2800"/>
                  <a:pt x="2150" y="2775"/>
                  <a:pt x="2101" y="2775"/>
                </a:cubicBezTo>
                <a:cubicBezTo>
                  <a:pt x="2050" y="2775"/>
                  <a:pt x="1976" y="2750"/>
                  <a:pt x="1926" y="2725"/>
                </a:cubicBezTo>
                <a:cubicBezTo>
                  <a:pt x="1850" y="2675"/>
                  <a:pt x="1726" y="2675"/>
                  <a:pt x="1701" y="2725"/>
                </a:cubicBezTo>
                <a:cubicBezTo>
                  <a:pt x="1701" y="2775"/>
                  <a:pt x="1650" y="2750"/>
                  <a:pt x="1601" y="2750"/>
                </a:cubicBezTo>
                <a:cubicBezTo>
                  <a:pt x="1550" y="2750"/>
                  <a:pt x="1626" y="2701"/>
                  <a:pt x="1601" y="2701"/>
                </a:cubicBezTo>
                <a:cubicBezTo>
                  <a:pt x="1576" y="2701"/>
                  <a:pt x="1601" y="2625"/>
                  <a:pt x="1576" y="2625"/>
                </a:cubicBezTo>
                <a:cubicBezTo>
                  <a:pt x="1526" y="2625"/>
                  <a:pt x="1501" y="2775"/>
                  <a:pt x="1450" y="2750"/>
                </a:cubicBezTo>
                <a:cubicBezTo>
                  <a:pt x="1376" y="2750"/>
                  <a:pt x="1350" y="2601"/>
                  <a:pt x="1301" y="2575"/>
                </a:cubicBezTo>
                <a:cubicBezTo>
                  <a:pt x="1250" y="2525"/>
                  <a:pt x="1201" y="2525"/>
                  <a:pt x="1250" y="2601"/>
                </a:cubicBezTo>
                <a:cubicBezTo>
                  <a:pt x="1301" y="2650"/>
                  <a:pt x="1201" y="2601"/>
                  <a:pt x="1201" y="2650"/>
                </a:cubicBezTo>
                <a:cubicBezTo>
                  <a:pt x="1225" y="2675"/>
                  <a:pt x="1150" y="2725"/>
                  <a:pt x="1150" y="2701"/>
                </a:cubicBezTo>
                <a:cubicBezTo>
                  <a:pt x="1150" y="2675"/>
                  <a:pt x="1101" y="2650"/>
                  <a:pt x="1050" y="2725"/>
                </a:cubicBezTo>
                <a:cubicBezTo>
                  <a:pt x="1001" y="2775"/>
                  <a:pt x="976" y="2775"/>
                  <a:pt x="950" y="2750"/>
                </a:cubicBezTo>
                <a:cubicBezTo>
                  <a:pt x="950" y="2725"/>
                  <a:pt x="801" y="2800"/>
                  <a:pt x="825" y="2825"/>
                </a:cubicBezTo>
                <a:cubicBezTo>
                  <a:pt x="825" y="2850"/>
                  <a:pt x="801" y="2875"/>
                  <a:pt x="750" y="2875"/>
                </a:cubicBezTo>
                <a:cubicBezTo>
                  <a:pt x="725" y="2875"/>
                  <a:pt x="750" y="2825"/>
                  <a:pt x="776" y="2825"/>
                </a:cubicBezTo>
                <a:cubicBezTo>
                  <a:pt x="801" y="2800"/>
                  <a:pt x="901" y="2725"/>
                  <a:pt x="950" y="2725"/>
                </a:cubicBezTo>
                <a:cubicBezTo>
                  <a:pt x="1001" y="2701"/>
                  <a:pt x="1101" y="2675"/>
                  <a:pt x="1101" y="2650"/>
                </a:cubicBezTo>
                <a:cubicBezTo>
                  <a:pt x="1101" y="2625"/>
                  <a:pt x="1050" y="2650"/>
                  <a:pt x="1025" y="2625"/>
                </a:cubicBezTo>
                <a:cubicBezTo>
                  <a:pt x="1001" y="2625"/>
                  <a:pt x="925" y="2675"/>
                  <a:pt x="876" y="2701"/>
                </a:cubicBezTo>
                <a:cubicBezTo>
                  <a:pt x="825" y="2725"/>
                  <a:pt x="750" y="2701"/>
                  <a:pt x="776" y="2750"/>
                </a:cubicBezTo>
                <a:cubicBezTo>
                  <a:pt x="801" y="2775"/>
                  <a:pt x="725" y="2725"/>
                  <a:pt x="701" y="2750"/>
                </a:cubicBezTo>
                <a:cubicBezTo>
                  <a:pt x="701" y="2775"/>
                  <a:pt x="676" y="2750"/>
                  <a:pt x="676" y="2750"/>
                </a:cubicBezTo>
                <a:cubicBezTo>
                  <a:pt x="701" y="2725"/>
                  <a:pt x="625" y="2701"/>
                  <a:pt x="625" y="2725"/>
                </a:cubicBezTo>
                <a:cubicBezTo>
                  <a:pt x="625" y="2725"/>
                  <a:pt x="625" y="2750"/>
                  <a:pt x="576" y="2750"/>
                </a:cubicBezTo>
                <a:cubicBezTo>
                  <a:pt x="525" y="2750"/>
                  <a:pt x="476" y="2800"/>
                  <a:pt x="500" y="2825"/>
                </a:cubicBezTo>
                <a:cubicBezTo>
                  <a:pt x="550" y="2850"/>
                  <a:pt x="550" y="2850"/>
                  <a:pt x="550" y="2875"/>
                </a:cubicBezTo>
                <a:cubicBezTo>
                  <a:pt x="525" y="2875"/>
                  <a:pt x="476" y="2825"/>
                  <a:pt x="400" y="2825"/>
                </a:cubicBezTo>
                <a:cubicBezTo>
                  <a:pt x="325" y="2850"/>
                  <a:pt x="176" y="2750"/>
                  <a:pt x="176" y="2725"/>
                </a:cubicBezTo>
                <a:cubicBezTo>
                  <a:pt x="176" y="2701"/>
                  <a:pt x="76" y="2725"/>
                  <a:pt x="0" y="2725"/>
                </a:cubicBezTo>
                <a:cubicBezTo>
                  <a:pt x="0" y="4151"/>
                  <a:pt x="0" y="4151"/>
                  <a:pt x="0" y="4151"/>
                </a:cubicBezTo>
                <a:lnTo>
                  <a:pt x="50" y="4175"/>
                </a:lnTo>
                <a:cubicBezTo>
                  <a:pt x="76" y="4151"/>
                  <a:pt x="100" y="4175"/>
                  <a:pt x="150" y="4151"/>
                </a:cubicBezTo>
                <a:cubicBezTo>
                  <a:pt x="200" y="4126"/>
                  <a:pt x="200" y="4175"/>
                  <a:pt x="200" y="4200"/>
                </a:cubicBezTo>
                <a:cubicBezTo>
                  <a:pt x="200" y="4226"/>
                  <a:pt x="276" y="4251"/>
                  <a:pt x="300" y="4301"/>
                </a:cubicBezTo>
                <a:cubicBezTo>
                  <a:pt x="325" y="4326"/>
                  <a:pt x="350" y="4351"/>
                  <a:pt x="376" y="4351"/>
                </a:cubicBezTo>
                <a:cubicBezTo>
                  <a:pt x="400" y="4326"/>
                  <a:pt x="450" y="4301"/>
                  <a:pt x="450" y="4275"/>
                </a:cubicBezTo>
                <a:cubicBezTo>
                  <a:pt x="450" y="4226"/>
                  <a:pt x="601" y="4226"/>
                  <a:pt x="601" y="4275"/>
                </a:cubicBezTo>
                <a:cubicBezTo>
                  <a:pt x="601" y="4326"/>
                  <a:pt x="725" y="4375"/>
                  <a:pt x="801" y="4501"/>
                </a:cubicBezTo>
                <a:cubicBezTo>
                  <a:pt x="876" y="4626"/>
                  <a:pt x="850" y="4675"/>
                  <a:pt x="950" y="4701"/>
                </a:cubicBezTo>
                <a:cubicBezTo>
                  <a:pt x="1076" y="4751"/>
                  <a:pt x="1050" y="4775"/>
                  <a:pt x="1050" y="4801"/>
                </a:cubicBezTo>
                <a:cubicBezTo>
                  <a:pt x="1025" y="4851"/>
                  <a:pt x="1101" y="4851"/>
                  <a:pt x="1076" y="4901"/>
                </a:cubicBezTo>
                <a:cubicBezTo>
                  <a:pt x="1050" y="4901"/>
                  <a:pt x="1025" y="4926"/>
                  <a:pt x="1001" y="4926"/>
                </a:cubicBezTo>
                <a:cubicBezTo>
                  <a:pt x="1001" y="4951"/>
                  <a:pt x="1025" y="4975"/>
                  <a:pt x="1050" y="4975"/>
                </a:cubicBezTo>
                <a:cubicBezTo>
                  <a:pt x="1076" y="5001"/>
                  <a:pt x="1001" y="5001"/>
                  <a:pt x="1025" y="5026"/>
                </a:cubicBezTo>
                <a:cubicBezTo>
                  <a:pt x="1050" y="5051"/>
                  <a:pt x="1025" y="5075"/>
                  <a:pt x="1025" y="5101"/>
                </a:cubicBezTo>
                <a:cubicBezTo>
                  <a:pt x="1050" y="5126"/>
                  <a:pt x="1101" y="5101"/>
                  <a:pt x="1125" y="5101"/>
                </a:cubicBezTo>
                <a:cubicBezTo>
                  <a:pt x="1150" y="5075"/>
                  <a:pt x="1150" y="5126"/>
                  <a:pt x="1125" y="5151"/>
                </a:cubicBezTo>
                <a:cubicBezTo>
                  <a:pt x="1125" y="5175"/>
                  <a:pt x="1150" y="5201"/>
                  <a:pt x="1176" y="5175"/>
                </a:cubicBezTo>
                <a:cubicBezTo>
                  <a:pt x="1201" y="5151"/>
                  <a:pt x="1225" y="5226"/>
                  <a:pt x="1250" y="5226"/>
                </a:cubicBezTo>
                <a:cubicBezTo>
                  <a:pt x="1276" y="5226"/>
                  <a:pt x="1301" y="5275"/>
                  <a:pt x="1250" y="5275"/>
                </a:cubicBezTo>
                <a:cubicBezTo>
                  <a:pt x="1225" y="5275"/>
                  <a:pt x="1225" y="5326"/>
                  <a:pt x="1250" y="5326"/>
                </a:cubicBezTo>
                <a:cubicBezTo>
                  <a:pt x="1276" y="5326"/>
                  <a:pt x="1276" y="5351"/>
                  <a:pt x="1276" y="5376"/>
                </a:cubicBezTo>
                <a:cubicBezTo>
                  <a:pt x="1276" y="5401"/>
                  <a:pt x="1350" y="5426"/>
                  <a:pt x="1376" y="5401"/>
                </a:cubicBezTo>
                <a:cubicBezTo>
                  <a:pt x="1401" y="5401"/>
                  <a:pt x="1425" y="5426"/>
                  <a:pt x="1450" y="5451"/>
                </a:cubicBezTo>
                <a:cubicBezTo>
                  <a:pt x="1450" y="5476"/>
                  <a:pt x="1501" y="5500"/>
                  <a:pt x="1526" y="5476"/>
                </a:cubicBezTo>
                <a:cubicBezTo>
                  <a:pt x="1550" y="5451"/>
                  <a:pt x="1550" y="5500"/>
                  <a:pt x="1550" y="5526"/>
                </a:cubicBezTo>
                <a:cubicBezTo>
                  <a:pt x="1550" y="5551"/>
                  <a:pt x="1601" y="5551"/>
                  <a:pt x="1626" y="5551"/>
                </a:cubicBezTo>
                <a:cubicBezTo>
                  <a:pt x="1650" y="5551"/>
                  <a:pt x="1676" y="5576"/>
                  <a:pt x="1676" y="5576"/>
                </a:cubicBezTo>
                <a:cubicBezTo>
                  <a:pt x="1726" y="5551"/>
                  <a:pt x="1726" y="5626"/>
                  <a:pt x="1750" y="5651"/>
                </a:cubicBezTo>
                <a:cubicBezTo>
                  <a:pt x="4351" y="5651"/>
                  <a:pt x="4351" y="5651"/>
                  <a:pt x="4351" y="5651"/>
                </a:cubicBezTo>
                <a:cubicBezTo>
                  <a:pt x="4351" y="5651"/>
                  <a:pt x="4351" y="5576"/>
                  <a:pt x="4377" y="5600"/>
                </a:cubicBezTo>
                <a:cubicBezTo>
                  <a:pt x="4401" y="5626"/>
                  <a:pt x="4377" y="5651"/>
                  <a:pt x="4426" y="5676"/>
                </a:cubicBezTo>
                <a:cubicBezTo>
                  <a:pt x="4451" y="5676"/>
                  <a:pt x="4477" y="5701"/>
                  <a:pt x="4501" y="5701"/>
                </a:cubicBezTo>
                <a:cubicBezTo>
                  <a:pt x="4526" y="5701"/>
                  <a:pt x="4551" y="5676"/>
                  <a:pt x="4577" y="5701"/>
                </a:cubicBezTo>
                <a:cubicBezTo>
                  <a:pt x="4626" y="5751"/>
                  <a:pt x="4651" y="5701"/>
                  <a:pt x="4651" y="5726"/>
                </a:cubicBezTo>
                <a:cubicBezTo>
                  <a:pt x="4677" y="5751"/>
                  <a:pt x="4726" y="5776"/>
                  <a:pt x="4751" y="5751"/>
                </a:cubicBezTo>
                <a:cubicBezTo>
                  <a:pt x="4751" y="5726"/>
                  <a:pt x="4851" y="5751"/>
                  <a:pt x="4877" y="5776"/>
                </a:cubicBezTo>
                <a:cubicBezTo>
                  <a:pt x="4926" y="5726"/>
                  <a:pt x="4951" y="5651"/>
                  <a:pt x="5001" y="5651"/>
                </a:cubicBezTo>
                <a:cubicBezTo>
                  <a:pt x="5051" y="5651"/>
                  <a:pt x="5202" y="5676"/>
                  <a:pt x="5202" y="5726"/>
                </a:cubicBezTo>
                <a:cubicBezTo>
                  <a:pt x="5202" y="5801"/>
                  <a:pt x="5302" y="5751"/>
                  <a:pt x="5302" y="5801"/>
                </a:cubicBezTo>
                <a:cubicBezTo>
                  <a:pt x="5302" y="5851"/>
                  <a:pt x="5351" y="5901"/>
                  <a:pt x="5351" y="5926"/>
                </a:cubicBezTo>
                <a:cubicBezTo>
                  <a:pt x="5377" y="5951"/>
                  <a:pt x="5402" y="5951"/>
                  <a:pt x="5402" y="5976"/>
                </a:cubicBezTo>
                <a:cubicBezTo>
                  <a:pt x="5426" y="5976"/>
                  <a:pt x="5502" y="5976"/>
                  <a:pt x="5551" y="6001"/>
                </a:cubicBezTo>
                <a:cubicBezTo>
                  <a:pt x="5602" y="6026"/>
                  <a:pt x="5702" y="5976"/>
                  <a:pt x="5726" y="6051"/>
                </a:cubicBezTo>
                <a:cubicBezTo>
                  <a:pt x="5751" y="6101"/>
                  <a:pt x="5826" y="6151"/>
                  <a:pt x="5751" y="6176"/>
                </a:cubicBezTo>
                <a:cubicBezTo>
                  <a:pt x="5702" y="6176"/>
                  <a:pt x="5626" y="6101"/>
                  <a:pt x="5626" y="6151"/>
                </a:cubicBezTo>
                <a:cubicBezTo>
                  <a:pt x="5651" y="6176"/>
                  <a:pt x="5602" y="6151"/>
                  <a:pt x="5602" y="6226"/>
                </a:cubicBezTo>
                <a:cubicBezTo>
                  <a:pt x="5602" y="6276"/>
                  <a:pt x="5577" y="6376"/>
                  <a:pt x="5551" y="6376"/>
                </a:cubicBezTo>
                <a:lnTo>
                  <a:pt x="5551" y="6376"/>
                </a:lnTo>
                <a:cubicBezTo>
                  <a:pt x="5526" y="6401"/>
                  <a:pt x="5526" y="6426"/>
                  <a:pt x="5551" y="6451"/>
                </a:cubicBezTo>
                <a:cubicBezTo>
                  <a:pt x="5577" y="6426"/>
                  <a:pt x="5626" y="6376"/>
                  <a:pt x="5677" y="6376"/>
                </a:cubicBezTo>
                <a:cubicBezTo>
                  <a:pt x="5726" y="6376"/>
                  <a:pt x="5751" y="6426"/>
                  <a:pt x="5802" y="6401"/>
                </a:cubicBezTo>
                <a:cubicBezTo>
                  <a:pt x="5826" y="6376"/>
                  <a:pt x="5851" y="6351"/>
                  <a:pt x="5851" y="6376"/>
                </a:cubicBezTo>
                <a:lnTo>
                  <a:pt x="5851" y="6376"/>
                </a:lnTo>
                <a:cubicBezTo>
                  <a:pt x="5877" y="6376"/>
                  <a:pt x="5877" y="6376"/>
                  <a:pt x="5877" y="6351"/>
                </a:cubicBezTo>
                <a:lnTo>
                  <a:pt x="5877" y="6326"/>
                </a:lnTo>
                <a:cubicBezTo>
                  <a:pt x="5826" y="6326"/>
                  <a:pt x="5826" y="6326"/>
                  <a:pt x="5802" y="6301"/>
                </a:cubicBezTo>
                <a:cubicBezTo>
                  <a:pt x="5777" y="6251"/>
                  <a:pt x="5926" y="6226"/>
                  <a:pt x="6002" y="6226"/>
                </a:cubicBezTo>
                <a:cubicBezTo>
                  <a:pt x="6051" y="6226"/>
                  <a:pt x="6102" y="6201"/>
                  <a:pt x="6127" y="6226"/>
                </a:cubicBezTo>
                <a:cubicBezTo>
                  <a:pt x="6177" y="6176"/>
                  <a:pt x="6227" y="6126"/>
                  <a:pt x="6251" y="6126"/>
                </a:cubicBezTo>
                <a:cubicBezTo>
                  <a:pt x="6277" y="6126"/>
                  <a:pt x="6577" y="6126"/>
                  <a:pt x="6577" y="6126"/>
                </a:cubicBezTo>
                <a:cubicBezTo>
                  <a:pt x="6577" y="6126"/>
                  <a:pt x="6677" y="6051"/>
                  <a:pt x="6702" y="6001"/>
                </a:cubicBezTo>
                <a:cubicBezTo>
                  <a:pt x="6702" y="5951"/>
                  <a:pt x="6777" y="5801"/>
                  <a:pt x="6802" y="5826"/>
                </a:cubicBezTo>
                <a:cubicBezTo>
                  <a:pt x="6852" y="5851"/>
                  <a:pt x="6927" y="5851"/>
                  <a:pt x="6927" y="5876"/>
                </a:cubicBezTo>
                <a:cubicBezTo>
                  <a:pt x="6927" y="5901"/>
                  <a:pt x="6902" y="5976"/>
                  <a:pt x="7027" y="6126"/>
                </a:cubicBezTo>
                <a:cubicBezTo>
                  <a:pt x="7052" y="6101"/>
                  <a:pt x="7102" y="6076"/>
                  <a:pt x="7102" y="6076"/>
                </a:cubicBezTo>
                <a:cubicBezTo>
                  <a:pt x="7152" y="6101"/>
                  <a:pt x="7202" y="6051"/>
                  <a:pt x="7227" y="6001"/>
                </a:cubicBezTo>
                <a:cubicBezTo>
                  <a:pt x="7252" y="5976"/>
                  <a:pt x="7252" y="6026"/>
                  <a:pt x="7227" y="6051"/>
                </a:cubicBezTo>
                <a:cubicBezTo>
                  <a:pt x="7202" y="6051"/>
                  <a:pt x="7252" y="6076"/>
                  <a:pt x="7327" y="6076"/>
                </a:cubicBezTo>
                <a:cubicBezTo>
                  <a:pt x="7377" y="6076"/>
                  <a:pt x="7277" y="6101"/>
                  <a:pt x="7252" y="6101"/>
                </a:cubicBezTo>
                <a:cubicBezTo>
                  <a:pt x="7202" y="6101"/>
                  <a:pt x="7177" y="6101"/>
                  <a:pt x="7127" y="6151"/>
                </a:cubicBezTo>
                <a:cubicBezTo>
                  <a:pt x="7077" y="6226"/>
                  <a:pt x="7077" y="6226"/>
                  <a:pt x="7102" y="6276"/>
                </a:cubicBezTo>
                <a:cubicBezTo>
                  <a:pt x="7152" y="6301"/>
                  <a:pt x="7202" y="6276"/>
                  <a:pt x="7227" y="6251"/>
                </a:cubicBezTo>
                <a:cubicBezTo>
                  <a:pt x="7277" y="6201"/>
                  <a:pt x="7277" y="6176"/>
                  <a:pt x="7327" y="6176"/>
                </a:cubicBezTo>
                <a:cubicBezTo>
                  <a:pt x="7377" y="6176"/>
                  <a:pt x="7502" y="6126"/>
                  <a:pt x="7552" y="6101"/>
                </a:cubicBezTo>
                <a:cubicBezTo>
                  <a:pt x="7602" y="6101"/>
                  <a:pt x="7552" y="6076"/>
                  <a:pt x="7552" y="6051"/>
                </a:cubicBezTo>
                <a:cubicBezTo>
                  <a:pt x="7552" y="6026"/>
                  <a:pt x="7652" y="6026"/>
                  <a:pt x="7677" y="6026"/>
                </a:cubicBezTo>
                <a:cubicBezTo>
                  <a:pt x="7727" y="6001"/>
                  <a:pt x="7677" y="5976"/>
                  <a:pt x="7652" y="5976"/>
                </a:cubicBezTo>
                <a:close/>
                <a:moveTo>
                  <a:pt x="2226" y="3275"/>
                </a:moveTo>
                <a:lnTo>
                  <a:pt x="2226" y="3275"/>
                </a:lnTo>
                <a:cubicBezTo>
                  <a:pt x="2176" y="3350"/>
                  <a:pt x="2150" y="3350"/>
                  <a:pt x="2101" y="3350"/>
                </a:cubicBezTo>
                <a:cubicBezTo>
                  <a:pt x="2050" y="3326"/>
                  <a:pt x="2001" y="3350"/>
                  <a:pt x="2026" y="3375"/>
                </a:cubicBezTo>
                <a:cubicBezTo>
                  <a:pt x="2076" y="3401"/>
                  <a:pt x="2076" y="3426"/>
                  <a:pt x="2001" y="3426"/>
                </a:cubicBezTo>
                <a:cubicBezTo>
                  <a:pt x="1950" y="3450"/>
                  <a:pt x="1901" y="3501"/>
                  <a:pt x="1876" y="3475"/>
                </a:cubicBezTo>
                <a:cubicBezTo>
                  <a:pt x="1876" y="3475"/>
                  <a:pt x="1976" y="3401"/>
                  <a:pt x="1950" y="3375"/>
                </a:cubicBezTo>
                <a:cubicBezTo>
                  <a:pt x="1926" y="3350"/>
                  <a:pt x="1850" y="3401"/>
                  <a:pt x="1850" y="3426"/>
                </a:cubicBezTo>
                <a:cubicBezTo>
                  <a:pt x="1850" y="3475"/>
                  <a:pt x="1801" y="3475"/>
                  <a:pt x="1750" y="3475"/>
                </a:cubicBezTo>
                <a:cubicBezTo>
                  <a:pt x="1726" y="3450"/>
                  <a:pt x="1676" y="3426"/>
                  <a:pt x="1726" y="3426"/>
                </a:cubicBezTo>
                <a:cubicBezTo>
                  <a:pt x="1750" y="3426"/>
                  <a:pt x="1726" y="3401"/>
                  <a:pt x="1776" y="3375"/>
                </a:cubicBezTo>
                <a:cubicBezTo>
                  <a:pt x="1826" y="3350"/>
                  <a:pt x="1776" y="3326"/>
                  <a:pt x="1776" y="3326"/>
                </a:cubicBezTo>
                <a:cubicBezTo>
                  <a:pt x="1801" y="3301"/>
                  <a:pt x="1876" y="3326"/>
                  <a:pt x="1876" y="3301"/>
                </a:cubicBezTo>
                <a:cubicBezTo>
                  <a:pt x="1876" y="3275"/>
                  <a:pt x="1801" y="3250"/>
                  <a:pt x="1750" y="3250"/>
                </a:cubicBezTo>
                <a:cubicBezTo>
                  <a:pt x="1726" y="3275"/>
                  <a:pt x="1650" y="3326"/>
                  <a:pt x="1576" y="3301"/>
                </a:cubicBezTo>
                <a:cubicBezTo>
                  <a:pt x="1550" y="3275"/>
                  <a:pt x="1801" y="3250"/>
                  <a:pt x="1826" y="3226"/>
                </a:cubicBezTo>
                <a:cubicBezTo>
                  <a:pt x="1876" y="3175"/>
                  <a:pt x="2050" y="3126"/>
                  <a:pt x="2050" y="3175"/>
                </a:cubicBezTo>
                <a:cubicBezTo>
                  <a:pt x="2076" y="3201"/>
                  <a:pt x="1976" y="3226"/>
                  <a:pt x="2026" y="3250"/>
                </a:cubicBezTo>
                <a:cubicBezTo>
                  <a:pt x="2076" y="3275"/>
                  <a:pt x="2150" y="3275"/>
                  <a:pt x="2176" y="3226"/>
                </a:cubicBezTo>
                <a:cubicBezTo>
                  <a:pt x="2201" y="3201"/>
                  <a:pt x="2276" y="3201"/>
                  <a:pt x="2226" y="3275"/>
                </a:cubicBezTo>
                <a:close/>
                <a:moveTo>
                  <a:pt x="2751" y="3950"/>
                </a:moveTo>
                <a:lnTo>
                  <a:pt x="2751" y="3950"/>
                </a:lnTo>
                <a:cubicBezTo>
                  <a:pt x="2701" y="4001"/>
                  <a:pt x="2701" y="3975"/>
                  <a:pt x="2651" y="4001"/>
                </a:cubicBezTo>
                <a:cubicBezTo>
                  <a:pt x="2576" y="4001"/>
                  <a:pt x="2626" y="4050"/>
                  <a:pt x="2551" y="4075"/>
                </a:cubicBezTo>
                <a:cubicBezTo>
                  <a:pt x="2501" y="4075"/>
                  <a:pt x="2326" y="4075"/>
                  <a:pt x="2301" y="4050"/>
                </a:cubicBezTo>
                <a:cubicBezTo>
                  <a:pt x="2301" y="4026"/>
                  <a:pt x="2401" y="4026"/>
                  <a:pt x="2401" y="4001"/>
                </a:cubicBezTo>
                <a:cubicBezTo>
                  <a:pt x="2401" y="3975"/>
                  <a:pt x="2426" y="3926"/>
                  <a:pt x="2476" y="3926"/>
                </a:cubicBezTo>
                <a:cubicBezTo>
                  <a:pt x="2526" y="3926"/>
                  <a:pt x="2501" y="3875"/>
                  <a:pt x="2451" y="3850"/>
                </a:cubicBezTo>
                <a:cubicBezTo>
                  <a:pt x="2376" y="3826"/>
                  <a:pt x="2551" y="3801"/>
                  <a:pt x="2576" y="3850"/>
                </a:cubicBezTo>
                <a:cubicBezTo>
                  <a:pt x="2626" y="3901"/>
                  <a:pt x="2676" y="3926"/>
                  <a:pt x="2726" y="3901"/>
                </a:cubicBezTo>
                <a:cubicBezTo>
                  <a:pt x="2751" y="3850"/>
                  <a:pt x="2976" y="3750"/>
                  <a:pt x="2976" y="3801"/>
                </a:cubicBezTo>
                <a:cubicBezTo>
                  <a:pt x="2976" y="3850"/>
                  <a:pt x="2826" y="3901"/>
                  <a:pt x="2751" y="3950"/>
                </a:cubicBezTo>
                <a:close/>
                <a:moveTo>
                  <a:pt x="4201" y="5451"/>
                </a:moveTo>
                <a:lnTo>
                  <a:pt x="4201" y="5451"/>
                </a:lnTo>
                <a:cubicBezTo>
                  <a:pt x="4151" y="5476"/>
                  <a:pt x="4201" y="5351"/>
                  <a:pt x="4126" y="5301"/>
                </a:cubicBezTo>
                <a:cubicBezTo>
                  <a:pt x="4026" y="5251"/>
                  <a:pt x="3976" y="5151"/>
                  <a:pt x="3976" y="5075"/>
                </a:cubicBezTo>
                <a:cubicBezTo>
                  <a:pt x="3976" y="5026"/>
                  <a:pt x="4076" y="5001"/>
                  <a:pt x="4101" y="5051"/>
                </a:cubicBezTo>
                <a:cubicBezTo>
                  <a:pt x="4126" y="5101"/>
                  <a:pt x="4177" y="5251"/>
                  <a:pt x="4201" y="5326"/>
                </a:cubicBezTo>
                <a:cubicBezTo>
                  <a:pt x="4251" y="5376"/>
                  <a:pt x="4251" y="5451"/>
                  <a:pt x="4201" y="5451"/>
                </a:cubicBezTo>
                <a:close/>
              </a:path>
            </a:pathLst>
          </a:custGeom>
          <a:solidFill>
            <a:schemeClr val="accent3">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18" name="Freeform 242">
            <a:extLst>
              <a:ext uri="{FF2B5EF4-FFF2-40B4-BE49-F238E27FC236}">
                <a16:creationId xmlns:a16="http://schemas.microsoft.com/office/drawing/2014/main" id="{5D06A966-5624-AF41-84E7-92308B828270}"/>
              </a:ext>
            </a:extLst>
          </p:cNvPr>
          <p:cNvSpPr>
            <a:spLocks noChangeArrowheads="1"/>
          </p:cNvSpPr>
          <p:nvPr/>
        </p:nvSpPr>
        <p:spPr bwMode="auto">
          <a:xfrm>
            <a:off x="693223" y="2196799"/>
            <a:ext cx="3054356" cy="2072800"/>
          </a:xfrm>
          <a:custGeom>
            <a:avLst/>
            <a:gdLst>
              <a:gd name="T0" fmla="*/ 3001 w 9579"/>
              <a:gd name="T1" fmla="*/ 1850 h 6502"/>
              <a:gd name="T2" fmla="*/ 2551 w 9579"/>
              <a:gd name="T3" fmla="*/ 1726 h 6502"/>
              <a:gd name="T4" fmla="*/ 1801 w 9579"/>
              <a:gd name="T5" fmla="*/ 150 h 6502"/>
              <a:gd name="T6" fmla="*/ 1201 w 9579"/>
              <a:gd name="T7" fmla="*/ 76 h 6502"/>
              <a:gd name="T8" fmla="*/ 776 w 9579"/>
              <a:gd name="T9" fmla="*/ 125 h 6502"/>
              <a:gd name="T10" fmla="*/ 200 w 9579"/>
              <a:gd name="T11" fmla="*/ 425 h 6502"/>
              <a:gd name="T12" fmla="*/ 726 w 9579"/>
              <a:gd name="T13" fmla="*/ 825 h 6502"/>
              <a:gd name="T14" fmla="*/ 226 w 9579"/>
              <a:gd name="T15" fmla="*/ 876 h 6502"/>
              <a:gd name="T16" fmla="*/ 426 w 9579"/>
              <a:gd name="T17" fmla="*/ 1125 h 6502"/>
              <a:gd name="T18" fmla="*/ 476 w 9579"/>
              <a:gd name="T19" fmla="*/ 1350 h 6502"/>
              <a:gd name="T20" fmla="*/ 276 w 9579"/>
              <a:gd name="T21" fmla="*/ 1701 h 6502"/>
              <a:gd name="T22" fmla="*/ 676 w 9579"/>
              <a:gd name="T23" fmla="*/ 1950 h 6502"/>
              <a:gd name="T24" fmla="*/ 976 w 9579"/>
              <a:gd name="T25" fmla="*/ 2150 h 6502"/>
              <a:gd name="T26" fmla="*/ 626 w 9579"/>
              <a:gd name="T27" fmla="*/ 2426 h 6502"/>
              <a:gd name="T28" fmla="*/ 1126 w 9579"/>
              <a:gd name="T29" fmla="*/ 2150 h 6502"/>
              <a:gd name="T30" fmla="*/ 1376 w 9579"/>
              <a:gd name="T31" fmla="*/ 1826 h 6502"/>
              <a:gd name="T32" fmla="*/ 1701 w 9579"/>
              <a:gd name="T33" fmla="*/ 1650 h 6502"/>
              <a:gd name="T34" fmla="*/ 1751 w 9579"/>
              <a:gd name="T35" fmla="*/ 1801 h 6502"/>
              <a:gd name="T36" fmla="*/ 2001 w 9579"/>
              <a:gd name="T37" fmla="*/ 1676 h 6502"/>
              <a:gd name="T38" fmla="*/ 2201 w 9579"/>
              <a:gd name="T39" fmla="*/ 1750 h 6502"/>
              <a:gd name="T40" fmla="*/ 2727 w 9579"/>
              <a:gd name="T41" fmla="*/ 1876 h 6502"/>
              <a:gd name="T42" fmla="*/ 3127 w 9579"/>
              <a:gd name="T43" fmla="*/ 1950 h 6502"/>
              <a:gd name="T44" fmla="*/ 3152 w 9579"/>
              <a:gd name="T45" fmla="*/ 2276 h 6502"/>
              <a:gd name="T46" fmla="*/ 3276 w 9579"/>
              <a:gd name="T47" fmla="*/ 2126 h 6502"/>
              <a:gd name="T48" fmla="*/ 3376 w 9579"/>
              <a:gd name="T49" fmla="*/ 2326 h 6502"/>
              <a:gd name="T50" fmla="*/ 3301 w 9579"/>
              <a:gd name="T51" fmla="*/ 2401 h 6502"/>
              <a:gd name="T52" fmla="*/ 3501 w 9579"/>
              <a:gd name="T53" fmla="*/ 2426 h 6502"/>
              <a:gd name="T54" fmla="*/ 76 w 9579"/>
              <a:gd name="T55" fmla="*/ 2676 h 6502"/>
              <a:gd name="T56" fmla="*/ 300 w 9579"/>
              <a:gd name="T57" fmla="*/ 2550 h 6502"/>
              <a:gd name="T58" fmla="*/ 1326 w 9579"/>
              <a:gd name="T59" fmla="*/ 2126 h 6502"/>
              <a:gd name="T60" fmla="*/ 1501 w 9579"/>
              <a:gd name="T61" fmla="*/ 2050 h 6502"/>
              <a:gd name="T62" fmla="*/ 226 w 9579"/>
              <a:gd name="T63" fmla="*/ 1750 h 6502"/>
              <a:gd name="T64" fmla="*/ 1176 w 9579"/>
              <a:gd name="T65" fmla="*/ 6350 h 6502"/>
              <a:gd name="T66" fmla="*/ 776 w 9579"/>
              <a:gd name="T67" fmla="*/ 6176 h 6502"/>
              <a:gd name="T68" fmla="*/ 926 w 9579"/>
              <a:gd name="T69" fmla="*/ 6225 h 6502"/>
              <a:gd name="T70" fmla="*/ 8802 w 9579"/>
              <a:gd name="T71" fmla="*/ 3701 h 6502"/>
              <a:gd name="T72" fmla="*/ 8402 w 9579"/>
              <a:gd name="T73" fmla="*/ 3951 h 6502"/>
              <a:gd name="T74" fmla="*/ 8053 w 9579"/>
              <a:gd name="T75" fmla="*/ 3826 h 6502"/>
              <a:gd name="T76" fmla="*/ 7653 w 9579"/>
              <a:gd name="T77" fmla="*/ 4051 h 6502"/>
              <a:gd name="T78" fmla="*/ 7902 w 9579"/>
              <a:gd name="T79" fmla="*/ 3501 h 6502"/>
              <a:gd name="T80" fmla="*/ 7302 w 9579"/>
              <a:gd name="T81" fmla="*/ 3501 h 6502"/>
              <a:gd name="T82" fmla="*/ 7128 w 9579"/>
              <a:gd name="T83" fmla="*/ 3276 h 6502"/>
              <a:gd name="T84" fmla="*/ 4327 w 9579"/>
              <a:gd name="T85" fmla="*/ 3251 h 6502"/>
              <a:gd name="T86" fmla="*/ 4101 w 9579"/>
              <a:gd name="T87" fmla="*/ 3301 h 6502"/>
              <a:gd name="T88" fmla="*/ 4177 w 9579"/>
              <a:gd name="T89" fmla="*/ 3876 h 6502"/>
              <a:gd name="T90" fmla="*/ 4327 w 9579"/>
              <a:gd name="T91" fmla="*/ 4551 h 6502"/>
              <a:gd name="T92" fmla="*/ 4727 w 9579"/>
              <a:gd name="T93" fmla="*/ 4926 h 6502"/>
              <a:gd name="T94" fmla="*/ 5677 w 9579"/>
              <a:gd name="T95" fmla="*/ 5201 h 6502"/>
              <a:gd name="T96" fmla="*/ 6152 w 9579"/>
              <a:gd name="T97" fmla="*/ 5451 h 6502"/>
              <a:gd name="T98" fmla="*/ 6652 w 9579"/>
              <a:gd name="T99" fmla="*/ 5751 h 6502"/>
              <a:gd name="T100" fmla="*/ 6928 w 9579"/>
              <a:gd name="T101" fmla="*/ 5401 h 6502"/>
              <a:gd name="T102" fmla="*/ 7252 w 9579"/>
              <a:gd name="T103" fmla="*/ 5401 h 6502"/>
              <a:gd name="T104" fmla="*/ 7502 w 9579"/>
              <a:gd name="T105" fmla="*/ 5301 h 6502"/>
              <a:gd name="T106" fmla="*/ 7977 w 9579"/>
              <a:gd name="T107" fmla="*/ 5351 h 6502"/>
              <a:gd name="T108" fmla="*/ 8277 w 9579"/>
              <a:gd name="T109" fmla="*/ 5850 h 6502"/>
              <a:gd name="T110" fmla="*/ 8377 w 9579"/>
              <a:gd name="T111" fmla="*/ 5026 h 6502"/>
              <a:gd name="T112" fmla="*/ 8702 w 9579"/>
              <a:gd name="T113" fmla="*/ 4776 h 6502"/>
              <a:gd name="T114" fmla="*/ 8653 w 9579"/>
              <a:gd name="T115" fmla="*/ 4451 h 6502"/>
              <a:gd name="T116" fmla="*/ 8753 w 9579"/>
              <a:gd name="T117" fmla="*/ 4376 h 6502"/>
              <a:gd name="T118" fmla="*/ 8928 w 9579"/>
              <a:gd name="T119" fmla="*/ 4151 h 6502"/>
              <a:gd name="T120" fmla="*/ 9253 w 9579"/>
              <a:gd name="T121" fmla="*/ 3851 h 6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79" h="6502">
                <a:moveTo>
                  <a:pt x="3601" y="2376"/>
                </a:moveTo>
                <a:lnTo>
                  <a:pt x="3601" y="2376"/>
                </a:lnTo>
                <a:cubicBezTo>
                  <a:pt x="3601" y="2350"/>
                  <a:pt x="3627" y="2326"/>
                  <a:pt x="3501" y="2276"/>
                </a:cubicBezTo>
                <a:cubicBezTo>
                  <a:pt x="3401" y="2250"/>
                  <a:pt x="3427" y="2201"/>
                  <a:pt x="3352" y="2076"/>
                </a:cubicBezTo>
                <a:cubicBezTo>
                  <a:pt x="3276" y="1950"/>
                  <a:pt x="3152" y="1901"/>
                  <a:pt x="3152" y="1850"/>
                </a:cubicBezTo>
                <a:cubicBezTo>
                  <a:pt x="3152" y="1801"/>
                  <a:pt x="3001" y="1801"/>
                  <a:pt x="3001" y="1850"/>
                </a:cubicBezTo>
                <a:cubicBezTo>
                  <a:pt x="3001" y="1876"/>
                  <a:pt x="2951" y="1901"/>
                  <a:pt x="2927" y="1926"/>
                </a:cubicBezTo>
                <a:cubicBezTo>
                  <a:pt x="2901" y="1926"/>
                  <a:pt x="2876" y="1901"/>
                  <a:pt x="2851" y="1876"/>
                </a:cubicBezTo>
                <a:cubicBezTo>
                  <a:pt x="2827" y="1826"/>
                  <a:pt x="2751" y="1801"/>
                  <a:pt x="2751" y="1775"/>
                </a:cubicBezTo>
                <a:cubicBezTo>
                  <a:pt x="2751" y="1750"/>
                  <a:pt x="2751" y="1701"/>
                  <a:pt x="2701" y="1726"/>
                </a:cubicBezTo>
                <a:cubicBezTo>
                  <a:pt x="2651" y="1750"/>
                  <a:pt x="2627" y="1726"/>
                  <a:pt x="2601" y="1750"/>
                </a:cubicBezTo>
                <a:lnTo>
                  <a:pt x="2551" y="1726"/>
                </a:lnTo>
                <a:cubicBezTo>
                  <a:pt x="2551" y="300"/>
                  <a:pt x="2551" y="300"/>
                  <a:pt x="2551" y="300"/>
                </a:cubicBezTo>
                <a:lnTo>
                  <a:pt x="2527" y="276"/>
                </a:lnTo>
                <a:cubicBezTo>
                  <a:pt x="2451" y="250"/>
                  <a:pt x="2376" y="225"/>
                  <a:pt x="2327" y="225"/>
                </a:cubicBezTo>
                <a:cubicBezTo>
                  <a:pt x="2276" y="250"/>
                  <a:pt x="2176" y="250"/>
                  <a:pt x="2151" y="225"/>
                </a:cubicBezTo>
                <a:cubicBezTo>
                  <a:pt x="2101" y="225"/>
                  <a:pt x="2051" y="200"/>
                  <a:pt x="2001" y="225"/>
                </a:cubicBezTo>
                <a:cubicBezTo>
                  <a:pt x="1926" y="225"/>
                  <a:pt x="1876" y="176"/>
                  <a:pt x="1801" y="150"/>
                </a:cubicBezTo>
                <a:cubicBezTo>
                  <a:pt x="1701" y="125"/>
                  <a:pt x="1576" y="150"/>
                  <a:pt x="1551" y="176"/>
                </a:cubicBezTo>
                <a:cubicBezTo>
                  <a:pt x="1526" y="176"/>
                  <a:pt x="1526" y="150"/>
                  <a:pt x="1501" y="150"/>
                </a:cubicBezTo>
                <a:cubicBezTo>
                  <a:pt x="1451" y="150"/>
                  <a:pt x="1476" y="125"/>
                  <a:pt x="1476" y="100"/>
                </a:cubicBezTo>
                <a:cubicBezTo>
                  <a:pt x="1451" y="76"/>
                  <a:pt x="1351" y="100"/>
                  <a:pt x="1301" y="100"/>
                </a:cubicBezTo>
                <a:cubicBezTo>
                  <a:pt x="1276" y="100"/>
                  <a:pt x="1251" y="76"/>
                  <a:pt x="1251" y="50"/>
                </a:cubicBezTo>
                <a:cubicBezTo>
                  <a:pt x="1251" y="50"/>
                  <a:pt x="1226" y="50"/>
                  <a:pt x="1201" y="76"/>
                </a:cubicBezTo>
                <a:cubicBezTo>
                  <a:pt x="1201" y="100"/>
                  <a:pt x="1151" y="100"/>
                  <a:pt x="1126" y="76"/>
                </a:cubicBezTo>
                <a:cubicBezTo>
                  <a:pt x="1126" y="76"/>
                  <a:pt x="1176" y="76"/>
                  <a:pt x="1176" y="50"/>
                </a:cubicBezTo>
                <a:cubicBezTo>
                  <a:pt x="1176" y="25"/>
                  <a:pt x="1126" y="25"/>
                  <a:pt x="1101" y="0"/>
                </a:cubicBezTo>
                <a:cubicBezTo>
                  <a:pt x="1076" y="0"/>
                  <a:pt x="1051" y="25"/>
                  <a:pt x="1001" y="76"/>
                </a:cubicBezTo>
                <a:cubicBezTo>
                  <a:pt x="951" y="100"/>
                  <a:pt x="901" y="100"/>
                  <a:pt x="851" y="100"/>
                </a:cubicBezTo>
                <a:cubicBezTo>
                  <a:pt x="801" y="100"/>
                  <a:pt x="751" y="100"/>
                  <a:pt x="776" y="125"/>
                </a:cubicBezTo>
                <a:cubicBezTo>
                  <a:pt x="776" y="150"/>
                  <a:pt x="826" y="150"/>
                  <a:pt x="776" y="176"/>
                </a:cubicBezTo>
                <a:cubicBezTo>
                  <a:pt x="751" y="200"/>
                  <a:pt x="751" y="150"/>
                  <a:pt x="726" y="176"/>
                </a:cubicBezTo>
                <a:cubicBezTo>
                  <a:pt x="676" y="200"/>
                  <a:pt x="601" y="200"/>
                  <a:pt x="576" y="200"/>
                </a:cubicBezTo>
                <a:cubicBezTo>
                  <a:pt x="551" y="200"/>
                  <a:pt x="501" y="276"/>
                  <a:pt x="476" y="276"/>
                </a:cubicBezTo>
                <a:cubicBezTo>
                  <a:pt x="451" y="300"/>
                  <a:pt x="476" y="325"/>
                  <a:pt x="426" y="375"/>
                </a:cubicBezTo>
                <a:cubicBezTo>
                  <a:pt x="376" y="450"/>
                  <a:pt x="226" y="425"/>
                  <a:pt x="200" y="425"/>
                </a:cubicBezTo>
                <a:cubicBezTo>
                  <a:pt x="151" y="425"/>
                  <a:pt x="176" y="475"/>
                  <a:pt x="176" y="501"/>
                </a:cubicBezTo>
                <a:cubicBezTo>
                  <a:pt x="151" y="525"/>
                  <a:pt x="176" y="525"/>
                  <a:pt x="276" y="550"/>
                </a:cubicBezTo>
                <a:cubicBezTo>
                  <a:pt x="351" y="576"/>
                  <a:pt x="426" y="701"/>
                  <a:pt x="426" y="725"/>
                </a:cubicBezTo>
                <a:cubicBezTo>
                  <a:pt x="426" y="750"/>
                  <a:pt x="551" y="725"/>
                  <a:pt x="576" y="725"/>
                </a:cubicBezTo>
                <a:cubicBezTo>
                  <a:pt x="626" y="725"/>
                  <a:pt x="576" y="801"/>
                  <a:pt x="626" y="801"/>
                </a:cubicBezTo>
                <a:cubicBezTo>
                  <a:pt x="651" y="825"/>
                  <a:pt x="701" y="801"/>
                  <a:pt x="726" y="825"/>
                </a:cubicBezTo>
                <a:cubicBezTo>
                  <a:pt x="726" y="850"/>
                  <a:pt x="651" y="825"/>
                  <a:pt x="601" y="850"/>
                </a:cubicBezTo>
                <a:cubicBezTo>
                  <a:pt x="551" y="901"/>
                  <a:pt x="551" y="901"/>
                  <a:pt x="526" y="876"/>
                </a:cubicBezTo>
                <a:cubicBezTo>
                  <a:pt x="501" y="850"/>
                  <a:pt x="426" y="876"/>
                  <a:pt x="400" y="876"/>
                </a:cubicBezTo>
                <a:cubicBezTo>
                  <a:pt x="376" y="876"/>
                  <a:pt x="400" y="825"/>
                  <a:pt x="400" y="825"/>
                </a:cubicBezTo>
                <a:cubicBezTo>
                  <a:pt x="400" y="801"/>
                  <a:pt x="351" y="776"/>
                  <a:pt x="276" y="825"/>
                </a:cubicBezTo>
                <a:cubicBezTo>
                  <a:pt x="226" y="850"/>
                  <a:pt x="251" y="850"/>
                  <a:pt x="226" y="876"/>
                </a:cubicBezTo>
                <a:cubicBezTo>
                  <a:pt x="226" y="901"/>
                  <a:pt x="200" y="850"/>
                  <a:pt x="151" y="876"/>
                </a:cubicBezTo>
                <a:cubicBezTo>
                  <a:pt x="100" y="901"/>
                  <a:pt x="25" y="925"/>
                  <a:pt x="25" y="950"/>
                </a:cubicBezTo>
                <a:cubicBezTo>
                  <a:pt x="0" y="976"/>
                  <a:pt x="126" y="1001"/>
                  <a:pt x="151" y="1001"/>
                </a:cubicBezTo>
                <a:cubicBezTo>
                  <a:pt x="200" y="1025"/>
                  <a:pt x="100" y="1050"/>
                  <a:pt x="151" y="1050"/>
                </a:cubicBezTo>
                <a:cubicBezTo>
                  <a:pt x="176" y="1076"/>
                  <a:pt x="151" y="1101"/>
                  <a:pt x="226" y="1125"/>
                </a:cubicBezTo>
                <a:cubicBezTo>
                  <a:pt x="276" y="1150"/>
                  <a:pt x="376" y="1125"/>
                  <a:pt x="426" y="1125"/>
                </a:cubicBezTo>
                <a:cubicBezTo>
                  <a:pt x="451" y="1125"/>
                  <a:pt x="476" y="1150"/>
                  <a:pt x="501" y="1125"/>
                </a:cubicBezTo>
                <a:cubicBezTo>
                  <a:pt x="526" y="1101"/>
                  <a:pt x="626" y="1025"/>
                  <a:pt x="676" y="1076"/>
                </a:cubicBezTo>
                <a:cubicBezTo>
                  <a:pt x="726" y="1125"/>
                  <a:pt x="626" y="1125"/>
                  <a:pt x="651" y="1150"/>
                </a:cubicBezTo>
                <a:cubicBezTo>
                  <a:pt x="676" y="1176"/>
                  <a:pt x="701" y="1225"/>
                  <a:pt x="651" y="1276"/>
                </a:cubicBezTo>
                <a:cubicBezTo>
                  <a:pt x="601" y="1301"/>
                  <a:pt x="551" y="1276"/>
                  <a:pt x="526" y="1276"/>
                </a:cubicBezTo>
                <a:cubicBezTo>
                  <a:pt x="501" y="1276"/>
                  <a:pt x="526" y="1325"/>
                  <a:pt x="476" y="1350"/>
                </a:cubicBezTo>
                <a:cubicBezTo>
                  <a:pt x="451" y="1376"/>
                  <a:pt x="426" y="1325"/>
                  <a:pt x="376" y="1325"/>
                </a:cubicBezTo>
                <a:cubicBezTo>
                  <a:pt x="326" y="1325"/>
                  <a:pt x="326" y="1376"/>
                  <a:pt x="326" y="1425"/>
                </a:cubicBezTo>
                <a:cubicBezTo>
                  <a:pt x="326" y="1450"/>
                  <a:pt x="251" y="1401"/>
                  <a:pt x="226" y="1476"/>
                </a:cubicBezTo>
                <a:cubicBezTo>
                  <a:pt x="226" y="1550"/>
                  <a:pt x="126" y="1501"/>
                  <a:pt x="200" y="1576"/>
                </a:cubicBezTo>
                <a:cubicBezTo>
                  <a:pt x="251" y="1650"/>
                  <a:pt x="226" y="1601"/>
                  <a:pt x="276" y="1625"/>
                </a:cubicBezTo>
                <a:cubicBezTo>
                  <a:pt x="326" y="1650"/>
                  <a:pt x="226" y="1701"/>
                  <a:pt x="276" y="1701"/>
                </a:cubicBezTo>
                <a:cubicBezTo>
                  <a:pt x="300" y="1726"/>
                  <a:pt x="351" y="1801"/>
                  <a:pt x="376" y="1826"/>
                </a:cubicBezTo>
                <a:cubicBezTo>
                  <a:pt x="426" y="1850"/>
                  <a:pt x="451" y="1801"/>
                  <a:pt x="501" y="1801"/>
                </a:cubicBezTo>
                <a:cubicBezTo>
                  <a:pt x="551" y="1801"/>
                  <a:pt x="526" y="1750"/>
                  <a:pt x="551" y="1775"/>
                </a:cubicBezTo>
                <a:cubicBezTo>
                  <a:pt x="576" y="1801"/>
                  <a:pt x="601" y="1850"/>
                  <a:pt x="576" y="1876"/>
                </a:cubicBezTo>
                <a:cubicBezTo>
                  <a:pt x="551" y="1901"/>
                  <a:pt x="576" y="1950"/>
                  <a:pt x="576" y="1976"/>
                </a:cubicBezTo>
                <a:cubicBezTo>
                  <a:pt x="576" y="2001"/>
                  <a:pt x="676" y="1976"/>
                  <a:pt x="676" y="1950"/>
                </a:cubicBezTo>
                <a:cubicBezTo>
                  <a:pt x="676" y="1926"/>
                  <a:pt x="751" y="1926"/>
                  <a:pt x="801" y="1976"/>
                </a:cubicBezTo>
                <a:cubicBezTo>
                  <a:pt x="851" y="2001"/>
                  <a:pt x="876" y="2026"/>
                  <a:pt x="876" y="1976"/>
                </a:cubicBezTo>
                <a:cubicBezTo>
                  <a:pt x="876" y="1950"/>
                  <a:pt x="901" y="1901"/>
                  <a:pt x="901" y="1926"/>
                </a:cubicBezTo>
                <a:cubicBezTo>
                  <a:pt x="901" y="1976"/>
                  <a:pt x="951" y="1976"/>
                  <a:pt x="1001" y="1950"/>
                </a:cubicBezTo>
                <a:cubicBezTo>
                  <a:pt x="1076" y="1926"/>
                  <a:pt x="1051" y="1950"/>
                  <a:pt x="1001" y="2001"/>
                </a:cubicBezTo>
                <a:cubicBezTo>
                  <a:pt x="951" y="2050"/>
                  <a:pt x="1001" y="2126"/>
                  <a:pt x="976" y="2150"/>
                </a:cubicBezTo>
                <a:cubicBezTo>
                  <a:pt x="951" y="2150"/>
                  <a:pt x="926" y="2226"/>
                  <a:pt x="851" y="2250"/>
                </a:cubicBezTo>
                <a:cubicBezTo>
                  <a:pt x="801" y="2250"/>
                  <a:pt x="726" y="2350"/>
                  <a:pt x="701" y="2376"/>
                </a:cubicBezTo>
                <a:cubicBezTo>
                  <a:pt x="701" y="2376"/>
                  <a:pt x="576" y="2326"/>
                  <a:pt x="551" y="2376"/>
                </a:cubicBezTo>
                <a:cubicBezTo>
                  <a:pt x="551" y="2426"/>
                  <a:pt x="476" y="2450"/>
                  <a:pt x="476" y="2476"/>
                </a:cubicBezTo>
                <a:cubicBezTo>
                  <a:pt x="501" y="2501"/>
                  <a:pt x="601" y="2450"/>
                  <a:pt x="601" y="2426"/>
                </a:cubicBezTo>
                <a:cubicBezTo>
                  <a:pt x="601" y="2401"/>
                  <a:pt x="626" y="2401"/>
                  <a:pt x="626" y="2426"/>
                </a:cubicBezTo>
                <a:cubicBezTo>
                  <a:pt x="651" y="2426"/>
                  <a:pt x="701" y="2401"/>
                  <a:pt x="701" y="2401"/>
                </a:cubicBezTo>
                <a:cubicBezTo>
                  <a:pt x="726" y="2376"/>
                  <a:pt x="751" y="2376"/>
                  <a:pt x="776" y="2376"/>
                </a:cubicBezTo>
                <a:cubicBezTo>
                  <a:pt x="801" y="2376"/>
                  <a:pt x="801" y="2350"/>
                  <a:pt x="851" y="2350"/>
                </a:cubicBezTo>
                <a:cubicBezTo>
                  <a:pt x="926" y="2350"/>
                  <a:pt x="901" y="2326"/>
                  <a:pt x="926" y="2301"/>
                </a:cubicBezTo>
                <a:cubicBezTo>
                  <a:pt x="926" y="2276"/>
                  <a:pt x="1076" y="2201"/>
                  <a:pt x="1101" y="2201"/>
                </a:cubicBezTo>
                <a:cubicBezTo>
                  <a:pt x="1126" y="2201"/>
                  <a:pt x="1101" y="2150"/>
                  <a:pt x="1126" y="2150"/>
                </a:cubicBezTo>
                <a:cubicBezTo>
                  <a:pt x="1151" y="2150"/>
                  <a:pt x="1201" y="2101"/>
                  <a:pt x="1226" y="2076"/>
                </a:cubicBezTo>
                <a:cubicBezTo>
                  <a:pt x="1276" y="2050"/>
                  <a:pt x="1276" y="2076"/>
                  <a:pt x="1301" y="2050"/>
                </a:cubicBezTo>
                <a:cubicBezTo>
                  <a:pt x="1326" y="2050"/>
                  <a:pt x="1301" y="2001"/>
                  <a:pt x="1326" y="1976"/>
                </a:cubicBezTo>
                <a:cubicBezTo>
                  <a:pt x="1351" y="1976"/>
                  <a:pt x="1376" y="1950"/>
                  <a:pt x="1376" y="1950"/>
                </a:cubicBezTo>
                <a:cubicBezTo>
                  <a:pt x="1376" y="1926"/>
                  <a:pt x="1326" y="1926"/>
                  <a:pt x="1301" y="1901"/>
                </a:cubicBezTo>
                <a:cubicBezTo>
                  <a:pt x="1301" y="1876"/>
                  <a:pt x="1351" y="1826"/>
                  <a:pt x="1376" y="1826"/>
                </a:cubicBezTo>
                <a:cubicBezTo>
                  <a:pt x="1401" y="1826"/>
                  <a:pt x="1451" y="1801"/>
                  <a:pt x="1451" y="1775"/>
                </a:cubicBezTo>
                <a:cubicBezTo>
                  <a:pt x="1451" y="1750"/>
                  <a:pt x="1476" y="1750"/>
                  <a:pt x="1501" y="1701"/>
                </a:cubicBezTo>
                <a:cubicBezTo>
                  <a:pt x="1526" y="1676"/>
                  <a:pt x="1526" y="1650"/>
                  <a:pt x="1551" y="1650"/>
                </a:cubicBezTo>
                <a:cubicBezTo>
                  <a:pt x="1576" y="1650"/>
                  <a:pt x="1601" y="1625"/>
                  <a:pt x="1651" y="1601"/>
                </a:cubicBezTo>
                <a:cubicBezTo>
                  <a:pt x="1676" y="1576"/>
                  <a:pt x="1651" y="1625"/>
                  <a:pt x="1701" y="1625"/>
                </a:cubicBezTo>
                <a:cubicBezTo>
                  <a:pt x="1751" y="1625"/>
                  <a:pt x="1751" y="1676"/>
                  <a:pt x="1701" y="1650"/>
                </a:cubicBezTo>
                <a:cubicBezTo>
                  <a:pt x="1651" y="1625"/>
                  <a:pt x="1626" y="1650"/>
                  <a:pt x="1601" y="1676"/>
                </a:cubicBezTo>
                <a:cubicBezTo>
                  <a:pt x="1551" y="1701"/>
                  <a:pt x="1601" y="1726"/>
                  <a:pt x="1551" y="1750"/>
                </a:cubicBezTo>
                <a:cubicBezTo>
                  <a:pt x="1526" y="1801"/>
                  <a:pt x="1526" y="1826"/>
                  <a:pt x="1576" y="1826"/>
                </a:cubicBezTo>
                <a:cubicBezTo>
                  <a:pt x="1601" y="1826"/>
                  <a:pt x="1576" y="1850"/>
                  <a:pt x="1526" y="1876"/>
                </a:cubicBezTo>
                <a:cubicBezTo>
                  <a:pt x="1501" y="1876"/>
                  <a:pt x="1526" y="1901"/>
                  <a:pt x="1576" y="1901"/>
                </a:cubicBezTo>
                <a:cubicBezTo>
                  <a:pt x="1626" y="1901"/>
                  <a:pt x="1701" y="1826"/>
                  <a:pt x="1751" y="1801"/>
                </a:cubicBezTo>
                <a:cubicBezTo>
                  <a:pt x="1826" y="1775"/>
                  <a:pt x="1876" y="1801"/>
                  <a:pt x="1901" y="1801"/>
                </a:cubicBezTo>
                <a:cubicBezTo>
                  <a:pt x="1901" y="1775"/>
                  <a:pt x="1876" y="1750"/>
                  <a:pt x="1901" y="1750"/>
                </a:cubicBezTo>
                <a:cubicBezTo>
                  <a:pt x="1926" y="1726"/>
                  <a:pt x="1876" y="1726"/>
                  <a:pt x="1851" y="1701"/>
                </a:cubicBezTo>
                <a:cubicBezTo>
                  <a:pt x="1851" y="1650"/>
                  <a:pt x="1876" y="1676"/>
                  <a:pt x="1876" y="1650"/>
                </a:cubicBezTo>
                <a:cubicBezTo>
                  <a:pt x="1901" y="1601"/>
                  <a:pt x="1926" y="1625"/>
                  <a:pt x="1926" y="1650"/>
                </a:cubicBezTo>
                <a:cubicBezTo>
                  <a:pt x="1951" y="1650"/>
                  <a:pt x="1976" y="1625"/>
                  <a:pt x="2001" y="1676"/>
                </a:cubicBezTo>
                <a:cubicBezTo>
                  <a:pt x="2026" y="1701"/>
                  <a:pt x="2051" y="1650"/>
                  <a:pt x="2076" y="1676"/>
                </a:cubicBezTo>
                <a:cubicBezTo>
                  <a:pt x="2101" y="1701"/>
                  <a:pt x="2076" y="1701"/>
                  <a:pt x="2026" y="1701"/>
                </a:cubicBezTo>
                <a:cubicBezTo>
                  <a:pt x="2001" y="1726"/>
                  <a:pt x="2026" y="1775"/>
                  <a:pt x="2051" y="1750"/>
                </a:cubicBezTo>
                <a:cubicBezTo>
                  <a:pt x="2076" y="1726"/>
                  <a:pt x="2101" y="1701"/>
                  <a:pt x="2126" y="1726"/>
                </a:cubicBezTo>
                <a:cubicBezTo>
                  <a:pt x="2151" y="1750"/>
                  <a:pt x="2151" y="1750"/>
                  <a:pt x="2176" y="1726"/>
                </a:cubicBezTo>
                <a:cubicBezTo>
                  <a:pt x="2201" y="1701"/>
                  <a:pt x="2201" y="1726"/>
                  <a:pt x="2201" y="1750"/>
                </a:cubicBezTo>
                <a:cubicBezTo>
                  <a:pt x="2201" y="1750"/>
                  <a:pt x="2251" y="1775"/>
                  <a:pt x="2301" y="1775"/>
                </a:cubicBezTo>
                <a:cubicBezTo>
                  <a:pt x="2376" y="1775"/>
                  <a:pt x="2476" y="1775"/>
                  <a:pt x="2501" y="1775"/>
                </a:cubicBezTo>
                <a:cubicBezTo>
                  <a:pt x="2551" y="1775"/>
                  <a:pt x="2527" y="1801"/>
                  <a:pt x="2601" y="1826"/>
                </a:cubicBezTo>
                <a:cubicBezTo>
                  <a:pt x="2651" y="1826"/>
                  <a:pt x="2676" y="1750"/>
                  <a:pt x="2701" y="1775"/>
                </a:cubicBezTo>
                <a:cubicBezTo>
                  <a:pt x="2751" y="1826"/>
                  <a:pt x="2701" y="1826"/>
                  <a:pt x="2701" y="1850"/>
                </a:cubicBezTo>
                <a:cubicBezTo>
                  <a:pt x="2676" y="1876"/>
                  <a:pt x="2701" y="1876"/>
                  <a:pt x="2727" y="1876"/>
                </a:cubicBezTo>
                <a:cubicBezTo>
                  <a:pt x="2751" y="1901"/>
                  <a:pt x="2827" y="1901"/>
                  <a:pt x="2851" y="1926"/>
                </a:cubicBezTo>
                <a:cubicBezTo>
                  <a:pt x="2876" y="1950"/>
                  <a:pt x="2901" y="2001"/>
                  <a:pt x="2951" y="2026"/>
                </a:cubicBezTo>
                <a:cubicBezTo>
                  <a:pt x="3027" y="2050"/>
                  <a:pt x="2951" y="1950"/>
                  <a:pt x="3001" y="1976"/>
                </a:cubicBezTo>
                <a:cubicBezTo>
                  <a:pt x="3051" y="2026"/>
                  <a:pt x="3051" y="1976"/>
                  <a:pt x="3076" y="2026"/>
                </a:cubicBezTo>
                <a:cubicBezTo>
                  <a:pt x="3127" y="2050"/>
                  <a:pt x="3101" y="2001"/>
                  <a:pt x="3101" y="1926"/>
                </a:cubicBezTo>
                <a:cubicBezTo>
                  <a:pt x="3076" y="1876"/>
                  <a:pt x="3101" y="1926"/>
                  <a:pt x="3127" y="1950"/>
                </a:cubicBezTo>
                <a:cubicBezTo>
                  <a:pt x="3152" y="1976"/>
                  <a:pt x="3152" y="2026"/>
                  <a:pt x="3127" y="2076"/>
                </a:cubicBezTo>
                <a:cubicBezTo>
                  <a:pt x="3127" y="2101"/>
                  <a:pt x="3051" y="2076"/>
                  <a:pt x="3076" y="2050"/>
                </a:cubicBezTo>
                <a:cubicBezTo>
                  <a:pt x="3076" y="2026"/>
                  <a:pt x="3001" y="2050"/>
                  <a:pt x="3001" y="2076"/>
                </a:cubicBezTo>
                <a:cubicBezTo>
                  <a:pt x="3001" y="2101"/>
                  <a:pt x="3051" y="2150"/>
                  <a:pt x="3076" y="2150"/>
                </a:cubicBezTo>
                <a:cubicBezTo>
                  <a:pt x="3127" y="2176"/>
                  <a:pt x="3101" y="2226"/>
                  <a:pt x="3101" y="2226"/>
                </a:cubicBezTo>
                <a:cubicBezTo>
                  <a:pt x="3152" y="2226"/>
                  <a:pt x="3127" y="2301"/>
                  <a:pt x="3152" y="2276"/>
                </a:cubicBezTo>
                <a:cubicBezTo>
                  <a:pt x="3176" y="2276"/>
                  <a:pt x="3176" y="2201"/>
                  <a:pt x="3152" y="2176"/>
                </a:cubicBezTo>
                <a:cubicBezTo>
                  <a:pt x="3127" y="2150"/>
                  <a:pt x="3127" y="2101"/>
                  <a:pt x="3152" y="2126"/>
                </a:cubicBezTo>
                <a:cubicBezTo>
                  <a:pt x="3176" y="2126"/>
                  <a:pt x="3152" y="2176"/>
                  <a:pt x="3176" y="2176"/>
                </a:cubicBezTo>
                <a:cubicBezTo>
                  <a:pt x="3176" y="2201"/>
                  <a:pt x="3201" y="2176"/>
                  <a:pt x="3227" y="2150"/>
                </a:cubicBezTo>
                <a:cubicBezTo>
                  <a:pt x="3252" y="2126"/>
                  <a:pt x="3227" y="2076"/>
                  <a:pt x="3227" y="2050"/>
                </a:cubicBezTo>
                <a:cubicBezTo>
                  <a:pt x="3227" y="2026"/>
                  <a:pt x="3276" y="2076"/>
                  <a:pt x="3276" y="2126"/>
                </a:cubicBezTo>
                <a:cubicBezTo>
                  <a:pt x="3301" y="2176"/>
                  <a:pt x="3252" y="2176"/>
                  <a:pt x="3252" y="2201"/>
                </a:cubicBezTo>
                <a:cubicBezTo>
                  <a:pt x="3252" y="2226"/>
                  <a:pt x="3201" y="2201"/>
                  <a:pt x="3201" y="2226"/>
                </a:cubicBezTo>
                <a:cubicBezTo>
                  <a:pt x="3176" y="2226"/>
                  <a:pt x="3201" y="2301"/>
                  <a:pt x="3201" y="2326"/>
                </a:cubicBezTo>
                <a:cubicBezTo>
                  <a:pt x="3227" y="2326"/>
                  <a:pt x="3227" y="2250"/>
                  <a:pt x="3252" y="2276"/>
                </a:cubicBezTo>
                <a:cubicBezTo>
                  <a:pt x="3252" y="2326"/>
                  <a:pt x="3301" y="2226"/>
                  <a:pt x="3301" y="2276"/>
                </a:cubicBezTo>
                <a:cubicBezTo>
                  <a:pt x="3327" y="2301"/>
                  <a:pt x="3376" y="2350"/>
                  <a:pt x="3376" y="2326"/>
                </a:cubicBezTo>
                <a:cubicBezTo>
                  <a:pt x="3401" y="2326"/>
                  <a:pt x="3376" y="2276"/>
                  <a:pt x="3352" y="2276"/>
                </a:cubicBezTo>
                <a:cubicBezTo>
                  <a:pt x="3327" y="2276"/>
                  <a:pt x="3327" y="2226"/>
                  <a:pt x="3352" y="2226"/>
                </a:cubicBezTo>
                <a:cubicBezTo>
                  <a:pt x="3376" y="2226"/>
                  <a:pt x="3427" y="2301"/>
                  <a:pt x="3427" y="2326"/>
                </a:cubicBezTo>
                <a:cubicBezTo>
                  <a:pt x="3427" y="2350"/>
                  <a:pt x="3401" y="2350"/>
                  <a:pt x="3376" y="2376"/>
                </a:cubicBezTo>
                <a:cubicBezTo>
                  <a:pt x="3352" y="2401"/>
                  <a:pt x="3327" y="2326"/>
                  <a:pt x="3301" y="2326"/>
                </a:cubicBezTo>
                <a:cubicBezTo>
                  <a:pt x="3276" y="2326"/>
                  <a:pt x="3301" y="2376"/>
                  <a:pt x="3301" y="2401"/>
                </a:cubicBezTo>
                <a:cubicBezTo>
                  <a:pt x="3327" y="2426"/>
                  <a:pt x="3276" y="2476"/>
                  <a:pt x="3301" y="2501"/>
                </a:cubicBezTo>
                <a:cubicBezTo>
                  <a:pt x="3352" y="2526"/>
                  <a:pt x="3327" y="2476"/>
                  <a:pt x="3352" y="2476"/>
                </a:cubicBezTo>
                <a:cubicBezTo>
                  <a:pt x="3352" y="2450"/>
                  <a:pt x="3376" y="2476"/>
                  <a:pt x="3401" y="2476"/>
                </a:cubicBezTo>
                <a:cubicBezTo>
                  <a:pt x="3401" y="2501"/>
                  <a:pt x="3427" y="2450"/>
                  <a:pt x="3427" y="2426"/>
                </a:cubicBezTo>
                <a:cubicBezTo>
                  <a:pt x="3427" y="2426"/>
                  <a:pt x="3452" y="2426"/>
                  <a:pt x="3452" y="2450"/>
                </a:cubicBezTo>
                <a:cubicBezTo>
                  <a:pt x="3476" y="2476"/>
                  <a:pt x="3476" y="2426"/>
                  <a:pt x="3501" y="2426"/>
                </a:cubicBezTo>
                <a:cubicBezTo>
                  <a:pt x="3527" y="2426"/>
                  <a:pt x="3527" y="2476"/>
                  <a:pt x="3527" y="2501"/>
                </a:cubicBezTo>
                <a:cubicBezTo>
                  <a:pt x="3527" y="2526"/>
                  <a:pt x="3552" y="2476"/>
                  <a:pt x="3552" y="2501"/>
                </a:cubicBezTo>
                <a:lnTo>
                  <a:pt x="3552" y="2501"/>
                </a:lnTo>
                <a:cubicBezTo>
                  <a:pt x="3576" y="2501"/>
                  <a:pt x="3601" y="2476"/>
                  <a:pt x="3627" y="2476"/>
                </a:cubicBezTo>
                <a:cubicBezTo>
                  <a:pt x="3652" y="2426"/>
                  <a:pt x="3576" y="2426"/>
                  <a:pt x="3601" y="2376"/>
                </a:cubicBezTo>
                <a:close/>
                <a:moveTo>
                  <a:pt x="76" y="2676"/>
                </a:moveTo>
                <a:lnTo>
                  <a:pt x="76" y="2676"/>
                </a:lnTo>
                <a:cubicBezTo>
                  <a:pt x="126" y="2650"/>
                  <a:pt x="151" y="2626"/>
                  <a:pt x="126" y="2601"/>
                </a:cubicBezTo>
                <a:cubicBezTo>
                  <a:pt x="100" y="2576"/>
                  <a:pt x="51" y="2701"/>
                  <a:pt x="76" y="2676"/>
                </a:cubicBezTo>
                <a:close/>
                <a:moveTo>
                  <a:pt x="426" y="2501"/>
                </a:moveTo>
                <a:lnTo>
                  <a:pt x="426" y="2501"/>
                </a:lnTo>
                <a:cubicBezTo>
                  <a:pt x="400" y="2476"/>
                  <a:pt x="276" y="2550"/>
                  <a:pt x="300" y="2550"/>
                </a:cubicBezTo>
                <a:cubicBezTo>
                  <a:pt x="351" y="2550"/>
                  <a:pt x="351" y="2526"/>
                  <a:pt x="376" y="2526"/>
                </a:cubicBezTo>
                <a:cubicBezTo>
                  <a:pt x="426" y="2526"/>
                  <a:pt x="476" y="2501"/>
                  <a:pt x="426" y="2501"/>
                </a:cubicBezTo>
                <a:close/>
                <a:moveTo>
                  <a:pt x="1501" y="2001"/>
                </a:moveTo>
                <a:lnTo>
                  <a:pt x="1501" y="2001"/>
                </a:lnTo>
                <a:cubicBezTo>
                  <a:pt x="1501" y="1976"/>
                  <a:pt x="1451" y="1976"/>
                  <a:pt x="1426" y="2026"/>
                </a:cubicBezTo>
                <a:cubicBezTo>
                  <a:pt x="1376" y="2076"/>
                  <a:pt x="1351" y="2101"/>
                  <a:pt x="1326" y="2126"/>
                </a:cubicBezTo>
                <a:cubicBezTo>
                  <a:pt x="1326" y="2150"/>
                  <a:pt x="1276" y="2126"/>
                  <a:pt x="1276" y="2150"/>
                </a:cubicBezTo>
                <a:cubicBezTo>
                  <a:pt x="1251" y="2176"/>
                  <a:pt x="1276" y="2250"/>
                  <a:pt x="1301" y="2226"/>
                </a:cubicBezTo>
                <a:cubicBezTo>
                  <a:pt x="1326" y="2201"/>
                  <a:pt x="1351" y="2226"/>
                  <a:pt x="1351" y="2226"/>
                </a:cubicBezTo>
                <a:cubicBezTo>
                  <a:pt x="1376" y="2226"/>
                  <a:pt x="1451" y="2150"/>
                  <a:pt x="1476" y="2126"/>
                </a:cubicBezTo>
                <a:cubicBezTo>
                  <a:pt x="1501" y="2101"/>
                  <a:pt x="1451" y="2101"/>
                  <a:pt x="1451" y="2076"/>
                </a:cubicBezTo>
                <a:cubicBezTo>
                  <a:pt x="1451" y="2050"/>
                  <a:pt x="1501" y="2050"/>
                  <a:pt x="1501" y="2050"/>
                </a:cubicBezTo>
                <a:cubicBezTo>
                  <a:pt x="1526" y="2026"/>
                  <a:pt x="1501" y="2026"/>
                  <a:pt x="1501" y="2001"/>
                </a:cubicBezTo>
                <a:close/>
                <a:moveTo>
                  <a:pt x="176" y="1750"/>
                </a:moveTo>
                <a:lnTo>
                  <a:pt x="176" y="1750"/>
                </a:lnTo>
                <a:cubicBezTo>
                  <a:pt x="151" y="1726"/>
                  <a:pt x="76" y="1750"/>
                  <a:pt x="76" y="1775"/>
                </a:cubicBezTo>
                <a:cubicBezTo>
                  <a:pt x="100" y="1826"/>
                  <a:pt x="176" y="1826"/>
                  <a:pt x="226" y="1826"/>
                </a:cubicBezTo>
                <a:cubicBezTo>
                  <a:pt x="251" y="1801"/>
                  <a:pt x="251" y="1775"/>
                  <a:pt x="226" y="1750"/>
                </a:cubicBezTo>
                <a:cubicBezTo>
                  <a:pt x="200" y="1726"/>
                  <a:pt x="176" y="1775"/>
                  <a:pt x="176" y="1750"/>
                </a:cubicBezTo>
                <a:close/>
                <a:moveTo>
                  <a:pt x="1176" y="6350"/>
                </a:moveTo>
                <a:lnTo>
                  <a:pt x="1176" y="6350"/>
                </a:lnTo>
                <a:cubicBezTo>
                  <a:pt x="1126" y="6350"/>
                  <a:pt x="1151" y="6501"/>
                  <a:pt x="1176" y="6476"/>
                </a:cubicBezTo>
                <a:cubicBezTo>
                  <a:pt x="1201" y="6450"/>
                  <a:pt x="1251" y="6450"/>
                  <a:pt x="1251" y="6425"/>
                </a:cubicBezTo>
                <a:cubicBezTo>
                  <a:pt x="1276" y="6400"/>
                  <a:pt x="1226" y="6350"/>
                  <a:pt x="1176" y="6350"/>
                </a:cubicBezTo>
                <a:close/>
                <a:moveTo>
                  <a:pt x="1101" y="6276"/>
                </a:moveTo>
                <a:lnTo>
                  <a:pt x="1101" y="6276"/>
                </a:lnTo>
                <a:cubicBezTo>
                  <a:pt x="1076" y="6276"/>
                  <a:pt x="1101" y="6325"/>
                  <a:pt x="1126" y="6325"/>
                </a:cubicBezTo>
                <a:cubicBezTo>
                  <a:pt x="1151" y="6300"/>
                  <a:pt x="1151" y="6276"/>
                  <a:pt x="1101" y="6276"/>
                </a:cubicBezTo>
                <a:close/>
                <a:moveTo>
                  <a:pt x="776" y="6176"/>
                </a:moveTo>
                <a:lnTo>
                  <a:pt x="776" y="6176"/>
                </a:lnTo>
                <a:cubicBezTo>
                  <a:pt x="826" y="6200"/>
                  <a:pt x="826" y="6200"/>
                  <a:pt x="851" y="6150"/>
                </a:cubicBezTo>
                <a:cubicBezTo>
                  <a:pt x="851" y="6125"/>
                  <a:pt x="751" y="6125"/>
                  <a:pt x="776" y="6176"/>
                </a:cubicBezTo>
                <a:close/>
                <a:moveTo>
                  <a:pt x="926" y="6225"/>
                </a:moveTo>
                <a:lnTo>
                  <a:pt x="926" y="6225"/>
                </a:lnTo>
                <a:cubicBezTo>
                  <a:pt x="951" y="6250"/>
                  <a:pt x="976" y="6276"/>
                  <a:pt x="1001" y="6250"/>
                </a:cubicBezTo>
                <a:cubicBezTo>
                  <a:pt x="1001" y="6200"/>
                  <a:pt x="901" y="6200"/>
                  <a:pt x="926" y="6225"/>
                </a:cubicBezTo>
                <a:close/>
                <a:moveTo>
                  <a:pt x="9478" y="3451"/>
                </a:moveTo>
                <a:lnTo>
                  <a:pt x="9478" y="3451"/>
                </a:lnTo>
                <a:cubicBezTo>
                  <a:pt x="9478" y="3426"/>
                  <a:pt x="9403" y="3426"/>
                  <a:pt x="9353" y="3401"/>
                </a:cubicBezTo>
                <a:cubicBezTo>
                  <a:pt x="9328" y="3376"/>
                  <a:pt x="9253" y="3526"/>
                  <a:pt x="9253" y="3576"/>
                </a:cubicBezTo>
                <a:cubicBezTo>
                  <a:pt x="9228" y="3626"/>
                  <a:pt x="9128" y="3701"/>
                  <a:pt x="9128" y="3701"/>
                </a:cubicBezTo>
                <a:cubicBezTo>
                  <a:pt x="9128" y="3701"/>
                  <a:pt x="8828" y="3701"/>
                  <a:pt x="8802" y="3701"/>
                </a:cubicBezTo>
                <a:cubicBezTo>
                  <a:pt x="8778" y="3701"/>
                  <a:pt x="8728" y="3751"/>
                  <a:pt x="8678" y="3801"/>
                </a:cubicBezTo>
                <a:lnTo>
                  <a:pt x="8678" y="3801"/>
                </a:lnTo>
                <a:cubicBezTo>
                  <a:pt x="8702" y="3851"/>
                  <a:pt x="8602" y="3876"/>
                  <a:pt x="8502" y="3901"/>
                </a:cubicBezTo>
                <a:cubicBezTo>
                  <a:pt x="8477" y="3901"/>
                  <a:pt x="8453" y="3901"/>
                  <a:pt x="8428" y="3901"/>
                </a:cubicBezTo>
                <a:lnTo>
                  <a:pt x="8428" y="3926"/>
                </a:lnTo>
                <a:cubicBezTo>
                  <a:pt x="8428" y="3951"/>
                  <a:pt x="8428" y="3951"/>
                  <a:pt x="8402" y="3951"/>
                </a:cubicBezTo>
                <a:cubicBezTo>
                  <a:pt x="8377" y="4001"/>
                  <a:pt x="8253" y="4051"/>
                  <a:pt x="8177" y="4101"/>
                </a:cubicBezTo>
                <a:cubicBezTo>
                  <a:pt x="8102" y="4126"/>
                  <a:pt x="8002" y="4101"/>
                  <a:pt x="8002" y="4051"/>
                </a:cubicBezTo>
                <a:cubicBezTo>
                  <a:pt x="8002" y="3976"/>
                  <a:pt x="8053" y="4001"/>
                  <a:pt x="8077" y="4026"/>
                </a:cubicBezTo>
                <a:cubicBezTo>
                  <a:pt x="8077" y="4026"/>
                  <a:pt x="8077" y="4026"/>
                  <a:pt x="8102" y="4026"/>
                </a:cubicBezTo>
                <a:cubicBezTo>
                  <a:pt x="8077" y="4001"/>
                  <a:pt x="8077" y="3976"/>
                  <a:pt x="8102" y="3951"/>
                </a:cubicBezTo>
                <a:cubicBezTo>
                  <a:pt x="8077" y="3926"/>
                  <a:pt x="8102" y="3826"/>
                  <a:pt x="8053" y="3826"/>
                </a:cubicBezTo>
                <a:cubicBezTo>
                  <a:pt x="8002" y="3801"/>
                  <a:pt x="7953" y="3901"/>
                  <a:pt x="7953" y="3851"/>
                </a:cubicBezTo>
                <a:cubicBezTo>
                  <a:pt x="7953" y="3776"/>
                  <a:pt x="8028" y="3751"/>
                  <a:pt x="8002" y="3676"/>
                </a:cubicBezTo>
                <a:cubicBezTo>
                  <a:pt x="7953" y="3601"/>
                  <a:pt x="7853" y="3601"/>
                  <a:pt x="7853" y="3651"/>
                </a:cubicBezTo>
                <a:cubicBezTo>
                  <a:pt x="7828" y="3701"/>
                  <a:pt x="7777" y="3676"/>
                  <a:pt x="7753" y="3726"/>
                </a:cubicBezTo>
                <a:cubicBezTo>
                  <a:pt x="7728" y="3776"/>
                  <a:pt x="7702" y="3851"/>
                  <a:pt x="7728" y="3926"/>
                </a:cubicBezTo>
                <a:cubicBezTo>
                  <a:pt x="7753" y="4001"/>
                  <a:pt x="7728" y="4026"/>
                  <a:pt x="7653" y="4051"/>
                </a:cubicBezTo>
                <a:cubicBezTo>
                  <a:pt x="7602" y="4101"/>
                  <a:pt x="7552" y="4001"/>
                  <a:pt x="7577" y="3876"/>
                </a:cubicBezTo>
                <a:cubicBezTo>
                  <a:pt x="7602" y="3801"/>
                  <a:pt x="7653" y="3726"/>
                  <a:pt x="7602" y="3726"/>
                </a:cubicBezTo>
                <a:cubicBezTo>
                  <a:pt x="7577" y="3726"/>
                  <a:pt x="7653" y="3626"/>
                  <a:pt x="7753" y="3601"/>
                </a:cubicBezTo>
                <a:cubicBezTo>
                  <a:pt x="7828" y="3576"/>
                  <a:pt x="7953" y="3576"/>
                  <a:pt x="7953" y="3551"/>
                </a:cubicBezTo>
                <a:lnTo>
                  <a:pt x="7953" y="3551"/>
                </a:lnTo>
                <a:cubicBezTo>
                  <a:pt x="7953" y="3526"/>
                  <a:pt x="7928" y="3526"/>
                  <a:pt x="7902" y="3501"/>
                </a:cubicBezTo>
                <a:cubicBezTo>
                  <a:pt x="7902" y="3526"/>
                  <a:pt x="7902" y="3526"/>
                  <a:pt x="7902" y="3526"/>
                </a:cubicBezTo>
                <a:cubicBezTo>
                  <a:pt x="7853" y="3551"/>
                  <a:pt x="7877" y="3501"/>
                  <a:pt x="7802" y="3501"/>
                </a:cubicBezTo>
                <a:cubicBezTo>
                  <a:pt x="7753" y="3501"/>
                  <a:pt x="7677" y="3551"/>
                  <a:pt x="7628" y="3526"/>
                </a:cubicBezTo>
                <a:cubicBezTo>
                  <a:pt x="7577" y="3501"/>
                  <a:pt x="7602" y="3476"/>
                  <a:pt x="7552" y="3476"/>
                </a:cubicBezTo>
                <a:cubicBezTo>
                  <a:pt x="7502" y="3476"/>
                  <a:pt x="7602" y="3376"/>
                  <a:pt x="7528" y="3426"/>
                </a:cubicBezTo>
                <a:cubicBezTo>
                  <a:pt x="7452" y="3451"/>
                  <a:pt x="7352" y="3551"/>
                  <a:pt x="7302" y="3501"/>
                </a:cubicBezTo>
                <a:cubicBezTo>
                  <a:pt x="7277" y="3451"/>
                  <a:pt x="7228" y="3526"/>
                  <a:pt x="7202" y="3476"/>
                </a:cubicBezTo>
                <a:cubicBezTo>
                  <a:pt x="7152" y="3451"/>
                  <a:pt x="7302" y="3351"/>
                  <a:pt x="7377" y="3351"/>
                </a:cubicBezTo>
                <a:cubicBezTo>
                  <a:pt x="7402" y="3351"/>
                  <a:pt x="7402" y="3351"/>
                  <a:pt x="7428" y="3351"/>
                </a:cubicBezTo>
                <a:cubicBezTo>
                  <a:pt x="7402" y="3326"/>
                  <a:pt x="7302" y="3301"/>
                  <a:pt x="7302" y="3326"/>
                </a:cubicBezTo>
                <a:cubicBezTo>
                  <a:pt x="7277" y="3351"/>
                  <a:pt x="7228" y="3326"/>
                  <a:pt x="7202" y="3301"/>
                </a:cubicBezTo>
                <a:cubicBezTo>
                  <a:pt x="7202" y="3276"/>
                  <a:pt x="7177" y="3326"/>
                  <a:pt x="7128" y="3276"/>
                </a:cubicBezTo>
                <a:cubicBezTo>
                  <a:pt x="7102" y="3251"/>
                  <a:pt x="7077" y="3276"/>
                  <a:pt x="7052" y="3276"/>
                </a:cubicBezTo>
                <a:cubicBezTo>
                  <a:pt x="7028" y="3276"/>
                  <a:pt x="7002" y="3251"/>
                  <a:pt x="6977" y="3251"/>
                </a:cubicBezTo>
                <a:cubicBezTo>
                  <a:pt x="6928" y="3226"/>
                  <a:pt x="6952" y="3201"/>
                  <a:pt x="6928" y="3175"/>
                </a:cubicBezTo>
                <a:cubicBezTo>
                  <a:pt x="6902" y="3151"/>
                  <a:pt x="6902" y="3226"/>
                  <a:pt x="6902" y="3226"/>
                </a:cubicBezTo>
                <a:cubicBezTo>
                  <a:pt x="4301" y="3226"/>
                  <a:pt x="4301" y="3226"/>
                  <a:pt x="4301" y="3226"/>
                </a:cubicBezTo>
                <a:lnTo>
                  <a:pt x="4327" y="3251"/>
                </a:lnTo>
                <a:cubicBezTo>
                  <a:pt x="4352" y="3276"/>
                  <a:pt x="4327" y="3301"/>
                  <a:pt x="4327" y="3351"/>
                </a:cubicBezTo>
                <a:cubicBezTo>
                  <a:pt x="4352" y="3376"/>
                  <a:pt x="4327" y="3426"/>
                  <a:pt x="4301" y="3426"/>
                </a:cubicBezTo>
                <a:cubicBezTo>
                  <a:pt x="4277" y="3426"/>
                  <a:pt x="4277" y="3401"/>
                  <a:pt x="4301" y="3401"/>
                </a:cubicBezTo>
                <a:cubicBezTo>
                  <a:pt x="4327" y="3376"/>
                  <a:pt x="4301" y="3326"/>
                  <a:pt x="4277" y="3326"/>
                </a:cubicBezTo>
                <a:cubicBezTo>
                  <a:pt x="4277" y="3326"/>
                  <a:pt x="4252" y="3326"/>
                  <a:pt x="4252" y="3301"/>
                </a:cubicBezTo>
                <a:cubicBezTo>
                  <a:pt x="4227" y="3301"/>
                  <a:pt x="4177" y="3301"/>
                  <a:pt x="4101" y="3301"/>
                </a:cubicBezTo>
                <a:cubicBezTo>
                  <a:pt x="4127" y="3301"/>
                  <a:pt x="4127" y="3301"/>
                  <a:pt x="4127" y="3301"/>
                </a:cubicBezTo>
                <a:cubicBezTo>
                  <a:pt x="4127" y="3326"/>
                  <a:pt x="4127" y="3376"/>
                  <a:pt x="4152" y="3426"/>
                </a:cubicBezTo>
                <a:cubicBezTo>
                  <a:pt x="4201" y="3476"/>
                  <a:pt x="4177" y="3501"/>
                  <a:pt x="4201" y="3526"/>
                </a:cubicBezTo>
                <a:cubicBezTo>
                  <a:pt x="4227" y="3526"/>
                  <a:pt x="4227" y="3551"/>
                  <a:pt x="4201" y="3551"/>
                </a:cubicBezTo>
                <a:cubicBezTo>
                  <a:pt x="4177" y="3551"/>
                  <a:pt x="4201" y="3576"/>
                  <a:pt x="4177" y="3626"/>
                </a:cubicBezTo>
                <a:cubicBezTo>
                  <a:pt x="4177" y="3701"/>
                  <a:pt x="4177" y="3826"/>
                  <a:pt x="4177" y="3876"/>
                </a:cubicBezTo>
                <a:cubicBezTo>
                  <a:pt x="4177" y="3901"/>
                  <a:pt x="4127" y="3976"/>
                  <a:pt x="4152" y="4001"/>
                </a:cubicBezTo>
                <a:cubicBezTo>
                  <a:pt x="4177" y="4051"/>
                  <a:pt x="4201" y="4101"/>
                  <a:pt x="4177" y="4151"/>
                </a:cubicBezTo>
                <a:cubicBezTo>
                  <a:pt x="4152" y="4226"/>
                  <a:pt x="4177" y="4251"/>
                  <a:pt x="4177" y="4276"/>
                </a:cubicBezTo>
                <a:cubicBezTo>
                  <a:pt x="4201" y="4326"/>
                  <a:pt x="4201" y="4401"/>
                  <a:pt x="4227" y="4401"/>
                </a:cubicBezTo>
                <a:cubicBezTo>
                  <a:pt x="4252" y="4426"/>
                  <a:pt x="4277" y="4451"/>
                  <a:pt x="4277" y="4501"/>
                </a:cubicBezTo>
                <a:cubicBezTo>
                  <a:pt x="4301" y="4526"/>
                  <a:pt x="4327" y="4501"/>
                  <a:pt x="4327" y="4551"/>
                </a:cubicBezTo>
                <a:cubicBezTo>
                  <a:pt x="4352" y="4576"/>
                  <a:pt x="4352" y="4576"/>
                  <a:pt x="4377" y="4601"/>
                </a:cubicBezTo>
                <a:cubicBezTo>
                  <a:pt x="4401" y="4626"/>
                  <a:pt x="4377" y="4651"/>
                  <a:pt x="4377" y="4676"/>
                </a:cubicBezTo>
                <a:cubicBezTo>
                  <a:pt x="4377" y="4701"/>
                  <a:pt x="4427" y="4726"/>
                  <a:pt x="4477" y="4776"/>
                </a:cubicBezTo>
                <a:cubicBezTo>
                  <a:pt x="4527" y="4826"/>
                  <a:pt x="4501" y="4876"/>
                  <a:pt x="4527" y="4876"/>
                </a:cubicBezTo>
                <a:cubicBezTo>
                  <a:pt x="4577" y="4876"/>
                  <a:pt x="4601" y="4901"/>
                  <a:pt x="4652" y="4926"/>
                </a:cubicBezTo>
                <a:cubicBezTo>
                  <a:pt x="4677" y="4951"/>
                  <a:pt x="4701" y="4926"/>
                  <a:pt x="4727" y="4926"/>
                </a:cubicBezTo>
                <a:cubicBezTo>
                  <a:pt x="4752" y="4926"/>
                  <a:pt x="4801" y="5001"/>
                  <a:pt x="4827" y="5026"/>
                </a:cubicBezTo>
                <a:cubicBezTo>
                  <a:pt x="4827" y="5051"/>
                  <a:pt x="4827" y="5076"/>
                  <a:pt x="4827" y="5101"/>
                </a:cubicBezTo>
                <a:cubicBezTo>
                  <a:pt x="5052" y="5076"/>
                  <a:pt x="5052" y="5076"/>
                  <a:pt x="5052" y="5076"/>
                </a:cubicBezTo>
                <a:cubicBezTo>
                  <a:pt x="5052" y="5076"/>
                  <a:pt x="5127" y="5101"/>
                  <a:pt x="5152" y="5126"/>
                </a:cubicBezTo>
                <a:cubicBezTo>
                  <a:pt x="5202" y="5126"/>
                  <a:pt x="5402" y="5201"/>
                  <a:pt x="5402" y="5201"/>
                </a:cubicBezTo>
                <a:cubicBezTo>
                  <a:pt x="5677" y="5201"/>
                  <a:pt x="5677" y="5201"/>
                  <a:pt x="5677" y="5201"/>
                </a:cubicBezTo>
                <a:cubicBezTo>
                  <a:pt x="5702" y="5151"/>
                  <a:pt x="5702" y="5151"/>
                  <a:pt x="5702" y="5151"/>
                </a:cubicBezTo>
                <a:cubicBezTo>
                  <a:pt x="5852" y="5151"/>
                  <a:pt x="5852" y="5151"/>
                  <a:pt x="5852" y="5151"/>
                </a:cubicBezTo>
                <a:cubicBezTo>
                  <a:pt x="5852" y="5151"/>
                  <a:pt x="5927" y="5251"/>
                  <a:pt x="5952" y="5251"/>
                </a:cubicBezTo>
                <a:cubicBezTo>
                  <a:pt x="5977" y="5277"/>
                  <a:pt x="6002" y="5301"/>
                  <a:pt x="6002" y="5326"/>
                </a:cubicBezTo>
                <a:cubicBezTo>
                  <a:pt x="6002" y="5351"/>
                  <a:pt x="6027" y="5377"/>
                  <a:pt x="6052" y="5401"/>
                </a:cubicBezTo>
                <a:cubicBezTo>
                  <a:pt x="6077" y="5401"/>
                  <a:pt x="6152" y="5451"/>
                  <a:pt x="6152" y="5451"/>
                </a:cubicBezTo>
                <a:cubicBezTo>
                  <a:pt x="6177" y="5451"/>
                  <a:pt x="6177" y="5351"/>
                  <a:pt x="6227" y="5351"/>
                </a:cubicBezTo>
                <a:cubicBezTo>
                  <a:pt x="6277" y="5377"/>
                  <a:pt x="6377" y="5401"/>
                  <a:pt x="6402" y="5451"/>
                </a:cubicBezTo>
                <a:cubicBezTo>
                  <a:pt x="6402" y="5526"/>
                  <a:pt x="6477" y="5577"/>
                  <a:pt x="6477" y="5577"/>
                </a:cubicBezTo>
                <a:cubicBezTo>
                  <a:pt x="6502" y="5601"/>
                  <a:pt x="6502" y="5626"/>
                  <a:pt x="6502" y="5651"/>
                </a:cubicBezTo>
                <a:cubicBezTo>
                  <a:pt x="6527" y="5677"/>
                  <a:pt x="6527" y="5701"/>
                  <a:pt x="6527" y="5701"/>
                </a:cubicBezTo>
                <a:cubicBezTo>
                  <a:pt x="6552" y="5701"/>
                  <a:pt x="6627" y="5751"/>
                  <a:pt x="6652" y="5751"/>
                </a:cubicBezTo>
                <a:cubicBezTo>
                  <a:pt x="6677" y="5751"/>
                  <a:pt x="6677" y="5777"/>
                  <a:pt x="6702" y="5777"/>
                </a:cubicBezTo>
                <a:cubicBezTo>
                  <a:pt x="6702" y="5701"/>
                  <a:pt x="6627" y="5677"/>
                  <a:pt x="6677" y="5651"/>
                </a:cubicBezTo>
                <a:cubicBezTo>
                  <a:pt x="6728" y="5626"/>
                  <a:pt x="6677" y="5577"/>
                  <a:pt x="6702" y="5577"/>
                </a:cubicBezTo>
                <a:cubicBezTo>
                  <a:pt x="6728" y="5551"/>
                  <a:pt x="6777" y="5526"/>
                  <a:pt x="6777" y="5501"/>
                </a:cubicBezTo>
                <a:cubicBezTo>
                  <a:pt x="6777" y="5477"/>
                  <a:pt x="6802" y="5477"/>
                  <a:pt x="6828" y="5477"/>
                </a:cubicBezTo>
                <a:cubicBezTo>
                  <a:pt x="6852" y="5501"/>
                  <a:pt x="6928" y="5426"/>
                  <a:pt x="6928" y="5401"/>
                </a:cubicBezTo>
                <a:cubicBezTo>
                  <a:pt x="6902" y="5377"/>
                  <a:pt x="6928" y="5377"/>
                  <a:pt x="6952" y="5401"/>
                </a:cubicBezTo>
                <a:cubicBezTo>
                  <a:pt x="7002" y="5401"/>
                  <a:pt x="7002" y="5351"/>
                  <a:pt x="7028" y="5351"/>
                </a:cubicBezTo>
                <a:cubicBezTo>
                  <a:pt x="7052" y="5351"/>
                  <a:pt x="7077" y="5377"/>
                  <a:pt x="7077" y="5351"/>
                </a:cubicBezTo>
                <a:cubicBezTo>
                  <a:pt x="7077" y="5326"/>
                  <a:pt x="7102" y="5351"/>
                  <a:pt x="7102" y="5377"/>
                </a:cubicBezTo>
                <a:cubicBezTo>
                  <a:pt x="7128" y="5401"/>
                  <a:pt x="7177" y="5401"/>
                  <a:pt x="7202" y="5377"/>
                </a:cubicBezTo>
                <a:cubicBezTo>
                  <a:pt x="7202" y="5351"/>
                  <a:pt x="7228" y="5377"/>
                  <a:pt x="7252" y="5401"/>
                </a:cubicBezTo>
                <a:cubicBezTo>
                  <a:pt x="7277" y="5426"/>
                  <a:pt x="7302" y="5426"/>
                  <a:pt x="7328" y="5426"/>
                </a:cubicBezTo>
                <a:cubicBezTo>
                  <a:pt x="7377" y="5426"/>
                  <a:pt x="7377" y="5401"/>
                  <a:pt x="7377" y="5377"/>
                </a:cubicBezTo>
                <a:cubicBezTo>
                  <a:pt x="7377" y="5351"/>
                  <a:pt x="7428" y="5451"/>
                  <a:pt x="7452" y="5451"/>
                </a:cubicBezTo>
                <a:cubicBezTo>
                  <a:pt x="7502" y="5451"/>
                  <a:pt x="7477" y="5426"/>
                  <a:pt x="7428" y="5401"/>
                </a:cubicBezTo>
                <a:cubicBezTo>
                  <a:pt x="7402" y="5377"/>
                  <a:pt x="7452" y="5377"/>
                  <a:pt x="7428" y="5351"/>
                </a:cubicBezTo>
                <a:cubicBezTo>
                  <a:pt x="7402" y="5326"/>
                  <a:pt x="7452" y="5301"/>
                  <a:pt x="7502" y="5301"/>
                </a:cubicBezTo>
                <a:cubicBezTo>
                  <a:pt x="7552" y="5301"/>
                  <a:pt x="7552" y="5326"/>
                  <a:pt x="7577" y="5301"/>
                </a:cubicBezTo>
                <a:cubicBezTo>
                  <a:pt x="7577" y="5251"/>
                  <a:pt x="7602" y="5301"/>
                  <a:pt x="7602" y="5326"/>
                </a:cubicBezTo>
                <a:cubicBezTo>
                  <a:pt x="7602" y="5351"/>
                  <a:pt x="7677" y="5301"/>
                  <a:pt x="7728" y="5301"/>
                </a:cubicBezTo>
                <a:cubicBezTo>
                  <a:pt x="7777" y="5301"/>
                  <a:pt x="7802" y="5326"/>
                  <a:pt x="7828" y="5351"/>
                </a:cubicBezTo>
                <a:cubicBezTo>
                  <a:pt x="7828" y="5377"/>
                  <a:pt x="7853" y="5401"/>
                  <a:pt x="7877" y="5377"/>
                </a:cubicBezTo>
                <a:cubicBezTo>
                  <a:pt x="7902" y="5351"/>
                  <a:pt x="7928" y="5326"/>
                  <a:pt x="7977" y="5351"/>
                </a:cubicBezTo>
                <a:cubicBezTo>
                  <a:pt x="8002" y="5377"/>
                  <a:pt x="8028" y="5401"/>
                  <a:pt x="8053" y="5451"/>
                </a:cubicBezTo>
                <a:cubicBezTo>
                  <a:pt x="8102" y="5477"/>
                  <a:pt x="8053" y="5526"/>
                  <a:pt x="8053" y="5551"/>
                </a:cubicBezTo>
                <a:cubicBezTo>
                  <a:pt x="8077" y="5577"/>
                  <a:pt x="8053" y="5626"/>
                  <a:pt x="8102" y="5651"/>
                </a:cubicBezTo>
                <a:cubicBezTo>
                  <a:pt x="8153" y="5677"/>
                  <a:pt x="8102" y="5726"/>
                  <a:pt x="8153" y="5751"/>
                </a:cubicBezTo>
                <a:cubicBezTo>
                  <a:pt x="8177" y="5751"/>
                  <a:pt x="8202" y="5801"/>
                  <a:pt x="8202" y="5826"/>
                </a:cubicBezTo>
                <a:cubicBezTo>
                  <a:pt x="8202" y="5850"/>
                  <a:pt x="8277" y="5875"/>
                  <a:pt x="8277" y="5850"/>
                </a:cubicBezTo>
                <a:cubicBezTo>
                  <a:pt x="8277" y="5801"/>
                  <a:pt x="8302" y="5751"/>
                  <a:pt x="8328" y="5726"/>
                </a:cubicBezTo>
                <a:cubicBezTo>
                  <a:pt x="8328" y="5701"/>
                  <a:pt x="8302" y="5577"/>
                  <a:pt x="8277" y="5551"/>
                </a:cubicBezTo>
                <a:cubicBezTo>
                  <a:pt x="8228" y="5501"/>
                  <a:pt x="8277" y="5501"/>
                  <a:pt x="8228" y="5451"/>
                </a:cubicBezTo>
                <a:cubicBezTo>
                  <a:pt x="8202" y="5401"/>
                  <a:pt x="8177" y="5326"/>
                  <a:pt x="8177" y="5277"/>
                </a:cubicBezTo>
                <a:cubicBezTo>
                  <a:pt x="8177" y="5201"/>
                  <a:pt x="8253" y="5101"/>
                  <a:pt x="8302" y="5076"/>
                </a:cubicBezTo>
                <a:cubicBezTo>
                  <a:pt x="8328" y="5051"/>
                  <a:pt x="8377" y="5051"/>
                  <a:pt x="8377" y="5026"/>
                </a:cubicBezTo>
                <a:cubicBezTo>
                  <a:pt x="8377" y="5001"/>
                  <a:pt x="8428" y="4951"/>
                  <a:pt x="8453" y="4951"/>
                </a:cubicBezTo>
                <a:cubicBezTo>
                  <a:pt x="8477" y="4951"/>
                  <a:pt x="8502" y="4951"/>
                  <a:pt x="8502" y="4926"/>
                </a:cubicBezTo>
                <a:cubicBezTo>
                  <a:pt x="8528" y="4901"/>
                  <a:pt x="8553" y="4876"/>
                  <a:pt x="8602" y="4851"/>
                </a:cubicBezTo>
                <a:cubicBezTo>
                  <a:pt x="8678" y="4851"/>
                  <a:pt x="8628" y="4826"/>
                  <a:pt x="8628" y="4801"/>
                </a:cubicBezTo>
                <a:cubicBezTo>
                  <a:pt x="8602" y="4776"/>
                  <a:pt x="8628" y="4751"/>
                  <a:pt x="8653" y="4751"/>
                </a:cubicBezTo>
                <a:cubicBezTo>
                  <a:pt x="8653" y="4776"/>
                  <a:pt x="8678" y="4776"/>
                  <a:pt x="8702" y="4776"/>
                </a:cubicBezTo>
                <a:cubicBezTo>
                  <a:pt x="8728" y="4751"/>
                  <a:pt x="8778" y="4701"/>
                  <a:pt x="8728" y="4701"/>
                </a:cubicBezTo>
                <a:cubicBezTo>
                  <a:pt x="8678" y="4701"/>
                  <a:pt x="8678" y="4701"/>
                  <a:pt x="8702" y="4676"/>
                </a:cubicBezTo>
                <a:cubicBezTo>
                  <a:pt x="8728" y="4676"/>
                  <a:pt x="8702" y="4626"/>
                  <a:pt x="8678" y="4626"/>
                </a:cubicBezTo>
                <a:cubicBezTo>
                  <a:pt x="8628" y="4601"/>
                  <a:pt x="8653" y="4601"/>
                  <a:pt x="8678" y="4576"/>
                </a:cubicBezTo>
                <a:cubicBezTo>
                  <a:pt x="8702" y="4551"/>
                  <a:pt x="8628" y="4501"/>
                  <a:pt x="8602" y="4501"/>
                </a:cubicBezTo>
                <a:cubicBezTo>
                  <a:pt x="8578" y="4476"/>
                  <a:pt x="8628" y="4451"/>
                  <a:pt x="8653" y="4451"/>
                </a:cubicBezTo>
                <a:cubicBezTo>
                  <a:pt x="8678" y="4451"/>
                  <a:pt x="8653" y="4351"/>
                  <a:pt x="8653" y="4326"/>
                </a:cubicBezTo>
                <a:cubicBezTo>
                  <a:pt x="8678" y="4301"/>
                  <a:pt x="8702" y="4301"/>
                  <a:pt x="8702" y="4326"/>
                </a:cubicBezTo>
                <a:cubicBezTo>
                  <a:pt x="8678" y="4351"/>
                  <a:pt x="8653" y="4401"/>
                  <a:pt x="8678" y="4426"/>
                </a:cubicBezTo>
                <a:cubicBezTo>
                  <a:pt x="8702" y="4451"/>
                  <a:pt x="8728" y="4501"/>
                  <a:pt x="8702" y="4526"/>
                </a:cubicBezTo>
                <a:cubicBezTo>
                  <a:pt x="8702" y="4576"/>
                  <a:pt x="8728" y="4576"/>
                  <a:pt x="8753" y="4501"/>
                </a:cubicBezTo>
                <a:cubicBezTo>
                  <a:pt x="8778" y="4451"/>
                  <a:pt x="8778" y="4401"/>
                  <a:pt x="8753" y="4376"/>
                </a:cubicBezTo>
                <a:cubicBezTo>
                  <a:pt x="8753" y="4376"/>
                  <a:pt x="8753" y="4326"/>
                  <a:pt x="8778" y="4351"/>
                </a:cubicBezTo>
                <a:cubicBezTo>
                  <a:pt x="8802" y="4376"/>
                  <a:pt x="8802" y="4376"/>
                  <a:pt x="8828" y="4351"/>
                </a:cubicBezTo>
                <a:cubicBezTo>
                  <a:pt x="8878" y="4301"/>
                  <a:pt x="8902" y="4251"/>
                  <a:pt x="8878" y="4226"/>
                </a:cubicBezTo>
                <a:cubicBezTo>
                  <a:pt x="8853" y="4201"/>
                  <a:pt x="8902" y="4201"/>
                  <a:pt x="8928" y="4201"/>
                </a:cubicBezTo>
                <a:cubicBezTo>
                  <a:pt x="8978" y="4201"/>
                  <a:pt x="9078" y="4176"/>
                  <a:pt x="9078" y="4151"/>
                </a:cubicBezTo>
                <a:cubicBezTo>
                  <a:pt x="9102" y="4126"/>
                  <a:pt x="8928" y="4176"/>
                  <a:pt x="8928" y="4151"/>
                </a:cubicBezTo>
                <a:cubicBezTo>
                  <a:pt x="8928" y="4126"/>
                  <a:pt x="9028" y="4101"/>
                  <a:pt x="9078" y="4101"/>
                </a:cubicBezTo>
                <a:cubicBezTo>
                  <a:pt x="9128" y="4101"/>
                  <a:pt x="9102" y="4051"/>
                  <a:pt x="9128" y="4076"/>
                </a:cubicBezTo>
                <a:cubicBezTo>
                  <a:pt x="9153" y="4101"/>
                  <a:pt x="9178" y="4101"/>
                  <a:pt x="9202" y="4076"/>
                </a:cubicBezTo>
                <a:cubicBezTo>
                  <a:pt x="9228" y="4051"/>
                  <a:pt x="9202" y="4001"/>
                  <a:pt x="9178" y="4001"/>
                </a:cubicBezTo>
                <a:cubicBezTo>
                  <a:pt x="9153" y="4001"/>
                  <a:pt x="9202" y="3976"/>
                  <a:pt x="9202" y="3951"/>
                </a:cubicBezTo>
                <a:cubicBezTo>
                  <a:pt x="9178" y="3926"/>
                  <a:pt x="9228" y="3851"/>
                  <a:pt x="9253" y="3851"/>
                </a:cubicBezTo>
                <a:cubicBezTo>
                  <a:pt x="9302" y="3851"/>
                  <a:pt x="9278" y="3826"/>
                  <a:pt x="9302" y="3826"/>
                </a:cubicBezTo>
                <a:cubicBezTo>
                  <a:pt x="9353" y="3826"/>
                  <a:pt x="9353" y="3776"/>
                  <a:pt x="9378" y="3751"/>
                </a:cubicBezTo>
                <a:cubicBezTo>
                  <a:pt x="9403" y="3726"/>
                  <a:pt x="9453" y="3801"/>
                  <a:pt x="9503" y="3751"/>
                </a:cubicBezTo>
                <a:cubicBezTo>
                  <a:pt x="9503" y="3726"/>
                  <a:pt x="9528" y="3726"/>
                  <a:pt x="9578" y="3701"/>
                </a:cubicBezTo>
                <a:cubicBezTo>
                  <a:pt x="9453" y="3551"/>
                  <a:pt x="9478" y="3476"/>
                  <a:pt x="9478" y="3451"/>
                </a:cubicBezTo>
                <a:close/>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49" name="Title 2">
            <a:extLst>
              <a:ext uri="{FF2B5EF4-FFF2-40B4-BE49-F238E27FC236}">
                <a16:creationId xmlns:a16="http://schemas.microsoft.com/office/drawing/2014/main" id="{4AAB04C7-A75E-4623-AB59-71E3900EAC7B}"/>
              </a:ext>
            </a:extLst>
          </p:cNvPr>
          <p:cNvSpPr txBox="1">
            <a:spLocks/>
          </p:cNvSpPr>
          <p:nvPr/>
        </p:nvSpPr>
        <p:spPr>
          <a:xfrm>
            <a:off x="461640" y="234469"/>
            <a:ext cx="11631320" cy="439479"/>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3400" kern="1200" baseline="0">
                <a:solidFill>
                  <a:schemeClr val="tx1"/>
                </a:solidFill>
                <a:latin typeface="+mj-lt"/>
                <a:ea typeface="+mj-ea"/>
                <a:cs typeface="+mj-cs"/>
              </a:defRPr>
            </a:lvl1pPr>
          </a:lstStyle>
          <a:p>
            <a:pPr defTabSz="914354">
              <a:defRPr/>
            </a:pPr>
            <a:r>
              <a:rPr lang="en-US" spc="-151" dirty="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Significant interests towards 5G broadcast deployment worldwide</a:t>
            </a:r>
          </a:p>
        </p:txBody>
      </p:sp>
      <p:sp>
        <p:nvSpPr>
          <p:cNvPr id="320" name="Freeform 66">
            <a:extLst>
              <a:ext uri="{FF2B5EF4-FFF2-40B4-BE49-F238E27FC236}">
                <a16:creationId xmlns:a16="http://schemas.microsoft.com/office/drawing/2014/main" id="{5D27F4AF-609E-F243-9DD8-A4A74F20B900}"/>
              </a:ext>
            </a:extLst>
          </p:cNvPr>
          <p:cNvSpPr>
            <a:spLocks noChangeArrowheads="1"/>
          </p:cNvSpPr>
          <p:nvPr/>
        </p:nvSpPr>
        <p:spPr bwMode="auto">
          <a:xfrm>
            <a:off x="6060846" y="3217731"/>
            <a:ext cx="223593" cy="104063"/>
          </a:xfrm>
          <a:custGeom>
            <a:avLst/>
            <a:gdLst>
              <a:gd name="T0" fmla="*/ 573 w 700"/>
              <a:gd name="T1" fmla="*/ 25 h 326"/>
              <a:gd name="T2" fmla="*/ 573 w 700"/>
              <a:gd name="T3" fmla="*/ 25 h 326"/>
              <a:gd name="T4" fmla="*/ 499 w 700"/>
              <a:gd name="T5" fmla="*/ 0 h 326"/>
              <a:gd name="T6" fmla="*/ 473 w 700"/>
              <a:gd name="T7" fmla="*/ 50 h 326"/>
              <a:gd name="T8" fmla="*/ 398 w 700"/>
              <a:gd name="T9" fmla="*/ 50 h 326"/>
              <a:gd name="T10" fmla="*/ 348 w 700"/>
              <a:gd name="T11" fmla="*/ 100 h 326"/>
              <a:gd name="T12" fmla="*/ 299 w 700"/>
              <a:gd name="T13" fmla="*/ 150 h 326"/>
              <a:gd name="T14" fmla="*/ 273 w 700"/>
              <a:gd name="T15" fmla="*/ 175 h 326"/>
              <a:gd name="T16" fmla="*/ 173 w 700"/>
              <a:gd name="T17" fmla="*/ 200 h 326"/>
              <a:gd name="T18" fmla="*/ 125 w 700"/>
              <a:gd name="T19" fmla="*/ 200 h 326"/>
              <a:gd name="T20" fmla="*/ 74 w 700"/>
              <a:gd name="T21" fmla="*/ 200 h 326"/>
              <a:gd name="T22" fmla="*/ 0 w 700"/>
              <a:gd name="T23" fmla="*/ 200 h 326"/>
              <a:gd name="T24" fmla="*/ 0 w 700"/>
              <a:gd name="T25" fmla="*/ 250 h 326"/>
              <a:gd name="T26" fmla="*/ 49 w 700"/>
              <a:gd name="T27" fmla="*/ 275 h 326"/>
              <a:gd name="T28" fmla="*/ 100 w 700"/>
              <a:gd name="T29" fmla="*/ 275 h 326"/>
              <a:gd name="T30" fmla="*/ 173 w 700"/>
              <a:gd name="T31" fmla="*/ 250 h 326"/>
              <a:gd name="T32" fmla="*/ 248 w 700"/>
              <a:gd name="T33" fmla="*/ 250 h 326"/>
              <a:gd name="T34" fmla="*/ 248 w 700"/>
              <a:gd name="T35" fmla="*/ 300 h 326"/>
              <a:gd name="T36" fmla="*/ 348 w 700"/>
              <a:gd name="T37" fmla="*/ 300 h 326"/>
              <a:gd name="T38" fmla="*/ 448 w 700"/>
              <a:gd name="T39" fmla="*/ 325 h 326"/>
              <a:gd name="T40" fmla="*/ 524 w 700"/>
              <a:gd name="T41" fmla="*/ 300 h 326"/>
              <a:gd name="T42" fmla="*/ 599 w 700"/>
              <a:gd name="T43" fmla="*/ 275 h 326"/>
              <a:gd name="T44" fmla="*/ 599 w 700"/>
              <a:gd name="T45" fmla="*/ 275 h 326"/>
              <a:gd name="T46" fmla="*/ 599 w 700"/>
              <a:gd name="T47" fmla="*/ 250 h 326"/>
              <a:gd name="T48" fmla="*/ 624 w 700"/>
              <a:gd name="T49" fmla="*/ 200 h 326"/>
              <a:gd name="T50" fmla="*/ 624 w 700"/>
              <a:gd name="T51" fmla="*/ 175 h 326"/>
              <a:gd name="T52" fmla="*/ 673 w 700"/>
              <a:gd name="T53" fmla="*/ 150 h 326"/>
              <a:gd name="T54" fmla="*/ 699 w 700"/>
              <a:gd name="T55" fmla="*/ 125 h 326"/>
              <a:gd name="T56" fmla="*/ 649 w 700"/>
              <a:gd name="T57" fmla="*/ 50 h 326"/>
              <a:gd name="T58" fmla="*/ 573 w 700"/>
              <a:gd name="T59" fmla="*/ 2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0" h="326">
                <a:moveTo>
                  <a:pt x="573" y="25"/>
                </a:moveTo>
                <a:lnTo>
                  <a:pt x="573" y="25"/>
                </a:lnTo>
                <a:cubicBezTo>
                  <a:pt x="548" y="0"/>
                  <a:pt x="499" y="0"/>
                  <a:pt x="499" y="0"/>
                </a:cubicBezTo>
                <a:cubicBezTo>
                  <a:pt x="499" y="0"/>
                  <a:pt x="473" y="25"/>
                  <a:pt x="473" y="50"/>
                </a:cubicBezTo>
                <a:cubicBezTo>
                  <a:pt x="473" y="50"/>
                  <a:pt x="424" y="50"/>
                  <a:pt x="398" y="50"/>
                </a:cubicBezTo>
                <a:cubicBezTo>
                  <a:pt x="398" y="75"/>
                  <a:pt x="348" y="75"/>
                  <a:pt x="348" y="100"/>
                </a:cubicBezTo>
                <a:cubicBezTo>
                  <a:pt x="348" y="100"/>
                  <a:pt x="299" y="100"/>
                  <a:pt x="299" y="150"/>
                </a:cubicBezTo>
                <a:cubicBezTo>
                  <a:pt x="324" y="200"/>
                  <a:pt x="273" y="175"/>
                  <a:pt x="273" y="175"/>
                </a:cubicBezTo>
                <a:cubicBezTo>
                  <a:pt x="248" y="175"/>
                  <a:pt x="199" y="175"/>
                  <a:pt x="173" y="200"/>
                </a:cubicBezTo>
                <a:cubicBezTo>
                  <a:pt x="148" y="200"/>
                  <a:pt x="125" y="200"/>
                  <a:pt x="125" y="200"/>
                </a:cubicBezTo>
                <a:cubicBezTo>
                  <a:pt x="100" y="200"/>
                  <a:pt x="74" y="175"/>
                  <a:pt x="74" y="200"/>
                </a:cubicBezTo>
                <a:cubicBezTo>
                  <a:pt x="49" y="225"/>
                  <a:pt x="25" y="200"/>
                  <a:pt x="0" y="200"/>
                </a:cubicBezTo>
                <a:cubicBezTo>
                  <a:pt x="0" y="200"/>
                  <a:pt x="0" y="225"/>
                  <a:pt x="0" y="250"/>
                </a:cubicBezTo>
                <a:cubicBezTo>
                  <a:pt x="0" y="250"/>
                  <a:pt x="25" y="275"/>
                  <a:pt x="49" y="275"/>
                </a:cubicBezTo>
                <a:cubicBezTo>
                  <a:pt x="74" y="250"/>
                  <a:pt x="100" y="275"/>
                  <a:pt x="100" y="275"/>
                </a:cubicBezTo>
                <a:cubicBezTo>
                  <a:pt x="125" y="300"/>
                  <a:pt x="148" y="275"/>
                  <a:pt x="173" y="250"/>
                </a:cubicBezTo>
                <a:cubicBezTo>
                  <a:pt x="173" y="250"/>
                  <a:pt x="224" y="250"/>
                  <a:pt x="248" y="250"/>
                </a:cubicBezTo>
                <a:cubicBezTo>
                  <a:pt x="248" y="250"/>
                  <a:pt x="248" y="275"/>
                  <a:pt x="248" y="300"/>
                </a:cubicBezTo>
                <a:cubicBezTo>
                  <a:pt x="273" y="300"/>
                  <a:pt x="299" y="300"/>
                  <a:pt x="348" y="300"/>
                </a:cubicBezTo>
                <a:cubicBezTo>
                  <a:pt x="373" y="300"/>
                  <a:pt x="424" y="325"/>
                  <a:pt x="448" y="325"/>
                </a:cubicBezTo>
                <a:cubicBezTo>
                  <a:pt x="473" y="325"/>
                  <a:pt x="499" y="300"/>
                  <a:pt x="524" y="300"/>
                </a:cubicBezTo>
                <a:cubicBezTo>
                  <a:pt x="573" y="300"/>
                  <a:pt x="573" y="275"/>
                  <a:pt x="599" y="275"/>
                </a:cubicBezTo>
                <a:lnTo>
                  <a:pt x="599" y="275"/>
                </a:lnTo>
                <a:cubicBezTo>
                  <a:pt x="599" y="250"/>
                  <a:pt x="599" y="250"/>
                  <a:pt x="599" y="250"/>
                </a:cubicBezTo>
                <a:cubicBezTo>
                  <a:pt x="624" y="250"/>
                  <a:pt x="624" y="225"/>
                  <a:pt x="624" y="200"/>
                </a:cubicBezTo>
                <a:lnTo>
                  <a:pt x="624" y="175"/>
                </a:lnTo>
                <a:cubicBezTo>
                  <a:pt x="649" y="175"/>
                  <a:pt x="673" y="175"/>
                  <a:pt x="673" y="150"/>
                </a:cubicBezTo>
                <a:cubicBezTo>
                  <a:pt x="673" y="125"/>
                  <a:pt x="673" y="125"/>
                  <a:pt x="699" y="125"/>
                </a:cubicBezTo>
                <a:cubicBezTo>
                  <a:pt x="673" y="100"/>
                  <a:pt x="649" y="50"/>
                  <a:pt x="649" y="50"/>
                </a:cubicBezTo>
                <a:cubicBezTo>
                  <a:pt x="649" y="50"/>
                  <a:pt x="599" y="50"/>
                  <a:pt x="573" y="25"/>
                </a:cubicBezTo>
              </a:path>
            </a:pathLst>
          </a:custGeom>
          <a:solidFill>
            <a:schemeClr val="accent4"/>
          </a:solidFill>
          <a:ln w="317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21" name="Freeform 83">
            <a:extLst>
              <a:ext uri="{FF2B5EF4-FFF2-40B4-BE49-F238E27FC236}">
                <a16:creationId xmlns:a16="http://schemas.microsoft.com/office/drawing/2014/main" id="{D5F728EF-C436-A74B-94A6-5A32620692A2}"/>
              </a:ext>
            </a:extLst>
          </p:cNvPr>
          <p:cNvSpPr>
            <a:spLocks noChangeArrowheads="1"/>
          </p:cNvSpPr>
          <p:nvPr/>
        </p:nvSpPr>
        <p:spPr bwMode="auto">
          <a:xfrm>
            <a:off x="5948344" y="2987107"/>
            <a:ext cx="271405" cy="303748"/>
          </a:xfrm>
          <a:custGeom>
            <a:avLst/>
            <a:gdLst>
              <a:gd name="T0" fmla="*/ 125 w 851"/>
              <a:gd name="T1" fmla="*/ 250 h 951"/>
              <a:gd name="T2" fmla="*/ 125 w 851"/>
              <a:gd name="T3" fmla="*/ 250 h 951"/>
              <a:gd name="T4" fmla="*/ 76 w 851"/>
              <a:gd name="T5" fmla="*/ 300 h 951"/>
              <a:gd name="T6" fmla="*/ 100 w 851"/>
              <a:gd name="T7" fmla="*/ 350 h 951"/>
              <a:gd name="T8" fmla="*/ 76 w 851"/>
              <a:gd name="T9" fmla="*/ 374 h 951"/>
              <a:gd name="T10" fmla="*/ 25 w 851"/>
              <a:gd name="T11" fmla="*/ 400 h 951"/>
              <a:gd name="T12" fmla="*/ 25 w 851"/>
              <a:gd name="T13" fmla="*/ 450 h 951"/>
              <a:gd name="T14" fmla="*/ 0 w 851"/>
              <a:gd name="T15" fmla="*/ 525 h 951"/>
              <a:gd name="T16" fmla="*/ 25 w 851"/>
              <a:gd name="T17" fmla="*/ 575 h 951"/>
              <a:gd name="T18" fmla="*/ 25 w 851"/>
              <a:gd name="T19" fmla="*/ 599 h 951"/>
              <a:gd name="T20" fmla="*/ 51 w 851"/>
              <a:gd name="T21" fmla="*/ 675 h 951"/>
              <a:gd name="T22" fmla="*/ 76 w 851"/>
              <a:gd name="T23" fmla="*/ 699 h 951"/>
              <a:gd name="T24" fmla="*/ 125 w 851"/>
              <a:gd name="T25" fmla="*/ 725 h 951"/>
              <a:gd name="T26" fmla="*/ 176 w 851"/>
              <a:gd name="T27" fmla="*/ 750 h 951"/>
              <a:gd name="T28" fmla="*/ 200 w 851"/>
              <a:gd name="T29" fmla="*/ 775 h 951"/>
              <a:gd name="T30" fmla="*/ 151 w 851"/>
              <a:gd name="T31" fmla="*/ 850 h 951"/>
              <a:gd name="T32" fmla="*/ 151 w 851"/>
              <a:gd name="T33" fmla="*/ 900 h 951"/>
              <a:gd name="T34" fmla="*/ 225 w 851"/>
              <a:gd name="T35" fmla="*/ 900 h 951"/>
              <a:gd name="T36" fmla="*/ 300 w 851"/>
              <a:gd name="T37" fmla="*/ 900 h 951"/>
              <a:gd name="T38" fmla="*/ 351 w 851"/>
              <a:gd name="T39" fmla="*/ 925 h 951"/>
              <a:gd name="T40" fmla="*/ 351 w 851"/>
              <a:gd name="T41" fmla="*/ 925 h 951"/>
              <a:gd name="T42" fmla="*/ 425 w 851"/>
              <a:gd name="T43" fmla="*/ 925 h 951"/>
              <a:gd name="T44" fmla="*/ 476 w 851"/>
              <a:gd name="T45" fmla="*/ 925 h 951"/>
              <a:gd name="T46" fmla="*/ 524 w 851"/>
              <a:gd name="T47" fmla="*/ 925 h 951"/>
              <a:gd name="T48" fmla="*/ 624 w 851"/>
              <a:gd name="T49" fmla="*/ 900 h 951"/>
              <a:gd name="T50" fmla="*/ 650 w 851"/>
              <a:gd name="T51" fmla="*/ 875 h 951"/>
              <a:gd name="T52" fmla="*/ 699 w 851"/>
              <a:gd name="T53" fmla="*/ 825 h 951"/>
              <a:gd name="T54" fmla="*/ 749 w 851"/>
              <a:gd name="T55" fmla="*/ 775 h 951"/>
              <a:gd name="T56" fmla="*/ 650 w 851"/>
              <a:gd name="T57" fmla="*/ 699 h 951"/>
              <a:gd name="T58" fmla="*/ 624 w 851"/>
              <a:gd name="T59" fmla="*/ 625 h 951"/>
              <a:gd name="T60" fmla="*/ 599 w 851"/>
              <a:gd name="T61" fmla="*/ 575 h 951"/>
              <a:gd name="T62" fmla="*/ 699 w 851"/>
              <a:gd name="T63" fmla="*/ 525 h 951"/>
              <a:gd name="T64" fmla="*/ 775 w 851"/>
              <a:gd name="T65" fmla="*/ 500 h 951"/>
              <a:gd name="T66" fmla="*/ 824 w 851"/>
              <a:gd name="T67" fmla="*/ 500 h 951"/>
              <a:gd name="T68" fmla="*/ 850 w 851"/>
              <a:gd name="T69" fmla="*/ 450 h 951"/>
              <a:gd name="T70" fmla="*/ 824 w 851"/>
              <a:gd name="T71" fmla="*/ 374 h 951"/>
              <a:gd name="T72" fmla="*/ 799 w 851"/>
              <a:gd name="T73" fmla="*/ 325 h 951"/>
              <a:gd name="T74" fmla="*/ 775 w 851"/>
              <a:gd name="T75" fmla="*/ 274 h 951"/>
              <a:gd name="T76" fmla="*/ 775 w 851"/>
              <a:gd name="T77" fmla="*/ 225 h 951"/>
              <a:gd name="T78" fmla="*/ 775 w 851"/>
              <a:gd name="T79" fmla="*/ 125 h 951"/>
              <a:gd name="T80" fmla="*/ 775 w 851"/>
              <a:gd name="T81" fmla="*/ 125 h 951"/>
              <a:gd name="T82" fmla="*/ 775 w 851"/>
              <a:gd name="T83" fmla="*/ 125 h 951"/>
              <a:gd name="T84" fmla="*/ 724 w 851"/>
              <a:gd name="T85" fmla="*/ 74 h 951"/>
              <a:gd name="T86" fmla="*/ 724 w 851"/>
              <a:gd name="T87" fmla="*/ 25 h 951"/>
              <a:gd name="T88" fmla="*/ 650 w 851"/>
              <a:gd name="T89" fmla="*/ 50 h 951"/>
              <a:gd name="T90" fmla="*/ 524 w 851"/>
              <a:gd name="T91" fmla="*/ 100 h 951"/>
              <a:gd name="T92" fmla="*/ 476 w 851"/>
              <a:gd name="T93" fmla="*/ 74 h 951"/>
              <a:gd name="T94" fmla="*/ 451 w 851"/>
              <a:gd name="T95" fmla="*/ 50 h 951"/>
              <a:gd name="T96" fmla="*/ 376 w 851"/>
              <a:gd name="T97" fmla="*/ 25 h 951"/>
              <a:gd name="T98" fmla="*/ 376 w 851"/>
              <a:gd name="T99" fmla="*/ 0 h 951"/>
              <a:gd name="T100" fmla="*/ 351 w 851"/>
              <a:gd name="T101" fmla="*/ 0 h 951"/>
              <a:gd name="T102" fmla="*/ 251 w 851"/>
              <a:gd name="T103" fmla="*/ 0 h 951"/>
              <a:gd name="T104" fmla="*/ 276 w 851"/>
              <a:gd name="T105" fmla="*/ 50 h 951"/>
              <a:gd name="T106" fmla="*/ 300 w 851"/>
              <a:gd name="T107" fmla="*/ 125 h 951"/>
              <a:gd name="T108" fmla="*/ 251 w 851"/>
              <a:gd name="T109" fmla="*/ 150 h 951"/>
              <a:gd name="T110" fmla="*/ 200 w 851"/>
              <a:gd name="T111" fmla="*/ 150 h 951"/>
              <a:gd name="T112" fmla="*/ 125 w 851"/>
              <a:gd name="T113" fmla="*/ 150 h 951"/>
              <a:gd name="T114" fmla="*/ 125 w 851"/>
              <a:gd name="T115" fmla="*/ 174 h 951"/>
              <a:gd name="T116" fmla="*/ 125 w 851"/>
              <a:gd name="T117" fmla="*/ 25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1" h="951">
                <a:moveTo>
                  <a:pt x="125" y="250"/>
                </a:moveTo>
                <a:lnTo>
                  <a:pt x="125" y="250"/>
                </a:lnTo>
                <a:cubicBezTo>
                  <a:pt x="100" y="274"/>
                  <a:pt x="76" y="274"/>
                  <a:pt x="76" y="300"/>
                </a:cubicBezTo>
                <a:cubicBezTo>
                  <a:pt x="76" y="300"/>
                  <a:pt x="100" y="325"/>
                  <a:pt x="100" y="350"/>
                </a:cubicBezTo>
                <a:cubicBezTo>
                  <a:pt x="100" y="350"/>
                  <a:pt x="76" y="350"/>
                  <a:pt x="76" y="374"/>
                </a:cubicBezTo>
                <a:cubicBezTo>
                  <a:pt x="76" y="400"/>
                  <a:pt x="51" y="400"/>
                  <a:pt x="25" y="400"/>
                </a:cubicBezTo>
                <a:cubicBezTo>
                  <a:pt x="25" y="400"/>
                  <a:pt x="25" y="425"/>
                  <a:pt x="25" y="450"/>
                </a:cubicBezTo>
                <a:cubicBezTo>
                  <a:pt x="25" y="450"/>
                  <a:pt x="25" y="500"/>
                  <a:pt x="0" y="525"/>
                </a:cubicBezTo>
                <a:cubicBezTo>
                  <a:pt x="0" y="525"/>
                  <a:pt x="51" y="550"/>
                  <a:pt x="25" y="575"/>
                </a:cubicBezTo>
                <a:cubicBezTo>
                  <a:pt x="25" y="575"/>
                  <a:pt x="0" y="599"/>
                  <a:pt x="25" y="599"/>
                </a:cubicBezTo>
                <a:cubicBezTo>
                  <a:pt x="25" y="625"/>
                  <a:pt x="51" y="625"/>
                  <a:pt x="51" y="675"/>
                </a:cubicBezTo>
                <a:cubicBezTo>
                  <a:pt x="51" y="699"/>
                  <a:pt x="76" y="699"/>
                  <a:pt x="76" y="699"/>
                </a:cubicBezTo>
                <a:cubicBezTo>
                  <a:pt x="76" y="725"/>
                  <a:pt x="100" y="725"/>
                  <a:pt x="125" y="725"/>
                </a:cubicBezTo>
                <a:cubicBezTo>
                  <a:pt x="151" y="725"/>
                  <a:pt x="176" y="750"/>
                  <a:pt x="176" y="750"/>
                </a:cubicBezTo>
                <a:cubicBezTo>
                  <a:pt x="200" y="750"/>
                  <a:pt x="225" y="750"/>
                  <a:pt x="200" y="775"/>
                </a:cubicBezTo>
                <a:cubicBezTo>
                  <a:pt x="176" y="800"/>
                  <a:pt x="176" y="825"/>
                  <a:pt x="151" y="850"/>
                </a:cubicBezTo>
                <a:cubicBezTo>
                  <a:pt x="151" y="875"/>
                  <a:pt x="151" y="900"/>
                  <a:pt x="151" y="900"/>
                </a:cubicBezTo>
                <a:cubicBezTo>
                  <a:pt x="176" y="900"/>
                  <a:pt x="225" y="900"/>
                  <a:pt x="225" y="900"/>
                </a:cubicBezTo>
                <a:cubicBezTo>
                  <a:pt x="251" y="900"/>
                  <a:pt x="276" y="900"/>
                  <a:pt x="300" y="900"/>
                </a:cubicBezTo>
                <a:cubicBezTo>
                  <a:pt x="300" y="900"/>
                  <a:pt x="325" y="925"/>
                  <a:pt x="351" y="925"/>
                </a:cubicBezTo>
                <a:lnTo>
                  <a:pt x="351" y="925"/>
                </a:lnTo>
                <a:cubicBezTo>
                  <a:pt x="376" y="925"/>
                  <a:pt x="400" y="950"/>
                  <a:pt x="425" y="925"/>
                </a:cubicBezTo>
                <a:cubicBezTo>
                  <a:pt x="425" y="900"/>
                  <a:pt x="451" y="925"/>
                  <a:pt x="476" y="925"/>
                </a:cubicBezTo>
                <a:cubicBezTo>
                  <a:pt x="476" y="925"/>
                  <a:pt x="499" y="925"/>
                  <a:pt x="524" y="925"/>
                </a:cubicBezTo>
                <a:cubicBezTo>
                  <a:pt x="550" y="900"/>
                  <a:pt x="599" y="900"/>
                  <a:pt x="624" y="900"/>
                </a:cubicBezTo>
                <a:cubicBezTo>
                  <a:pt x="624" y="900"/>
                  <a:pt x="675" y="925"/>
                  <a:pt x="650" y="875"/>
                </a:cubicBezTo>
                <a:cubicBezTo>
                  <a:pt x="650" y="825"/>
                  <a:pt x="699" y="825"/>
                  <a:pt x="699" y="825"/>
                </a:cubicBezTo>
                <a:cubicBezTo>
                  <a:pt x="699" y="800"/>
                  <a:pt x="749" y="775"/>
                  <a:pt x="749" y="775"/>
                </a:cubicBezTo>
                <a:cubicBezTo>
                  <a:pt x="749" y="750"/>
                  <a:pt x="675" y="725"/>
                  <a:pt x="650" y="699"/>
                </a:cubicBezTo>
                <a:cubicBezTo>
                  <a:pt x="624" y="675"/>
                  <a:pt x="624" y="650"/>
                  <a:pt x="624" y="625"/>
                </a:cubicBezTo>
                <a:cubicBezTo>
                  <a:pt x="599" y="599"/>
                  <a:pt x="575" y="575"/>
                  <a:pt x="599" y="575"/>
                </a:cubicBezTo>
                <a:cubicBezTo>
                  <a:pt x="650" y="575"/>
                  <a:pt x="675" y="550"/>
                  <a:pt x="699" y="525"/>
                </a:cubicBezTo>
                <a:cubicBezTo>
                  <a:pt x="724" y="500"/>
                  <a:pt x="775" y="500"/>
                  <a:pt x="775" y="500"/>
                </a:cubicBezTo>
                <a:cubicBezTo>
                  <a:pt x="799" y="475"/>
                  <a:pt x="824" y="500"/>
                  <a:pt x="824" y="500"/>
                </a:cubicBezTo>
                <a:cubicBezTo>
                  <a:pt x="850" y="475"/>
                  <a:pt x="850" y="450"/>
                  <a:pt x="850" y="450"/>
                </a:cubicBezTo>
                <a:cubicBezTo>
                  <a:pt x="824" y="425"/>
                  <a:pt x="824" y="400"/>
                  <a:pt x="824" y="374"/>
                </a:cubicBezTo>
                <a:cubicBezTo>
                  <a:pt x="824" y="325"/>
                  <a:pt x="799" y="325"/>
                  <a:pt x="799" y="325"/>
                </a:cubicBezTo>
                <a:cubicBezTo>
                  <a:pt x="799" y="300"/>
                  <a:pt x="799" y="274"/>
                  <a:pt x="775" y="274"/>
                </a:cubicBezTo>
                <a:cubicBezTo>
                  <a:pt x="775" y="274"/>
                  <a:pt x="749" y="250"/>
                  <a:pt x="775" y="225"/>
                </a:cubicBezTo>
                <a:cubicBezTo>
                  <a:pt x="799" y="200"/>
                  <a:pt x="775" y="150"/>
                  <a:pt x="775" y="125"/>
                </a:cubicBezTo>
                <a:lnTo>
                  <a:pt x="775" y="125"/>
                </a:lnTo>
                <a:lnTo>
                  <a:pt x="775" y="125"/>
                </a:lnTo>
                <a:cubicBezTo>
                  <a:pt x="775" y="100"/>
                  <a:pt x="749" y="74"/>
                  <a:pt x="724" y="74"/>
                </a:cubicBezTo>
                <a:cubicBezTo>
                  <a:pt x="675" y="74"/>
                  <a:pt x="724" y="50"/>
                  <a:pt x="724" y="25"/>
                </a:cubicBezTo>
                <a:cubicBezTo>
                  <a:pt x="699" y="0"/>
                  <a:pt x="675" y="50"/>
                  <a:pt x="650" y="50"/>
                </a:cubicBezTo>
                <a:cubicBezTo>
                  <a:pt x="599" y="50"/>
                  <a:pt x="575" y="100"/>
                  <a:pt x="524" y="100"/>
                </a:cubicBezTo>
                <a:cubicBezTo>
                  <a:pt x="499" y="125"/>
                  <a:pt x="476" y="100"/>
                  <a:pt x="476" y="74"/>
                </a:cubicBezTo>
                <a:cubicBezTo>
                  <a:pt x="499" y="50"/>
                  <a:pt x="476" y="50"/>
                  <a:pt x="451" y="50"/>
                </a:cubicBezTo>
                <a:cubicBezTo>
                  <a:pt x="425" y="74"/>
                  <a:pt x="376" y="50"/>
                  <a:pt x="376" y="25"/>
                </a:cubicBezTo>
                <a:lnTo>
                  <a:pt x="376" y="0"/>
                </a:lnTo>
                <a:cubicBezTo>
                  <a:pt x="351" y="0"/>
                  <a:pt x="351" y="0"/>
                  <a:pt x="351" y="0"/>
                </a:cubicBezTo>
                <a:cubicBezTo>
                  <a:pt x="325" y="0"/>
                  <a:pt x="300" y="0"/>
                  <a:pt x="251" y="0"/>
                </a:cubicBezTo>
                <a:cubicBezTo>
                  <a:pt x="276" y="0"/>
                  <a:pt x="276" y="25"/>
                  <a:pt x="276" y="50"/>
                </a:cubicBezTo>
                <a:cubicBezTo>
                  <a:pt x="251" y="74"/>
                  <a:pt x="276" y="74"/>
                  <a:pt x="300" y="125"/>
                </a:cubicBezTo>
                <a:cubicBezTo>
                  <a:pt x="325" y="150"/>
                  <a:pt x="251" y="125"/>
                  <a:pt x="251" y="150"/>
                </a:cubicBezTo>
                <a:cubicBezTo>
                  <a:pt x="251" y="174"/>
                  <a:pt x="200" y="150"/>
                  <a:pt x="200" y="150"/>
                </a:cubicBezTo>
                <a:cubicBezTo>
                  <a:pt x="176" y="150"/>
                  <a:pt x="125" y="150"/>
                  <a:pt x="125" y="150"/>
                </a:cubicBezTo>
                <a:cubicBezTo>
                  <a:pt x="125" y="174"/>
                  <a:pt x="125" y="174"/>
                  <a:pt x="125" y="174"/>
                </a:cubicBezTo>
                <a:cubicBezTo>
                  <a:pt x="125" y="200"/>
                  <a:pt x="125" y="225"/>
                  <a:pt x="125" y="250"/>
                </a:cubicBezTo>
              </a:path>
            </a:pathLst>
          </a:custGeom>
          <a:solidFill>
            <a:schemeClr val="accent4"/>
          </a:solidFill>
          <a:ln w="317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22" name="Freeform 102">
            <a:extLst>
              <a:ext uri="{FF2B5EF4-FFF2-40B4-BE49-F238E27FC236}">
                <a16:creationId xmlns:a16="http://schemas.microsoft.com/office/drawing/2014/main" id="{7CB3722C-F144-4E46-B659-511CB4071EEC}"/>
              </a:ext>
            </a:extLst>
          </p:cNvPr>
          <p:cNvSpPr>
            <a:spLocks noChangeArrowheads="1"/>
          </p:cNvSpPr>
          <p:nvPr/>
        </p:nvSpPr>
        <p:spPr bwMode="auto">
          <a:xfrm>
            <a:off x="3532423" y="4677410"/>
            <a:ext cx="1196712" cy="1220617"/>
          </a:xfrm>
          <a:custGeom>
            <a:avLst/>
            <a:gdLst>
              <a:gd name="T0" fmla="*/ 2051 w 3753"/>
              <a:gd name="T1" fmla="*/ 3675 h 3826"/>
              <a:gd name="T2" fmla="*/ 2151 w 3753"/>
              <a:gd name="T3" fmla="*/ 3550 h 3826"/>
              <a:gd name="T4" fmla="*/ 2376 w 3753"/>
              <a:gd name="T5" fmla="*/ 3300 h 3826"/>
              <a:gd name="T6" fmla="*/ 2427 w 3753"/>
              <a:gd name="T7" fmla="*/ 2950 h 3826"/>
              <a:gd name="T8" fmla="*/ 2727 w 3753"/>
              <a:gd name="T9" fmla="*/ 2775 h 3826"/>
              <a:gd name="T10" fmla="*/ 3027 w 3753"/>
              <a:gd name="T11" fmla="*/ 2700 h 3826"/>
              <a:gd name="T12" fmla="*/ 3176 w 3753"/>
              <a:gd name="T13" fmla="*/ 2500 h 3826"/>
              <a:gd name="T14" fmla="*/ 3252 w 3753"/>
              <a:gd name="T15" fmla="*/ 2250 h 3826"/>
              <a:gd name="T16" fmla="*/ 3327 w 3753"/>
              <a:gd name="T17" fmla="*/ 1900 h 3826"/>
              <a:gd name="T18" fmla="*/ 3352 w 3753"/>
              <a:gd name="T19" fmla="*/ 1700 h 3826"/>
              <a:gd name="T20" fmla="*/ 3576 w 3753"/>
              <a:gd name="T21" fmla="*/ 1500 h 3826"/>
              <a:gd name="T22" fmla="*/ 3601 w 3753"/>
              <a:gd name="T23" fmla="*/ 1000 h 3826"/>
              <a:gd name="T24" fmla="*/ 2927 w 3753"/>
              <a:gd name="T25" fmla="*/ 750 h 3826"/>
              <a:gd name="T26" fmla="*/ 2601 w 3753"/>
              <a:gd name="T27" fmla="*/ 574 h 3826"/>
              <a:gd name="T28" fmla="*/ 2327 w 3753"/>
              <a:gd name="T29" fmla="*/ 674 h 3826"/>
              <a:gd name="T30" fmla="*/ 2176 w 3753"/>
              <a:gd name="T31" fmla="*/ 574 h 3826"/>
              <a:gd name="T32" fmla="*/ 2201 w 3753"/>
              <a:gd name="T33" fmla="*/ 274 h 3826"/>
              <a:gd name="T34" fmla="*/ 1926 w 3753"/>
              <a:gd name="T35" fmla="*/ 300 h 3826"/>
              <a:gd name="T36" fmla="*/ 1701 w 3753"/>
              <a:gd name="T37" fmla="*/ 325 h 3826"/>
              <a:gd name="T38" fmla="*/ 1476 w 3753"/>
              <a:gd name="T39" fmla="*/ 374 h 3826"/>
              <a:gd name="T40" fmla="*/ 1351 w 3753"/>
              <a:gd name="T41" fmla="*/ 100 h 3826"/>
              <a:gd name="T42" fmla="*/ 1126 w 3753"/>
              <a:gd name="T43" fmla="*/ 100 h 3826"/>
              <a:gd name="T44" fmla="*/ 951 w 3753"/>
              <a:gd name="T45" fmla="*/ 125 h 3826"/>
              <a:gd name="T46" fmla="*/ 951 w 3753"/>
              <a:gd name="T47" fmla="*/ 250 h 3826"/>
              <a:gd name="T48" fmla="*/ 926 w 3753"/>
              <a:gd name="T49" fmla="*/ 350 h 3826"/>
              <a:gd name="T50" fmla="*/ 751 w 3753"/>
              <a:gd name="T51" fmla="*/ 425 h 3826"/>
              <a:gd name="T52" fmla="*/ 526 w 3753"/>
              <a:gd name="T53" fmla="*/ 350 h 3826"/>
              <a:gd name="T54" fmla="*/ 426 w 3753"/>
              <a:gd name="T55" fmla="*/ 450 h 3826"/>
              <a:gd name="T56" fmla="*/ 400 w 3753"/>
              <a:gd name="T57" fmla="*/ 774 h 3826"/>
              <a:gd name="T58" fmla="*/ 176 w 3753"/>
              <a:gd name="T59" fmla="*/ 950 h 3826"/>
              <a:gd name="T60" fmla="*/ 26 w 3753"/>
              <a:gd name="T61" fmla="*/ 1150 h 3826"/>
              <a:gd name="T62" fmla="*/ 76 w 3753"/>
              <a:gd name="T63" fmla="*/ 1375 h 3826"/>
              <a:gd name="T64" fmla="*/ 276 w 3753"/>
              <a:gd name="T65" fmla="*/ 1450 h 3826"/>
              <a:gd name="T66" fmla="*/ 451 w 3753"/>
              <a:gd name="T67" fmla="*/ 1550 h 3826"/>
              <a:gd name="T68" fmla="*/ 726 w 3753"/>
              <a:gd name="T69" fmla="*/ 1450 h 3826"/>
              <a:gd name="T70" fmla="*/ 951 w 3753"/>
              <a:gd name="T71" fmla="*/ 1700 h 3826"/>
              <a:gd name="T72" fmla="*/ 1151 w 3753"/>
              <a:gd name="T73" fmla="*/ 1775 h 3826"/>
              <a:gd name="T74" fmla="*/ 1301 w 3753"/>
              <a:gd name="T75" fmla="*/ 1950 h 3826"/>
              <a:gd name="T76" fmla="*/ 1476 w 3753"/>
              <a:gd name="T77" fmla="*/ 2125 h 3826"/>
              <a:gd name="T78" fmla="*/ 1501 w 3753"/>
              <a:gd name="T79" fmla="*/ 2400 h 3826"/>
              <a:gd name="T80" fmla="*/ 1576 w 3753"/>
              <a:gd name="T81" fmla="*/ 2625 h 3826"/>
              <a:gd name="T82" fmla="*/ 1776 w 3753"/>
              <a:gd name="T83" fmla="*/ 2825 h 3826"/>
              <a:gd name="T84" fmla="*/ 1901 w 3753"/>
              <a:gd name="T85" fmla="*/ 2975 h 3826"/>
              <a:gd name="T86" fmla="*/ 1626 w 3753"/>
              <a:gd name="T87" fmla="*/ 3350 h 3826"/>
              <a:gd name="T88" fmla="*/ 1651 w 3753"/>
              <a:gd name="T89" fmla="*/ 3475 h 3826"/>
              <a:gd name="T90" fmla="*/ 1851 w 3753"/>
              <a:gd name="T91" fmla="*/ 3625 h 3826"/>
              <a:gd name="T92" fmla="*/ 1976 w 3753"/>
              <a:gd name="T93" fmla="*/ 3801 h 3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53" h="3826">
                <a:moveTo>
                  <a:pt x="1976" y="3801"/>
                </a:moveTo>
                <a:lnTo>
                  <a:pt x="1976" y="3801"/>
                </a:lnTo>
                <a:cubicBezTo>
                  <a:pt x="2026" y="3750"/>
                  <a:pt x="2026" y="3725"/>
                  <a:pt x="2051" y="3675"/>
                </a:cubicBezTo>
                <a:cubicBezTo>
                  <a:pt x="2076" y="3625"/>
                  <a:pt x="2051" y="3601"/>
                  <a:pt x="2101" y="3550"/>
                </a:cubicBezTo>
                <a:cubicBezTo>
                  <a:pt x="2151" y="3525"/>
                  <a:pt x="2101" y="3475"/>
                  <a:pt x="2151" y="3450"/>
                </a:cubicBezTo>
                <a:cubicBezTo>
                  <a:pt x="2201" y="3425"/>
                  <a:pt x="2201" y="3475"/>
                  <a:pt x="2151" y="3550"/>
                </a:cubicBezTo>
                <a:cubicBezTo>
                  <a:pt x="2101" y="3601"/>
                  <a:pt x="2101" y="3625"/>
                  <a:pt x="2151" y="3575"/>
                </a:cubicBezTo>
                <a:cubicBezTo>
                  <a:pt x="2226" y="3525"/>
                  <a:pt x="2251" y="3475"/>
                  <a:pt x="2276" y="3400"/>
                </a:cubicBezTo>
                <a:cubicBezTo>
                  <a:pt x="2327" y="3325"/>
                  <a:pt x="2351" y="3300"/>
                  <a:pt x="2376" y="3300"/>
                </a:cubicBezTo>
                <a:cubicBezTo>
                  <a:pt x="2401" y="3275"/>
                  <a:pt x="2401" y="3200"/>
                  <a:pt x="2401" y="3150"/>
                </a:cubicBezTo>
                <a:cubicBezTo>
                  <a:pt x="2401" y="3100"/>
                  <a:pt x="2376" y="3050"/>
                  <a:pt x="2401" y="3025"/>
                </a:cubicBezTo>
                <a:cubicBezTo>
                  <a:pt x="2427" y="2975"/>
                  <a:pt x="2401" y="2950"/>
                  <a:pt x="2427" y="2950"/>
                </a:cubicBezTo>
                <a:cubicBezTo>
                  <a:pt x="2451" y="2950"/>
                  <a:pt x="2501" y="2900"/>
                  <a:pt x="2551" y="2850"/>
                </a:cubicBezTo>
                <a:cubicBezTo>
                  <a:pt x="2601" y="2800"/>
                  <a:pt x="2627" y="2800"/>
                  <a:pt x="2676" y="2800"/>
                </a:cubicBezTo>
                <a:cubicBezTo>
                  <a:pt x="2727" y="2800"/>
                  <a:pt x="2701" y="2775"/>
                  <a:pt x="2727" y="2775"/>
                </a:cubicBezTo>
                <a:cubicBezTo>
                  <a:pt x="2751" y="2775"/>
                  <a:pt x="2776" y="2725"/>
                  <a:pt x="2801" y="2725"/>
                </a:cubicBezTo>
                <a:cubicBezTo>
                  <a:pt x="2827" y="2700"/>
                  <a:pt x="2901" y="2725"/>
                  <a:pt x="2951" y="2725"/>
                </a:cubicBezTo>
                <a:cubicBezTo>
                  <a:pt x="3001" y="2725"/>
                  <a:pt x="3027" y="2725"/>
                  <a:pt x="3027" y="2700"/>
                </a:cubicBezTo>
                <a:cubicBezTo>
                  <a:pt x="3027" y="2650"/>
                  <a:pt x="3051" y="2625"/>
                  <a:pt x="3101" y="2625"/>
                </a:cubicBezTo>
                <a:cubicBezTo>
                  <a:pt x="3127" y="2625"/>
                  <a:pt x="3127" y="2625"/>
                  <a:pt x="3127" y="2575"/>
                </a:cubicBezTo>
                <a:cubicBezTo>
                  <a:pt x="3127" y="2550"/>
                  <a:pt x="3151" y="2525"/>
                  <a:pt x="3176" y="2500"/>
                </a:cubicBezTo>
                <a:cubicBezTo>
                  <a:pt x="3201" y="2475"/>
                  <a:pt x="3201" y="2450"/>
                  <a:pt x="3201" y="2425"/>
                </a:cubicBezTo>
                <a:cubicBezTo>
                  <a:pt x="3227" y="2375"/>
                  <a:pt x="3252" y="2400"/>
                  <a:pt x="3252" y="2375"/>
                </a:cubicBezTo>
                <a:cubicBezTo>
                  <a:pt x="3252" y="2325"/>
                  <a:pt x="3252" y="2275"/>
                  <a:pt x="3252" y="2250"/>
                </a:cubicBezTo>
                <a:cubicBezTo>
                  <a:pt x="3252" y="2225"/>
                  <a:pt x="3301" y="2225"/>
                  <a:pt x="3301" y="2199"/>
                </a:cubicBezTo>
                <a:cubicBezTo>
                  <a:pt x="3327" y="2175"/>
                  <a:pt x="3301" y="2150"/>
                  <a:pt x="3327" y="2075"/>
                </a:cubicBezTo>
                <a:cubicBezTo>
                  <a:pt x="3327" y="2025"/>
                  <a:pt x="3327" y="1950"/>
                  <a:pt x="3327" y="1900"/>
                </a:cubicBezTo>
                <a:cubicBezTo>
                  <a:pt x="3327" y="1850"/>
                  <a:pt x="3327" y="1775"/>
                  <a:pt x="3327" y="1750"/>
                </a:cubicBezTo>
                <a:cubicBezTo>
                  <a:pt x="3352" y="1750"/>
                  <a:pt x="3352" y="1725"/>
                  <a:pt x="3327" y="1725"/>
                </a:cubicBezTo>
                <a:cubicBezTo>
                  <a:pt x="3301" y="1725"/>
                  <a:pt x="3327" y="1700"/>
                  <a:pt x="3352" y="1700"/>
                </a:cubicBezTo>
                <a:cubicBezTo>
                  <a:pt x="3352" y="1700"/>
                  <a:pt x="3376" y="1725"/>
                  <a:pt x="3401" y="1725"/>
                </a:cubicBezTo>
                <a:cubicBezTo>
                  <a:pt x="3427" y="1700"/>
                  <a:pt x="3452" y="1625"/>
                  <a:pt x="3476" y="1575"/>
                </a:cubicBezTo>
                <a:cubicBezTo>
                  <a:pt x="3501" y="1500"/>
                  <a:pt x="3552" y="1525"/>
                  <a:pt x="3576" y="1500"/>
                </a:cubicBezTo>
                <a:cubicBezTo>
                  <a:pt x="3601" y="1500"/>
                  <a:pt x="3652" y="1425"/>
                  <a:pt x="3701" y="1325"/>
                </a:cubicBezTo>
                <a:cubicBezTo>
                  <a:pt x="3752" y="1225"/>
                  <a:pt x="3701" y="1125"/>
                  <a:pt x="3676" y="1050"/>
                </a:cubicBezTo>
                <a:cubicBezTo>
                  <a:pt x="3676" y="974"/>
                  <a:pt x="3652" y="974"/>
                  <a:pt x="3601" y="1000"/>
                </a:cubicBezTo>
                <a:cubicBezTo>
                  <a:pt x="3552" y="1000"/>
                  <a:pt x="3476" y="974"/>
                  <a:pt x="3376" y="874"/>
                </a:cubicBezTo>
                <a:cubicBezTo>
                  <a:pt x="3276" y="750"/>
                  <a:pt x="3176" y="774"/>
                  <a:pt x="3101" y="774"/>
                </a:cubicBezTo>
                <a:cubicBezTo>
                  <a:pt x="3027" y="799"/>
                  <a:pt x="2951" y="750"/>
                  <a:pt x="2927" y="750"/>
                </a:cubicBezTo>
                <a:cubicBezTo>
                  <a:pt x="2876" y="725"/>
                  <a:pt x="2827" y="774"/>
                  <a:pt x="2801" y="799"/>
                </a:cubicBezTo>
                <a:cubicBezTo>
                  <a:pt x="2751" y="799"/>
                  <a:pt x="2801" y="750"/>
                  <a:pt x="2801" y="700"/>
                </a:cubicBezTo>
                <a:cubicBezTo>
                  <a:pt x="2801" y="674"/>
                  <a:pt x="2676" y="625"/>
                  <a:pt x="2601" y="574"/>
                </a:cubicBezTo>
                <a:cubicBezTo>
                  <a:pt x="2501" y="550"/>
                  <a:pt x="2451" y="550"/>
                  <a:pt x="2451" y="625"/>
                </a:cubicBezTo>
                <a:cubicBezTo>
                  <a:pt x="2451" y="674"/>
                  <a:pt x="2427" y="600"/>
                  <a:pt x="2376" y="674"/>
                </a:cubicBezTo>
                <a:cubicBezTo>
                  <a:pt x="2351" y="725"/>
                  <a:pt x="2301" y="674"/>
                  <a:pt x="2327" y="674"/>
                </a:cubicBezTo>
                <a:cubicBezTo>
                  <a:pt x="2376" y="650"/>
                  <a:pt x="2401" y="600"/>
                  <a:pt x="2427" y="550"/>
                </a:cubicBezTo>
                <a:cubicBezTo>
                  <a:pt x="2427" y="525"/>
                  <a:pt x="2276" y="474"/>
                  <a:pt x="2226" y="500"/>
                </a:cubicBezTo>
                <a:cubicBezTo>
                  <a:pt x="2176" y="525"/>
                  <a:pt x="2201" y="600"/>
                  <a:pt x="2176" y="574"/>
                </a:cubicBezTo>
                <a:cubicBezTo>
                  <a:pt x="2126" y="550"/>
                  <a:pt x="2151" y="500"/>
                  <a:pt x="2201" y="500"/>
                </a:cubicBezTo>
                <a:cubicBezTo>
                  <a:pt x="2226" y="500"/>
                  <a:pt x="2276" y="425"/>
                  <a:pt x="2276" y="374"/>
                </a:cubicBezTo>
                <a:cubicBezTo>
                  <a:pt x="2301" y="325"/>
                  <a:pt x="2251" y="325"/>
                  <a:pt x="2201" y="274"/>
                </a:cubicBezTo>
                <a:cubicBezTo>
                  <a:pt x="2176" y="250"/>
                  <a:pt x="2176" y="125"/>
                  <a:pt x="2151" y="100"/>
                </a:cubicBezTo>
                <a:cubicBezTo>
                  <a:pt x="2101" y="150"/>
                  <a:pt x="2051" y="200"/>
                  <a:pt x="2026" y="250"/>
                </a:cubicBezTo>
                <a:cubicBezTo>
                  <a:pt x="2001" y="325"/>
                  <a:pt x="1976" y="274"/>
                  <a:pt x="1926" y="300"/>
                </a:cubicBezTo>
                <a:cubicBezTo>
                  <a:pt x="1876" y="325"/>
                  <a:pt x="1851" y="300"/>
                  <a:pt x="1851" y="274"/>
                </a:cubicBezTo>
                <a:cubicBezTo>
                  <a:pt x="1826" y="250"/>
                  <a:pt x="1776" y="274"/>
                  <a:pt x="1726" y="274"/>
                </a:cubicBezTo>
                <a:cubicBezTo>
                  <a:pt x="1701" y="274"/>
                  <a:pt x="1726" y="300"/>
                  <a:pt x="1701" y="325"/>
                </a:cubicBezTo>
                <a:cubicBezTo>
                  <a:pt x="1676" y="350"/>
                  <a:pt x="1601" y="300"/>
                  <a:pt x="1576" y="325"/>
                </a:cubicBezTo>
                <a:cubicBezTo>
                  <a:pt x="1551" y="350"/>
                  <a:pt x="1551" y="325"/>
                  <a:pt x="1526" y="350"/>
                </a:cubicBezTo>
                <a:cubicBezTo>
                  <a:pt x="1526" y="374"/>
                  <a:pt x="1476" y="350"/>
                  <a:pt x="1476" y="374"/>
                </a:cubicBezTo>
                <a:cubicBezTo>
                  <a:pt x="1451" y="374"/>
                  <a:pt x="1426" y="400"/>
                  <a:pt x="1376" y="325"/>
                </a:cubicBezTo>
                <a:cubicBezTo>
                  <a:pt x="1326" y="274"/>
                  <a:pt x="1326" y="174"/>
                  <a:pt x="1351" y="174"/>
                </a:cubicBezTo>
                <a:cubicBezTo>
                  <a:pt x="1376" y="150"/>
                  <a:pt x="1376" y="100"/>
                  <a:pt x="1351" y="100"/>
                </a:cubicBezTo>
                <a:cubicBezTo>
                  <a:pt x="1301" y="74"/>
                  <a:pt x="1351" y="25"/>
                  <a:pt x="1301" y="0"/>
                </a:cubicBezTo>
                <a:cubicBezTo>
                  <a:pt x="1276" y="0"/>
                  <a:pt x="1276" y="50"/>
                  <a:pt x="1251" y="74"/>
                </a:cubicBezTo>
                <a:cubicBezTo>
                  <a:pt x="1226" y="74"/>
                  <a:pt x="1151" y="125"/>
                  <a:pt x="1126" y="100"/>
                </a:cubicBezTo>
                <a:cubicBezTo>
                  <a:pt x="1101" y="100"/>
                  <a:pt x="1076" y="125"/>
                  <a:pt x="1076" y="150"/>
                </a:cubicBezTo>
                <a:cubicBezTo>
                  <a:pt x="1076" y="174"/>
                  <a:pt x="1026" y="174"/>
                  <a:pt x="1026" y="150"/>
                </a:cubicBezTo>
                <a:cubicBezTo>
                  <a:pt x="1026" y="125"/>
                  <a:pt x="951" y="125"/>
                  <a:pt x="951" y="125"/>
                </a:cubicBezTo>
                <a:cubicBezTo>
                  <a:pt x="926" y="100"/>
                  <a:pt x="851" y="100"/>
                  <a:pt x="876" y="125"/>
                </a:cubicBezTo>
                <a:cubicBezTo>
                  <a:pt x="926" y="150"/>
                  <a:pt x="926" y="174"/>
                  <a:pt x="926" y="200"/>
                </a:cubicBezTo>
                <a:cubicBezTo>
                  <a:pt x="926" y="225"/>
                  <a:pt x="951" y="225"/>
                  <a:pt x="951" y="250"/>
                </a:cubicBezTo>
                <a:cubicBezTo>
                  <a:pt x="951" y="300"/>
                  <a:pt x="976" y="274"/>
                  <a:pt x="1001" y="274"/>
                </a:cubicBezTo>
                <a:cubicBezTo>
                  <a:pt x="1026" y="274"/>
                  <a:pt x="1026" y="300"/>
                  <a:pt x="976" y="300"/>
                </a:cubicBezTo>
                <a:cubicBezTo>
                  <a:pt x="951" y="300"/>
                  <a:pt x="926" y="325"/>
                  <a:pt x="926" y="350"/>
                </a:cubicBezTo>
                <a:cubicBezTo>
                  <a:pt x="926" y="374"/>
                  <a:pt x="901" y="374"/>
                  <a:pt x="876" y="374"/>
                </a:cubicBezTo>
                <a:cubicBezTo>
                  <a:pt x="851" y="400"/>
                  <a:pt x="826" y="425"/>
                  <a:pt x="801" y="425"/>
                </a:cubicBezTo>
                <a:cubicBezTo>
                  <a:pt x="776" y="400"/>
                  <a:pt x="776" y="425"/>
                  <a:pt x="751" y="425"/>
                </a:cubicBezTo>
                <a:cubicBezTo>
                  <a:pt x="726" y="450"/>
                  <a:pt x="726" y="425"/>
                  <a:pt x="701" y="400"/>
                </a:cubicBezTo>
                <a:cubicBezTo>
                  <a:pt x="676" y="400"/>
                  <a:pt x="651" y="350"/>
                  <a:pt x="626" y="300"/>
                </a:cubicBezTo>
                <a:cubicBezTo>
                  <a:pt x="601" y="325"/>
                  <a:pt x="551" y="350"/>
                  <a:pt x="526" y="350"/>
                </a:cubicBezTo>
                <a:cubicBezTo>
                  <a:pt x="501" y="350"/>
                  <a:pt x="400" y="325"/>
                  <a:pt x="400" y="350"/>
                </a:cubicBezTo>
                <a:cubicBezTo>
                  <a:pt x="376" y="374"/>
                  <a:pt x="400" y="400"/>
                  <a:pt x="426" y="400"/>
                </a:cubicBezTo>
                <a:cubicBezTo>
                  <a:pt x="426" y="400"/>
                  <a:pt x="476" y="425"/>
                  <a:pt x="426" y="450"/>
                </a:cubicBezTo>
                <a:cubicBezTo>
                  <a:pt x="400" y="474"/>
                  <a:pt x="376" y="425"/>
                  <a:pt x="376" y="500"/>
                </a:cubicBezTo>
                <a:cubicBezTo>
                  <a:pt x="376" y="550"/>
                  <a:pt x="451" y="600"/>
                  <a:pt x="426" y="650"/>
                </a:cubicBezTo>
                <a:cubicBezTo>
                  <a:pt x="426" y="674"/>
                  <a:pt x="400" y="750"/>
                  <a:pt x="400" y="774"/>
                </a:cubicBezTo>
                <a:cubicBezTo>
                  <a:pt x="400" y="799"/>
                  <a:pt x="400" y="900"/>
                  <a:pt x="376" y="900"/>
                </a:cubicBezTo>
                <a:cubicBezTo>
                  <a:pt x="351" y="900"/>
                  <a:pt x="326" y="874"/>
                  <a:pt x="300" y="900"/>
                </a:cubicBezTo>
                <a:cubicBezTo>
                  <a:pt x="251" y="925"/>
                  <a:pt x="226" y="925"/>
                  <a:pt x="176" y="950"/>
                </a:cubicBezTo>
                <a:cubicBezTo>
                  <a:pt x="151" y="974"/>
                  <a:pt x="100" y="974"/>
                  <a:pt x="100" y="1000"/>
                </a:cubicBezTo>
                <a:cubicBezTo>
                  <a:pt x="100" y="1050"/>
                  <a:pt x="51" y="1050"/>
                  <a:pt x="76" y="1100"/>
                </a:cubicBezTo>
                <a:cubicBezTo>
                  <a:pt x="76" y="1125"/>
                  <a:pt x="51" y="1125"/>
                  <a:pt x="26" y="1150"/>
                </a:cubicBezTo>
                <a:cubicBezTo>
                  <a:pt x="0" y="1175"/>
                  <a:pt x="26" y="1175"/>
                  <a:pt x="0" y="1200"/>
                </a:cubicBezTo>
                <a:cubicBezTo>
                  <a:pt x="0" y="1225"/>
                  <a:pt x="26" y="1250"/>
                  <a:pt x="26" y="1275"/>
                </a:cubicBezTo>
                <a:cubicBezTo>
                  <a:pt x="51" y="1325"/>
                  <a:pt x="76" y="1325"/>
                  <a:pt x="76" y="1375"/>
                </a:cubicBezTo>
                <a:cubicBezTo>
                  <a:pt x="76" y="1400"/>
                  <a:pt x="100" y="1400"/>
                  <a:pt x="126" y="1400"/>
                </a:cubicBezTo>
                <a:cubicBezTo>
                  <a:pt x="151" y="1400"/>
                  <a:pt x="126" y="1450"/>
                  <a:pt x="176" y="1450"/>
                </a:cubicBezTo>
                <a:cubicBezTo>
                  <a:pt x="226" y="1450"/>
                  <a:pt x="251" y="1475"/>
                  <a:pt x="276" y="1450"/>
                </a:cubicBezTo>
                <a:cubicBezTo>
                  <a:pt x="276" y="1425"/>
                  <a:pt x="300" y="1400"/>
                  <a:pt x="300" y="1425"/>
                </a:cubicBezTo>
                <a:cubicBezTo>
                  <a:pt x="300" y="1475"/>
                  <a:pt x="300" y="1575"/>
                  <a:pt x="326" y="1550"/>
                </a:cubicBezTo>
                <a:cubicBezTo>
                  <a:pt x="376" y="1550"/>
                  <a:pt x="426" y="1550"/>
                  <a:pt x="451" y="1550"/>
                </a:cubicBezTo>
                <a:cubicBezTo>
                  <a:pt x="476" y="1575"/>
                  <a:pt x="526" y="1550"/>
                  <a:pt x="526" y="1525"/>
                </a:cubicBezTo>
                <a:cubicBezTo>
                  <a:pt x="551" y="1525"/>
                  <a:pt x="576" y="1525"/>
                  <a:pt x="626" y="1500"/>
                </a:cubicBezTo>
                <a:cubicBezTo>
                  <a:pt x="651" y="1475"/>
                  <a:pt x="701" y="1450"/>
                  <a:pt x="726" y="1450"/>
                </a:cubicBezTo>
                <a:cubicBezTo>
                  <a:pt x="776" y="1450"/>
                  <a:pt x="826" y="1425"/>
                  <a:pt x="826" y="1450"/>
                </a:cubicBezTo>
                <a:cubicBezTo>
                  <a:pt x="801" y="1475"/>
                  <a:pt x="801" y="1575"/>
                  <a:pt x="851" y="1625"/>
                </a:cubicBezTo>
                <a:cubicBezTo>
                  <a:pt x="901" y="1675"/>
                  <a:pt x="926" y="1700"/>
                  <a:pt x="951" y="1700"/>
                </a:cubicBezTo>
                <a:cubicBezTo>
                  <a:pt x="1001" y="1700"/>
                  <a:pt x="1001" y="1725"/>
                  <a:pt x="1026" y="1725"/>
                </a:cubicBezTo>
                <a:cubicBezTo>
                  <a:pt x="1051" y="1700"/>
                  <a:pt x="1026" y="1750"/>
                  <a:pt x="1076" y="1750"/>
                </a:cubicBezTo>
                <a:cubicBezTo>
                  <a:pt x="1101" y="1750"/>
                  <a:pt x="1151" y="1750"/>
                  <a:pt x="1151" y="1775"/>
                </a:cubicBezTo>
                <a:cubicBezTo>
                  <a:pt x="1151" y="1825"/>
                  <a:pt x="1226" y="1800"/>
                  <a:pt x="1251" y="1800"/>
                </a:cubicBezTo>
                <a:cubicBezTo>
                  <a:pt x="1276" y="1825"/>
                  <a:pt x="1276" y="1825"/>
                  <a:pt x="1276" y="1875"/>
                </a:cubicBezTo>
                <a:cubicBezTo>
                  <a:pt x="1276" y="1900"/>
                  <a:pt x="1326" y="1925"/>
                  <a:pt x="1301" y="1950"/>
                </a:cubicBezTo>
                <a:cubicBezTo>
                  <a:pt x="1276" y="1950"/>
                  <a:pt x="1301" y="1975"/>
                  <a:pt x="1301" y="2025"/>
                </a:cubicBezTo>
                <a:cubicBezTo>
                  <a:pt x="1301" y="2050"/>
                  <a:pt x="1351" y="2075"/>
                  <a:pt x="1401" y="2075"/>
                </a:cubicBezTo>
                <a:cubicBezTo>
                  <a:pt x="1476" y="2075"/>
                  <a:pt x="1476" y="2075"/>
                  <a:pt x="1476" y="2125"/>
                </a:cubicBezTo>
                <a:cubicBezTo>
                  <a:pt x="1476" y="2150"/>
                  <a:pt x="1526" y="2175"/>
                  <a:pt x="1551" y="2199"/>
                </a:cubicBezTo>
                <a:cubicBezTo>
                  <a:pt x="1551" y="2250"/>
                  <a:pt x="1526" y="2300"/>
                  <a:pt x="1526" y="2325"/>
                </a:cubicBezTo>
                <a:cubicBezTo>
                  <a:pt x="1526" y="2350"/>
                  <a:pt x="1526" y="2375"/>
                  <a:pt x="1501" y="2400"/>
                </a:cubicBezTo>
                <a:cubicBezTo>
                  <a:pt x="1526" y="2425"/>
                  <a:pt x="1526" y="2425"/>
                  <a:pt x="1501" y="2450"/>
                </a:cubicBezTo>
                <a:cubicBezTo>
                  <a:pt x="1476" y="2450"/>
                  <a:pt x="1551" y="2500"/>
                  <a:pt x="1526" y="2550"/>
                </a:cubicBezTo>
                <a:cubicBezTo>
                  <a:pt x="1501" y="2625"/>
                  <a:pt x="1501" y="2625"/>
                  <a:pt x="1576" y="2625"/>
                </a:cubicBezTo>
                <a:cubicBezTo>
                  <a:pt x="1626" y="2625"/>
                  <a:pt x="1626" y="2650"/>
                  <a:pt x="1651" y="2650"/>
                </a:cubicBezTo>
                <a:cubicBezTo>
                  <a:pt x="1676" y="2625"/>
                  <a:pt x="1701" y="2700"/>
                  <a:pt x="1726" y="2725"/>
                </a:cubicBezTo>
                <a:cubicBezTo>
                  <a:pt x="1726" y="2750"/>
                  <a:pt x="1751" y="2825"/>
                  <a:pt x="1776" y="2825"/>
                </a:cubicBezTo>
                <a:cubicBezTo>
                  <a:pt x="1776" y="2825"/>
                  <a:pt x="1801" y="2800"/>
                  <a:pt x="1851" y="2800"/>
                </a:cubicBezTo>
                <a:cubicBezTo>
                  <a:pt x="1876" y="2825"/>
                  <a:pt x="1826" y="2925"/>
                  <a:pt x="1826" y="2975"/>
                </a:cubicBezTo>
                <a:cubicBezTo>
                  <a:pt x="1851" y="2975"/>
                  <a:pt x="1876" y="2975"/>
                  <a:pt x="1901" y="2975"/>
                </a:cubicBezTo>
                <a:cubicBezTo>
                  <a:pt x="1901" y="3000"/>
                  <a:pt x="1926" y="3100"/>
                  <a:pt x="1901" y="3125"/>
                </a:cubicBezTo>
                <a:cubicBezTo>
                  <a:pt x="1901" y="3150"/>
                  <a:pt x="1826" y="3175"/>
                  <a:pt x="1801" y="3175"/>
                </a:cubicBezTo>
                <a:cubicBezTo>
                  <a:pt x="1751" y="3200"/>
                  <a:pt x="1676" y="3300"/>
                  <a:pt x="1626" y="3350"/>
                </a:cubicBezTo>
                <a:cubicBezTo>
                  <a:pt x="1601" y="3400"/>
                  <a:pt x="1576" y="3425"/>
                  <a:pt x="1551" y="3450"/>
                </a:cubicBezTo>
                <a:cubicBezTo>
                  <a:pt x="1576" y="3450"/>
                  <a:pt x="1576" y="3450"/>
                  <a:pt x="1576" y="3450"/>
                </a:cubicBezTo>
                <a:cubicBezTo>
                  <a:pt x="1601" y="3450"/>
                  <a:pt x="1626" y="3450"/>
                  <a:pt x="1651" y="3475"/>
                </a:cubicBezTo>
                <a:cubicBezTo>
                  <a:pt x="1701" y="3525"/>
                  <a:pt x="1701" y="3550"/>
                  <a:pt x="1701" y="3550"/>
                </a:cubicBezTo>
                <a:cubicBezTo>
                  <a:pt x="1726" y="3550"/>
                  <a:pt x="1726" y="3501"/>
                  <a:pt x="1751" y="3525"/>
                </a:cubicBezTo>
                <a:cubicBezTo>
                  <a:pt x="1776" y="3575"/>
                  <a:pt x="1851" y="3601"/>
                  <a:pt x="1851" y="3625"/>
                </a:cubicBezTo>
                <a:cubicBezTo>
                  <a:pt x="1876" y="3625"/>
                  <a:pt x="1926" y="3650"/>
                  <a:pt x="1926" y="3701"/>
                </a:cubicBezTo>
                <a:cubicBezTo>
                  <a:pt x="1926" y="3725"/>
                  <a:pt x="1901" y="3775"/>
                  <a:pt x="1926" y="3825"/>
                </a:cubicBezTo>
                <a:cubicBezTo>
                  <a:pt x="1951" y="3825"/>
                  <a:pt x="1951" y="3801"/>
                  <a:pt x="1976" y="3801"/>
                </a:cubicBezTo>
              </a:path>
            </a:pathLst>
          </a:custGeom>
          <a:solidFill>
            <a:schemeClr val="accent4"/>
          </a:solidFill>
          <a:ln w="317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23" name="Freeform 109">
            <a:extLst>
              <a:ext uri="{FF2B5EF4-FFF2-40B4-BE49-F238E27FC236}">
                <a16:creationId xmlns:a16="http://schemas.microsoft.com/office/drawing/2014/main" id="{0E7E7EED-496C-B54D-86AB-BEA91096E57C}"/>
              </a:ext>
            </a:extLst>
          </p:cNvPr>
          <p:cNvSpPr>
            <a:spLocks noChangeArrowheads="1"/>
          </p:cNvSpPr>
          <p:nvPr/>
        </p:nvSpPr>
        <p:spPr bwMode="auto">
          <a:xfrm>
            <a:off x="3381958" y="4453817"/>
            <a:ext cx="358591" cy="510467"/>
          </a:xfrm>
          <a:custGeom>
            <a:avLst/>
            <a:gdLst>
              <a:gd name="T0" fmla="*/ 174 w 1126"/>
              <a:gd name="T1" fmla="*/ 1174 h 1601"/>
              <a:gd name="T2" fmla="*/ 174 w 1126"/>
              <a:gd name="T3" fmla="*/ 1174 h 1601"/>
              <a:gd name="T4" fmla="*/ 250 w 1126"/>
              <a:gd name="T5" fmla="*/ 1174 h 1601"/>
              <a:gd name="T6" fmla="*/ 300 w 1126"/>
              <a:gd name="T7" fmla="*/ 1225 h 1601"/>
              <a:gd name="T8" fmla="*/ 300 w 1126"/>
              <a:gd name="T9" fmla="*/ 1225 h 1601"/>
              <a:gd name="T10" fmla="*/ 400 w 1126"/>
              <a:gd name="T11" fmla="*/ 1225 h 1601"/>
              <a:gd name="T12" fmla="*/ 450 w 1126"/>
              <a:gd name="T13" fmla="*/ 1300 h 1601"/>
              <a:gd name="T14" fmla="*/ 500 w 1126"/>
              <a:gd name="T15" fmla="*/ 1350 h 1601"/>
              <a:gd name="T16" fmla="*/ 550 w 1126"/>
              <a:gd name="T17" fmla="*/ 1425 h 1601"/>
              <a:gd name="T18" fmla="*/ 650 w 1126"/>
              <a:gd name="T19" fmla="*/ 1425 h 1601"/>
              <a:gd name="T20" fmla="*/ 700 w 1126"/>
              <a:gd name="T21" fmla="*/ 1425 h 1601"/>
              <a:gd name="T22" fmla="*/ 774 w 1126"/>
              <a:gd name="T23" fmla="*/ 1425 h 1601"/>
              <a:gd name="T24" fmla="*/ 825 w 1126"/>
              <a:gd name="T25" fmla="*/ 1474 h 1601"/>
              <a:gd name="T26" fmla="*/ 774 w 1126"/>
              <a:gd name="T27" fmla="*/ 1550 h 1601"/>
              <a:gd name="T28" fmla="*/ 850 w 1126"/>
              <a:gd name="T29" fmla="*/ 1600 h 1601"/>
              <a:gd name="T30" fmla="*/ 850 w 1126"/>
              <a:gd name="T31" fmla="*/ 1600 h 1601"/>
              <a:gd name="T32" fmla="*/ 874 w 1126"/>
              <a:gd name="T33" fmla="*/ 1474 h 1601"/>
              <a:gd name="T34" fmla="*/ 900 w 1126"/>
              <a:gd name="T35" fmla="*/ 1350 h 1601"/>
              <a:gd name="T36" fmla="*/ 850 w 1126"/>
              <a:gd name="T37" fmla="*/ 1200 h 1601"/>
              <a:gd name="T38" fmla="*/ 900 w 1126"/>
              <a:gd name="T39" fmla="*/ 1150 h 1601"/>
              <a:gd name="T40" fmla="*/ 900 w 1126"/>
              <a:gd name="T41" fmla="*/ 1100 h 1601"/>
              <a:gd name="T42" fmla="*/ 874 w 1126"/>
              <a:gd name="T43" fmla="*/ 1050 h 1601"/>
              <a:gd name="T44" fmla="*/ 1000 w 1126"/>
              <a:gd name="T45" fmla="*/ 1050 h 1601"/>
              <a:gd name="T46" fmla="*/ 1100 w 1126"/>
              <a:gd name="T47" fmla="*/ 1000 h 1601"/>
              <a:gd name="T48" fmla="*/ 1100 w 1126"/>
              <a:gd name="T49" fmla="*/ 950 h 1601"/>
              <a:gd name="T50" fmla="*/ 1100 w 1126"/>
              <a:gd name="T51" fmla="*/ 874 h 1601"/>
              <a:gd name="T52" fmla="*/ 1050 w 1126"/>
              <a:gd name="T53" fmla="*/ 825 h 1601"/>
              <a:gd name="T54" fmla="*/ 1075 w 1126"/>
              <a:gd name="T55" fmla="*/ 650 h 1601"/>
              <a:gd name="T56" fmla="*/ 975 w 1126"/>
              <a:gd name="T57" fmla="*/ 625 h 1601"/>
              <a:gd name="T58" fmla="*/ 850 w 1126"/>
              <a:gd name="T59" fmla="*/ 550 h 1601"/>
              <a:gd name="T60" fmla="*/ 674 w 1126"/>
              <a:gd name="T61" fmla="*/ 550 h 1601"/>
              <a:gd name="T62" fmla="*/ 625 w 1126"/>
              <a:gd name="T63" fmla="*/ 425 h 1601"/>
              <a:gd name="T64" fmla="*/ 574 w 1126"/>
              <a:gd name="T65" fmla="*/ 349 h 1601"/>
              <a:gd name="T66" fmla="*/ 525 w 1126"/>
              <a:gd name="T67" fmla="*/ 325 h 1601"/>
              <a:gd name="T68" fmla="*/ 550 w 1126"/>
              <a:gd name="T69" fmla="*/ 300 h 1601"/>
              <a:gd name="T70" fmla="*/ 574 w 1126"/>
              <a:gd name="T71" fmla="*/ 225 h 1601"/>
              <a:gd name="T72" fmla="*/ 650 w 1126"/>
              <a:gd name="T73" fmla="*/ 125 h 1601"/>
              <a:gd name="T74" fmla="*/ 674 w 1126"/>
              <a:gd name="T75" fmla="*/ 99 h 1601"/>
              <a:gd name="T76" fmla="*/ 700 w 1126"/>
              <a:gd name="T77" fmla="*/ 74 h 1601"/>
              <a:gd name="T78" fmla="*/ 725 w 1126"/>
              <a:gd name="T79" fmla="*/ 25 h 1601"/>
              <a:gd name="T80" fmla="*/ 625 w 1126"/>
              <a:gd name="T81" fmla="*/ 74 h 1601"/>
              <a:gd name="T82" fmla="*/ 525 w 1126"/>
              <a:gd name="T83" fmla="*/ 125 h 1601"/>
              <a:gd name="T84" fmla="*/ 450 w 1126"/>
              <a:gd name="T85" fmla="*/ 149 h 1601"/>
              <a:gd name="T86" fmla="*/ 400 w 1126"/>
              <a:gd name="T87" fmla="*/ 149 h 1601"/>
              <a:gd name="T88" fmla="*/ 325 w 1126"/>
              <a:gd name="T89" fmla="*/ 225 h 1601"/>
              <a:gd name="T90" fmla="*/ 274 w 1126"/>
              <a:gd name="T91" fmla="*/ 300 h 1601"/>
              <a:gd name="T92" fmla="*/ 200 w 1126"/>
              <a:gd name="T93" fmla="*/ 425 h 1601"/>
              <a:gd name="T94" fmla="*/ 174 w 1126"/>
              <a:gd name="T95" fmla="*/ 425 h 1601"/>
              <a:gd name="T96" fmla="*/ 150 w 1126"/>
              <a:gd name="T97" fmla="*/ 449 h 1601"/>
              <a:gd name="T98" fmla="*/ 100 w 1126"/>
              <a:gd name="T99" fmla="*/ 525 h 1601"/>
              <a:gd name="T100" fmla="*/ 125 w 1126"/>
              <a:gd name="T101" fmla="*/ 550 h 1601"/>
              <a:gd name="T102" fmla="*/ 150 w 1126"/>
              <a:gd name="T103" fmla="*/ 625 h 1601"/>
              <a:gd name="T104" fmla="*/ 150 w 1126"/>
              <a:gd name="T105" fmla="*/ 674 h 1601"/>
              <a:gd name="T106" fmla="*/ 150 w 1126"/>
              <a:gd name="T107" fmla="*/ 825 h 1601"/>
              <a:gd name="T108" fmla="*/ 125 w 1126"/>
              <a:gd name="T109" fmla="*/ 900 h 1601"/>
              <a:gd name="T110" fmla="*/ 49 w 1126"/>
              <a:gd name="T111" fmla="*/ 950 h 1601"/>
              <a:gd name="T112" fmla="*/ 0 w 1126"/>
              <a:gd name="T113" fmla="*/ 1025 h 1601"/>
              <a:gd name="T114" fmla="*/ 0 w 1126"/>
              <a:gd name="T115" fmla="*/ 1050 h 1601"/>
              <a:gd name="T116" fmla="*/ 100 w 1126"/>
              <a:gd name="T117" fmla="*/ 1125 h 1601"/>
              <a:gd name="T118" fmla="*/ 174 w 1126"/>
              <a:gd name="T119" fmla="*/ 1174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6" h="1601">
                <a:moveTo>
                  <a:pt x="174" y="1174"/>
                </a:moveTo>
                <a:lnTo>
                  <a:pt x="174" y="1174"/>
                </a:lnTo>
                <a:cubicBezTo>
                  <a:pt x="200" y="1174"/>
                  <a:pt x="225" y="1174"/>
                  <a:pt x="250" y="1174"/>
                </a:cubicBezTo>
                <a:cubicBezTo>
                  <a:pt x="250" y="1150"/>
                  <a:pt x="274" y="1174"/>
                  <a:pt x="300" y="1225"/>
                </a:cubicBezTo>
                <a:lnTo>
                  <a:pt x="300" y="1225"/>
                </a:lnTo>
                <a:cubicBezTo>
                  <a:pt x="350" y="1225"/>
                  <a:pt x="374" y="1200"/>
                  <a:pt x="400" y="1225"/>
                </a:cubicBezTo>
                <a:cubicBezTo>
                  <a:pt x="425" y="1225"/>
                  <a:pt x="400" y="1300"/>
                  <a:pt x="450" y="1300"/>
                </a:cubicBezTo>
                <a:cubicBezTo>
                  <a:pt x="474" y="1300"/>
                  <a:pt x="500" y="1350"/>
                  <a:pt x="500" y="1350"/>
                </a:cubicBezTo>
                <a:cubicBezTo>
                  <a:pt x="500" y="1374"/>
                  <a:pt x="550" y="1400"/>
                  <a:pt x="550" y="1425"/>
                </a:cubicBezTo>
                <a:cubicBezTo>
                  <a:pt x="550" y="1450"/>
                  <a:pt x="625" y="1450"/>
                  <a:pt x="650" y="1425"/>
                </a:cubicBezTo>
                <a:cubicBezTo>
                  <a:pt x="674" y="1425"/>
                  <a:pt x="700" y="1425"/>
                  <a:pt x="700" y="1425"/>
                </a:cubicBezTo>
                <a:cubicBezTo>
                  <a:pt x="725" y="1425"/>
                  <a:pt x="750" y="1425"/>
                  <a:pt x="774" y="1425"/>
                </a:cubicBezTo>
                <a:cubicBezTo>
                  <a:pt x="774" y="1425"/>
                  <a:pt x="850" y="1450"/>
                  <a:pt x="825" y="1474"/>
                </a:cubicBezTo>
                <a:cubicBezTo>
                  <a:pt x="825" y="1499"/>
                  <a:pt x="774" y="1525"/>
                  <a:pt x="774" y="1550"/>
                </a:cubicBezTo>
                <a:cubicBezTo>
                  <a:pt x="800" y="1574"/>
                  <a:pt x="825" y="1574"/>
                  <a:pt x="850" y="1600"/>
                </a:cubicBezTo>
                <a:lnTo>
                  <a:pt x="850" y="1600"/>
                </a:lnTo>
                <a:cubicBezTo>
                  <a:pt x="874" y="1600"/>
                  <a:pt x="874" y="1499"/>
                  <a:pt x="874" y="1474"/>
                </a:cubicBezTo>
                <a:cubicBezTo>
                  <a:pt x="874" y="1450"/>
                  <a:pt x="900" y="1374"/>
                  <a:pt x="900" y="1350"/>
                </a:cubicBezTo>
                <a:cubicBezTo>
                  <a:pt x="925" y="1300"/>
                  <a:pt x="850" y="1250"/>
                  <a:pt x="850" y="1200"/>
                </a:cubicBezTo>
                <a:cubicBezTo>
                  <a:pt x="850" y="1125"/>
                  <a:pt x="874" y="1174"/>
                  <a:pt x="900" y="1150"/>
                </a:cubicBezTo>
                <a:cubicBezTo>
                  <a:pt x="950" y="1125"/>
                  <a:pt x="900" y="1100"/>
                  <a:pt x="900" y="1100"/>
                </a:cubicBezTo>
                <a:cubicBezTo>
                  <a:pt x="874" y="1100"/>
                  <a:pt x="850" y="1074"/>
                  <a:pt x="874" y="1050"/>
                </a:cubicBezTo>
                <a:cubicBezTo>
                  <a:pt x="874" y="1025"/>
                  <a:pt x="975" y="1050"/>
                  <a:pt x="1000" y="1050"/>
                </a:cubicBezTo>
                <a:cubicBezTo>
                  <a:pt x="1050" y="1050"/>
                  <a:pt x="1100" y="1000"/>
                  <a:pt x="1100" y="1000"/>
                </a:cubicBezTo>
                <a:cubicBezTo>
                  <a:pt x="1100" y="1000"/>
                  <a:pt x="1125" y="974"/>
                  <a:pt x="1100" y="950"/>
                </a:cubicBezTo>
                <a:cubicBezTo>
                  <a:pt x="1075" y="925"/>
                  <a:pt x="1075" y="900"/>
                  <a:pt x="1100" y="874"/>
                </a:cubicBezTo>
                <a:cubicBezTo>
                  <a:pt x="1125" y="874"/>
                  <a:pt x="1075" y="850"/>
                  <a:pt x="1050" y="825"/>
                </a:cubicBezTo>
                <a:cubicBezTo>
                  <a:pt x="1025" y="774"/>
                  <a:pt x="1050" y="700"/>
                  <a:pt x="1075" y="650"/>
                </a:cubicBezTo>
                <a:cubicBezTo>
                  <a:pt x="1100" y="600"/>
                  <a:pt x="1025" y="600"/>
                  <a:pt x="975" y="625"/>
                </a:cubicBezTo>
                <a:cubicBezTo>
                  <a:pt x="925" y="625"/>
                  <a:pt x="874" y="600"/>
                  <a:pt x="850" y="550"/>
                </a:cubicBezTo>
                <a:cubicBezTo>
                  <a:pt x="800" y="500"/>
                  <a:pt x="750" y="550"/>
                  <a:pt x="674" y="550"/>
                </a:cubicBezTo>
                <a:cubicBezTo>
                  <a:pt x="600" y="550"/>
                  <a:pt x="625" y="449"/>
                  <a:pt x="625" y="425"/>
                </a:cubicBezTo>
                <a:cubicBezTo>
                  <a:pt x="625" y="374"/>
                  <a:pt x="574" y="374"/>
                  <a:pt x="574" y="349"/>
                </a:cubicBezTo>
                <a:cubicBezTo>
                  <a:pt x="574" y="325"/>
                  <a:pt x="550" y="325"/>
                  <a:pt x="525" y="325"/>
                </a:cubicBezTo>
                <a:cubicBezTo>
                  <a:pt x="525" y="325"/>
                  <a:pt x="525" y="300"/>
                  <a:pt x="550" y="300"/>
                </a:cubicBezTo>
                <a:cubicBezTo>
                  <a:pt x="574" y="274"/>
                  <a:pt x="550" y="249"/>
                  <a:pt x="574" y="225"/>
                </a:cubicBezTo>
                <a:cubicBezTo>
                  <a:pt x="574" y="174"/>
                  <a:pt x="625" y="149"/>
                  <a:pt x="650" y="125"/>
                </a:cubicBezTo>
                <a:cubicBezTo>
                  <a:pt x="650" y="99"/>
                  <a:pt x="674" y="99"/>
                  <a:pt x="674" y="99"/>
                </a:cubicBezTo>
                <a:cubicBezTo>
                  <a:pt x="674" y="99"/>
                  <a:pt x="674" y="74"/>
                  <a:pt x="700" y="74"/>
                </a:cubicBezTo>
                <a:cubicBezTo>
                  <a:pt x="750" y="74"/>
                  <a:pt x="750" y="49"/>
                  <a:pt x="725" y="25"/>
                </a:cubicBezTo>
                <a:cubicBezTo>
                  <a:pt x="674" y="0"/>
                  <a:pt x="650" y="74"/>
                  <a:pt x="625" y="74"/>
                </a:cubicBezTo>
                <a:cubicBezTo>
                  <a:pt x="574" y="74"/>
                  <a:pt x="550" y="99"/>
                  <a:pt x="525" y="125"/>
                </a:cubicBezTo>
                <a:cubicBezTo>
                  <a:pt x="500" y="125"/>
                  <a:pt x="450" y="125"/>
                  <a:pt x="450" y="149"/>
                </a:cubicBezTo>
                <a:cubicBezTo>
                  <a:pt x="450" y="174"/>
                  <a:pt x="425" y="149"/>
                  <a:pt x="400" y="149"/>
                </a:cubicBezTo>
                <a:cubicBezTo>
                  <a:pt x="374" y="125"/>
                  <a:pt x="325" y="199"/>
                  <a:pt x="325" y="225"/>
                </a:cubicBezTo>
                <a:cubicBezTo>
                  <a:pt x="325" y="249"/>
                  <a:pt x="325" y="274"/>
                  <a:pt x="274" y="300"/>
                </a:cubicBezTo>
                <a:cubicBezTo>
                  <a:pt x="225" y="349"/>
                  <a:pt x="200" y="400"/>
                  <a:pt x="200" y="425"/>
                </a:cubicBezTo>
                <a:cubicBezTo>
                  <a:pt x="174" y="425"/>
                  <a:pt x="174" y="425"/>
                  <a:pt x="174" y="425"/>
                </a:cubicBezTo>
                <a:lnTo>
                  <a:pt x="150" y="449"/>
                </a:lnTo>
                <a:cubicBezTo>
                  <a:pt x="150" y="449"/>
                  <a:pt x="125" y="500"/>
                  <a:pt x="100" y="525"/>
                </a:cubicBezTo>
                <a:cubicBezTo>
                  <a:pt x="100" y="525"/>
                  <a:pt x="125" y="525"/>
                  <a:pt x="125" y="550"/>
                </a:cubicBezTo>
                <a:cubicBezTo>
                  <a:pt x="150" y="574"/>
                  <a:pt x="125" y="600"/>
                  <a:pt x="150" y="625"/>
                </a:cubicBezTo>
                <a:cubicBezTo>
                  <a:pt x="150" y="625"/>
                  <a:pt x="150" y="650"/>
                  <a:pt x="150" y="674"/>
                </a:cubicBezTo>
                <a:cubicBezTo>
                  <a:pt x="125" y="674"/>
                  <a:pt x="150" y="800"/>
                  <a:pt x="150" y="825"/>
                </a:cubicBezTo>
                <a:cubicBezTo>
                  <a:pt x="174" y="825"/>
                  <a:pt x="150" y="850"/>
                  <a:pt x="125" y="900"/>
                </a:cubicBezTo>
                <a:cubicBezTo>
                  <a:pt x="125" y="950"/>
                  <a:pt x="100" y="950"/>
                  <a:pt x="49" y="950"/>
                </a:cubicBezTo>
                <a:cubicBezTo>
                  <a:pt x="25" y="950"/>
                  <a:pt x="25" y="1025"/>
                  <a:pt x="0" y="1025"/>
                </a:cubicBezTo>
                <a:lnTo>
                  <a:pt x="0" y="1050"/>
                </a:lnTo>
                <a:cubicBezTo>
                  <a:pt x="25" y="1100"/>
                  <a:pt x="100" y="1125"/>
                  <a:pt x="100" y="1125"/>
                </a:cubicBezTo>
                <a:cubicBezTo>
                  <a:pt x="125" y="1125"/>
                  <a:pt x="150" y="1150"/>
                  <a:pt x="174" y="1174"/>
                </a:cubicBezTo>
              </a:path>
            </a:pathLst>
          </a:custGeom>
          <a:solidFill>
            <a:schemeClr val="accent4"/>
          </a:solidFill>
          <a:ln w="317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24" name="Freeform 125">
            <a:extLst>
              <a:ext uri="{FF2B5EF4-FFF2-40B4-BE49-F238E27FC236}">
                <a16:creationId xmlns:a16="http://schemas.microsoft.com/office/drawing/2014/main" id="{716ADA7B-75FC-9A4A-81DF-A259C672CC4A}"/>
              </a:ext>
            </a:extLst>
          </p:cNvPr>
          <p:cNvSpPr>
            <a:spLocks noChangeArrowheads="1"/>
          </p:cNvSpPr>
          <p:nvPr/>
        </p:nvSpPr>
        <p:spPr bwMode="auto">
          <a:xfrm>
            <a:off x="5487097" y="3425855"/>
            <a:ext cx="383904" cy="271404"/>
          </a:xfrm>
          <a:custGeom>
            <a:avLst/>
            <a:gdLst>
              <a:gd name="T0" fmla="*/ 1201 w 1202"/>
              <a:gd name="T1" fmla="*/ 150 h 851"/>
              <a:gd name="T2" fmla="*/ 1201 w 1202"/>
              <a:gd name="T3" fmla="*/ 150 h 851"/>
              <a:gd name="T4" fmla="*/ 1101 w 1202"/>
              <a:gd name="T5" fmla="*/ 150 h 851"/>
              <a:gd name="T6" fmla="*/ 975 w 1202"/>
              <a:gd name="T7" fmla="*/ 125 h 851"/>
              <a:gd name="T8" fmla="*/ 950 w 1202"/>
              <a:gd name="T9" fmla="*/ 100 h 851"/>
              <a:gd name="T10" fmla="*/ 875 w 1202"/>
              <a:gd name="T11" fmla="*/ 100 h 851"/>
              <a:gd name="T12" fmla="*/ 775 w 1202"/>
              <a:gd name="T13" fmla="*/ 75 h 851"/>
              <a:gd name="T14" fmla="*/ 725 w 1202"/>
              <a:gd name="T15" fmla="*/ 50 h 851"/>
              <a:gd name="T16" fmla="*/ 550 w 1202"/>
              <a:gd name="T17" fmla="*/ 25 h 851"/>
              <a:gd name="T18" fmla="*/ 250 w 1202"/>
              <a:gd name="T19" fmla="*/ 25 h 851"/>
              <a:gd name="T20" fmla="*/ 125 w 1202"/>
              <a:gd name="T21" fmla="*/ 0 h 851"/>
              <a:gd name="T22" fmla="*/ 50 w 1202"/>
              <a:gd name="T23" fmla="*/ 50 h 851"/>
              <a:gd name="T24" fmla="*/ 50 w 1202"/>
              <a:gd name="T25" fmla="*/ 100 h 851"/>
              <a:gd name="T26" fmla="*/ 50 w 1202"/>
              <a:gd name="T27" fmla="*/ 200 h 851"/>
              <a:gd name="T28" fmla="*/ 75 w 1202"/>
              <a:gd name="T29" fmla="*/ 175 h 851"/>
              <a:gd name="T30" fmla="*/ 125 w 1202"/>
              <a:gd name="T31" fmla="*/ 200 h 851"/>
              <a:gd name="T32" fmla="*/ 175 w 1202"/>
              <a:gd name="T33" fmla="*/ 200 h 851"/>
              <a:gd name="T34" fmla="*/ 200 w 1202"/>
              <a:gd name="T35" fmla="*/ 200 h 851"/>
              <a:gd name="T36" fmla="*/ 275 w 1202"/>
              <a:gd name="T37" fmla="*/ 225 h 851"/>
              <a:gd name="T38" fmla="*/ 300 w 1202"/>
              <a:gd name="T39" fmla="*/ 250 h 851"/>
              <a:gd name="T40" fmla="*/ 225 w 1202"/>
              <a:gd name="T41" fmla="*/ 300 h 851"/>
              <a:gd name="T42" fmla="*/ 225 w 1202"/>
              <a:gd name="T43" fmla="*/ 400 h 851"/>
              <a:gd name="T44" fmla="*/ 225 w 1202"/>
              <a:gd name="T45" fmla="*/ 450 h 851"/>
              <a:gd name="T46" fmla="*/ 200 w 1202"/>
              <a:gd name="T47" fmla="*/ 500 h 851"/>
              <a:gd name="T48" fmla="*/ 225 w 1202"/>
              <a:gd name="T49" fmla="*/ 550 h 851"/>
              <a:gd name="T50" fmla="*/ 200 w 1202"/>
              <a:gd name="T51" fmla="*/ 600 h 851"/>
              <a:gd name="T52" fmla="*/ 225 w 1202"/>
              <a:gd name="T53" fmla="*/ 650 h 851"/>
              <a:gd name="T54" fmla="*/ 175 w 1202"/>
              <a:gd name="T55" fmla="*/ 700 h 851"/>
              <a:gd name="T56" fmla="*/ 200 w 1202"/>
              <a:gd name="T57" fmla="*/ 725 h 851"/>
              <a:gd name="T58" fmla="*/ 250 w 1202"/>
              <a:gd name="T59" fmla="*/ 725 h 851"/>
              <a:gd name="T60" fmla="*/ 350 w 1202"/>
              <a:gd name="T61" fmla="*/ 850 h 851"/>
              <a:gd name="T62" fmla="*/ 375 w 1202"/>
              <a:gd name="T63" fmla="*/ 825 h 851"/>
              <a:gd name="T64" fmla="*/ 425 w 1202"/>
              <a:gd name="T65" fmla="*/ 800 h 851"/>
              <a:gd name="T66" fmla="*/ 525 w 1202"/>
              <a:gd name="T67" fmla="*/ 775 h 851"/>
              <a:gd name="T68" fmla="*/ 650 w 1202"/>
              <a:gd name="T69" fmla="*/ 775 h 851"/>
              <a:gd name="T70" fmla="*/ 700 w 1202"/>
              <a:gd name="T71" fmla="*/ 750 h 851"/>
              <a:gd name="T72" fmla="*/ 775 w 1202"/>
              <a:gd name="T73" fmla="*/ 700 h 851"/>
              <a:gd name="T74" fmla="*/ 825 w 1202"/>
              <a:gd name="T75" fmla="*/ 625 h 851"/>
              <a:gd name="T76" fmla="*/ 875 w 1202"/>
              <a:gd name="T77" fmla="*/ 550 h 851"/>
              <a:gd name="T78" fmla="*/ 900 w 1202"/>
              <a:gd name="T79" fmla="*/ 425 h 851"/>
              <a:gd name="T80" fmla="*/ 975 w 1202"/>
              <a:gd name="T81" fmla="*/ 325 h 851"/>
              <a:gd name="T82" fmla="*/ 1050 w 1202"/>
              <a:gd name="T83" fmla="*/ 275 h 851"/>
              <a:gd name="T84" fmla="*/ 1150 w 1202"/>
              <a:gd name="T85" fmla="*/ 225 h 851"/>
              <a:gd name="T86" fmla="*/ 1201 w 1202"/>
              <a:gd name="T87" fmla="*/ 150 h 851"/>
              <a:gd name="T88" fmla="*/ 1201 w 1202"/>
              <a:gd name="T89" fmla="*/ 450 h 851"/>
              <a:gd name="T90" fmla="*/ 1201 w 1202"/>
              <a:gd name="T91" fmla="*/ 450 h 851"/>
              <a:gd name="T92" fmla="*/ 1125 w 1202"/>
              <a:gd name="T93" fmla="*/ 475 h 851"/>
              <a:gd name="T94" fmla="*/ 1201 w 1202"/>
              <a:gd name="T95" fmla="*/ 45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2" h="851">
                <a:moveTo>
                  <a:pt x="1201" y="150"/>
                </a:moveTo>
                <a:lnTo>
                  <a:pt x="1201" y="150"/>
                </a:lnTo>
                <a:cubicBezTo>
                  <a:pt x="1150" y="150"/>
                  <a:pt x="1125" y="150"/>
                  <a:pt x="1101" y="150"/>
                </a:cubicBezTo>
                <a:cubicBezTo>
                  <a:pt x="1075" y="125"/>
                  <a:pt x="1001" y="125"/>
                  <a:pt x="975" y="125"/>
                </a:cubicBezTo>
                <a:cubicBezTo>
                  <a:pt x="975" y="100"/>
                  <a:pt x="950" y="75"/>
                  <a:pt x="950" y="100"/>
                </a:cubicBezTo>
                <a:cubicBezTo>
                  <a:pt x="950" y="125"/>
                  <a:pt x="900" y="125"/>
                  <a:pt x="875" y="100"/>
                </a:cubicBezTo>
                <a:cubicBezTo>
                  <a:pt x="850" y="100"/>
                  <a:pt x="801" y="75"/>
                  <a:pt x="775" y="75"/>
                </a:cubicBezTo>
                <a:cubicBezTo>
                  <a:pt x="775" y="50"/>
                  <a:pt x="750" y="50"/>
                  <a:pt x="725" y="50"/>
                </a:cubicBezTo>
                <a:cubicBezTo>
                  <a:pt x="700" y="50"/>
                  <a:pt x="625" y="25"/>
                  <a:pt x="550" y="25"/>
                </a:cubicBezTo>
                <a:cubicBezTo>
                  <a:pt x="500" y="25"/>
                  <a:pt x="325" y="25"/>
                  <a:pt x="250" y="25"/>
                </a:cubicBezTo>
                <a:cubicBezTo>
                  <a:pt x="175" y="25"/>
                  <a:pt x="175" y="0"/>
                  <a:pt x="125" y="0"/>
                </a:cubicBezTo>
                <a:cubicBezTo>
                  <a:pt x="100" y="0"/>
                  <a:pt x="125" y="25"/>
                  <a:pt x="50" y="50"/>
                </a:cubicBezTo>
                <a:cubicBezTo>
                  <a:pt x="0" y="50"/>
                  <a:pt x="0" y="75"/>
                  <a:pt x="50" y="100"/>
                </a:cubicBezTo>
                <a:cubicBezTo>
                  <a:pt x="50" y="125"/>
                  <a:pt x="50" y="150"/>
                  <a:pt x="50" y="200"/>
                </a:cubicBezTo>
                <a:cubicBezTo>
                  <a:pt x="75" y="200"/>
                  <a:pt x="75" y="200"/>
                  <a:pt x="75" y="175"/>
                </a:cubicBezTo>
                <a:cubicBezTo>
                  <a:pt x="100" y="175"/>
                  <a:pt x="125" y="175"/>
                  <a:pt x="125" y="200"/>
                </a:cubicBezTo>
                <a:cubicBezTo>
                  <a:pt x="125" y="200"/>
                  <a:pt x="150" y="200"/>
                  <a:pt x="175" y="200"/>
                </a:cubicBezTo>
                <a:cubicBezTo>
                  <a:pt x="200" y="200"/>
                  <a:pt x="175" y="225"/>
                  <a:pt x="200" y="200"/>
                </a:cubicBezTo>
                <a:cubicBezTo>
                  <a:pt x="225" y="175"/>
                  <a:pt x="275" y="200"/>
                  <a:pt x="275" y="225"/>
                </a:cubicBezTo>
                <a:cubicBezTo>
                  <a:pt x="275" y="225"/>
                  <a:pt x="325" y="225"/>
                  <a:pt x="300" y="250"/>
                </a:cubicBezTo>
                <a:cubicBezTo>
                  <a:pt x="250" y="275"/>
                  <a:pt x="225" y="275"/>
                  <a:pt x="225" y="300"/>
                </a:cubicBezTo>
                <a:cubicBezTo>
                  <a:pt x="225" y="325"/>
                  <a:pt x="250" y="375"/>
                  <a:pt x="225" y="400"/>
                </a:cubicBezTo>
                <a:cubicBezTo>
                  <a:pt x="200" y="425"/>
                  <a:pt x="250" y="450"/>
                  <a:pt x="225" y="450"/>
                </a:cubicBezTo>
                <a:cubicBezTo>
                  <a:pt x="200" y="450"/>
                  <a:pt x="175" y="475"/>
                  <a:pt x="200" y="500"/>
                </a:cubicBezTo>
                <a:cubicBezTo>
                  <a:pt x="225" y="525"/>
                  <a:pt x="250" y="550"/>
                  <a:pt x="225" y="550"/>
                </a:cubicBezTo>
                <a:cubicBezTo>
                  <a:pt x="200" y="550"/>
                  <a:pt x="200" y="575"/>
                  <a:pt x="200" y="600"/>
                </a:cubicBezTo>
                <a:cubicBezTo>
                  <a:pt x="200" y="600"/>
                  <a:pt x="250" y="625"/>
                  <a:pt x="225" y="650"/>
                </a:cubicBezTo>
                <a:cubicBezTo>
                  <a:pt x="175" y="650"/>
                  <a:pt x="175" y="675"/>
                  <a:pt x="175" y="700"/>
                </a:cubicBezTo>
                <a:cubicBezTo>
                  <a:pt x="175" y="700"/>
                  <a:pt x="175" y="725"/>
                  <a:pt x="200" y="725"/>
                </a:cubicBezTo>
                <a:cubicBezTo>
                  <a:pt x="200" y="725"/>
                  <a:pt x="225" y="725"/>
                  <a:pt x="250" y="725"/>
                </a:cubicBezTo>
                <a:cubicBezTo>
                  <a:pt x="275" y="750"/>
                  <a:pt x="300" y="850"/>
                  <a:pt x="350" y="850"/>
                </a:cubicBezTo>
                <a:cubicBezTo>
                  <a:pt x="375" y="850"/>
                  <a:pt x="375" y="825"/>
                  <a:pt x="375" y="825"/>
                </a:cubicBezTo>
                <a:cubicBezTo>
                  <a:pt x="400" y="800"/>
                  <a:pt x="425" y="800"/>
                  <a:pt x="425" y="800"/>
                </a:cubicBezTo>
                <a:cubicBezTo>
                  <a:pt x="450" y="800"/>
                  <a:pt x="475" y="775"/>
                  <a:pt x="525" y="775"/>
                </a:cubicBezTo>
                <a:cubicBezTo>
                  <a:pt x="575" y="775"/>
                  <a:pt x="601" y="775"/>
                  <a:pt x="650" y="775"/>
                </a:cubicBezTo>
                <a:cubicBezTo>
                  <a:pt x="675" y="775"/>
                  <a:pt x="700" y="775"/>
                  <a:pt x="700" y="750"/>
                </a:cubicBezTo>
                <a:cubicBezTo>
                  <a:pt x="725" y="725"/>
                  <a:pt x="750" y="700"/>
                  <a:pt x="775" y="700"/>
                </a:cubicBezTo>
                <a:cubicBezTo>
                  <a:pt x="825" y="675"/>
                  <a:pt x="825" y="650"/>
                  <a:pt x="825" y="625"/>
                </a:cubicBezTo>
                <a:cubicBezTo>
                  <a:pt x="825" y="600"/>
                  <a:pt x="875" y="575"/>
                  <a:pt x="875" y="550"/>
                </a:cubicBezTo>
                <a:cubicBezTo>
                  <a:pt x="900" y="525"/>
                  <a:pt x="850" y="475"/>
                  <a:pt x="900" y="425"/>
                </a:cubicBezTo>
                <a:cubicBezTo>
                  <a:pt x="925" y="350"/>
                  <a:pt x="975" y="350"/>
                  <a:pt x="975" y="325"/>
                </a:cubicBezTo>
                <a:cubicBezTo>
                  <a:pt x="975" y="300"/>
                  <a:pt x="1001" y="275"/>
                  <a:pt x="1050" y="275"/>
                </a:cubicBezTo>
                <a:cubicBezTo>
                  <a:pt x="1101" y="275"/>
                  <a:pt x="1125" y="250"/>
                  <a:pt x="1150" y="225"/>
                </a:cubicBezTo>
                <a:cubicBezTo>
                  <a:pt x="1201" y="200"/>
                  <a:pt x="1201" y="175"/>
                  <a:pt x="1201" y="150"/>
                </a:cubicBezTo>
                <a:close/>
                <a:moveTo>
                  <a:pt x="1201" y="450"/>
                </a:moveTo>
                <a:lnTo>
                  <a:pt x="1201" y="450"/>
                </a:lnTo>
                <a:cubicBezTo>
                  <a:pt x="1201" y="400"/>
                  <a:pt x="1101" y="450"/>
                  <a:pt x="1125" y="475"/>
                </a:cubicBezTo>
                <a:cubicBezTo>
                  <a:pt x="1150" y="500"/>
                  <a:pt x="1201" y="500"/>
                  <a:pt x="1201" y="450"/>
                </a:cubicBezTo>
                <a:close/>
              </a:path>
            </a:pathLst>
          </a:custGeom>
          <a:solidFill>
            <a:schemeClr val="accent4"/>
          </a:solidFill>
          <a:ln w="317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25" name="Freeform 132">
            <a:extLst>
              <a:ext uri="{FF2B5EF4-FFF2-40B4-BE49-F238E27FC236}">
                <a16:creationId xmlns:a16="http://schemas.microsoft.com/office/drawing/2014/main" id="{09038267-1DD3-D442-90ED-B7F564341255}"/>
              </a:ext>
            </a:extLst>
          </p:cNvPr>
          <p:cNvSpPr>
            <a:spLocks noChangeArrowheads="1"/>
          </p:cNvSpPr>
          <p:nvPr/>
        </p:nvSpPr>
        <p:spPr bwMode="auto">
          <a:xfrm>
            <a:off x="5526475" y="2724141"/>
            <a:ext cx="295311" cy="462655"/>
          </a:xfrm>
          <a:custGeom>
            <a:avLst/>
            <a:gdLst>
              <a:gd name="T0" fmla="*/ 175 w 926"/>
              <a:gd name="T1" fmla="*/ 776 h 1452"/>
              <a:gd name="T2" fmla="*/ 25 w 926"/>
              <a:gd name="T3" fmla="*/ 851 h 1452"/>
              <a:gd name="T4" fmla="*/ 75 w 926"/>
              <a:gd name="T5" fmla="*/ 926 h 1452"/>
              <a:gd name="T6" fmla="*/ 150 w 926"/>
              <a:gd name="T7" fmla="*/ 926 h 1452"/>
              <a:gd name="T8" fmla="*/ 175 w 926"/>
              <a:gd name="T9" fmla="*/ 776 h 1452"/>
              <a:gd name="T10" fmla="*/ 925 w 926"/>
              <a:gd name="T11" fmla="*/ 1126 h 1452"/>
              <a:gd name="T12" fmla="*/ 800 w 926"/>
              <a:gd name="T13" fmla="*/ 1076 h 1452"/>
              <a:gd name="T14" fmla="*/ 750 w 926"/>
              <a:gd name="T15" fmla="*/ 976 h 1452"/>
              <a:gd name="T16" fmla="*/ 625 w 926"/>
              <a:gd name="T17" fmla="*/ 751 h 1452"/>
              <a:gd name="T18" fmla="*/ 476 w 926"/>
              <a:gd name="T19" fmla="*/ 676 h 1452"/>
              <a:gd name="T20" fmla="*/ 575 w 926"/>
              <a:gd name="T21" fmla="*/ 451 h 1452"/>
              <a:gd name="T22" fmla="*/ 375 w 926"/>
              <a:gd name="T23" fmla="*/ 426 h 1452"/>
              <a:gd name="T24" fmla="*/ 450 w 926"/>
              <a:gd name="T25" fmla="*/ 276 h 1452"/>
              <a:gd name="T26" fmla="*/ 325 w 926"/>
              <a:gd name="T27" fmla="*/ 326 h 1452"/>
              <a:gd name="T28" fmla="*/ 225 w 926"/>
              <a:gd name="T29" fmla="*/ 451 h 1452"/>
              <a:gd name="T30" fmla="*/ 125 w 926"/>
              <a:gd name="T31" fmla="*/ 476 h 1452"/>
              <a:gd name="T32" fmla="*/ 175 w 926"/>
              <a:gd name="T33" fmla="*/ 600 h 1452"/>
              <a:gd name="T34" fmla="*/ 150 w 926"/>
              <a:gd name="T35" fmla="*/ 700 h 1452"/>
              <a:gd name="T36" fmla="*/ 250 w 926"/>
              <a:gd name="T37" fmla="*/ 726 h 1452"/>
              <a:gd name="T38" fmla="*/ 300 w 926"/>
              <a:gd name="T39" fmla="*/ 726 h 1452"/>
              <a:gd name="T40" fmla="*/ 400 w 926"/>
              <a:gd name="T41" fmla="*/ 800 h 1452"/>
              <a:gd name="T42" fmla="*/ 450 w 926"/>
              <a:gd name="T43" fmla="*/ 900 h 1452"/>
              <a:gd name="T44" fmla="*/ 476 w 926"/>
              <a:gd name="T45" fmla="*/ 1026 h 1452"/>
              <a:gd name="T46" fmla="*/ 350 w 926"/>
              <a:gd name="T47" fmla="*/ 1026 h 1452"/>
              <a:gd name="T48" fmla="*/ 375 w 926"/>
              <a:gd name="T49" fmla="*/ 1126 h 1452"/>
              <a:gd name="T50" fmla="*/ 325 w 926"/>
              <a:gd name="T51" fmla="*/ 1226 h 1452"/>
              <a:gd name="T52" fmla="*/ 476 w 926"/>
              <a:gd name="T53" fmla="*/ 1251 h 1452"/>
              <a:gd name="T54" fmla="*/ 375 w 926"/>
              <a:gd name="T55" fmla="*/ 1301 h 1452"/>
              <a:gd name="T56" fmla="*/ 325 w 926"/>
              <a:gd name="T57" fmla="*/ 1401 h 1452"/>
              <a:gd name="T58" fmla="*/ 425 w 926"/>
              <a:gd name="T59" fmla="*/ 1376 h 1452"/>
              <a:gd name="T60" fmla="*/ 575 w 926"/>
              <a:gd name="T61" fmla="*/ 1351 h 1452"/>
              <a:gd name="T62" fmla="*/ 750 w 926"/>
              <a:gd name="T63" fmla="*/ 1351 h 1452"/>
              <a:gd name="T64" fmla="*/ 850 w 926"/>
              <a:gd name="T65" fmla="*/ 1276 h 1452"/>
              <a:gd name="T66" fmla="*/ 925 w 926"/>
              <a:gd name="T67" fmla="*/ 1126 h 1452"/>
              <a:gd name="T68" fmla="*/ 100 w 926"/>
              <a:gd name="T69" fmla="*/ 426 h 1452"/>
              <a:gd name="T70" fmla="*/ 100 w 926"/>
              <a:gd name="T71" fmla="*/ 426 h 1452"/>
              <a:gd name="T72" fmla="*/ 625 w 926"/>
              <a:gd name="T73" fmla="*/ 125 h 1452"/>
              <a:gd name="T74" fmla="*/ 625 w 926"/>
              <a:gd name="T75" fmla="*/ 125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6" h="1452">
                <a:moveTo>
                  <a:pt x="175" y="776"/>
                </a:moveTo>
                <a:lnTo>
                  <a:pt x="175" y="776"/>
                </a:lnTo>
                <a:cubicBezTo>
                  <a:pt x="150" y="751"/>
                  <a:pt x="100" y="800"/>
                  <a:pt x="50" y="800"/>
                </a:cubicBezTo>
                <a:cubicBezTo>
                  <a:pt x="50" y="826"/>
                  <a:pt x="50" y="851"/>
                  <a:pt x="25" y="851"/>
                </a:cubicBezTo>
                <a:lnTo>
                  <a:pt x="0" y="900"/>
                </a:lnTo>
                <a:cubicBezTo>
                  <a:pt x="25" y="900"/>
                  <a:pt x="75" y="951"/>
                  <a:pt x="75" y="926"/>
                </a:cubicBezTo>
                <a:cubicBezTo>
                  <a:pt x="75" y="900"/>
                  <a:pt x="75" y="851"/>
                  <a:pt x="125" y="900"/>
                </a:cubicBezTo>
                <a:lnTo>
                  <a:pt x="150" y="926"/>
                </a:lnTo>
                <a:cubicBezTo>
                  <a:pt x="150" y="900"/>
                  <a:pt x="200" y="900"/>
                  <a:pt x="225" y="876"/>
                </a:cubicBezTo>
                <a:cubicBezTo>
                  <a:pt x="250" y="851"/>
                  <a:pt x="200" y="826"/>
                  <a:pt x="175" y="776"/>
                </a:cubicBezTo>
                <a:close/>
                <a:moveTo>
                  <a:pt x="925" y="1126"/>
                </a:moveTo>
                <a:lnTo>
                  <a:pt x="925" y="1126"/>
                </a:lnTo>
                <a:cubicBezTo>
                  <a:pt x="925" y="1076"/>
                  <a:pt x="850" y="1051"/>
                  <a:pt x="825" y="1076"/>
                </a:cubicBezTo>
                <a:cubicBezTo>
                  <a:pt x="825" y="1100"/>
                  <a:pt x="800" y="1100"/>
                  <a:pt x="800" y="1076"/>
                </a:cubicBezTo>
                <a:cubicBezTo>
                  <a:pt x="775" y="1051"/>
                  <a:pt x="800" y="1026"/>
                  <a:pt x="775" y="1026"/>
                </a:cubicBezTo>
                <a:lnTo>
                  <a:pt x="750" y="976"/>
                </a:lnTo>
                <a:cubicBezTo>
                  <a:pt x="750" y="951"/>
                  <a:pt x="725" y="876"/>
                  <a:pt x="676" y="851"/>
                </a:cubicBezTo>
                <a:cubicBezTo>
                  <a:pt x="650" y="851"/>
                  <a:pt x="625" y="776"/>
                  <a:pt x="625" y="751"/>
                </a:cubicBezTo>
                <a:cubicBezTo>
                  <a:pt x="625" y="700"/>
                  <a:pt x="575" y="726"/>
                  <a:pt x="550" y="700"/>
                </a:cubicBezTo>
                <a:cubicBezTo>
                  <a:pt x="525" y="651"/>
                  <a:pt x="500" y="676"/>
                  <a:pt x="476" y="676"/>
                </a:cubicBezTo>
                <a:cubicBezTo>
                  <a:pt x="450" y="676"/>
                  <a:pt x="476" y="651"/>
                  <a:pt x="500" y="626"/>
                </a:cubicBezTo>
                <a:cubicBezTo>
                  <a:pt x="550" y="600"/>
                  <a:pt x="575" y="476"/>
                  <a:pt x="575" y="451"/>
                </a:cubicBezTo>
                <a:cubicBezTo>
                  <a:pt x="575" y="426"/>
                  <a:pt x="425" y="426"/>
                  <a:pt x="400" y="451"/>
                </a:cubicBezTo>
                <a:cubicBezTo>
                  <a:pt x="375" y="451"/>
                  <a:pt x="350" y="426"/>
                  <a:pt x="375" y="426"/>
                </a:cubicBezTo>
                <a:cubicBezTo>
                  <a:pt x="400" y="400"/>
                  <a:pt x="450" y="351"/>
                  <a:pt x="450" y="326"/>
                </a:cubicBezTo>
                <a:cubicBezTo>
                  <a:pt x="450" y="326"/>
                  <a:pt x="476" y="300"/>
                  <a:pt x="450" y="276"/>
                </a:cubicBezTo>
                <a:cubicBezTo>
                  <a:pt x="450" y="251"/>
                  <a:pt x="425" y="300"/>
                  <a:pt x="425" y="326"/>
                </a:cubicBezTo>
                <a:cubicBezTo>
                  <a:pt x="400" y="326"/>
                  <a:pt x="350" y="326"/>
                  <a:pt x="325" y="326"/>
                </a:cubicBezTo>
                <a:cubicBezTo>
                  <a:pt x="275" y="300"/>
                  <a:pt x="250" y="376"/>
                  <a:pt x="250" y="400"/>
                </a:cubicBezTo>
                <a:cubicBezTo>
                  <a:pt x="250" y="426"/>
                  <a:pt x="200" y="451"/>
                  <a:pt x="225" y="451"/>
                </a:cubicBezTo>
                <a:cubicBezTo>
                  <a:pt x="225" y="476"/>
                  <a:pt x="200" y="500"/>
                  <a:pt x="200" y="500"/>
                </a:cubicBezTo>
                <a:cubicBezTo>
                  <a:pt x="175" y="476"/>
                  <a:pt x="175" y="451"/>
                  <a:pt x="125" y="476"/>
                </a:cubicBezTo>
                <a:cubicBezTo>
                  <a:pt x="100" y="500"/>
                  <a:pt x="175" y="526"/>
                  <a:pt x="200" y="526"/>
                </a:cubicBezTo>
                <a:cubicBezTo>
                  <a:pt x="250" y="526"/>
                  <a:pt x="175" y="551"/>
                  <a:pt x="175" y="600"/>
                </a:cubicBezTo>
                <a:cubicBezTo>
                  <a:pt x="175" y="626"/>
                  <a:pt x="225" y="626"/>
                  <a:pt x="225" y="651"/>
                </a:cubicBezTo>
                <a:cubicBezTo>
                  <a:pt x="225" y="676"/>
                  <a:pt x="150" y="676"/>
                  <a:pt x="150" y="700"/>
                </a:cubicBezTo>
                <a:cubicBezTo>
                  <a:pt x="150" y="726"/>
                  <a:pt x="200" y="700"/>
                  <a:pt x="200" y="676"/>
                </a:cubicBezTo>
                <a:cubicBezTo>
                  <a:pt x="225" y="676"/>
                  <a:pt x="200" y="751"/>
                  <a:pt x="250" y="726"/>
                </a:cubicBezTo>
                <a:cubicBezTo>
                  <a:pt x="300" y="726"/>
                  <a:pt x="275" y="651"/>
                  <a:pt x="300" y="651"/>
                </a:cubicBezTo>
                <a:cubicBezTo>
                  <a:pt x="325" y="676"/>
                  <a:pt x="300" y="700"/>
                  <a:pt x="300" y="726"/>
                </a:cubicBezTo>
                <a:cubicBezTo>
                  <a:pt x="325" y="751"/>
                  <a:pt x="275" y="800"/>
                  <a:pt x="275" y="826"/>
                </a:cubicBezTo>
                <a:cubicBezTo>
                  <a:pt x="275" y="851"/>
                  <a:pt x="375" y="851"/>
                  <a:pt x="400" y="800"/>
                </a:cubicBezTo>
                <a:cubicBezTo>
                  <a:pt x="450" y="776"/>
                  <a:pt x="450" y="800"/>
                  <a:pt x="425" y="826"/>
                </a:cubicBezTo>
                <a:cubicBezTo>
                  <a:pt x="425" y="851"/>
                  <a:pt x="425" y="876"/>
                  <a:pt x="450" y="900"/>
                </a:cubicBezTo>
                <a:cubicBezTo>
                  <a:pt x="476" y="900"/>
                  <a:pt x="500" y="900"/>
                  <a:pt x="476" y="926"/>
                </a:cubicBezTo>
                <a:cubicBezTo>
                  <a:pt x="476" y="951"/>
                  <a:pt x="476" y="1000"/>
                  <a:pt x="476" y="1026"/>
                </a:cubicBezTo>
                <a:cubicBezTo>
                  <a:pt x="450" y="1026"/>
                  <a:pt x="375" y="1026"/>
                  <a:pt x="375" y="1026"/>
                </a:cubicBezTo>
                <a:cubicBezTo>
                  <a:pt x="375" y="1000"/>
                  <a:pt x="325" y="1026"/>
                  <a:pt x="350" y="1026"/>
                </a:cubicBezTo>
                <a:cubicBezTo>
                  <a:pt x="350" y="1051"/>
                  <a:pt x="300" y="1076"/>
                  <a:pt x="325" y="1100"/>
                </a:cubicBezTo>
                <a:cubicBezTo>
                  <a:pt x="325" y="1100"/>
                  <a:pt x="375" y="1100"/>
                  <a:pt x="375" y="1126"/>
                </a:cubicBezTo>
                <a:cubicBezTo>
                  <a:pt x="375" y="1151"/>
                  <a:pt x="325" y="1176"/>
                  <a:pt x="275" y="1200"/>
                </a:cubicBezTo>
                <a:cubicBezTo>
                  <a:pt x="225" y="1200"/>
                  <a:pt x="300" y="1251"/>
                  <a:pt x="325" y="1226"/>
                </a:cubicBezTo>
                <a:cubicBezTo>
                  <a:pt x="350" y="1200"/>
                  <a:pt x="325" y="1251"/>
                  <a:pt x="375" y="1251"/>
                </a:cubicBezTo>
                <a:cubicBezTo>
                  <a:pt x="400" y="1251"/>
                  <a:pt x="425" y="1276"/>
                  <a:pt x="476" y="1251"/>
                </a:cubicBezTo>
                <a:cubicBezTo>
                  <a:pt x="500" y="1251"/>
                  <a:pt x="500" y="1251"/>
                  <a:pt x="476" y="1276"/>
                </a:cubicBezTo>
                <a:cubicBezTo>
                  <a:pt x="450" y="1301"/>
                  <a:pt x="400" y="1276"/>
                  <a:pt x="375" y="1301"/>
                </a:cubicBezTo>
                <a:cubicBezTo>
                  <a:pt x="350" y="1301"/>
                  <a:pt x="225" y="1425"/>
                  <a:pt x="250" y="1451"/>
                </a:cubicBezTo>
                <a:cubicBezTo>
                  <a:pt x="275" y="1451"/>
                  <a:pt x="275" y="1425"/>
                  <a:pt x="325" y="1401"/>
                </a:cubicBezTo>
                <a:cubicBezTo>
                  <a:pt x="375" y="1376"/>
                  <a:pt x="375" y="1425"/>
                  <a:pt x="400" y="1425"/>
                </a:cubicBezTo>
                <a:cubicBezTo>
                  <a:pt x="425" y="1425"/>
                  <a:pt x="425" y="1376"/>
                  <a:pt x="425" y="1376"/>
                </a:cubicBezTo>
                <a:cubicBezTo>
                  <a:pt x="450" y="1376"/>
                  <a:pt x="476" y="1351"/>
                  <a:pt x="500" y="1376"/>
                </a:cubicBezTo>
                <a:cubicBezTo>
                  <a:pt x="525" y="1376"/>
                  <a:pt x="550" y="1351"/>
                  <a:pt x="575" y="1351"/>
                </a:cubicBezTo>
                <a:cubicBezTo>
                  <a:pt x="600" y="1326"/>
                  <a:pt x="650" y="1376"/>
                  <a:pt x="650" y="1351"/>
                </a:cubicBezTo>
                <a:cubicBezTo>
                  <a:pt x="676" y="1351"/>
                  <a:pt x="725" y="1351"/>
                  <a:pt x="750" y="1351"/>
                </a:cubicBezTo>
                <a:cubicBezTo>
                  <a:pt x="800" y="1351"/>
                  <a:pt x="876" y="1301"/>
                  <a:pt x="900" y="1301"/>
                </a:cubicBezTo>
                <a:cubicBezTo>
                  <a:pt x="900" y="1276"/>
                  <a:pt x="876" y="1276"/>
                  <a:pt x="850" y="1276"/>
                </a:cubicBezTo>
                <a:cubicBezTo>
                  <a:pt x="825" y="1276"/>
                  <a:pt x="825" y="1251"/>
                  <a:pt x="850" y="1226"/>
                </a:cubicBezTo>
                <a:cubicBezTo>
                  <a:pt x="876" y="1176"/>
                  <a:pt x="925" y="1176"/>
                  <a:pt x="925" y="1126"/>
                </a:cubicBezTo>
                <a:close/>
                <a:moveTo>
                  <a:pt x="100" y="426"/>
                </a:moveTo>
                <a:lnTo>
                  <a:pt x="100" y="426"/>
                </a:lnTo>
                <a:cubicBezTo>
                  <a:pt x="125" y="426"/>
                  <a:pt x="175" y="351"/>
                  <a:pt x="150" y="351"/>
                </a:cubicBezTo>
                <a:cubicBezTo>
                  <a:pt x="150" y="326"/>
                  <a:pt x="75" y="426"/>
                  <a:pt x="100" y="426"/>
                </a:cubicBezTo>
                <a:close/>
                <a:moveTo>
                  <a:pt x="625" y="125"/>
                </a:moveTo>
                <a:lnTo>
                  <a:pt x="625" y="125"/>
                </a:lnTo>
                <a:cubicBezTo>
                  <a:pt x="650" y="100"/>
                  <a:pt x="676" y="0"/>
                  <a:pt x="650" y="26"/>
                </a:cubicBezTo>
                <a:cubicBezTo>
                  <a:pt x="625" y="26"/>
                  <a:pt x="625" y="125"/>
                  <a:pt x="625" y="125"/>
                </a:cubicBezTo>
                <a:close/>
              </a:path>
            </a:pathLst>
          </a:custGeom>
          <a:solidFill>
            <a:schemeClr val="accent4"/>
          </a:solidFill>
          <a:ln w="317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26" name="Freeform 142">
            <a:extLst>
              <a:ext uri="{FF2B5EF4-FFF2-40B4-BE49-F238E27FC236}">
                <a16:creationId xmlns:a16="http://schemas.microsoft.com/office/drawing/2014/main" id="{4C01018D-F0F4-2D40-A566-AAEACC80E235}"/>
              </a:ext>
            </a:extLst>
          </p:cNvPr>
          <p:cNvSpPr>
            <a:spLocks noChangeArrowheads="1"/>
          </p:cNvSpPr>
          <p:nvPr/>
        </p:nvSpPr>
        <p:spPr bwMode="auto">
          <a:xfrm>
            <a:off x="7981772" y="3050387"/>
            <a:ext cx="1802801" cy="1244524"/>
          </a:xfrm>
          <a:custGeom>
            <a:avLst/>
            <a:gdLst>
              <a:gd name="T0" fmla="*/ 5451 w 5652"/>
              <a:gd name="T1" fmla="*/ 700 h 3901"/>
              <a:gd name="T2" fmla="*/ 5176 w 5652"/>
              <a:gd name="T3" fmla="*/ 550 h 3901"/>
              <a:gd name="T4" fmla="*/ 4901 w 5652"/>
              <a:gd name="T5" fmla="*/ 325 h 3901"/>
              <a:gd name="T6" fmla="*/ 4626 w 5652"/>
              <a:gd name="T7" fmla="*/ 25 h 3901"/>
              <a:gd name="T8" fmla="*/ 4275 w 5652"/>
              <a:gd name="T9" fmla="*/ 100 h 3901"/>
              <a:gd name="T10" fmla="*/ 4176 w 5652"/>
              <a:gd name="T11" fmla="*/ 399 h 3901"/>
              <a:gd name="T12" fmla="*/ 3926 w 5652"/>
              <a:gd name="T13" fmla="*/ 450 h 3901"/>
              <a:gd name="T14" fmla="*/ 3926 w 5652"/>
              <a:gd name="T15" fmla="*/ 700 h 3901"/>
              <a:gd name="T16" fmla="*/ 4126 w 5652"/>
              <a:gd name="T17" fmla="*/ 850 h 3901"/>
              <a:gd name="T18" fmla="*/ 3676 w 5652"/>
              <a:gd name="T19" fmla="*/ 1025 h 3901"/>
              <a:gd name="T20" fmla="*/ 3350 w 5652"/>
              <a:gd name="T21" fmla="*/ 1275 h 3901"/>
              <a:gd name="T22" fmla="*/ 2725 w 5652"/>
              <a:gd name="T23" fmla="*/ 1400 h 3901"/>
              <a:gd name="T24" fmla="*/ 2125 w 5652"/>
              <a:gd name="T25" fmla="*/ 1300 h 3901"/>
              <a:gd name="T26" fmla="*/ 1825 w 5652"/>
              <a:gd name="T27" fmla="*/ 1075 h 3901"/>
              <a:gd name="T28" fmla="*/ 1575 w 5652"/>
              <a:gd name="T29" fmla="*/ 800 h 3901"/>
              <a:gd name="T30" fmla="*/ 1275 w 5652"/>
              <a:gd name="T31" fmla="*/ 550 h 3901"/>
              <a:gd name="T32" fmla="*/ 1175 w 5652"/>
              <a:gd name="T33" fmla="*/ 575 h 3901"/>
              <a:gd name="T34" fmla="*/ 1000 w 5652"/>
              <a:gd name="T35" fmla="*/ 800 h 3901"/>
              <a:gd name="T36" fmla="*/ 800 w 5652"/>
              <a:gd name="T37" fmla="*/ 1025 h 3901"/>
              <a:gd name="T38" fmla="*/ 600 w 5652"/>
              <a:gd name="T39" fmla="*/ 1125 h 3901"/>
              <a:gd name="T40" fmla="*/ 500 w 5652"/>
              <a:gd name="T41" fmla="*/ 1400 h 3901"/>
              <a:gd name="T42" fmla="*/ 225 w 5652"/>
              <a:gd name="T43" fmla="*/ 1550 h 3901"/>
              <a:gd name="T44" fmla="*/ 0 w 5652"/>
              <a:gd name="T45" fmla="*/ 1625 h 3901"/>
              <a:gd name="T46" fmla="*/ 100 w 5652"/>
              <a:gd name="T47" fmla="*/ 1800 h 3901"/>
              <a:gd name="T48" fmla="*/ 250 w 5652"/>
              <a:gd name="T49" fmla="*/ 2075 h 3901"/>
              <a:gd name="T50" fmla="*/ 400 w 5652"/>
              <a:gd name="T51" fmla="*/ 2125 h 3901"/>
              <a:gd name="T52" fmla="*/ 475 w 5652"/>
              <a:gd name="T53" fmla="*/ 2250 h 3901"/>
              <a:gd name="T54" fmla="*/ 450 w 5652"/>
              <a:gd name="T55" fmla="*/ 2450 h 3901"/>
              <a:gd name="T56" fmla="*/ 650 w 5652"/>
              <a:gd name="T57" fmla="*/ 2675 h 3901"/>
              <a:gd name="T58" fmla="*/ 975 w 5652"/>
              <a:gd name="T59" fmla="*/ 2801 h 3901"/>
              <a:gd name="T60" fmla="*/ 1325 w 5652"/>
              <a:gd name="T61" fmla="*/ 2875 h 3901"/>
              <a:gd name="T62" fmla="*/ 1450 w 5652"/>
              <a:gd name="T63" fmla="*/ 2875 h 3901"/>
              <a:gd name="T64" fmla="*/ 1700 w 5652"/>
              <a:gd name="T65" fmla="*/ 2875 h 3901"/>
              <a:gd name="T66" fmla="*/ 2000 w 5652"/>
              <a:gd name="T67" fmla="*/ 2775 h 3901"/>
              <a:gd name="T68" fmla="*/ 2150 w 5652"/>
              <a:gd name="T69" fmla="*/ 2875 h 3901"/>
              <a:gd name="T70" fmla="*/ 2125 w 5652"/>
              <a:gd name="T71" fmla="*/ 3249 h 3901"/>
              <a:gd name="T72" fmla="*/ 2276 w 5652"/>
              <a:gd name="T73" fmla="*/ 3424 h 3901"/>
              <a:gd name="T74" fmla="*/ 2425 w 5652"/>
              <a:gd name="T75" fmla="*/ 3524 h 3901"/>
              <a:gd name="T76" fmla="*/ 2576 w 5652"/>
              <a:gd name="T77" fmla="*/ 3424 h 3901"/>
              <a:gd name="T78" fmla="*/ 2850 w 5652"/>
              <a:gd name="T79" fmla="*/ 3374 h 3901"/>
              <a:gd name="T80" fmla="*/ 3076 w 5652"/>
              <a:gd name="T81" fmla="*/ 3549 h 3901"/>
              <a:gd name="T82" fmla="*/ 3250 w 5652"/>
              <a:gd name="T83" fmla="*/ 3574 h 3901"/>
              <a:gd name="T84" fmla="*/ 3626 w 5652"/>
              <a:gd name="T85" fmla="*/ 3424 h 3901"/>
              <a:gd name="T86" fmla="*/ 3976 w 5652"/>
              <a:gd name="T87" fmla="*/ 3300 h 3901"/>
              <a:gd name="T88" fmla="*/ 4201 w 5652"/>
              <a:gd name="T89" fmla="*/ 3125 h 3901"/>
              <a:gd name="T90" fmla="*/ 4301 w 5652"/>
              <a:gd name="T91" fmla="*/ 2925 h 3901"/>
              <a:gd name="T92" fmla="*/ 4426 w 5652"/>
              <a:gd name="T93" fmla="*/ 2701 h 3901"/>
              <a:gd name="T94" fmla="*/ 4401 w 5652"/>
              <a:gd name="T95" fmla="*/ 2601 h 3901"/>
              <a:gd name="T96" fmla="*/ 4401 w 5652"/>
              <a:gd name="T97" fmla="*/ 2500 h 3901"/>
              <a:gd name="T98" fmla="*/ 4150 w 5652"/>
              <a:gd name="T99" fmla="*/ 2175 h 3901"/>
              <a:gd name="T100" fmla="*/ 4351 w 5652"/>
              <a:gd name="T101" fmla="*/ 1975 h 3901"/>
              <a:gd name="T102" fmla="*/ 4201 w 5652"/>
              <a:gd name="T103" fmla="*/ 1925 h 3901"/>
              <a:gd name="T104" fmla="*/ 4150 w 5652"/>
              <a:gd name="T105" fmla="*/ 1675 h 3901"/>
              <a:gd name="T106" fmla="*/ 4351 w 5652"/>
              <a:gd name="T107" fmla="*/ 1725 h 3901"/>
              <a:gd name="T108" fmla="*/ 4651 w 5652"/>
              <a:gd name="T109" fmla="*/ 1575 h 3901"/>
              <a:gd name="T110" fmla="*/ 5026 w 5652"/>
              <a:gd name="T111" fmla="*/ 1425 h 3901"/>
              <a:gd name="T112" fmla="*/ 5251 w 5652"/>
              <a:gd name="T113" fmla="*/ 1300 h 3901"/>
              <a:gd name="T114" fmla="*/ 5276 w 5652"/>
              <a:gd name="T115" fmla="*/ 1125 h 3901"/>
              <a:gd name="T116" fmla="*/ 5501 w 5652"/>
              <a:gd name="T117" fmla="*/ 950 h 3901"/>
              <a:gd name="T118" fmla="*/ 4250 w 5652"/>
              <a:gd name="T119" fmla="*/ 3324 h 3901"/>
              <a:gd name="T120" fmla="*/ 4250 w 5652"/>
              <a:gd name="T121" fmla="*/ 3324 h 3901"/>
              <a:gd name="T122" fmla="*/ 3325 w 5652"/>
              <a:gd name="T123" fmla="*/ 3825 h 3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52" h="3901">
                <a:moveTo>
                  <a:pt x="5601" y="675"/>
                </a:moveTo>
                <a:lnTo>
                  <a:pt x="5601" y="675"/>
                </a:lnTo>
                <a:cubicBezTo>
                  <a:pt x="5601" y="625"/>
                  <a:pt x="5551" y="650"/>
                  <a:pt x="5526" y="675"/>
                </a:cubicBezTo>
                <a:cubicBezTo>
                  <a:pt x="5526" y="675"/>
                  <a:pt x="5451" y="675"/>
                  <a:pt x="5451" y="700"/>
                </a:cubicBezTo>
                <a:cubicBezTo>
                  <a:pt x="5426" y="725"/>
                  <a:pt x="5401" y="725"/>
                  <a:pt x="5351" y="725"/>
                </a:cubicBezTo>
                <a:cubicBezTo>
                  <a:pt x="5326" y="725"/>
                  <a:pt x="5276" y="700"/>
                  <a:pt x="5276" y="675"/>
                </a:cubicBezTo>
                <a:cubicBezTo>
                  <a:pt x="5276" y="650"/>
                  <a:pt x="5251" y="625"/>
                  <a:pt x="5251" y="600"/>
                </a:cubicBezTo>
                <a:cubicBezTo>
                  <a:pt x="5251" y="575"/>
                  <a:pt x="5201" y="575"/>
                  <a:pt x="5176" y="550"/>
                </a:cubicBezTo>
                <a:cubicBezTo>
                  <a:pt x="5151" y="525"/>
                  <a:pt x="5101" y="499"/>
                  <a:pt x="5076" y="525"/>
                </a:cubicBezTo>
                <a:cubicBezTo>
                  <a:pt x="5076" y="525"/>
                  <a:pt x="5051" y="475"/>
                  <a:pt x="5001" y="475"/>
                </a:cubicBezTo>
                <a:cubicBezTo>
                  <a:pt x="4951" y="475"/>
                  <a:pt x="4951" y="450"/>
                  <a:pt x="4951" y="425"/>
                </a:cubicBezTo>
                <a:cubicBezTo>
                  <a:pt x="4976" y="399"/>
                  <a:pt x="4926" y="350"/>
                  <a:pt x="4901" y="325"/>
                </a:cubicBezTo>
                <a:cubicBezTo>
                  <a:pt x="4901" y="275"/>
                  <a:pt x="4876" y="275"/>
                  <a:pt x="4851" y="200"/>
                </a:cubicBezTo>
                <a:cubicBezTo>
                  <a:pt x="4851" y="125"/>
                  <a:pt x="4801" y="150"/>
                  <a:pt x="4801" y="125"/>
                </a:cubicBezTo>
                <a:cubicBezTo>
                  <a:pt x="4826" y="74"/>
                  <a:pt x="4776" y="74"/>
                  <a:pt x="4751" y="50"/>
                </a:cubicBezTo>
                <a:cubicBezTo>
                  <a:pt x="4726" y="25"/>
                  <a:pt x="4676" y="50"/>
                  <a:pt x="4626" y="25"/>
                </a:cubicBezTo>
                <a:cubicBezTo>
                  <a:pt x="4601" y="0"/>
                  <a:pt x="4576" y="0"/>
                  <a:pt x="4526" y="0"/>
                </a:cubicBezTo>
                <a:cubicBezTo>
                  <a:pt x="4501" y="0"/>
                  <a:pt x="4401" y="0"/>
                  <a:pt x="4401" y="0"/>
                </a:cubicBezTo>
                <a:cubicBezTo>
                  <a:pt x="4376" y="0"/>
                  <a:pt x="4301" y="0"/>
                  <a:pt x="4275" y="50"/>
                </a:cubicBezTo>
                <a:cubicBezTo>
                  <a:pt x="4226" y="100"/>
                  <a:pt x="4275" y="100"/>
                  <a:pt x="4275" y="100"/>
                </a:cubicBezTo>
                <a:cubicBezTo>
                  <a:pt x="4301" y="100"/>
                  <a:pt x="4301" y="150"/>
                  <a:pt x="4301" y="174"/>
                </a:cubicBezTo>
                <a:cubicBezTo>
                  <a:pt x="4301" y="174"/>
                  <a:pt x="4275" y="200"/>
                  <a:pt x="4275" y="225"/>
                </a:cubicBezTo>
                <a:cubicBezTo>
                  <a:pt x="4250" y="225"/>
                  <a:pt x="4226" y="275"/>
                  <a:pt x="4201" y="300"/>
                </a:cubicBezTo>
                <a:cubicBezTo>
                  <a:pt x="4201" y="325"/>
                  <a:pt x="4150" y="375"/>
                  <a:pt x="4176" y="399"/>
                </a:cubicBezTo>
                <a:cubicBezTo>
                  <a:pt x="4176" y="425"/>
                  <a:pt x="4150" y="450"/>
                  <a:pt x="4126" y="450"/>
                </a:cubicBezTo>
                <a:cubicBezTo>
                  <a:pt x="4101" y="450"/>
                  <a:pt x="4050" y="475"/>
                  <a:pt x="4026" y="499"/>
                </a:cubicBezTo>
                <a:lnTo>
                  <a:pt x="3950" y="475"/>
                </a:lnTo>
                <a:cubicBezTo>
                  <a:pt x="3950" y="450"/>
                  <a:pt x="3926" y="450"/>
                  <a:pt x="3926" y="450"/>
                </a:cubicBezTo>
                <a:cubicBezTo>
                  <a:pt x="3850" y="600"/>
                  <a:pt x="3850" y="600"/>
                  <a:pt x="3850" y="600"/>
                </a:cubicBezTo>
                <a:cubicBezTo>
                  <a:pt x="3850" y="650"/>
                  <a:pt x="3850" y="650"/>
                  <a:pt x="3850" y="650"/>
                </a:cubicBezTo>
                <a:cubicBezTo>
                  <a:pt x="3850" y="650"/>
                  <a:pt x="3801" y="650"/>
                  <a:pt x="3826" y="700"/>
                </a:cubicBezTo>
                <a:cubicBezTo>
                  <a:pt x="3876" y="725"/>
                  <a:pt x="3876" y="700"/>
                  <a:pt x="3926" y="700"/>
                </a:cubicBezTo>
                <a:cubicBezTo>
                  <a:pt x="3976" y="700"/>
                  <a:pt x="4001" y="750"/>
                  <a:pt x="4026" y="700"/>
                </a:cubicBezTo>
                <a:cubicBezTo>
                  <a:pt x="4026" y="675"/>
                  <a:pt x="4076" y="675"/>
                  <a:pt x="4101" y="700"/>
                </a:cubicBezTo>
                <a:cubicBezTo>
                  <a:pt x="4126" y="725"/>
                  <a:pt x="4226" y="800"/>
                  <a:pt x="4226" y="825"/>
                </a:cubicBezTo>
                <a:cubicBezTo>
                  <a:pt x="4226" y="850"/>
                  <a:pt x="4176" y="850"/>
                  <a:pt x="4126" y="850"/>
                </a:cubicBezTo>
                <a:cubicBezTo>
                  <a:pt x="4101" y="825"/>
                  <a:pt x="4050" y="875"/>
                  <a:pt x="4001" y="875"/>
                </a:cubicBezTo>
                <a:cubicBezTo>
                  <a:pt x="3976" y="875"/>
                  <a:pt x="3926" y="875"/>
                  <a:pt x="3901" y="900"/>
                </a:cubicBezTo>
                <a:cubicBezTo>
                  <a:pt x="3850" y="950"/>
                  <a:pt x="3876" y="975"/>
                  <a:pt x="3801" y="1000"/>
                </a:cubicBezTo>
                <a:cubicBezTo>
                  <a:pt x="3750" y="1000"/>
                  <a:pt x="3726" y="1000"/>
                  <a:pt x="3676" y="1025"/>
                </a:cubicBezTo>
                <a:cubicBezTo>
                  <a:pt x="3601" y="1075"/>
                  <a:pt x="3550" y="1050"/>
                  <a:pt x="3526" y="1050"/>
                </a:cubicBezTo>
                <a:cubicBezTo>
                  <a:pt x="3501" y="1025"/>
                  <a:pt x="3450" y="1025"/>
                  <a:pt x="3425" y="1075"/>
                </a:cubicBezTo>
                <a:cubicBezTo>
                  <a:pt x="3401" y="1100"/>
                  <a:pt x="3450" y="1125"/>
                  <a:pt x="3450" y="1175"/>
                </a:cubicBezTo>
                <a:cubicBezTo>
                  <a:pt x="3450" y="1225"/>
                  <a:pt x="3376" y="1225"/>
                  <a:pt x="3350" y="1275"/>
                </a:cubicBezTo>
                <a:cubicBezTo>
                  <a:pt x="3301" y="1325"/>
                  <a:pt x="3201" y="1350"/>
                  <a:pt x="3176" y="1350"/>
                </a:cubicBezTo>
                <a:cubicBezTo>
                  <a:pt x="3125" y="1325"/>
                  <a:pt x="3025" y="1300"/>
                  <a:pt x="2950" y="1350"/>
                </a:cubicBezTo>
                <a:cubicBezTo>
                  <a:pt x="2876" y="1375"/>
                  <a:pt x="2825" y="1450"/>
                  <a:pt x="2801" y="1425"/>
                </a:cubicBezTo>
                <a:cubicBezTo>
                  <a:pt x="2776" y="1425"/>
                  <a:pt x="2776" y="1400"/>
                  <a:pt x="2725" y="1400"/>
                </a:cubicBezTo>
                <a:cubicBezTo>
                  <a:pt x="2676" y="1400"/>
                  <a:pt x="2650" y="1400"/>
                  <a:pt x="2625" y="1375"/>
                </a:cubicBezTo>
                <a:cubicBezTo>
                  <a:pt x="2601" y="1350"/>
                  <a:pt x="2576" y="1375"/>
                  <a:pt x="2525" y="1350"/>
                </a:cubicBezTo>
                <a:cubicBezTo>
                  <a:pt x="2476" y="1300"/>
                  <a:pt x="2400" y="1325"/>
                  <a:pt x="2350" y="1300"/>
                </a:cubicBezTo>
                <a:cubicBezTo>
                  <a:pt x="2325" y="1300"/>
                  <a:pt x="2176" y="1300"/>
                  <a:pt x="2125" y="1300"/>
                </a:cubicBezTo>
                <a:cubicBezTo>
                  <a:pt x="2076" y="1300"/>
                  <a:pt x="2000" y="1325"/>
                  <a:pt x="2000" y="1300"/>
                </a:cubicBezTo>
                <a:cubicBezTo>
                  <a:pt x="2000" y="1275"/>
                  <a:pt x="1976" y="1250"/>
                  <a:pt x="1950" y="1200"/>
                </a:cubicBezTo>
                <a:cubicBezTo>
                  <a:pt x="1950" y="1150"/>
                  <a:pt x="1900" y="1125"/>
                  <a:pt x="1876" y="1125"/>
                </a:cubicBezTo>
                <a:cubicBezTo>
                  <a:pt x="1850" y="1100"/>
                  <a:pt x="1850" y="1075"/>
                  <a:pt x="1825" y="1075"/>
                </a:cubicBezTo>
                <a:cubicBezTo>
                  <a:pt x="1800" y="1075"/>
                  <a:pt x="1800" y="1025"/>
                  <a:pt x="1750" y="1025"/>
                </a:cubicBezTo>
                <a:cubicBezTo>
                  <a:pt x="1700" y="1025"/>
                  <a:pt x="1550" y="1025"/>
                  <a:pt x="1525" y="975"/>
                </a:cubicBezTo>
                <a:cubicBezTo>
                  <a:pt x="1525" y="950"/>
                  <a:pt x="1550" y="950"/>
                  <a:pt x="1550" y="900"/>
                </a:cubicBezTo>
                <a:cubicBezTo>
                  <a:pt x="1550" y="875"/>
                  <a:pt x="1575" y="825"/>
                  <a:pt x="1575" y="800"/>
                </a:cubicBezTo>
                <a:cubicBezTo>
                  <a:pt x="1550" y="800"/>
                  <a:pt x="1525" y="775"/>
                  <a:pt x="1525" y="750"/>
                </a:cubicBezTo>
                <a:cubicBezTo>
                  <a:pt x="1500" y="700"/>
                  <a:pt x="1475" y="675"/>
                  <a:pt x="1425" y="675"/>
                </a:cubicBezTo>
                <a:cubicBezTo>
                  <a:pt x="1400" y="675"/>
                  <a:pt x="1375" y="650"/>
                  <a:pt x="1350" y="625"/>
                </a:cubicBezTo>
                <a:cubicBezTo>
                  <a:pt x="1325" y="600"/>
                  <a:pt x="1300" y="600"/>
                  <a:pt x="1275" y="550"/>
                </a:cubicBezTo>
                <a:cubicBezTo>
                  <a:pt x="1275" y="525"/>
                  <a:pt x="1275" y="525"/>
                  <a:pt x="1275" y="525"/>
                </a:cubicBezTo>
                <a:lnTo>
                  <a:pt x="1250" y="525"/>
                </a:lnTo>
                <a:cubicBezTo>
                  <a:pt x="1225" y="525"/>
                  <a:pt x="1225" y="525"/>
                  <a:pt x="1225" y="499"/>
                </a:cubicBezTo>
                <a:cubicBezTo>
                  <a:pt x="1200" y="525"/>
                  <a:pt x="1175" y="550"/>
                  <a:pt x="1175" y="575"/>
                </a:cubicBezTo>
                <a:cubicBezTo>
                  <a:pt x="1175" y="600"/>
                  <a:pt x="1175" y="625"/>
                  <a:pt x="1150" y="625"/>
                </a:cubicBezTo>
                <a:cubicBezTo>
                  <a:pt x="1125" y="625"/>
                  <a:pt x="1075" y="650"/>
                  <a:pt x="1075" y="700"/>
                </a:cubicBezTo>
                <a:cubicBezTo>
                  <a:pt x="1075" y="750"/>
                  <a:pt x="1100" y="750"/>
                  <a:pt x="1100" y="775"/>
                </a:cubicBezTo>
                <a:cubicBezTo>
                  <a:pt x="1075" y="800"/>
                  <a:pt x="1025" y="800"/>
                  <a:pt x="1000" y="800"/>
                </a:cubicBezTo>
                <a:cubicBezTo>
                  <a:pt x="1000" y="800"/>
                  <a:pt x="950" y="800"/>
                  <a:pt x="925" y="800"/>
                </a:cubicBezTo>
                <a:cubicBezTo>
                  <a:pt x="900" y="800"/>
                  <a:pt x="875" y="750"/>
                  <a:pt x="850" y="800"/>
                </a:cubicBezTo>
                <a:cubicBezTo>
                  <a:pt x="850" y="825"/>
                  <a:pt x="775" y="950"/>
                  <a:pt x="800" y="975"/>
                </a:cubicBezTo>
                <a:cubicBezTo>
                  <a:pt x="825" y="975"/>
                  <a:pt x="825" y="1025"/>
                  <a:pt x="800" y="1025"/>
                </a:cubicBezTo>
                <a:cubicBezTo>
                  <a:pt x="775" y="1025"/>
                  <a:pt x="750" y="1025"/>
                  <a:pt x="725" y="1000"/>
                </a:cubicBezTo>
                <a:cubicBezTo>
                  <a:pt x="725" y="975"/>
                  <a:pt x="675" y="1025"/>
                  <a:pt x="650" y="1025"/>
                </a:cubicBezTo>
                <a:cubicBezTo>
                  <a:pt x="625" y="1025"/>
                  <a:pt x="575" y="1050"/>
                  <a:pt x="600" y="1050"/>
                </a:cubicBezTo>
                <a:cubicBezTo>
                  <a:pt x="600" y="1075"/>
                  <a:pt x="600" y="1125"/>
                  <a:pt x="600" y="1125"/>
                </a:cubicBezTo>
                <a:cubicBezTo>
                  <a:pt x="600" y="1150"/>
                  <a:pt x="650" y="1225"/>
                  <a:pt x="650" y="1250"/>
                </a:cubicBezTo>
                <a:cubicBezTo>
                  <a:pt x="650" y="1250"/>
                  <a:pt x="600" y="1275"/>
                  <a:pt x="600" y="1300"/>
                </a:cubicBezTo>
                <a:cubicBezTo>
                  <a:pt x="600" y="1350"/>
                  <a:pt x="600" y="1375"/>
                  <a:pt x="600" y="1375"/>
                </a:cubicBezTo>
                <a:cubicBezTo>
                  <a:pt x="575" y="1375"/>
                  <a:pt x="525" y="1400"/>
                  <a:pt x="500" y="1400"/>
                </a:cubicBezTo>
                <a:cubicBezTo>
                  <a:pt x="475" y="1425"/>
                  <a:pt x="450" y="1425"/>
                  <a:pt x="425" y="1450"/>
                </a:cubicBezTo>
                <a:cubicBezTo>
                  <a:pt x="425" y="1475"/>
                  <a:pt x="400" y="1500"/>
                  <a:pt x="350" y="1500"/>
                </a:cubicBezTo>
                <a:cubicBezTo>
                  <a:pt x="325" y="1500"/>
                  <a:pt x="300" y="1475"/>
                  <a:pt x="275" y="1525"/>
                </a:cubicBezTo>
                <a:cubicBezTo>
                  <a:pt x="250" y="1550"/>
                  <a:pt x="250" y="1550"/>
                  <a:pt x="225" y="1550"/>
                </a:cubicBezTo>
                <a:cubicBezTo>
                  <a:pt x="200" y="1575"/>
                  <a:pt x="174" y="1550"/>
                  <a:pt x="150" y="1550"/>
                </a:cubicBezTo>
                <a:cubicBezTo>
                  <a:pt x="150" y="1525"/>
                  <a:pt x="125" y="1550"/>
                  <a:pt x="100" y="1550"/>
                </a:cubicBezTo>
                <a:cubicBezTo>
                  <a:pt x="100" y="1550"/>
                  <a:pt x="75" y="1575"/>
                  <a:pt x="50" y="1600"/>
                </a:cubicBezTo>
                <a:cubicBezTo>
                  <a:pt x="25" y="1600"/>
                  <a:pt x="0" y="1600"/>
                  <a:pt x="0" y="1625"/>
                </a:cubicBezTo>
                <a:lnTo>
                  <a:pt x="0" y="1650"/>
                </a:lnTo>
                <a:lnTo>
                  <a:pt x="0" y="1650"/>
                </a:lnTo>
                <a:cubicBezTo>
                  <a:pt x="0" y="1750"/>
                  <a:pt x="0" y="1750"/>
                  <a:pt x="0" y="1750"/>
                </a:cubicBezTo>
                <a:cubicBezTo>
                  <a:pt x="0" y="1750"/>
                  <a:pt x="100" y="1775"/>
                  <a:pt x="100" y="1800"/>
                </a:cubicBezTo>
                <a:cubicBezTo>
                  <a:pt x="100" y="1825"/>
                  <a:pt x="125" y="1925"/>
                  <a:pt x="125" y="1925"/>
                </a:cubicBezTo>
                <a:lnTo>
                  <a:pt x="125" y="1925"/>
                </a:lnTo>
                <a:cubicBezTo>
                  <a:pt x="150" y="1950"/>
                  <a:pt x="200" y="1975"/>
                  <a:pt x="200" y="2000"/>
                </a:cubicBezTo>
                <a:cubicBezTo>
                  <a:pt x="200" y="2000"/>
                  <a:pt x="200" y="2050"/>
                  <a:pt x="250" y="2075"/>
                </a:cubicBezTo>
                <a:cubicBezTo>
                  <a:pt x="275" y="2075"/>
                  <a:pt x="300" y="2100"/>
                  <a:pt x="325" y="2100"/>
                </a:cubicBezTo>
                <a:lnTo>
                  <a:pt x="325" y="2100"/>
                </a:lnTo>
                <a:cubicBezTo>
                  <a:pt x="375" y="2100"/>
                  <a:pt x="375" y="2100"/>
                  <a:pt x="375" y="2100"/>
                </a:cubicBezTo>
                <a:cubicBezTo>
                  <a:pt x="375" y="2100"/>
                  <a:pt x="375" y="2100"/>
                  <a:pt x="400" y="2125"/>
                </a:cubicBezTo>
                <a:cubicBezTo>
                  <a:pt x="400" y="2075"/>
                  <a:pt x="450" y="2050"/>
                  <a:pt x="500" y="2050"/>
                </a:cubicBezTo>
                <a:cubicBezTo>
                  <a:pt x="525" y="2050"/>
                  <a:pt x="600" y="2125"/>
                  <a:pt x="600" y="2150"/>
                </a:cubicBezTo>
                <a:cubicBezTo>
                  <a:pt x="600" y="2175"/>
                  <a:pt x="525" y="2250"/>
                  <a:pt x="500" y="2250"/>
                </a:cubicBezTo>
                <a:lnTo>
                  <a:pt x="475" y="2250"/>
                </a:lnTo>
                <a:cubicBezTo>
                  <a:pt x="475" y="2275"/>
                  <a:pt x="475" y="2275"/>
                  <a:pt x="475" y="2300"/>
                </a:cubicBezTo>
                <a:cubicBezTo>
                  <a:pt x="475" y="2300"/>
                  <a:pt x="500" y="2350"/>
                  <a:pt x="525" y="2375"/>
                </a:cubicBezTo>
                <a:cubicBezTo>
                  <a:pt x="525" y="2400"/>
                  <a:pt x="475" y="2425"/>
                  <a:pt x="450" y="2400"/>
                </a:cubicBezTo>
                <a:cubicBezTo>
                  <a:pt x="425" y="2375"/>
                  <a:pt x="425" y="2425"/>
                  <a:pt x="450" y="2450"/>
                </a:cubicBezTo>
                <a:cubicBezTo>
                  <a:pt x="450" y="2475"/>
                  <a:pt x="450" y="2525"/>
                  <a:pt x="475" y="2525"/>
                </a:cubicBezTo>
                <a:cubicBezTo>
                  <a:pt x="500" y="2525"/>
                  <a:pt x="525" y="2575"/>
                  <a:pt x="550" y="2575"/>
                </a:cubicBezTo>
                <a:cubicBezTo>
                  <a:pt x="575" y="2575"/>
                  <a:pt x="600" y="2625"/>
                  <a:pt x="600" y="2625"/>
                </a:cubicBezTo>
                <a:cubicBezTo>
                  <a:pt x="600" y="2625"/>
                  <a:pt x="650" y="2650"/>
                  <a:pt x="650" y="2675"/>
                </a:cubicBezTo>
                <a:lnTo>
                  <a:pt x="650" y="2675"/>
                </a:lnTo>
                <a:cubicBezTo>
                  <a:pt x="675" y="2675"/>
                  <a:pt x="700" y="2675"/>
                  <a:pt x="700" y="2650"/>
                </a:cubicBezTo>
                <a:cubicBezTo>
                  <a:pt x="700" y="2650"/>
                  <a:pt x="750" y="2650"/>
                  <a:pt x="775" y="2675"/>
                </a:cubicBezTo>
                <a:cubicBezTo>
                  <a:pt x="800" y="2701"/>
                  <a:pt x="925" y="2775"/>
                  <a:pt x="975" y="2801"/>
                </a:cubicBezTo>
                <a:cubicBezTo>
                  <a:pt x="1000" y="2850"/>
                  <a:pt x="1125" y="2875"/>
                  <a:pt x="1150" y="2875"/>
                </a:cubicBezTo>
                <a:cubicBezTo>
                  <a:pt x="1175" y="2875"/>
                  <a:pt x="1225" y="2901"/>
                  <a:pt x="1275" y="2901"/>
                </a:cubicBezTo>
                <a:cubicBezTo>
                  <a:pt x="1275" y="2901"/>
                  <a:pt x="1275" y="2901"/>
                  <a:pt x="1300" y="2901"/>
                </a:cubicBezTo>
                <a:cubicBezTo>
                  <a:pt x="1300" y="2901"/>
                  <a:pt x="1325" y="2901"/>
                  <a:pt x="1325" y="2875"/>
                </a:cubicBezTo>
                <a:cubicBezTo>
                  <a:pt x="1350" y="2850"/>
                  <a:pt x="1350" y="2901"/>
                  <a:pt x="1350" y="2925"/>
                </a:cubicBezTo>
                <a:cubicBezTo>
                  <a:pt x="1350" y="2950"/>
                  <a:pt x="1350" y="2950"/>
                  <a:pt x="1350" y="2975"/>
                </a:cubicBezTo>
                <a:cubicBezTo>
                  <a:pt x="1375" y="2950"/>
                  <a:pt x="1375" y="2950"/>
                  <a:pt x="1375" y="2925"/>
                </a:cubicBezTo>
                <a:cubicBezTo>
                  <a:pt x="1400" y="2875"/>
                  <a:pt x="1425" y="2901"/>
                  <a:pt x="1450" y="2875"/>
                </a:cubicBezTo>
                <a:cubicBezTo>
                  <a:pt x="1475" y="2850"/>
                  <a:pt x="1475" y="2875"/>
                  <a:pt x="1525" y="2875"/>
                </a:cubicBezTo>
                <a:cubicBezTo>
                  <a:pt x="1550" y="2901"/>
                  <a:pt x="1575" y="2875"/>
                  <a:pt x="1625" y="2925"/>
                </a:cubicBezTo>
                <a:cubicBezTo>
                  <a:pt x="1650" y="2901"/>
                  <a:pt x="1650" y="2901"/>
                  <a:pt x="1675" y="2901"/>
                </a:cubicBezTo>
                <a:lnTo>
                  <a:pt x="1700" y="2875"/>
                </a:lnTo>
                <a:cubicBezTo>
                  <a:pt x="1725" y="2850"/>
                  <a:pt x="1725" y="2825"/>
                  <a:pt x="1750" y="2825"/>
                </a:cubicBezTo>
                <a:cubicBezTo>
                  <a:pt x="1776" y="2825"/>
                  <a:pt x="1776" y="2801"/>
                  <a:pt x="1825" y="2775"/>
                </a:cubicBezTo>
                <a:cubicBezTo>
                  <a:pt x="1876" y="2750"/>
                  <a:pt x="1925" y="2801"/>
                  <a:pt x="1950" y="2775"/>
                </a:cubicBezTo>
                <a:cubicBezTo>
                  <a:pt x="1950" y="2750"/>
                  <a:pt x="2000" y="2750"/>
                  <a:pt x="2000" y="2775"/>
                </a:cubicBezTo>
                <a:cubicBezTo>
                  <a:pt x="2000" y="2775"/>
                  <a:pt x="2025" y="2801"/>
                  <a:pt x="2025" y="2825"/>
                </a:cubicBezTo>
                <a:cubicBezTo>
                  <a:pt x="2025" y="2850"/>
                  <a:pt x="2076" y="2850"/>
                  <a:pt x="2076" y="2850"/>
                </a:cubicBezTo>
                <a:lnTo>
                  <a:pt x="2100" y="2850"/>
                </a:lnTo>
                <a:cubicBezTo>
                  <a:pt x="2125" y="2825"/>
                  <a:pt x="2150" y="2850"/>
                  <a:pt x="2150" y="2875"/>
                </a:cubicBezTo>
                <a:cubicBezTo>
                  <a:pt x="2150" y="2901"/>
                  <a:pt x="2150" y="2925"/>
                  <a:pt x="2176" y="2925"/>
                </a:cubicBezTo>
                <a:cubicBezTo>
                  <a:pt x="2200" y="2925"/>
                  <a:pt x="2225" y="2925"/>
                  <a:pt x="2225" y="2975"/>
                </a:cubicBezTo>
                <a:cubicBezTo>
                  <a:pt x="2225" y="3025"/>
                  <a:pt x="2225" y="3075"/>
                  <a:pt x="2200" y="3101"/>
                </a:cubicBezTo>
                <a:cubicBezTo>
                  <a:pt x="2150" y="3150"/>
                  <a:pt x="2100" y="3224"/>
                  <a:pt x="2125" y="3249"/>
                </a:cubicBezTo>
                <a:cubicBezTo>
                  <a:pt x="2125" y="3249"/>
                  <a:pt x="2100" y="3300"/>
                  <a:pt x="2125" y="3274"/>
                </a:cubicBezTo>
                <a:cubicBezTo>
                  <a:pt x="2150" y="3274"/>
                  <a:pt x="2225" y="3274"/>
                  <a:pt x="2225" y="3300"/>
                </a:cubicBezTo>
                <a:cubicBezTo>
                  <a:pt x="2200" y="3324"/>
                  <a:pt x="2225" y="3374"/>
                  <a:pt x="2250" y="3374"/>
                </a:cubicBezTo>
                <a:cubicBezTo>
                  <a:pt x="2276" y="3374"/>
                  <a:pt x="2300" y="3400"/>
                  <a:pt x="2276" y="3424"/>
                </a:cubicBezTo>
                <a:cubicBezTo>
                  <a:pt x="2276" y="3449"/>
                  <a:pt x="2250" y="3474"/>
                  <a:pt x="2276" y="3474"/>
                </a:cubicBezTo>
                <a:cubicBezTo>
                  <a:pt x="2300" y="3474"/>
                  <a:pt x="2350" y="3474"/>
                  <a:pt x="2325" y="3500"/>
                </a:cubicBezTo>
                <a:cubicBezTo>
                  <a:pt x="2325" y="3524"/>
                  <a:pt x="2350" y="3549"/>
                  <a:pt x="2400" y="3549"/>
                </a:cubicBezTo>
                <a:cubicBezTo>
                  <a:pt x="2425" y="3524"/>
                  <a:pt x="2425" y="3524"/>
                  <a:pt x="2425" y="3524"/>
                </a:cubicBezTo>
                <a:cubicBezTo>
                  <a:pt x="2450" y="3524"/>
                  <a:pt x="2450" y="3574"/>
                  <a:pt x="2476" y="3574"/>
                </a:cubicBezTo>
                <a:cubicBezTo>
                  <a:pt x="2500" y="3574"/>
                  <a:pt x="2500" y="3500"/>
                  <a:pt x="2476" y="3500"/>
                </a:cubicBezTo>
                <a:lnTo>
                  <a:pt x="2500" y="3449"/>
                </a:lnTo>
                <a:cubicBezTo>
                  <a:pt x="2500" y="3474"/>
                  <a:pt x="2550" y="3449"/>
                  <a:pt x="2576" y="3424"/>
                </a:cubicBezTo>
                <a:cubicBezTo>
                  <a:pt x="2576" y="3400"/>
                  <a:pt x="2625" y="3449"/>
                  <a:pt x="2625" y="3424"/>
                </a:cubicBezTo>
                <a:cubicBezTo>
                  <a:pt x="2650" y="3400"/>
                  <a:pt x="2676" y="3449"/>
                  <a:pt x="2725" y="3424"/>
                </a:cubicBezTo>
                <a:cubicBezTo>
                  <a:pt x="2750" y="3400"/>
                  <a:pt x="2776" y="3449"/>
                  <a:pt x="2776" y="3400"/>
                </a:cubicBezTo>
                <a:cubicBezTo>
                  <a:pt x="2801" y="3374"/>
                  <a:pt x="2850" y="3349"/>
                  <a:pt x="2850" y="3374"/>
                </a:cubicBezTo>
                <a:cubicBezTo>
                  <a:pt x="2876" y="3374"/>
                  <a:pt x="2876" y="3400"/>
                  <a:pt x="2925" y="3400"/>
                </a:cubicBezTo>
                <a:cubicBezTo>
                  <a:pt x="3001" y="3400"/>
                  <a:pt x="2950" y="3449"/>
                  <a:pt x="2950" y="3449"/>
                </a:cubicBezTo>
                <a:cubicBezTo>
                  <a:pt x="2950" y="3474"/>
                  <a:pt x="3025" y="3524"/>
                  <a:pt x="3050" y="3524"/>
                </a:cubicBezTo>
                <a:cubicBezTo>
                  <a:pt x="3050" y="3524"/>
                  <a:pt x="3050" y="3524"/>
                  <a:pt x="3076" y="3549"/>
                </a:cubicBezTo>
                <a:cubicBezTo>
                  <a:pt x="3076" y="3524"/>
                  <a:pt x="3125" y="3549"/>
                  <a:pt x="3125" y="3524"/>
                </a:cubicBezTo>
                <a:cubicBezTo>
                  <a:pt x="3125" y="3500"/>
                  <a:pt x="3176" y="3524"/>
                  <a:pt x="3176" y="3524"/>
                </a:cubicBezTo>
                <a:cubicBezTo>
                  <a:pt x="3201" y="3549"/>
                  <a:pt x="3201" y="3549"/>
                  <a:pt x="3225" y="3524"/>
                </a:cubicBezTo>
                <a:cubicBezTo>
                  <a:pt x="3250" y="3500"/>
                  <a:pt x="3276" y="3549"/>
                  <a:pt x="3250" y="3574"/>
                </a:cubicBezTo>
                <a:cubicBezTo>
                  <a:pt x="3250" y="3574"/>
                  <a:pt x="3250" y="3624"/>
                  <a:pt x="3276" y="3649"/>
                </a:cubicBezTo>
                <a:cubicBezTo>
                  <a:pt x="3301" y="3674"/>
                  <a:pt x="3301" y="3649"/>
                  <a:pt x="3301" y="3624"/>
                </a:cubicBezTo>
                <a:cubicBezTo>
                  <a:pt x="3301" y="3600"/>
                  <a:pt x="3350" y="3574"/>
                  <a:pt x="3425" y="3524"/>
                </a:cubicBezTo>
                <a:cubicBezTo>
                  <a:pt x="3526" y="3500"/>
                  <a:pt x="3626" y="3449"/>
                  <a:pt x="3626" y="3424"/>
                </a:cubicBezTo>
                <a:cubicBezTo>
                  <a:pt x="3626" y="3424"/>
                  <a:pt x="3676" y="3449"/>
                  <a:pt x="3701" y="3424"/>
                </a:cubicBezTo>
                <a:cubicBezTo>
                  <a:pt x="3750" y="3400"/>
                  <a:pt x="3850" y="3400"/>
                  <a:pt x="3876" y="3400"/>
                </a:cubicBezTo>
                <a:cubicBezTo>
                  <a:pt x="3901" y="3400"/>
                  <a:pt x="3901" y="3374"/>
                  <a:pt x="3926" y="3349"/>
                </a:cubicBezTo>
                <a:cubicBezTo>
                  <a:pt x="3950" y="3324"/>
                  <a:pt x="3950" y="3324"/>
                  <a:pt x="3976" y="3300"/>
                </a:cubicBezTo>
                <a:cubicBezTo>
                  <a:pt x="4026" y="3300"/>
                  <a:pt x="4026" y="3274"/>
                  <a:pt x="4026" y="3249"/>
                </a:cubicBezTo>
                <a:lnTo>
                  <a:pt x="4101" y="3224"/>
                </a:lnTo>
                <a:cubicBezTo>
                  <a:pt x="4101" y="3199"/>
                  <a:pt x="4150" y="3199"/>
                  <a:pt x="4150" y="3174"/>
                </a:cubicBezTo>
                <a:cubicBezTo>
                  <a:pt x="4150" y="3150"/>
                  <a:pt x="4176" y="3150"/>
                  <a:pt x="4201" y="3125"/>
                </a:cubicBezTo>
                <a:cubicBezTo>
                  <a:pt x="4201" y="3125"/>
                  <a:pt x="4176" y="3075"/>
                  <a:pt x="4201" y="3050"/>
                </a:cubicBezTo>
                <a:cubicBezTo>
                  <a:pt x="4226" y="3050"/>
                  <a:pt x="4201" y="3025"/>
                  <a:pt x="4201" y="3025"/>
                </a:cubicBezTo>
                <a:cubicBezTo>
                  <a:pt x="4176" y="3001"/>
                  <a:pt x="4226" y="3001"/>
                  <a:pt x="4250" y="2975"/>
                </a:cubicBezTo>
                <a:cubicBezTo>
                  <a:pt x="4275" y="2975"/>
                  <a:pt x="4301" y="2950"/>
                  <a:pt x="4301" y="2925"/>
                </a:cubicBezTo>
                <a:cubicBezTo>
                  <a:pt x="4301" y="2901"/>
                  <a:pt x="4351" y="2875"/>
                  <a:pt x="4351" y="2875"/>
                </a:cubicBezTo>
                <a:cubicBezTo>
                  <a:pt x="4376" y="2850"/>
                  <a:pt x="4376" y="2825"/>
                  <a:pt x="4376" y="2775"/>
                </a:cubicBezTo>
                <a:cubicBezTo>
                  <a:pt x="4376" y="2750"/>
                  <a:pt x="4401" y="2775"/>
                  <a:pt x="4401" y="2750"/>
                </a:cubicBezTo>
                <a:cubicBezTo>
                  <a:pt x="4376" y="2750"/>
                  <a:pt x="4401" y="2701"/>
                  <a:pt x="4426" y="2701"/>
                </a:cubicBezTo>
                <a:cubicBezTo>
                  <a:pt x="4475" y="2675"/>
                  <a:pt x="4401" y="2675"/>
                  <a:pt x="4401" y="2675"/>
                </a:cubicBezTo>
                <a:cubicBezTo>
                  <a:pt x="4376" y="2701"/>
                  <a:pt x="4351" y="2650"/>
                  <a:pt x="4351" y="2675"/>
                </a:cubicBezTo>
                <a:cubicBezTo>
                  <a:pt x="4326" y="2675"/>
                  <a:pt x="4275" y="2650"/>
                  <a:pt x="4301" y="2650"/>
                </a:cubicBezTo>
                <a:cubicBezTo>
                  <a:pt x="4326" y="2625"/>
                  <a:pt x="4376" y="2601"/>
                  <a:pt x="4401" y="2601"/>
                </a:cubicBezTo>
                <a:cubicBezTo>
                  <a:pt x="4426" y="2601"/>
                  <a:pt x="4376" y="2550"/>
                  <a:pt x="4351" y="2550"/>
                </a:cubicBezTo>
                <a:cubicBezTo>
                  <a:pt x="4326" y="2550"/>
                  <a:pt x="4301" y="2475"/>
                  <a:pt x="4275" y="2475"/>
                </a:cubicBezTo>
                <a:cubicBezTo>
                  <a:pt x="4226" y="2475"/>
                  <a:pt x="4275" y="2475"/>
                  <a:pt x="4326" y="2475"/>
                </a:cubicBezTo>
                <a:cubicBezTo>
                  <a:pt x="4351" y="2500"/>
                  <a:pt x="4376" y="2500"/>
                  <a:pt x="4401" y="2500"/>
                </a:cubicBezTo>
                <a:cubicBezTo>
                  <a:pt x="4426" y="2475"/>
                  <a:pt x="4351" y="2425"/>
                  <a:pt x="4326" y="2400"/>
                </a:cubicBezTo>
                <a:cubicBezTo>
                  <a:pt x="4301" y="2400"/>
                  <a:pt x="4326" y="2350"/>
                  <a:pt x="4301" y="2350"/>
                </a:cubicBezTo>
                <a:cubicBezTo>
                  <a:pt x="4301" y="2350"/>
                  <a:pt x="4250" y="2275"/>
                  <a:pt x="4250" y="2225"/>
                </a:cubicBezTo>
                <a:cubicBezTo>
                  <a:pt x="4226" y="2200"/>
                  <a:pt x="4176" y="2200"/>
                  <a:pt x="4150" y="2175"/>
                </a:cubicBezTo>
                <a:cubicBezTo>
                  <a:pt x="4150" y="2150"/>
                  <a:pt x="4176" y="2100"/>
                  <a:pt x="4201" y="2100"/>
                </a:cubicBezTo>
                <a:cubicBezTo>
                  <a:pt x="4250" y="2075"/>
                  <a:pt x="4226" y="2025"/>
                  <a:pt x="4250" y="2050"/>
                </a:cubicBezTo>
                <a:cubicBezTo>
                  <a:pt x="4275" y="2050"/>
                  <a:pt x="4275" y="2025"/>
                  <a:pt x="4301" y="2000"/>
                </a:cubicBezTo>
                <a:cubicBezTo>
                  <a:pt x="4326" y="1975"/>
                  <a:pt x="4351" y="2000"/>
                  <a:pt x="4351" y="1975"/>
                </a:cubicBezTo>
                <a:cubicBezTo>
                  <a:pt x="4376" y="1950"/>
                  <a:pt x="4451" y="1950"/>
                  <a:pt x="4475" y="1950"/>
                </a:cubicBezTo>
                <a:cubicBezTo>
                  <a:pt x="4501" y="1925"/>
                  <a:pt x="4451" y="1875"/>
                  <a:pt x="4401" y="1875"/>
                </a:cubicBezTo>
                <a:cubicBezTo>
                  <a:pt x="4376" y="1900"/>
                  <a:pt x="4351" y="1875"/>
                  <a:pt x="4326" y="1850"/>
                </a:cubicBezTo>
                <a:cubicBezTo>
                  <a:pt x="4301" y="1825"/>
                  <a:pt x="4250" y="1900"/>
                  <a:pt x="4201" y="1925"/>
                </a:cubicBezTo>
                <a:cubicBezTo>
                  <a:pt x="4150" y="1950"/>
                  <a:pt x="4126" y="1900"/>
                  <a:pt x="4126" y="1850"/>
                </a:cubicBezTo>
                <a:cubicBezTo>
                  <a:pt x="4150" y="1825"/>
                  <a:pt x="4101" y="1825"/>
                  <a:pt x="4050" y="1825"/>
                </a:cubicBezTo>
                <a:cubicBezTo>
                  <a:pt x="3976" y="1825"/>
                  <a:pt x="4001" y="1700"/>
                  <a:pt x="4050" y="1700"/>
                </a:cubicBezTo>
                <a:cubicBezTo>
                  <a:pt x="4076" y="1700"/>
                  <a:pt x="4126" y="1750"/>
                  <a:pt x="4150" y="1675"/>
                </a:cubicBezTo>
                <a:cubicBezTo>
                  <a:pt x="4176" y="1600"/>
                  <a:pt x="4201" y="1650"/>
                  <a:pt x="4275" y="1600"/>
                </a:cubicBezTo>
                <a:cubicBezTo>
                  <a:pt x="4326" y="1525"/>
                  <a:pt x="4376" y="1500"/>
                  <a:pt x="4426" y="1525"/>
                </a:cubicBezTo>
                <a:cubicBezTo>
                  <a:pt x="4475" y="1575"/>
                  <a:pt x="4376" y="1625"/>
                  <a:pt x="4351" y="1650"/>
                </a:cubicBezTo>
                <a:cubicBezTo>
                  <a:pt x="4351" y="1700"/>
                  <a:pt x="4376" y="1700"/>
                  <a:pt x="4351" y="1725"/>
                </a:cubicBezTo>
                <a:cubicBezTo>
                  <a:pt x="4326" y="1750"/>
                  <a:pt x="4351" y="1775"/>
                  <a:pt x="4401" y="1725"/>
                </a:cubicBezTo>
                <a:cubicBezTo>
                  <a:pt x="4475" y="1700"/>
                  <a:pt x="4526" y="1650"/>
                  <a:pt x="4576" y="1625"/>
                </a:cubicBezTo>
                <a:cubicBezTo>
                  <a:pt x="4601" y="1625"/>
                  <a:pt x="4626" y="1625"/>
                  <a:pt x="4626" y="1625"/>
                </a:cubicBezTo>
                <a:cubicBezTo>
                  <a:pt x="4651" y="1600"/>
                  <a:pt x="4651" y="1600"/>
                  <a:pt x="4651" y="1575"/>
                </a:cubicBezTo>
                <a:cubicBezTo>
                  <a:pt x="4701" y="1575"/>
                  <a:pt x="4826" y="1500"/>
                  <a:pt x="4826" y="1475"/>
                </a:cubicBezTo>
                <a:cubicBezTo>
                  <a:pt x="4851" y="1475"/>
                  <a:pt x="4876" y="1425"/>
                  <a:pt x="4901" y="1425"/>
                </a:cubicBezTo>
                <a:cubicBezTo>
                  <a:pt x="4926" y="1425"/>
                  <a:pt x="4926" y="1450"/>
                  <a:pt x="4951" y="1450"/>
                </a:cubicBezTo>
                <a:cubicBezTo>
                  <a:pt x="5001" y="1450"/>
                  <a:pt x="5026" y="1450"/>
                  <a:pt x="5026" y="1425"/>
                </a:cubicBezTo>
                <a:cubicBezTo>
                  <a:pt x="5001" y="1400"/>
                  <a:pt x="5001" y="1400"/>
                  <a:pt x="5051" y="1400"/>
                </a:cubicBezTo>
                <a:cubicBezTo>
                  <a:pt x="5101" y="1375"/>
                  <a:pt x="5076" y="1350"/>
                  <a:pt x="5126" y="1350"/>
                </a:cubicBezTo>
                <a:cubicBezTo>
                  <a:pt x="5151" y="1350"/>
                  <a:pt x="5151" y="1275"/>
                  <a:pt x="5176" y="1275"/>
                </a:cubicBezTo>
                <a:cubicBezTo>
                  <a:pt x="5201" y="1275"/>
                  <a:pt x="5226" y="1300"/>
                  <a:pt x="5251" y="1300"/>
                </a:cubicBezTo>
                <a:lnTo>
                  <a:pt x="5276" y="1300"/>
                </a:lnTo>
                <a:cubicBezTo>
                  <a:pt x="5276" y="1300"/>
                  <a:pt x="5301" y="1300"/>
                  <a:pt x="5301" y="1275"/>
                </a:cubicBezTo>
                <a:cubicBezTo>
                  <a:pt x="5301" y="1250"/>
                  <a:pt x="5301" y="1225"/>
                  <a:pt x="5301" y="1200"/>
                </a:cubicBezTo>
                <a:cubicBezTo>
                  <a:pt x="5276" y="1175"/>
                  <a:pt x="5301" y="1150"/>
                  <a:pt x="5276" y="1125"/>
                </a:cubicBezTo>
                <a:cubicBezTo>
                  <a:pt x="5276" y="1100"/>
                  <a:pt x="5276" y="1050"/>
                  <a:pt x="5301" y="1050"/>
                </a:cubicBezTo>
                <a:cubicBezTo>
                  <a:pt x="5326" y="1050"/>
                  <a:pt x="5351" y="1000"/>
                  <a:pt x="5376" y="1025"/>
                </a:cubicBezTo>
                <a:cubicBezTo>
                  <a:pt x="5401" y="1025"/>
                  <a:pt x="5451" y="1050"/>
                  <a:pt x="5451" y="1025"/>
                </a:cubicBezTo>
                <a:cubicBezTo>
                  <a:pt x="5451" y="1000"/>
                  <a:pt x="5501" y="1000"/>
                  <a:pt x="5501" y="950"/>
                </a:cubicBezTo>
                <a:cubicBezTo>
                  <a:pt x="5501" y="925"/>
                  <a:pt x="5551" y="925"/>
                  <a:pt x="5551" y="875"/>
                </a:cubicBezTo>
                <a:cubicBezTo>
                  <a:pt x="5576" y="850"/>
                  <a:pt x="5576" y="775"/>
                  <a:pt x="5601" y="775"/>
                </a:cubicBezTo>
                <a:cubicBezTo>
                  <a:pt x="5651" y="750"/>
                  <a:pt x="5601" y="725"/>
                  <a:pt x="5601" y="675"/>
                </a:cubicBezTo>
                <a:close/>
                <a:moveTo>
                  <a:pt x="4250" y="3324"/>
                </a:moveTo>
                <a:lnTo>
                  <a:pt x="4250" y="3324"/>
                </a:lnTo>
                <a:cubicBezTo>
                  <a:pt x="4226" y="3424"/>
                  <a:pt x="4301" y="3474"/>
                  <a:pt x="4301" y="3474"/>
                </a:cubicBezTo>
                <a:cubicBezTo>
                  <a:pt x="4326" y="3449"/>
                  <a:pt x="4451" y="3224"/>
                  <a:pt x="4426" y="3174"/>
                </a:cubicBezTo>
                <a:cubicBezTo>
                  <a:pt x="4401" y="3150"/>
                  <a:pt x="4275" y="3199"/>
                  <a:pt x="4250" y="3324"/>
                </a:cubicBezTo>
                <a:close/>
                <a:moveTo>
                  <a:pt x="3250" y="3700"/>
                </a:moveTo>
                <a:lnTo>
                  <a:pt x="3250" y="3700"/>
                </a:lnTo>
                <a:cubicBezTo>
                  <a:pt x="3225" y="3700"/>
                  <a:pt x="3125" y="3749"/>
                  <a:pt x="3176" y="3825"/>
                </a:cubicBezTo>
                <a:cubicBezTo>
                  <a:pt x="3201" y="3900"/>
                  <a:pt x="3325" y="3849"/>
                  <a:pt x="3325" y="3825"/>
                </a:cubicBezTo>
                <a:cubicBezTo>
                  <a:pt x="3325" y="3774"/>
                  <a:pt x="3376" y="3724"/>
                  <a:pt x="3376" y="3700"/>
                </a:cubicBezTo>
                <a:cubicBezTo>
                  <a:pt x="3376" y="3674"/>
                  <a:pt x="3301" y="3700"/>
                  <a:pt x="3250" y="3700"/>
                </a:cubicBezTo>
                <a:close/>
              </a:path>
            </a:pathLst>
          </a:custGeom>
          <a:solidFill>
            <a:schemeClr val="accent4"/>
          </a:solidFill>
          <a:ln w="317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28" name="Freeform 240">
            <a:extLst>
              <a:ext uri="{FF2B5EF4-FFF2-40B4-BE49-F238E27FC236}">
                <a16:creationId xmlns:a16="http://schemas.microsoft.com/office/drawing/2014/main" id="{CD98258F-ABD0-594A-8945-8C845D9A966C}"/>
              </a:ext>
            </a:extLst>
          </p:cNvPr>
          <p:cNvSpPr>
            <a:spLocks noChangeArrowheads="1"/>
          </p:cNvSpPr>
          <p:nvPr/>
        </p:nvSpPr>
        <p:spPr bwMode="auto">
          <a:xfrm>
            <a:off x="9513165" y="3617104"/>
            <a:ext cx="119531" cy="143437"/>
          </a:xfrm>
          <a:custGeom>
            <a:avLst/>
            <a:gdLst>
              <a:gd name="T0" fmla="*/ 100 w 376"/>
              <a:gd name="T1" fmla="*/ 50 h 451"/>
              <a:gd name="T2" fmla="*/ 100 w 376"/>
              <a:gd name="T3" fmla="*/ 50 h 451"/>
              <a:gd name="T4" fmla="*/ 50 w 376"/>
              <a:gd name="T5" fmla="*/ 75 h 451"/>
              <a:gd name="T6" fmla="*/ 75 w 376"/>
              <a:gd name="T7" fmla="*/ 125 h 451"/>
              <a:gd name="T8" fmla="*/ 75 w 376"/>
              <a:gd name="T9" fmla="*/ 175 h 451"/>
              <a:gd name="T10" fmla="*/ 50 w 376"/>
              <a:gd name="T11" fmla="*/ 250 h 451"/>
              <a:gd name="T12" fmla="*/ 25 w 376"/>
              <a:gd name="T13" fmla="*/ 375 h 451"/>
              <a:gd name="T14" fmla="*/ 50 w 376"/>
              <a:gd name="T15" fmla="*/ 425 h 451"/>
              <a:gd name="T16" fmla="*/ 225 w 376"/>
              <a:gd name="T17" fmla="*/ 375 h 451"/>
              <a:gd name="T18" fmla="*/ 325 w 376"/>
              <a:gd name="T19" fmla="*/ 350 h 451"/>
              <a:gd name="T20" fmla="*/ 350 w 376"/>
              <a:gd name="T21" fmla="*/ 300 h 451"/>
              <a:gd name="T22" fmla="*/ 325 w 376"/>
              <a:gd name="T23" fmla="*/ 175 h 451"/>
              <a:gd name="T24" fmla="*/ 225 w 376"/>
              <a:gd name="T25" fmla="*/ 0 h 451"/>
              <a:gd name="T26" fmla="*/ 175 w 376"/>
              <a:gd name="T27" fmla="*/ 25 h 451"/>
              <a:gd name="T28" fmla="*/ 100 w 376"/>
              <a:gd name="T29" fmla="*/ 5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451">
                <a:moveTo>
                  <a:pt x="100" y="50"/>
                </a:moveTo>
                <a:lnTo>
                  <a:pt x="100" y="50"/>
                </a:lnTo>
                <a:lnTo>
                  <a:pt x="50" y="75"/>
                </a:lnTo>
                <a:cubicBezTo>
                  <a:pt x="50" y="100"/>
                  <a:pt x="50" y="125"/>
                  <a:pt x="75" y="125"/>
                </a:cubicBezTo>
                <a:cubicBezTo>
                  <a:pt x="100" y="125"/>
                  <a:pt x="100" y="175"/>
                  <a:pt x="75" y="175"/>
                </a:cubicBezTo>
                <a:cubicBezTo>
                  <a:pt x="25" y="175"/>
                  <a:pt x="25" y="225"/>
                  <a:pt x="50" y="250"/>
                </a:cubicBezTo>
                <a:cubicBezTo>
                  <a:pt x="100" y="300"/>
                  <a:pt x="0" y="350"/>
                  <a:pt x="25" y="375"/>
                </a:cubicBezTo>
                <a:cubicBezTo>
                  <a:pt x="50" y="400"/>
                  <a:pt x="25" y="425"/>
                  <a:pt x="50" y="425"/>
                </a:cubicBezTo>
                <a:cubicBezTo>
                  <a:pt x="50" y="450"/>
                  <a:pt x="175" y="425"/>
                  <a:pt x="225" y="375"/>
                </a:cubicBezTo>
                <a:cubicBezTo>
                  <a:pt x="275" y="325"/>
                  <a:pt x="300" y="325"/>
                  <a:pt x="325" y="350"/>
                </a:cubicBezTo>
                <a:cubicBezTo>
                  <a:pt x="350" y="350"/>
                  <a:pt x="375" y="325"/>
                  <a:pt x="350" y="300"/>
                </a:cubicBezTo>
                <a:cubicBezTo>
                  <a:pt x="350" y="275"/>
                  <a:pt x="325" y="225"/>
                  <a:pt x="325" y="175"/>
                </a:cubicBezTo>
                <a:cubicBezTo>
                  <a:pt x="325" y="125"/>
                  <a:pt x="275" y="50"/>
                  <a:pt x="225" y="0"/>
                </a:cubicBezTo>
                <a:cubicBezTo>
                  <a:pt x="225" y="25"/>
                  <a:pt x="200" y="25"/>
                  <a:pt x="175" y="25"/>
                </a:cubicBezTo>
                <a:cubicBezTo>
                  <a:pt x="150" y="25"/>
                  <a:pt x="100" y="25"/>
                  <a:pt x="100" y="50"/>
                </a:cubicBezTo>
              </a:path>
            </a:pathLst>
          </a:custGeom>
          <a:solidFill>
            <a:schemeClr val="accent4"/>
          </a:solidFill>
          <a:ln w="317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248" name="TextBox 247">
            <a:extLst>
              <a:ext uri="{FF2B5EF4-FFF2-40B4-BE49-F238E27FC236}">
                <a16:creationId xmlns:a16="http://schemas.microsoft.com/office/drawing/2014/main" id="{EC76404F-2CA9-104B-AB3F-FD960CBB5E2B}"/>
              </a:ext>
            </a:extLst>
          </p:cNvPr>
          <p:cNvSpPr txBox="1"/>
          <p:nvPr/>
        </p:nvSpPr>
        <p:spPr>
          <a:xfrm>
            <a:off x="995269" y="1550186"/>
            <a:ext cx="3352003" cy="418576"/>
          </a:xfrm>
          <a:prstGeom prst="rect">
            <a:avLst/>
          </a:prstGeom>
        </p:spPr>
        <p:txBody>
          <a:bodyPr wrap="square" lIns="0" tIns="45720" rIns="0" bIns="0" rtlCol="0">
            <a:spAutoFit/>
          </a:bodyPr>
          <a:lstStyle/>
          <a:p>
            <a:pPr defTabSz="914354" fontAlgn="b">
              <a:lnSpc>
                <a:spcPct val="96000"/>
              </a:lnSpc>
              <a:spcAft>
                <a:spcPts val="600"/>
              </a:spcAft>
              <a:defRPr/>
            </a:pPr>
            <a:r>
              <a:rPr lang="en-US" sz="1000" b="1">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2020-22: </a:t>
            </a: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5G Media2Go </a:t>
            </a:r>
            <a:r>
              <a:rPr lang="en-US" sz="100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Stuttgart/Heilbronn</a:t>
            </a:r>
          </a:p>
          <a:p>
            <a:pPr defTabSz="914354" fontAlgn="b">
              <a:lnSpc>
                <a:spcPct val="96000"/>
              </a:lnSpc>
              <a:spcAft>
                <a:spcPts val="600"/>
              </a:spcAft>
              <a:defRPr/>
            </a:pPr>
            <a:r>
              <a:rPr lang="en-US" sz="1000" b="1">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2017-20: </a:t>
            </a:r>
            <a:r>
              <a:rPr lang="en-US" sz="100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5G Today in Bavaria</a:t>
            </a:r>
            <a:endPar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73" name="Freeform: Shape 1">
            <a:extLst>
              <a:ext uri="{FF2B5EF4-FFF2-40B4-BE49-F238E27FC236}">
                <a16:creationId xmlns:a16="http://schemas.microsoft.com/office/drawing/2014/main" id="{B68FC8AF-3B69-FA49-81F5-A0272252568C}"/>
              </a:ext>
            </a:extLst>
          </p:cNvPr>
          <p:cNvSpPr/>
          <p:nvPr/>
        </p:nvSpPr>
        <p:spPr>
          <a:xfrm>
            <a:off x="995271" y="1531138"/>
            <a:ext cx="5065575" cy="1614119"/>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15" name="TextBox 314">
            <a:extLst>
              <a:ext uri="{FF2B5EF4-FFF2-40B4-BE49-F238E27FC236}">
                <a16:creationId xmlns:a16="http://schemas.microsoft.com/office/drawing/2014/main" id="{1AE542B6-6402-2547-A036-139B1C83EDFB}"/>
              </a:ext>
            </a:extLst>
          </p:cNvPr>
          <p:cNvSpPr txBox="1"/>
          <p:nvPr/>
        </p:nvSpPr>
        <p:spPr>
          <a:xfrm>
            <a:off x="995269" y="1256577"/>
            <a:ext cx="1610547" cy="209288"/>
          </a:xfrm>
          <a:prstGeom prst="rect">
            <a:avLst/>
          </a:prstGeom>
        </p:spPr>
        <p:txBody>
          <a:bodyPr wrap="square" lIns="0" tIns="0" rIns="0" bIns="0" rtlCol="0" anchor="t">
            <a:spAutoFit/>
          </a:bodyPr>
          <a:lstStyle/>
          <a:p>
            <a:pPr defTabSz="914354">
              <a:lnSpc>
                <a:spcPct val="85000"/>
              </a:lnSpc>
              <a:defRPr/>
            </a:pPr>
            <a:r>
              <a:rPr lang="en-US" sz="1600" b="1">
                <a:solidFill>
                  <a:srgbClr val="F7F8FA"/>
                </a:solidFill>
                <a:latin typeface="Microsoft Sans Serif"/>
                <a:ea typeface="Microsoft Sans Serif"/>
                <a:cs typeface="Microsoft Sans Serif"/>
              </a:rPr>
              <a:t>Germany</a:t>
            </a:r>
          </a:p>
        </p:txBody>
      </p:sp>
      <p:sp>
        <p:nvSpPr>
          <p:cNvPr id="316" name="TextBox 315">
            <a:extLst>
              <a:ext uri="{FF2B5EF4-FFF2-40B4-BE49-F238E27FC236}">
                <a16:creationId xmlns:a16="http://schemas.microsoft.com/office/drawing/2014/main" id="{1B336E13-CFDC-7141-8E86-8DC797741A8C}"/>
              </a:ext>
            </a:extLst>
          </p:cNvPr>
          <p:cNvSpPr txBox="1"/>
          <p:nvPr/>
        </p:nvSpPr>
        <p:spPr>
          <a:xfrm>
            <a:off x="966960" y="2702411"/>
            <a:ext cx="3233501" cy="193899"/>
          </a:xfrm>
          <a:prstGeom prst="rect">
            <a:avLst/>
          </a:prstGeom>
        </p:spPr>
        <p:txBody>
          <a:bodyPr wrap="square" lIns="0" tIns="45720" rIns="0" bIns="0" rtlCol="0">
            <a:spAutoFit/>
          </a:bodyPr>
          <a:lstStyle/>
          <a:p>
            <a:pPr defTabSz="914354">
              <a:lnSpc>
                <a:spcPct val="96000"/>
              </a:lnSpc>
              <a:defRPr/>
            </a:pPr>
            <a:r>
              <a:rPr lang="en-US" sz="1000" b="1">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2020-22</a:t>
            </a:r>
            <a:r>
              <a:rPr lang="en-US" sz="100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 VISTA Project with O2 Virgin Media</a:t>
            </a:r>
          </a:p>
        </p:txBody>
      </p:sp>
      <p:sp>
        <p:nvSpPr>
          <p:cNvPr id="329" name="Freeform: Shape 68">
            <a:extLst>
              <a:ext uri="{FF2B5EF4-FFF2-40B4-BE49-F238E27FC236}">
                <a16:creationId xmlns:a16="http://schemas.microsoft.com/office/drawing/2014/main" id="{EC3B7CA0-183E-BE45-A231-B9456A770E94}"/>
              </a:ext>
            </a:extLst>
          </p:cNvPr>
          <p:cNvSpPr/>
          <p:nvPr/>
        </p:nvSpPr>
        <p:spPr>
          <a:xfrm>
            <a:off x="995272" y="2710076"/>
            <a:ext cx="4659171" cy="351152"/>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30" name="TextBox 329">
            <a:extLst>
              <a:ext uri="{FF2B5EF4-FFF2-40B4-BE49-F238E27FC236}">
                <a16:creationId xmlns:a16="http://schemas.microsoft.com/office/drawing/2014/main" id="{067E17D3-A95C-2D48-A2A9-383C6F1CD940}"/>
              </a:ext>
            </a:extLst>
          </p:cNvPr>
          <p:cNvSpPr txBox="1"/>
          <p:nvPr/>
        </p:nvSpPr>
        <p:spPr>
          <a:xfrm>
            <a:off x="962145" y="2444441"/>
            <a:ext cx="513651" cy="209288"/>
          </a:xfrm>
          <a:prstGeom prst="rect">
            <a:avLst/>
          </a:prstGeom>
        </p:spPr>
        <p:txBody>
          <a:bodyPr wrap="square" lIns="0" tIns="0" rIns="0" bIns="0" rtlCol="0" anchor="t">
            <a:spAutoFit/>
          </a:bodyPr>
          <a:lstStyle/>
          <a:p>
            <a:pPr defTabSz="914354">
              <a:lnSpc>
                <a:spcPct val="85000"/>
              </a:lnSpc>
              <a:defRPr/>
            </a:pPr>
            <a:r>
              <a:rPr lang="en-US" sz="1600" b="1">
                <a:solidFill>
                  <a:srgbClr val="F7F8FA"/>
                </a:solidFill>
                <a:latin typeface="Microsoft Sans Serif"/>
                <a:ea typeface="Microsoft Sans Serif"/>
                <a:cs typeface="Microsoft Sans Serif"/>
              </a:rPr>
              <a:t>UK</a:t>
            </a:r>
          </a:p>
        </p:txBody>
      </p:sp>
      <p:sp>
        <p:nvSpPr>
          <p:cNvPr id="333" name="TextBox 332">
            <a:extLst>
              <a:ext uri="{FF2B5EF4-FFF2-40B4-BE49-F238E27FC236}">
                <a16:creationId xmlns:a16="http://schemas.microsoft.com/office/drawing/2014/main" id="{24F58BE4-C29E-FF49-8079-47B72A9F708C}"/>
              </a:ext>
            </a:extLst>
          </p:cNvPr>
          <p:cNvSpPr txBox="1"/>
          <p:nvPr/>
        </p:nvSpPr>
        <p:spPr>
          <a:xfrm>
            <a:off x="769462" y="4773173"/>
            <a:ext cx="2635556" cy="489365"/>
          </a:xfrm>
          <a:prstGeom prst="rect">
            <a:avLst/>
          </a:prstGeom>
        </p:spPr>
        <p:txBody>
          <a:bodyPr wrap="square" lIns="0" tIns="45720" rIns="0" bIns="0" rtlCol="0">
            <a:spAutoFit/>
          </a:bodyPr>
          <a:lstStyle/>
          <a:p>
            <a:pPr defTabSz="914354">
              <a:lnSpc>
                <a:spcPct val="96000"/>
              </a:lnSpc>
              <a:defRPr/>
            </a:pPr>
            <a:r>
              <a:rPr lang="en-US" sz="1000" b="1"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2020: </a:t>
            </a:r>
            <a:r>
              <a:rPr lang="en-US" sz="1000"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Distribution of free-to-air linear radio and TV using Rel-14 </a:t>
            </a:r>
            <a:r>
              <a:rPr lang="en-US" sz="1000" dirty="0" err="1">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enTV</a:t>
            </a:r>
            <a:r>
              <a:rPr lang="en-US" sz="1000"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 with HPHT in Barcelona</a:t>
            </a:r>
          </a:p>
          <a:p>
            <a:pPr defTabSz="914354">
              <a:lnSpc>
                <a:spcPct val="96000"/>
              </a:lnSpc>
              <a:defRPr/>
            </a:pPr>
            <a:r>
              <a:rPr lang="en-US" sz="1000" b="1"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2022 &amp; 2023: </a:t>
            </a:r>
            <a:r>
              <a:rPr lang="en-US" sz="1000"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MWC demos</a:t>
            </a:r>
          </a:p>
        </p:txBody>
      </p:sp>
      <p:sp>
        <p:nvSpPr>
          <p:cNvPr id="335" name="TextBox 334">
            <a:extLst>
              <a:ext uri="{FF2B5EF4-FFF2-40B4-BE49-F238E27FC236}">
                <a16:creationId xmlns:a16="http://schemas.microsoft.com/office/drawing/2014/main" id="{285FBED0-7D1E-294D-86DF-0E96AF1FE723}"/>
              </a:ext>
            </a:extLst>
          </p:cNvPr>
          <p:cNvSpPr txBox="1"/>
          <p:nvPr/>
        </p:nvSpPr>
        <p:spPr>
          <a:xfrm>
            <a:off x="767235" y="4478935"/>
            <a:ext cx="703416" cy="209288"/>
          </a:xfrm>
          <a:prstGeom prst="rect">
            <a:avLst/>
          </a:prstGeom>
        </p:spPr>
        <p:txBody>
          <a:bodyPr wrap="square" lIns="0" tIns="0" rIns="0" bIns="0" rtlCol="0" anchor="t">
            <a:spAutoFit/>
          </a:bodyPr>
          <a:lstStyle/>
          <a:p>
            <a:pPr defTabSz="914354">
              <a:lnSpc>
                <a:spcPct val="85000"/>
              </a:lnSpc>
              <a:defRPr/>
            </a:pPr>
            <a:r>
              <a:rPr lang="en-US" sz="1600" b="1">
                <a:solidFill>
                  <a:srgbClr val="F7F8FA"/>
                </a:solidFill>
                <a:latin typeface="Microsoft Sans Serif"/>
                <a:ea typeface="Microsoft Sans Serif"/>
                <a:cs typeface="Microsoft Sans Serif"/>
              </a:rPr>
              <a:t>Spain</a:t>
            </a:r>
          </a:p>
        </p:txBody>
      </p:sp>
      <p:sp>
        <p:nvSpPr>
          <p:cNvPr id="338" name="TextBox 337">
            <a:extLst>
              <a:ext uri="{FF2B5EF4-FFF2-40B4-BE49-F238E27FC236}">
                <a16:creationId xmlns:a16="http://schemas.microsoft.com/office/drawing/2014/main" id="{CB7DCB7D-0556-F74A-8D24-C2F5F0879D00}"/>
              </a:ext>
            </a:extLst>
          </p:cNvPr>
          <p:cNvSpPr txBox="1"/>
          <p:nvPr/>
        </p:nvSpPr>
        <p:spPr>
          <a:xfrm>
            <a:off x="975129" y="5691394"/>
            <a:ext cx="2852455" cy="341632"/>
          </a:xfrm>
          <a:prstGeom prst="rect">
            <a:avLst/>
          </a:prstGeom>
        </p:spPr>
        <p:txBody>
          <a:bodyPr wrap="square" lIns="0" tIns="45720" rIns="0" bIns="0" rtlCol="0">
            <a:spAutoFit/>
          </a:bodyPr>
          <a:lstStyle/>
          <a:p>
            <a:pPr defTabSz="914354">
              <a:lnSpc>
                <a:spcPct val="96000"/>
              </a:lnSpc>
              <a:defRPr/>
            </a:pPr>
            <a:r>
              <a:rPr lang="en-US" sz="1000" b="1">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2020-21: </a:t>
            </a:r>
            <a:r>
              <a:rPr lang="en-US" sz="100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Delivery of TV and radio with Rel-14 broadcast trial deployment in Santiago de </a:t>
            </a:r>
            <a:r>
              <a:rPr lang="en-US" sz="1000" err="1">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Tolú</a:t>
            </a:r>
            <a:endParaRPr lang="en-US" sz="100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39" name="Freeform: Shape 81">
            <a:extLst>
              <a:ext uri="{FF2B5EF4-FFF2-40B4-BE49-F238E27FC236}">
                <a16:creationId xmlns:a16="http://schemas.microsoft.com/office/drawing/2014/main" id="{49A1F807-5E10-7D41-B07F-48C98DB26A65}"/>
              </a:ext>
            </a:extLst>
          </p:cNvPr>
          <p:cNvSpPr/>
          <p:nvPr/>
        </p:nvSpPr>
        <p:spPr>
          <a:xfrm flipV="1">
            <a:off x="979712" y="4820846"/>
            <a:ext cx="2580291" cy="892719"/>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40" name="TextBox 339">
            <a:extLst>
              <a:ext uri="{FF2B5EF4-FFF2-40B4-BE49-F238E27FC236}">
                <a16:creationId xmlns:a16="http://schemas.microsoft.com/office/drawing/2014/main" id="{CFFA5FB8-A35F-D649-9003-43517F8DAE96}"/>
              </a:ext>
            </a:extLst>
          </p:cNvPr>
          <p:cNvSpPr txBox="1"/>
          <p:nvPr/>
        </p:nvSpPr>
        <p:spPr>
          <a:xfrm>
            <a:off x="961589" y="5430547"/>
            <a:ext cx="2758075" cy="209288"/>
          </a:xfrm>
          <a:prstGeom prst="rect">
            <a:avLst/>
          </a:prstGeom>
        </p:spPr>
        <p:txBody>
          <a:bodyPr wrap="square" lIns="0" tIns="0" rIns="0" bIns="0" rtlCol="0" anchor="t">
            <a:spAutoFit/>
          </a:bodyPr>
          <a:lstStyle/>
          <a:p>
            <a:pPr defTabSz="914354">
              <a:lnSpc>
                <a:spcPct val="85000"/>
              </a:lnSpc>
              <a:defRPr/>
            </a:pPr>
            <a:r>
              <a:rPr lang="en-US" sz="1600" b="1">
                <a:solidFill>
                  <a:srgbClr val="F7F8FA"/>
                </a:solidFill>
                <a:latin typeface="Microsoft Sans Serif"/>
                <a:ea typeface="Microsoft Sans Serif"/>
                <a:cs typeface="Microsoft Sans Serif"/>
              </a:rPr>
              <a:t>Colombia</a:t>
            </a:r>
          </a:p>
        </p:txBody>
      </p:sp>
      <p:sp>
        <p:nvSpPr>
          <p:cNvPr id="343" name="TextBox 342">
            <a:extLst>
              <a:ext uri="{FF2B5EF4-FFF2-40B4-BE49-F238E27FC236}">
                <a16:creationId xmlns:a16="http://schemas.microsoft.com/office/drawing/2014/main" id="{DBEC2D92-DCD8-904C-A41A-F8804578F041}"/>
              </a:ext>
            </a:extLst>
          </p:cNvPr>
          <p:cNvSpPr txBox="1"/>
          <p:nvPr/>
        </p:nvSpPr>
        <p:spPr>
          <a:xfrm>
            <a:off x="4323085" y="5152502"/>
            <a:ext cx="1836003" cy="341632"/>
          </a:xfrm>
          <a:prstGeom prst="rect">
            <a:avLst/>
          </a:prstGeom>
        </p:spPr>
        <p:txBody>
          <a:bodyPr wrap="square" lIns="0" tIns="45720" rIns="0" bIns="0" rtlCol="0">
            <a:spAutoFit/>
          </a:bodyPr>
          <a:lstStyle/>
          <a:p>
            <a:pPr defTabSz="914354">
              <a:lnSpc>
                <a:spcPct val="96000"/>
              </a:lnSpc>
              <a:defRPr/>
            </a:pPr>
            <a:r>
              <a:rPr lang="en-US" sz="1000" b="1">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2020-23: </a:t>
            </a:r>
            <a:r>
              <a:rPr lang="en-US" sz="100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TV 3.0 project calling</a:t>
            </a:r>
            <a:br>
              <a:rPr lang="en-US" sz="100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00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for proposals</a:t>
            </a:r>
          </a:p>
        </p:txBody>
      </p:sp>
      <p:sp>
        <p:nvSpPr>
          <p:cNvPr id="344" name="Freeform: Shape 76">
            <a:extLst>
              <a:ext uri="{FF2B5EF4-FFF2-40B4-BE49-F238E27FC236}">
                <a16:creationId xmlns:a16="http://schemas.microsoft.com/office/drawing/2014/main" id="{D3725AAF-CF00-B24C-9190-0622573B0A29}"/>
              </a:ext>
            </a:extLst>
          </p:cNvPr>
          <p:cNvSpPr/>
          <p:nvPr/>
        </p:nvSpPr>
        <p:spPr>
          <a:xfrm flipH="1">
            <a:off x="4205405" y="5140285"/>
            <a:ext cx="1680272" cy="377867"/>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45" name="TextBox 344">
            <a:extLst>
              <a:ext uri="{FF2B5EF4-FFF2-40B4-BE49-F238E27FC236}">
                <a16:creationId xmlns:a16="http://schemas.microsoft.com/office/drawing/2014/main" id="{2C242AE5-37B3-B04B-A0BA-912182824877}"/>
              </a:ext>
            </a:extLst>
          </p:cNvPr>
          <p:cNvSpPr txBox="1"/>
          <p:nvPr/>
        </p:nvSpPr>
        <p:spPr>
          <a:xfrm>
            <a:off x="4729137" y="4851646"/>
            <a:ext cx="1156543" cy="221599"/>
          </a:xfrm>
          <a:prstGeom prst="rect">
            <a:avLst/>
          </a:prstGeom>
        </p:spPr>
        <p:txBody>
          <a:bodyPr wrap="square" lIns="0" tIns="0" rIns="0" bIns="0" rtlCol="0" anchor="t">
            <a:spAutoFit/>
          </a:bodyPr>
          <a:lstStyle/>
          <a:p>
            <a:pPr algn="r" defTabSz="299703" hangingPunct="0">
              <a:lnSpc>
                <a:spcPct val="90000"/>
              </a:lnSpc>
              <a:spcAft>
                <a:spcPts val="300"/>
              </a:spcAft>
              <a:defRPr sz="4200">
                <a:solidFill>
                  <a:srgbClr val="262626"/>
                </a:solidFill>
              </a:defRPr>
            </a:pPr>
            <a:r>
              <a:rPr lang="en-US" sz="1600" kern="0">
                <a:solidFill>
                  <a:srgbClr val="F7F8FA"/>
                </a:solidFill>
                <a:latin typeface="Microsoft Sans Serif"/>
                <a:ea typeface="Microsoft Sans Serif" panose="020B0604020202020204" pitchFamily="34" charset="0"/>
                <a:cs typeface="Microsoft Sans Serif" panose="020B0604020202020204" pitchFamily="34" charset="0"/>
                <a:sym typeface="Microsoft Sans Serif"/>
              </a:rPr>
              <a:t>Brazil</a:t>
            </a:r>
          </a:p>
        </p:txBody>
      </p:sp>
      <p:sp>
        <p:nvSpPr>
          <p:cNvPr id="346" name="TextBox 345">
            <a:extLst>
              <a:ext uri="{FF2B5EF4-FFF2-40B4-BE49-F238E27FC236}">
                <a16:creationId xmlns:a16="http://schemas.microsoft.com/office/drawing/2014/main" id="{7AF7339C-5592-0141-9ED4-BCC2CDA2FF0D}"/>
              </a:ext>
            </a:extLst>
          </p:cNvPr>
          <p:cNvSpPr txBox="1"/>
          <p:nvPr/>
        </p:nvSpPr>
        <p:spPr>
          <a:xfrm>
            <a:off x="6568440" y="1171795"/>
            <a:ext cx="2194661" cy="637097"/>
          </a:xfrm>
          <a:prstGeom prst="rect">
            <a:avLst/>
          </a:prstGeom>
        </p:spPr>
        <p:txBody>
          <a:bodyPr wrap="square" lIns="0" tIns="45720" rIns="0" bIns="0" rtlCol="0">
            <a:spAutoFit/>
          </a:bodyPr>
          <a:lstStyle/>
          <a:p>
            <a:pPr defTabSz="914354" fontAlgn="b">
              <a:lnSpc>
                <a:spcPct val="96000"/>
              </a:lnSpc>
              <a:spcAft>
                <a:spcPts val="600"/>
              </a:spcAft>
              <a:defRPr/>
            </a:pP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2018-23: TV delivery with Rel-14/16 </a:t>
            </a:r>
            <a:b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HPHT in </a:t>
            </a:r>
            <a:r>
              <a:rPr lang="en-US" sz="1000" err="1">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Aosta</a:t>
            </a: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 and Turin</a:t>
            </a:r>
            <a:b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48" name="TextBox 347">
            <a:extLst>
              <a:ext uri="{FF2B5EF4-FFF2-40B4-BE49-F238E27FC236}">
                <a16:creationId xmlns:a16="http://schemas.microsoft.com/office/drawing/2014/main" id="{45332E81-4A77-D84A-A714-A7F7D54CC935}"/>
              </a:ext>
            </a:extLst>
          </p:cNvPr>
          <p:cNvSpPr txBox="1"/>
          <p:nvPr/>
        </p:nvSpPr>
        <p:spPr>
          <a:xfrm>
            <a:off x="7406589" y="885600"/>
            <a:ext cx="1156543" cy="221599"/>
          </a:xfrm>
          <a:prstGeom prst="rect">
            <a:avLst/>
          </a:prstGeom>
        </p:spPr>
        <p:txBody>
          <a:bodyPr wrap="square" lIns="0" tIns="0" rIns="0" bIns="0" rtlCol="0" anchor="t">
            <a:spAutoFit/>
          </a:bodyPr>
          <a:lstStyle/>
          <a:p>
            <a:pPr algn="r" defTabSz="299703" hangingPunct="0">
              <a:lnSpc>
                <a:spcPct val="90000"/>
              </a:lnSpc>
              <a:spcAft>
                <a:spcPts val="300"/>
              </a:spcAft>
              <a:defRPr sz="4200">
                <a:solidFill>
                  <a:srgbClr val="262626"/>
                </a:solidFill>
              </a:defRPr>
            </a:pPr>
            <a:r>
              <a:rPr lang="en-US" sz="1600" kern="0">
                <a:solidFill>
                  <a:srgbClr val="F7F8FA"/>
                </a:solidFill>
                <a:latin typeface="Microsoft Sans Serif"/>
                <a:ea typeface="Microsoft Sans Serif" panose="020B0604020202020204" pitchFamily="34" charset="0"/>
                <a:cs typeface="Microsoft Sans Serif" panose="020B0604020202020204" pitchFamily="34" charset="0"/>
                <a:sym typeface="Microsoft Sans Serif"/>
              </a:rPr>
              <a:t>Italy</a:t>
            </a:r>
          </a:p>
        </p:txBody>
      </p:sp>
      <p:sp>
        <p:nvSpPr>
          <p:cNvPr id="350" name="TextBox 349">
            <a:extLst>
              <a:ext uri="{FF2B5EF4-FFF2-40B4-BE49-F238E27FC236}">
                <a16:creationId xmlns:a16="http://schemas.microsoft.com/office/drawing/2014/main" id="{F9CCB8BA-5034-AA4B-AE4F-FF661EAD94E1}"/>
              </a:ext>
            </a:extLst>
          </p:cNvPr>
          <p:cNvSpPr txBox="1"/>
          <p:nvPr/>
        </p:nvSpPr>
        <p:spPr>
          <a:xfrm>
            <a:off x="6437794" y="2767190"/>
            <a:ext cx="2330009" cy="341632"/>
          </a:xfrm>
          <a:prstGeom prst="rect">
            <a:avLst/>
          </a:prstGeom>
        </p:spPr>
        <p:txBody>
          <a:bodyPr wrap="square" lIns="0" tIns="45720" rIns="0" bIns="0" rtlCol="0">
            <a:spAutoFit/>
          </a:bodyPr>
          <a:lstStyle/>
          <a:p>
            <a:pPr defTabSz="914354" fontAlgn="b">
              <a:lnSpc>
                <a:spcPct val="96000"/>
              </a:lnSpc>
              <a:defRPr/>
            </a:pPr>
            <a:r>
              <a:rPr lang="en-US" sz="1000" b="1">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2020-23: </a:t>
            </a: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Distribution of TV/Radio with 5G BC Rel-14/16 , with </a:t>
            </a:r>
            <a:r>
              <a:rPr lang="en-US" sz="1000" err="1">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eMBB</a:t>
            </a: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 in Vienna</a:t>
            </a:r>
          </a:p>
        </p:txBody>
      </p:sp>
      <p:sp>
        <p:nvSpPr>
          <p:cNvPr id="351" name="TextBox 350">
            <a:extLst>
              <a:ext uri="{FF2B5EF4-FFF2-40B4-BE49-F238E27FC236}">
                <a16:creationId xmlns:a16="http://schemas.microsoft.com/office/drawing/2014/main" id="{68776BD9-C718-E848-B348-13CFD3777EC1}"/>
              </a:ext>
            </a:extLst>
          </p:cNvPr>
          <p:cNvSpPr txBox="1"/>
          <p:nvPr/>
        </p:nvSpPr>
        <p:spPr>
          <a:xfrm>
            <a:off x="7408433" y="2525074"/>
            <a:ext cx="1156543" cy="221599"/>
          </a:xfrm>
          <a:prstGeom prst="rect">
            <a:avLst/>
          </a:prstGeom>
        </p:spPr>
        <p:txBody>
          <a:bodyPr wrap="square" lIns="0" tIns="0" rIns="0" bIns="0" rtlCol="0" anchor="t">
            <a:spAutoFit/>
          </a:bodyPr>
          <a:lstStyle/>
          <a:p>
            <a:pPr algn="r" defTabSz="299703" hangingPunct="0">
              <a:lnSpc>
                <a:spcPct val="90000"/>
              </a:lnSpc>
              <a:spcAft>
                <a:spcPts val="300"/>
              </a:spcAft>
              <a:defRPr sz="4200">
                <a:solidFill>
                  <a:srgbClr val="262626"/>
                </a:solidFill>
              </a:defRPr>
            </a:pPr>
            <a:r>
              <a:rPr lang="en-US" sz="1600" kern="0">
                <a:solidFill>
                  <a:srgbClr val="F7F8FA"/>
                </a:solidFill>
                <a:latin typeface="Microsoft Sans Serif"/>
                <a:ea typeface="Microsoft Sans Serif" panose="020B0604020202020204" pitchFamily="34" charset="0"/>
                <a:cs typeface="Microsoft Sans Serif" panose="020B0604020202020204" pitchFamily="34" charset="0"/>
                <a:sym typeface="Microsoft Sans Serif"/>
              </a:rPr>
              <a:t>Austria</a:t>
            </a:r>
          </a:p>
        </p:txBody>
      </p:sp>
      <p:sp>
        <p:nvSpPr>
          <p:cNvPr id="352" name="Freeform: Shape 36">
            <a:extLst>
              <a:ext uri="{FF2B5EF4-FFF2-40B4-BE49-F238E27FC236}">
                <a16:creationId xmlns:a16="http://schemas.microsoft.com/office/drawing/2014/main" id="{41893FA7-8D42-5F41-99B2-DC45DE15F202}"/>
              </a:ext>
            </a:extLst>
          </p:cNvPr>
          <p:cNvSpPr/>
          <p:nvPr/>
        </p:nvSpPr>
        <p:spPr>
          <a:xfrm flipH="1">
            <a:off x="6219589" y="2766608"/>
            <a:ext cx="2356947" cy="494381"/>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54" name="TextBox 353">
            <a:extLst>
              <a:ext uri="{FF2B5EF4-FFF2-40B4-BE49-F238E27FC236}">
                <a16:creationId xmlns:a16="http://schemas.microsoft.com/office/drawing/2014/main" id="{2A33D415-700D-8843-B7A7-668647FF9A5E}"/>
              </a:ext>
            </a:extLst>
          </p:cNvPr>
          <p:cNvSpPr txBox="1"/>
          <p:nvPr/>
        </p:nvSpPr>
        <p:spPr>
          <a:xfrm>
            <a:off x="6668039" y="5857245"/>
            <a:ext cx="1951767" cy="356636"/>
          </a:xfrm>
          <a:prstGeom prst="rect">
            <a:avLst/>
          </a:prstGeom>
        </p:spPr>
        <p:txBody>
          <a:bodyPr wrap="square" lIns="0" tIns="45720" rIns="0" bIns="0" rtlCol="0" anchor="t">
            <a:spAutoFit/>
          </a:bodyPr>
          <a:lstStyle/>
          <a:p>
            <a:pPr defTabSz="914354" fontAlgn="b">
              <a:lnSpc>
                <a:spcPct val="96000"/>
              </a:lnSpc>
              <a:defRPr/>
            </a:pPr>
            <a:r>
              <a:rPr lang="en-US" sz="1051" b="1">
                <a:solidFill>
                  <a:srgbClr val="F7F8FA"/>
                </a:solidFill>
                <a:latin typeface="Microsoft Sans Serif"/>
                <a:ea typeface="Microsoft Sans Serif"/>
                <a:cs typeface="Microsoft Sans Serif"/>
              </a:rPr>
              <a:t>2020+: </a:t>
            </a:r>
            <a:r>
              <a:rPr lang="en-US" sz="1051">
                <a:solidFill>
                  <a:srgbClr val="F7F8FA"/>
                </a:solidFill>
                <a:latin typeface="Microsoft Sans Serif"/>
                <a:ea typeface="Microsoft Sans Serif"/>
                <a:cs typeface="Microsoft Sans Serif"/>
              </a:rPr>
              <a:t>Growing interest</a:t>
            </a:r>
            <a:br>
              <a:rPr lang="en-US" sz="1051">
                <a:solidFill>
                  <a:srgbClr val="13171F"/>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051">
                <a:solidFill>
                  <a:srgbClr val="F7F8FA"/>
                </a:solidFill>
                <a:latin typeface="Microsoft Sans Serif"/>
                <a:ea typeface="Microsoft Sans Serif"/>
                <a:cs typeface="Microsoft Sans Serif"/>
              </a:rPr>
              <a:t>in latest broadcast</a:t>
            </a:r>
            <a:r>
              <a:rPr lang="en-US" sz="1051" baseline="30000">
                <a:solidFill>
                  <a:srgbClr val="F7F8FA"/>
                </a:solidFill>
                <a:latin typeface="Microsoft Sans Serif"/>
                <a:ea typeface="Microsoft Sans Serif"/>
                <a:cs typeface="Microsoft Sans Serif"/>
              </a:rPr>
              <a:t>3 </a:t>
            </a:r>
            <a:r>
              <a:rPr lang="en-US" sz="1051">
                <a:solidFill>
                  <a:srgbClr val="F7F8FA"/>
                </a:solidFill>
                <a:latin typeface="Microsoft Sans Serif"/>
                <a:ea typeface="Microsoft Sans Serif"/>
                <a:cs typeface="Microsoft Sans Serif"/>
              </a:rPr>
              <a:t>technologies</a:t>
            </a:r>
          </a:p>
        </p:txBody>
      </p:sp>
      <p:sp>
        <p:nvSpPr>
          <p:cNvPr id="356" name="Freeform: Shape 100">
            <a:extLst>
              <a:ext uri="{FF2B5EF4-FFF2-40B4-BE49-F238E27FC236}">
                <a16:creationId xmlns:a16="http://schemas.microsoft.com/office/drawing/2014/main" id="{3C81F7F2-DC62-0444-A32B-BCD3F37C94C8}"/>
              </a:ext>
            </a:extLst>
          </p:cNvPr>
          <p:cNvSpPr/>
          <p:nvPr/>
        </p:nvSpPr>
        <p:spPr>
          <a:xfrm flipV="1">
            <a:off x="6612093" y="4286474"/>
            <a:ext cx="1497647" cy="1570769"/>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63" name="TextBox 362">
            <a:extLst>
              <a:ext uri="{FF2B5EF4-FFF2-40B4-BE49-F238E27FC236}">
                <a16:creationId xmlns:a16="http://schemas.microsoft.com/office/drawing/2014/main" id="{2A7DF744-F09B-B84F-B774-2FEA6CB91280}"/>
              </a:ext>
            </a:extLst>
          </p:cNvPr>
          <p:cNvSpPr txBox="1"/>
          <p:nvPr/>
        </p:nvSpPr>
        <p:spPr>
          <a:xfrm>
            <a:off x="9742415" y="2575825"/>
            <a:ext cx="1929188" cy="341632"/>
          </a:xfrm>
          <a:prstGeom prst="rect">
            <a:avLst/>
          </a:prstGeom>
        </p:spPr>
        <p:txBody>
          <a:bodyPr wrap="square" lIns="0" tIns="45720" rIns="0" bIns="0" rtlCol="0">
            <a:spAutoFit/>
          </a:bodyPr>
          <a:lstStyle/>
          <a:p>
            <a:pPr defTabSz="914354" fontAlgn="b">
              <a:lnSpc>
                <a:spcPct val="96000"/>
              </a:lnSpc>
              <a:defRPr/>
            </a:pP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Late 2021: Distribution of live TV using Rel-16 </a:t>
            </a:r>
            <a:r>
              <a:rPr lang="en-US" sz="1000" err="1">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enTV</a:t>
            </a: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 near Seoul</a:t>
            </a:r>
          </a:p>
        </p:txBody>
      </p:sp>
      <p:sp>
        <p:nvSpPr>
          <p:cNvPr id="364" name="Freeform: Shape 98">
            <a:extLst>
              <a:ext uri="{FF2B5EF4-FFF2-40B4-BE49-F238E27FC236}">
                <a16:creationId xmlns:a16="http://schemas.microsoft.com/office/drawing/2014/main" id="{C25C47AA-5401-2F4C-976B-50AD0A5CCAEF}"/>
              </a:ext>
            </a:extLst>
          </p:cNvPr>
          <p:cNvSpPr/>
          <p:nvPr/>
        </p:nvSpPr>
        <p:spPr>
          <a:xfrm flipH="1">
            <a:off x="9571456" y="2575825"/>
            <a:ext cx="1378192" cy="1100107"/>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54">
              <a:defRPr/>
            </a:pPr>
            <a:endParaRPr lang="en-US">
              <a:ln>
                <a:solidFill>
                  <a:srgbClr val="F7F8FA"/>
                </a:solidFill>
              </a:ln>
              <a:solidFill>
                <a:srgbClr val="F7F8FA"/>
              </a:solidFill>
              <a:latin typeface="Microsoft Sans Serif"/>
            </a:endParaRPr>
          </a:p>
        </p:txBody>
      </p:sp>
      <p:sp>
        <p:nvSpPr>
          <p:cNvPr id="365" name="TextBox 364">
            <a:extLst>
              <a:ext uri="{FF2B5EF4-FFF2-40B4-BE49-F238E27FC236}">
                <a16:creationId xmlns:a16="http://schemas.microsoft.com/office/drawing/2014/main" id="{5A653C27-F566-8042-812C-96001FD4D4F8}"/>
              </a:ext>
            </a:extLst>
          </p:cNvPr>
          <p:cNvSpPr txBox="1"/>
          <p:nvPr/>
        </p:nvSpPr>
        <p:spPr>
          <a:xfrm>
            <a:off x="9137064" y="2306380"/>
            <a:ext cx="1812587" cy="221599"/>
          </a:xfrm>
          <a:prstGeom prst="rect">
            <a:avLst/>
          </a:prstGeom>
        </p:spPr>
        <p:txBody>
          <a:bodyPr wrap="square" lIns="0" tIns="0" rIns="0" bIns="0" rtlCol="0" anchor="t">
            <a:spAutoFit/>
          </a:bodyPr>
          <a:lstStyle/>
          <a:p>
            <a:pPr algn="r" defTabSz="299703" hangingPunct="0">
              <a:lnSpc>
                <a:spcPct val="90000"/>
              </a:lnSpc>
              <a:spcAft>
                <a:spcPts val="300"/>
              </a:spcAft>
              <a:defRPr sz="4200">
                <a:solidFill>
                  <a:srgbClr val="262626"/>
                </a:solidFill>
              </a:defRPr>
            </a:pPr>
            <a:r>
              <a:rPr lang="en-US" sz="1600" kern="0">
                <a:solidFill>
                  <a:srgbClr val="F7F8FA"/>
                </a:solidFill>
                <a:latin typeface="Microsoft Sans Serif"/>
                <a:ea typeface="Microsoft Sans Serif" panose="020B0604020202020204" pitchFamily="34" charset="0"/>
                <a:cs typeface="Microsoft Sans Serif" panose="020B0604020202020204" pitchFamily="34" charset="0"/>
                <a:sym typeface="Microsoft Sans Serif"/>
              </a:rPr>
              <a:t>South Korea</a:t>
            </a:r>
          </a:p>
        </p:txBody>
      </p:sp>
      <p:sp>
        <p:nvSpPr>
          <p:cNvPr id="367" name="TextBox 366">
            <a:extLst>
              <a:ext uri="{FF2B5EF4-FFF2-40B4-BE49-F238E27FC236}">
                <a16:creationId xmlns:a16="http://schemas.microsoft.com/office/drawing/2014/main" id="{9CCB0EEB-8BCC-3E4B-8F5E-5597112B89E2}"/>
              </a:ext>
            </a:extLst>
          </p:cNvPr>
          <p:cNvSpPr txBox="1"/>
          <p:nvPr/>
        </p:nvSpPr>
        <p:spPr>
          <a:xfrm>
            <a:off x="267793" y="6639427"/>
            <a:ext cx="11825167" cy="203838"/>
          </a:xfrm>
          <a:prstGeom prst="rect">
            <a:avLst/>
          </a:prstGeom>
        </p:spPr>
        <p:txBody>
          <a:bodyPr wrap="square" lIns="0" tIns="45720" rIns="0" bIns="0" rtlCol="0">
            <a:spAutoFit/>
          </a:bodyPr>
          <a:lstStyle/>
          <a:p>
            <a:pPr defTabSz="914354">
              <a:lnSpc>
                <a:spcPct val="96000"/>
              </a:lnSpc>
              <a:spcAft>
                <a:spcPts val="600"/>
              </a:spcAft>
              <a:defRPr/>
            </a:pPr>
            <a:r>
              <a:rPr lang="en-US" sz="1000" baseline="30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 National Radio and Television Administration  </a:t>
            </a:r>
            <a:r>
              <a:rPr lang="en-US" sz="1000" baseline="30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2 </a:t>
            </a: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 Academy of Broadcast and Science  commercia potential </a:t>
            </a:r>
            <a:r>
              <a:rPr lang="en-US" sz="1000" baseline="30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067" err="1">
                <a:solidFill>
                  <a:srgbClr val="FFFFFF"/>
                </a:solidFill>
                <a:latin typeface="Arial"/>
              </a:rPr>
              <a:t>Prasar</a:t>
            </a:r>
            <a:r>
              <a:rPr lang="en-US" sz="1067">
                <a:solidFill>
                  <a:srgbClr val="FFFFFF"/>
                </a:solidFill>
                <a:latin typeface="Arial"/>
              </a:rPr>
              <a:t> Bharti working jointly with IIT Kanpur on Next Generation Broadcast Technology</a:t>
            </a:r>
            <a:r>
              <a:rPr lang="en-US" sz="1067" baseline="3000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1067">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68" name="TextBox 367">
            <a:extLst>
              <a:ext uri="{FF2B5EF4-FFF2-40B4-BE49-F238E27FC236}">
                <a16:creationId xmlns:a16="http://schemas.microsoft.com/office/drawing/2014/main" id="{D971ED8B-CD51-E343-B247-4D0A56DB431D}"/>
              </a:ext>
            </a:extLst>
          </p:cNvPr>
          <p:cNvSpPr txBox="1"/>
          <p:nvPr/>
        </p:nvSpPr>
        <p:spPr>
          <a:xfrm>
            <a:off x="9960034" y="4641461"/>
            <a:ext cx="1812587" cy="221599"/>
          </a:xfrm>
          <a:prstGeom prst="rect">
            <a:avLst/>
          </a:prstGeom>
        </p:spPr>
        <p:txBody>
          <a:bodyPr wrap="square" lIns="0" tIns="0" rIns="0" bIns="0" rtlCol="0" anchor="t">
            <a:spAutoFit/>
          </a:bodyPr>
          <a:lstStyle/>
          <a:p>
            <a:pPr algn="r" defTabSz="299703" hangingPunct="0">
              <a:lnSpc>
                <a:spcPct val="90000"/>
              </a:lnSpc>
              <a:spcAft>
                <a:spcPts val="300"/>
              </a:spcAft>
              <a:defRPr sz="4200">
                <a:solidFill>
                  <a:srgbClr val="262626"/>
                </a:solidFill>
              </a:defRPr>
            </a:pPr>
            <a:r>
              <a:rPr lang="en-US" sz="1600" kern="0" dirty="0">
                <a:solidFill>
                  <a:srgbClr val="F7F8FA"/>
                </a:solidFill>
                <a:latin typeface="Microsoft Sans Serif"/>
                <a:ea typeface="Microsoft Sans Serif" panose="020B0604020202020204" pitchFamily="34" charset="0"/>
                <a:cs typeface="Microsoft Sans Serif" panose="020B0604020202020204" pitchFamily="34" charset="0"/>
                <a:sym typeface="Microsoft Sans Serif"/>
              </a:rPr>
              <a:t>Malaysia</a:t>
            </a:r>
          </a:p>
        </p:txBody>
      </p:sp>
      <p:sp>
        <p:nvSpPr>
          <p:cNvPr id="369" name="Freeform: Shape 103">
            <a:extLst>
              <a:ext uri="{FF2B5EF4-FFF2-40B4-BE49-F238E27FC236}">
                <a16:creationId xmlns:a16="http://schemas.microsoft.com/office/drawing/2014/main" id="{3489F8CE-E371-AC49-8FA5-0FE44B95C6FF}"/>
              </a:ext>
            </a:extLst>
          </p:cNvPr>
          <p:cNvSpPr/>
          <p:nvPr/>
        </p:nvSpPr>
        <p:spPr>
          <a:xfrm flipH="1" flipV="1">
            <a:off x="9124983" y="3999188"/>
            <a:ext cx="2375959" cy="1244937"/>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36" name="Freeform: Shape 68">
            <a:extLst>
              <a:ext uri="{FF2B5EF4-FFF2-40B4-BE49-F238E27FC236}">
                <a16:creationId xmlns:a16="http://schemas.microsoft.com/office/drawing/2014/main" id="{70F0F9FA-9CDB-4FF7-A19E-641CDA5F64A1}"/>
              </a:ext>
            </a:extLst>
          </p:cNvPr>
          <p:cNvSpPr/>
          <p:nvPr/>
        </p:nvSpPr>
        <p:spPr>
          <a:xfrm flipV="1">
            <a:off x="749474" y="3572100"/>
            <a:ext cx="2269457" cy="192222"/>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41" name="TextBox 340">
            <a:extLst>
              <a:ext uri="{FF2B5EF4-FFF2-40B4-BE49-F238E27FC236}">
                <a16:creationId xmlns:a16="http://schemas.microsoft.com/office/drawing/2014/main" id="{03A9768F-7500-4024-8BE7-A15EBE67AF92}"/>
              </a:ext>
            </a:extLst>
          </p:cNvPr>
          <p:cNvSpPr txBox="1"/>
          <p:nvPr/>
        </p:nvSpPr>
        <p:spPr>
          <a:xfrm>
            <a:off x="813904" y="3772913"/>
            <a:ext cx="4721951" cy="822341"/>
          </a:xfrm>
          <a:prstGeom prst="rect">
            <a:avLst/>
          </a:prstGeom>
        </p:spPr>
        <p:txBody>
          <a:bodyPr wrap="square" lIns="0" tIns="45720" rIns="0" bIns="0" rtlCol="0" anchor="t">
            <a:spAutoFit/>
          </a:bodyPr>
          <a:lstStyle/>
          <a:p>
            <a:pPr defTabSz="914354" fontAlgn="b">
              <a:lnSpc>
                <a:spcPct val="96000"/>
              </a:lnSpc>
              <a:defRPr/>
            </a:pPr>
            <a:r>
              <a:rPr lang="en-US" sz="1051" b="1" dirty="0">
                <a:solidFill>
                  <a:srgbClr val="F7F8FA"/>
                </a:solidFill>
                <a:latin typeface="Microsoft Sans Serif"/>
                <a:ea typeface="Microsoft Sans Serif"/>
                <a:cs typeface="Microsoft Sans Serif"/>
              </a:rPr>
              <a:t>2020+: </a:t>
            </a:r>
            <a:r>
              <a:rPr lang="en-US" sz="1051" dirty="0">
                <a:solidFill>
                  <a:srgbClr val="F7F8FA"/>
                </a:solidFill>
                <a:latin typeface="Microsoft Sans Serif"/>
                <a:ea typeface="Microsoft Sans Serif"/>
                <a:cs typeface="Microsoft Sans Serif"/>
              </a:rPr>
              <a:t>Growing interest</a:t>
            </a:r>
            <a:r>
              <a:rPr lang="en-US" sz="1051" dirty="0">
                <a:solidFill>
                  <a:srgbClr val="13171F"/>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1051" dirty="0">
                <a:solidFill>
                  <a:srgbClr val="F7F8FA"/>
                </a:solidFill>
                <a:latin typeface="Microsoft Sans Serif"/>
                <a:ea typeface="Microsoft Sans Serif"/>
                <a:cs typeface="Microsoft Sans Serif"/>
              </a:rPr>
              <a:t>in 5G BC in addition to ATSC3.0</a:t>
            </a:r>
          </a:p>
          <a:p>
            <a:pPr defTabSz="914354" fontAlgn="b">
              <a:lnSpc>
                <a:spcPct val="96000"/>
              </a:lnSpc>
              <a:defRPr/>
            </a:pPr>
            <a:r>
              <a:rPr lang="en-US" sz="1051" b="1" dirty="0">
                <a:solidFill>
                  <a:srgbClr val="FFFF00"/>
                </a:solidFill>
                <a:latin typeface="Microsoft Sans Serif"/>
                <a:ea typeface="Microsoft Sans Serif"/>
                <a:cs typeface="Microsoft Sans Serif"/>
              </a:rPr>
              <a:t>2023: </a:t>
            </a:r>
            <a:r>
              <a:rPr lang="en-US" sz="1051" dirty="0">
                <a:solidFill>
                  <a:srgbClr val="FFFF00"/>
                </a:solidFill>
                <a:ea typeface="Microsoft Sans Serif"/>
                <a:cs typeface="Microsoft Sans Serif"/>
              </a:rPr>
              <a:t>FCC Approves A Low Power TV Station To Broadcast Over 5G Networks</a:t>
            </a:r>
          </a:p>
          <a:p>
            <a:pPr defTabSz="914354" fontAlgn="b">
              <a:lnSpc>
                <a:spcPct val="96000"/>
              </a:lnSpc>
              <a:defRPr/>
            </a:pPr>
            <a:r>
              <a:rPr lang="en-US" sz="1051" dirty="0">
                <a:solidFill>
                  <a:srgbClr val="FFFF00"/>
                </a:solidFill>
                <a:latin typeface="Microsoft Sans Serif"/>
                <a:ea typeface="Microsoft Sans Serif"/>
                <a:cs typeface="Microsoft Sans Serif"/>
              </a:rPr>
              <a:t>2023: First 5G Broadcast in the US and first 24/7 5G Broadcast station in the world on WWOO, Boston, MA!</a:t>
            </a:r>
          </a:p>
          <a:p>
            <a:pPr defTabSz="914354" fontAlgn="b">
              <a:lnSpc>
                <a:spcPct val="96000"/>
              </a:lnSpc>
              <a:defRPr/>
            </a:pPr>
            <a:endParaRPr lang="en-US" sz="1051" b="1" dirty="0">
              <a:solidFill>
                <a:srgbClr val="FFFF00"/>
              </a:solidFill>
              <a:latin typeface="Microsoft Sans Serif"/>
              <a:ea typeface="Microsoft Sans Serif"/>
              <a:cs typeface="Microsoft Sans Serif"/>
            </a:endParaRPr>
          </a:p>
        </p:txBody>
      </p:sp>
      <p:sp>
        <p:nvSpPr>
          <p:cNvPr id="342" name="TextBox 341">
            <a:extLst>
              <a:ext uri="{FF2B5EF4-FFF2-40B4-BE49-F238E27FC236}">
                <a16:creationId xmlns:a16="http://schemas.microsoft.com/office/drawing/2014/main" id="{F3D0857C-05D3-423D-8E47-2EEAABA0EB17}"/>
              </a:ext>
            </a:extLst>
          </p:cNvPr>
          <p:cNvSpPr txBox="1"/>
          <p:nvPr/>
        </p:nvSpPr>
        <p:spPr>
          <a:xfrm>
            <a:off x="836422" y="3569289"/>
            <a:ext cx="397919" cy="209288"/>
          </a:xfrm>
          <a:prstGeom prst="rect">
            <a:avLst/>
          </a:prstGeom>
        </p:spPr>
        <p:txBody>
          <a:bodyPr wrap="square" lIns="0" tIns="0" rIns="0" bIns="0" rtlCol="0" anchor="t">
            <a:spAutoFit/>
          </a:bodyPr>
          <a:lstStyle/>
          <a:p>
            <a:pPr defTabSz="914354">
              <a:lnSpc>
                <a:spcPct val="85000"/>
              </a:lnSpc>
              <a:defRPr/>
            </a:pPr>
            <a:r>
              <a:rPr lang="en-US" sz="1600" b="1" dirty="0">
                <a:solidFill>
                  <a:srgbClr val="F7F8FA"/>
                </a:solidFill>
                <a:latin typeface="Microsoft Sans Serif"/>
                <a:ea typeface="Microsoft Sans Serif"/>
                <a:cs typeface="Microsoft Sans Serif"/>
              </a:rPr>
              <a:t>US</a:t>
            </a:r>
          </a:p>
        </p:txBody>
      </p:sp>
      <p:sp>
        <p:nvSpPr>
          <p:cNvPr id="358" name="Freeform: Shape 103">
            <a:extLst>
              <a:ext uri="{FF2B5EF4-FFF2-40B4-BE49-F238E27FC236}">
                <a16:creationId xmlns:a16="http://schemas.microsoft.com/office/drawing/2014/main" id="{B87E8792-49F9-455F-A21A-B4D9E2EE0240}"/>
              </a:ext>
            </a:extLst>
          </p:cNvPr>
          <p:cNvSpPr/>
          <p:nvPr/>
        </p:nvSpPr>
        <p:spPr>
          <a:xfrm flipH="1">
            <a:off x="9372479" y="4206317"/>
            <a:ext cx="2375959" cy="148667"/>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59" name="TextBox 358">
            <a:extLst>
              <a:ext uri="{FF2B5EF4-FFF2-40B4-BE49-F238E27FC236}">
                <a16:creationId xmlns:a16="http://schemas.microsoft.com/office/drawing/2014/main" id="{6AEE84EE-359A-4190-A550-4FF798CF81E6}"/>
              </a:ext>
            </a:extLst>
          </p:cNvPr>
          <p:cNvSpPr txBox="1"/>
          <p:nvPr/>
        </p:nvSpPr>
        <p:spPr>
          <a:xfrm>
            <a:off x="9930544" y="3931202"/>
            <a:ext cx="1812587" cy="221599"/>
          </a:xfrm>
          <a:prstGeom prst="rect">
            <a:avLst/>
          </a:prstGeom>
        </p:spPr>
        <p:txBody>
          <a:bodyPr wrap="square" lIns="0" tIns="0" rIns="0" bIns="0" rtlCol="0" anchor="t">
            <a:spAutoFit/>
          </a:bodyPr>
          <a:lstStyle/>
          <a:p>
            <a:pPr algn="r" defTabSz="299703" hangingPunct="0">
              <a:lnSpc>
                <a:spcPct val="90000"/>
              </a:lnSpc>
              <a:spcAft>
                <a:spcPts val="300"/>
              </a:spcAft>
              <a:defRPr sz="4200">
                <a:solidFill>
                  <a:srgbClr val="262626"/>
                </a:solidFill>
              </a:defRPr>
            </a:pPr>
            <a:r>
              <a:rPr lang="en-US" sz="1600" kern="0">
                <a:solidFill>
                  <a:srgbClr val="F7F8FA"/>
                </a:solidFill>
                <a:latin typeface="Microsoft Sans Serif"/>
                <a:ea typeface="Microsoft Sans Serif" panose="020B0604020202020204" pitchFamily="34" charset="0"/>
                <a:cs typeface="Microsoft Sans Serif" panose="020B0604020202020204" pitchFamily="34" charset="0"/>
                <a:sym typeface="Microsoft Sans Serif"/>
              </a:rPr>
              <a:t>Philippines</a:t>
            </a:r>
          </a:p>
        </p:txBody>
      </p:sp>
      <p:sp>
        <p:nvSpPr>
          <p:cNvPr id="360" name="TextBox 359">
            <a:extLst>
              <a:ext uri="{FF2B5EF4-FFF2-40B4-BE49-F238E27FC236}">
                <a16:creationId xmlns:a16="http://schemas.microsoft.com/office/drawing/2014/main" id="{9367E6E1-3DC6-4554-8939-BDE7BEE4FBD3}"/>
              </a:ext>
            </a:extLst>
          </p:cNvPr>
          <p:cNvSpPr txBox="1"/>
          <p:nvPr/>
        </p:nvSpPr>
        <p:spPr>
          <a:xfrm>
            <a:off x="9582106" y="4212843"/>
            <a:ext cx="2375959" cy="341632"/>
          </a:xfrm>
          <a:prstGeom prst="rect">
            <a:avLst/>
          </a:prstGeom>
        </p:spPr>
        <p:txBody>
          <a:bodyPr wrap="square" lIns="0" tIns="45720" rIns="0" bIns="0" rtlCol="0">
            <a:spAutoFit/>
          </a:bodyPr>
          <a:lstStyle/>
          <a:p>
            <a:pPr defTabSz="914354">
              <a:lnSpc>
                <a:spcPct val="96000"/>
              </a:lnSpc>
              <a:spcAft>
                <a:spcPts val="600"/>
              </a:spcAft>
              <a:defRPr/>
            </a:pPr>
            <a:r>
              <a:rPr lang="en-US" sz="1000" dirty="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2019-22: Direct to mobile Live TV/Radio  in Manilla </a:t>
            </a:r>
          </a:p>
        </p:txBody>
      </p:sp>
      <p:sp>
        <p:nvSpPr>
          <p:cNvPr id="362" name="TextBox 361">
            <a:extLst>
              <a:ext uri="{FF2B5EF4-FFF2-40B4-BE49-F238E27FC236}">
                <a16:creationId xmlns:a16="http://schemas.microsoft.com/office/drawing/2014/main" id="{A1E7842B-44BD-44E9-A10E-BE583F283DDB}"/>
              </a:ext>
            </a:extLst>
          </p:cNvPr>
          <p:cNvSpPr txBox="1"/>
          <p:nvPr/>
        </p:nvSpPr>
        <p:spPr>
          <a:xfrm>
            <a:off x="4409921" y="5876968"/>
            <a:ext cx="1285303" cy="221599"/>
          </a:xfrm>
          <a:prstGeom prst="rect">
            <a:avLst/>
          </a:prstGeom>
        </p:spPr>
        <p:txBody>
          <a:bodyPr wrap="square" lIns="0" tIns="0" rIns="0" bIns="0" rtlCol="0" anchor="t">
            <a:spAutoFit/>
          </a:bodyPr>
          <a:lstStyle/>
          <a:p>
            <a:pPr algn="r" defTabSz="299703" hangingPunct="0">
              <a:lnSpc>
                <a:spcPct val="90000"/>
              </a:lnSpc>
              <a:spcAft>
                <a:spcPts val="300"/>
              </a:spcAft>
              <a:defRPr sz="4200">
                <a:solidFill>
                  <a:srgbClr val="262626"/>
                </a:solidFill>
              </a:defRPr>
            </a:pPr>
            <a:r>
              <a:rPr lang="en-US" sz="1600" kern="0">
                <a:solidFill>
                  <a:srgbClr val="F7F8FA"/>
                </a:solidFill>
                <a:latin typeface="Microsoft Sans Serif"/>
                <a:ea typeface="Microsoft Sans Serif" panose="020B0604020202020204" pitchFamily="34" charset="0"/>
                <a:cs typeface="Microsoft Sans Serif" panose="020B0604020202020204" pitchFamily="34" charset="0"/>
                <a:sym typeface="Microsoft Sans Serif"/>
              </a:rPr>
              <a:t>South Africa</a:t>
            </a:r>
          </a:p>
        </p:txBody>
      </p:sp>
      <p:sp>
        <p:nvSpPr>
          <p:cNvPr id="371" name="TextBox 370">
            <a:extLst>
              <a:ext uri="{FF2B5EF4-FFF2-40B4-BE49-F238E27FC236}">
                <a16:creationId xmlns:a16="http://schemas.microsoft.com/office/drawing/2014/main" id="{C53F8EEC-858B-47A7-BA71-A56753E30D47}"/>
              </a:ext>
            </a:extLst>
          </p:cNvPr>
          <p:cNvSpPr txBox="1"/>
          <p:nvPr/>
        </p:nvSpPr>
        <p:spPr>
          <a:xfrm>
            <a:off x="4455465" y="6185588"/>
            <a:ext cx="1836003" cy="341632"/>
          </a:xfrm>
          <a:prstGeom prst="rect">
            <a:avLst/>
          </a:prstGeom>
        </p:spPr>
        <p:txBody>
          <a:bodyPr wrap="square" lIns="0" tIns="45720" rIns="0" bIns="0" rtlCol="0">
            <a:spAutoFit/>
          </a:bodyPr>
          <a:lstStyle/>
          <a:p>
            <a:pPr defTabSz="914354">
              <a:lnSpc>
                <a:spcPct val="96000"/>
              </a:lnSpc>
              <a:defRPr/>
            </a:pPr>
            <a:r>
              <a:rPr lang="en-US" sz="1000" b="1">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2019-20: </a:t>
            </a:r>
            <a:r>
              <a:rPr lang="en-US" sz="100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Live testing of Rel-14 in </a:t>
            </a:r>
            <a:r>
              <a:rPr lang="en-US" sz="1000" err="1">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rPr>
              <a:t>Johannsburg</a:t>
            </a:r>
            <a:endParaRPr lang="en-US" sz="100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72" name="TextBox 371">
            <a:extLst>
              <a:ext uri="{FF2B5EF4-FFF2-40B4-BE49-F238E27FC236}">
                <a16:creationId xmlns:a16="http://schemas.microsoft.com/office/drawing/2014/main" id="{6BEA67EF-44C3-4B19-8693-B58B8C5130B7}"/>
              </a:ext>
            </a:extLst>
          </p:cNvPr>
          <p:cNvSpPr txBox="1"/>
          <p:nvPr/>
        </p:nvSpPr>
        <p:spPr>
          <a:xfrm>
            <a:off x="9258315" y="1424774"/>
            <a:ext cx="2390437" cy="341632"/>
          </a:xfrm>
          <a:prstGeom prst="rect">
            <a:avLst/>
          </a:prstGeom>
        </p:spPr>
        <p:txBody>
          <a:bodyPr wrap="square" lIns="0" tIns="45720" rIns="0" bIns="0" rtlCol="0">
            <a:spAutoFit/>
          </a:bodyPr>
          <a:lstStyle/>
          <a:p>
            <a:pPr defTabSz="914354" fontAlgn="b">
              <a:lnSpc>
                <a:spcPct val="96000"/>
              </a:lnSpc>
              <a:defRPr/>
            </a:pP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2022+: 5G Broadcast under investigation as latest broadcast technology</a:t>
            </a:r>
          </a:p>
        </p:txBody>
      </p:sp>
      <p:sp>
        <p:nvSpPr>
          <p:cNvPr id="373" name="Freeform: Shape 98">
            <a:extLst>
              <a:ext uri="{FF2B5EF4-FFF2-40B4-BE49-F238E27FC236}">
                <a16:creationId xmlns:a16="http://schemas.microsoft.com/office/drawing/2014/main" id="{1BA45FE0-591A-44C8-9429-662E18D52F97}"/>
              </a:ext>
            </a:extLst>
          </p:cNvPr>
          <p:cNvSpPr/>
          <p:nvPr/>
        </p:nvSpPr>
        <p:spPr>
          <a:xfrm flipH="1">
            <a:off x="9241762" y="1420094"/>
            <a:ext cx="2342583" cy="1104788"/>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54">
              <a:defRPr/>
            </a:pPr>
            <a:endParaRPr lang="en-US">
              <a:ln>
                <a:solidFill>
                  <a:srgbClr val="F7F8FA"/>
                </a:solidFill>
              </a:ln>
              <a:solidFill>
                <a:srgbClr val="F7F8FA"/>
              </a:solidFill>
              <a:latin typeface="Microsoft Sans Serif"/>
            </a:endParaRPr>
          </a:p>
        </p:txBody>
      </p:sp>
      <p:sp>
        <p:nvSpPr>
          <p:cNvPr id="374" name="TextBox 373">
            <a:extLst>
              <a:ext uri="{FF2B5EF4-FFF2-40B4-BE49-F238E27FC236}">
                <a16:creationId xmlns:a16="http://schemas.microsoft.com/office/drawing/2014/main" id="{91977116-F82C-4602-9D58-B947CE62D389}"/>
              </a:ext>
            </a:extLst>
          </p:cNvPr>
          <p:cNvSpPr txBox="1"/>
          <p:nvPr/>
        </p:nvSpPr>
        <p:spPr>
          <a:xfrm>
            <a:off x="10784299" y="1142253"/>
            <a:ext cx="759727" cy="221599"/>
          </a:xfrm>
          <a:prstGeom prst="rect">
            <a:avLst/>
          </a:prstGeom>
        </p:spPr>
        <p:txBody>
          <a:bodyPr wrap="square" lIns="0" tIns="0" rIns="0" bIns="0" rtlCol="0" anchor="t">
            <a:spAutoFit/>
          </a:bodyPr>
          <a:lstStyle/>
          <a:p>
            <a:pPr algn="r" defTabSz="299703" hangingPunct="0">
              <a:lnSpc>
                <a:spcPct val="90000"/>
              </a:lnSpc>
              <a:spcAft>
                <a:spcPts val="300"/>
              </a:spcAft>
              <a:defRPr sz="4200">
                <a:solidFill>
                  <a:srgbClr val="262626"/>
                </a:solidFill>
              </a:defRPr>
            </a:pPr>
            <a:r>
              <a:rPr lang="en-US" sz="1600" kern="0">
                <a:solidFill>
                  <a:srgbClr val="F7F8FA"/>
                </a:solidFill>
                <a:latin typeface="Microsoft Sans Serif"/>
                <a:ea typeface="Microsoft Sans Serif" panose="020B0604020202020204" pitchFamily="34" charset="0"/>
                <a:cs typeface="Microsoft Sans Serif" panose="020B0604020202020204" pitchFamily="34" charset="0"/>
                <a:sym typeface="Microsoft Sans Serif"/>
              </a:rPr>
              <a:t>Russia</a:t>
            </a:r>
          </a:p>
        </p:txBody>
      </p:sp>
      <p:sp>
        <p:nvSpPr>
          <p:cNvPr id="375" name="Freeform: Shape 72">
            <a:extLst>
              <a:ext uri="{FF2B5EF4-FFF2-40B4-BE49-F238E27FC236}">
                <a16:creationId xmlns:a16="http://schemas.microsoft.com/office/drawing/2014/main" id="{158CFAA2-044B-48AD-A9D0-392E46C69500}"/>
              </a:ext>
            </a:extLst>
          </p:cNvPr>
          <p:cNvSpPr/>
          <p:nvPr/>
        </p:nvSpPr>
        <p:spPr>
          <a:xfrm>
            <a:off x="4049629" y="3199010"/>
            <a:ext cx="1812939" cy="112076"/>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78" name="TextBox 377">
            <a:extLst>
              <a:ext uri="{FF2B5EF4-FFF2-40B4-BE49-F238E27FC236}">
                <a16:creationId xmlns:a16="http://schemas.microsoft.com/office/drawing/2014/main" id="{F1EFB1D1-B822-4AB4-9D60-F85E3A072417}"/>
              </a:ext>
            </a:extLst>
          </p:cNvPr>
          <p:cNvSpPr txBox="1"/>
          <p:nvPr/>
        </p:nvSpPr>
        <p:spPr>
          <a:xfrm>
            <a:off x="6194473" y="4885376"/>
            <a:ext cx="1951767" cy="356636"/>
          </a:xfrm>
          <a:prstGeom prst="rect">
            <a:avLst/>
          </a:prstGeom>
        </p:spPr>
        <p:txBody>
          <a:bodyPr wrap="square" lIns="0" tIns="45720" rIns="0" bIns="0" rtlCol="0" anchor="t">
            <a:spAutoFit/>
          </a:bodyPr>
          <a:lstStyle/>
          <a:p>
            <a:pPr defTabSz="914354" fontAlgn="b">
              <a:lnSpc>
                <a:spcPct val="96000"/>
              </a:lnSpc>
              <a:defRPr/>
            </a:pPr>
            <a:r>
              <a:rPr lang="en-US" sz="1051" b="1">
                <a:solidFill>
                  <a:srgbClr val="F7F8FA"/>
                </a:solidFill>
                <a:latin typeface="Microsoft Sans Serif"/>
                <a:ea typeface="Microsoft Sans Serif"/>
                <a:cs typeface="Microsoft Sans Serif"/>
              </a:rPr>
              <a:t>2022: </a:t>
            </a:r>
            <a:r>
              <a:rPr lang="en-US" sz="1051">
                <a:solidFill>
                  <a:srgbClr val="F7F8FA"/>
                </a:solidFill>
                <a:latin typeface="Microsoft Sans Serif"/>
                <a:ea typeface="Microsoft Sans Serif"/>
                <a:cs typeface="Microsoft Sans Serif"/>
              </a:rPr>
              <a:t>Interest towards 5G BC during Mediterranean Games</a:t>
            </a:r>
          </a:p>
        </p:txBody>
      </p:sp>
      <p:sp>
        <p:nvSpPr>
          <p:cNvPr id="379" name="TextBox 378">
            <a:extLst>
              <a:ext uri="{FF2B5EF4-FFF2-40B4-BE49-F238E27FC236}">
                <a16:creationId xmlns:a16="http://schemas.microsoft.com/office/drawing/2014/main" id="{386EBCA9-7239-43E2-AFBE-5B5E04A28487}"/>
              </a:ext>
            </a:extLst>
          </p:cNvPr>
          <p:cNvSpPr txBox="1"/>
          <p:nvPr/>
        </p:nvSpPr>
        <p:spPr>
          <a:xfrm>
            <a:off x="4056507" y="2931215"/>
            <a:ext cx="1250444" cy="209288"/>
          </a:xfrm>
          <a:prstGeom prst="rect">
            <a:avLst/>
          </a:prstGeom>
        </p:spPr>
        <p:txBody>
          <a:bodyPr wrap="square" lIns="0" tIns="0" rIns="0" bIns="0" rtlCol="0" anchor="t">
            <a:spAutoFit/>
          </a:bodyPr>
          <a:lstStyle/>
          <a:p>
            <a:pPr defTabSz="914354">
              <a:lnSpc>
                <a:spcPct val="85000"/>
              </a:lnSpc>
              <a:defRPr/>
            </a:pPr>
            <a:r>
              <a:rPr lang="en-US" sz="1600" b="1" dirty="0">
                <a:solidFill>
                  <a:srgbClr val="F7F8FA"/>
                </a:solidFill>
                <a:latin typeface="Microsoft Sans Serif"/>
                <a:ea typeface="Microsoft Sans Serif"/>
                <a:cs typeface="Microsoft Sans Serif"/>
              </a:rPr>
              <a:t>France</a:t>
            </a:r>
          </a:p>
        </p:txBody>
      </p:sp>
      <p:sp>
        <p:nvSpPr>
          <p:cNvPr id="380" name="TextBox 379">
            <a:extLst>
              <a:ext uri="{FF2B5EF4-FFF2-40B4-BE49-F238E27FC236}">
                <a16:creationId xmlns:a16="http://schemas.microsoft.com/office/drawing/2014/main" id="{A27F29F4-DE50-440D-B71B-CDBB9F2B674E}"/>
              </a:ext>
            </a:extLst>
          </p:cNvPr>
          <p:cNvSpPr txBox="1"/>
          <p:nvPr/>
        </p:nvSpPr>
        <p:spPr>
          <a:xfrm>
            <a:off x="4056509" y="3219136"/>
            <a:ext cx="1951767" cy="356636"/>
          </a:xfrm>
          <a:prstGeom prst="rect">
            <a:avLst/>
          </a:prstGeom>
        </p:spPr>
        <p:txBody>
          <a:bodyPr wrap="square" lIns="0" tIns="45720" rIns="0" bIns="0" rtlCol="0" anchor="t">
            <a:spAutoFit/>
          </a:bodyPr>
          <a:lstStyle/>
          <a:p>
            <a:pPr defTabSz="914354" fontAlgn="b">
              <a:lnSpc>
                <a:spcPct val="96000"/>
              </a:lnSpc>
              <a:defRPr/>
            </a:pPr>
            <a:r>
              <a:rPr lang="en-US" sz="1051" b="1">
                <a:solidFill>
                  <a:srgbClr val="F7F8FA"/>
                </a:solidFill>
                <a:latin typeface="Microsoft Sans Serif"/>
                <a:ea typeface="Microsoft Sans Serif"/>
                <a:cs typeface="Microsoft Sans Serif"/>
              </a:rPr>
              <a:t>2018-2022: </a:t>
            </a:r>
            <a:r>
              <a:rPr lang="en-US" sz="1051">
                <a:solidFill>
                  <a:srgbClr val="F7F8FA"/>
                </a:solidFill>
                <a:latin typeface="Microsoft Sans Serif"/>
                <a:ea typeface="Microsoft Sans Serif"/>
                <a:cs typeface="Microsoft Sans Serif"/>
              </a:rPr>
              <a:t>Live testing of 5G BC in Paris</a:t>
            </a:r>
          </a:p>
        </p:txBody>
      </p:sp>
      <p:sp>
        <p:nvSpPr>
          <p:cNvPr id="381" name="Freeform: Shape 72">
            <a:extLst>
              <a:ext uri="{FF2B5EF4-FFF2-40B4-BE49-F238E27FC236}">
                <a16:creationId xmlns:a16="http://schemas.microsoft.com/office/drawing/2014/main" id="{7A1677CF-BC99-436C-A6E2-698A6EED5D0D}"/>
              </a:ext>
            </a:extLst>
          </p:cNvPr>
          <p:cNvSpPr/>
          <p:nvPr/>
        </p:nvSpPr>
        <p:spPr>
          <a:xfrm>
            <a:off x="4104469" y="2193569"/>
            <a:ext cx="1812939" cy="939123"/>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82" name="TextBox 381">
            <a:extLst>
              <a:ext uri="{FF2B5EF4-FFF2-40B4-BE49-F238E27FC236}">
                <a16:creationId xmlns:a16="http://schemas.microsoft.com/office/drawing/2014/main" id="{A0BA6276-F0B1-49B0-ADAB-04B97A10625F}"/>
              </a:ext>
            </a:extLst>
          </p:cNvPr>
          <p:cNvSpPr txBox="1"/>
          <p:nvPr/>
        </p:nvSpPr>
        <p:spPr>
          <a:xfrm>
            <a:off x="4077051" y="1897871"/>
            <a:ext cx="1250444" cy="209288"/>
          </a:xfrm>
          <a:prstGeom prst="rect">
            <a:avLst/>
          </a:prstGeom>
        </p:spPr>
        <p:txBody>
          <a:bodyPr wrap="square" lIns="0" tIns="0" rIns="0" bIns="0" rtlCol="0" anchor="t">
            <a:spAutoFit/>
          </a:bodyPr>
          <a:lstStyle/>
          <a:p>
            <a:pPr defTabSz="914354">
              <a:lnSpc>
                <a:spcPct val="85000"/>
              </a:lnSpc>
              <a:defRPr/>
            </a:pPr>
            <a:r>
              <a:rPr lang="en-US" sz="1600" b="1">
                <a:solidFill>
                  <a:srgbClr val="F7F8FA"/>
                </a:solidFill>
                <a:latin typeface="Microsoft Sans Serif"/>
                <a:ea typeface="Microsoft Sans Serif"/>
                <a:cs typeface="Microsoft Sans Serif"/>
              </a:rPr>
              <a:t>Belgium</a:t>
            </a:r>
          </a:p>
        </p:txBody>
      </p:sp>
      <p:sp>
        <p:nvSpPr>
          <p:cNvPr id="383" name="TextBox 382">
            <a:extLst>
              <a:ext uri="{FF2B5EF4-FFF2-40B4-BE49-F238E27FC236}">
                <a16:creationId xmlns:a16="http://schemas.microsoft.com/office/drawing/2014/main" id="{2FC3EF4A-E044-4543-8773-05C09F218812}"/>
              </a:ext>
            </a:extLst>
          </p:cNvPr>
          <p:cNvSpPr txBox="1"/>
          <p:nvPr/>
        </p:nvSpPr>
        <p:spPr>
          <a:xfrm>
            <a:off x="4098622" y="2193569"/>
            <a:ext cx="1951767" cy="356636"/>
          </a:xfrm>
          <a:prstGeom prst="rect">
            <a:avLst/>
          </a:prstGeom>
        </p:spPr>
        <p:txBody>
          <a:bodyPr wrap="square" lIns="0" tIns="45720" rIns="0" bIns="0" rtlCol="0" anchor="t">
            <a:spAutoFit/>
          </a:bodyPr>
          <a:lstStyle/>
          <a:p>
            <a:pPr defTabSz="914354" fontAlgn="b">
              <a:lnSpc>
                <a:spcPct val="96000"/>
              </a:lnSpc>
              <a:defRPr/>
            </a:pPr>
            <a:r>
              <a:rPr lang="en-US" sz="1051" b="1">
                <a:solidFill>
                  <a:srgbClr val="F7F8FA"/>
                </a:solidFill>
                <a:latin typeface="Microsoft Sans Serif"/>
                <a:ea typeface="Microsoft Sans Serif"/>
                <a:cs typeface="Microsoft Sans Serif"/>
              </a:rPr>
              <a:t>2022-24: </a:t>
            </a:r>
            <a:r>
              <a:rPr lang="en-US" sz="1051">
                <a:solidFill>
                  <a:srgbClr val="F7F8FA"/>
                </a:solidFill>
                <a:latin typeface="Microsoft Sans Serif"/>
                <a:ea typeface="Microsoft Sans Serif"/>
                <a:cs typeface="Microsoft Sans Serif"/>
              </a:rPr>
              <a:t>5G BC </a:t>
            </a:r>
            <a:r>
              <a:rPr lang="en-US" sz="1051" err="1">
                <a:solidFill>
                  <a:srgbClr val="F7F8FA"/>
                </a:solidFill>
                <a:latin typeface="Microsoft Sans Serif"/>
                <a:ea typeface="Microsoft Sans Serif"/>
                <a:cs typeface="Microsoft Sans Serif"/>
              </a:rPr>
              <a:t>imec.icon</a:t>
            </a:r>
            <a:r>
              <a:rPr lang="en-US" sz="1051">
                <a:solidFill>
                  <a:srgbClr val="F7F8FA"/>
                </a:solidFill>
                <a:latin typeface="Microsoft Sans Serif"/>
                <a:ea typeface="Microsoft Sans Serif"/>
                <a:cs typeface="Microsoft Sans Serif"/>
              </a:rPr>
              <a:t> project with 2 HPHT sites</a:t>
            </a:r>
          </a:p>
        </p:txBody>
      </p:sp>
      <p:sp>
        <p:nvSpPr>
          <p:cNvPr id="384" name="Freeform: Shape 83">
            <a:extLst>
              <a:ext uri="{FF2B5EF4-FFF2-40B4-BE49-F238E27FC236}">
                <a16:creationId xmlns:a16="http://schemas.microsoft.com/office/drawing/2014/main" id="{2BE1FA36-4342-4FFE-8969-7BC428A3D879}"/>
              </a:ext>
            </a:extLst>
          </p:cNvPr>
          <p:cNvSpPr/>
          <p:nvPr/>
        </p:nvSpPr>
        <p:spPr>
          <a:xfrm flipH="1">
            <a:off x="6555838" y="1808893"/>
            <a:ext cx="2125175" cy="750351"/>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54">
              <a:defRPr/>
            </a:pPr>
            <a:endParaRPr lang="en-US">
              <a:ln>
                <a:solidFill>
                  <a:srgbClr val="F7F8FA"/>
                </a:solidFill>
              </a:ln>
              <a:solidFill>
                <a:srgbClr val="F7F8FA"/>
              </a:solidFill>
              <a:latin typeface="Microsoft Sans Serif"/>
            </a:endParaRPr>
          </a:p>
        </p:txBody>
      </p:sp>
      <p:sp>
        <p:nvSpPr>
          <p:cNvPr id="385" name="TextBox 384">
            <a:extLst>
              <a:ext uri="{FF2B5EF4-FFF2-40B4-BE49-F238E27FC236}">
                <a16:creationId xmlns:a16="http://schemas.microsoft.com/office/drawing/2014/main" id="{D9AA8F80-260B-4420-8157-DF35C872922C}"/>
              </a:ext>
            </a:extLst>
          </p:cNvPr>
          <p:cNvSpPr txBox="1"/>
          <p:nvPr/>
        </p:nvSpPr>
        <p:spPr>
          <a:xfrm>
            <a:off x="7511549" y="1553426"/>
            <a:ext cx="1156543" cy="221599"/>
          </a:xfrm>
          <a:prstGeom prst="rect">
            <a:avLst/>
          </a:prstGeom>
        </p:spPr>
        <p:txBody>
          <a:bodyPr wrap="square" lIns="0" tIns="0" rIns="0" bIns="0" rtlCol="0" anchor="t">
            <a:spAutoFit/>
          </a:bodyPr>
          <a:lstStyle/>
          <a:p>
            <a:pPr algn="r" defTabSz="299703" hangingPunct="0">
              <a:lnSpc>
                <a:spcPct val="90000"/>
              </a:lnSpc>
              <a:spcAft>
                <a:spcPts val="300"/>
              </a:spcAft>
              <a:defRPr sz="4200">
                <a:solidFill>
                  <a:srgbClr val="262626"/>
                </a:solidFill>
              </a:defRPr>
            </a:pPr>
            <a:r>
              <a:rPr lang="en-US" sz="1600" kern="0">
                <a:solidFill>
                  <a:srgbClr val="F7F8FA"/>
                </a:solidFill>
                <a:latin typeface="Microsoft Sans Serif"/>
                <a:ea typeface="Microsoft Sans Serif" panose="020B0604020202020204" pitchFamily="34" charset="0"/>
                <a:cs typeface="Microsoft Sans Serif" panose="020B0604020202020204" pitchFamily="34" charset="0"/>
                <a:sym typeface="Microsoft Sans Serif"/>
              </a:rPr>
              <a:t>Finland</a:t>
            </a:r>
          </a:p>
        </p:txBody>
      </p:sp>
      <p:sp>
        <p:nvSpPr>
          <p:cNvPr id="386" name="TextBox 385">
            <a:extLst>
              <a:ext uri="{FF2B5EF4-FFF2-40B4-BE49-F238E27FC236}">
                <a16:creationId xmlns:a16="http://schemas.microsoft.com/office/drawing/2014/main" id="{6808C349-FC80-47F5-9471-B1DFDA46BF32}"/>
              </a:ext>
            </a:extLst>
          </p:cNvPr>
          <p:cNvSpPr txBox="1"/>
          <p:nvPr/>
        </p:nvSpPr>
        <p:spPr>
          <a:xfrm>
            <a:off x="6683324" y="1829122"/>
            <a:ext cx="2194661" cy="341632"/>
          </a:xfrm>
          <a:prstGeom prst="rect">
            <a:avLst/>
          </a:prstGeom>
        </p:spPr>
        <p:txBody>
          <a:bodyPr wrap="square" lIns="0" tIns="45720" rIns="0" bIns="0" rtlCol="0">
            <a:spAutoFit/>
          </a:bodyPr>
          <a:lstStyle/>
          <a:p>
            <a:pPr defTabSz="914354" fontAlgn="b">
              <a:lnSpc>
                <a:spcPct val="96000"/>
              </a:lnSpc>
              <a:spcAft>
                <a:spcPts val="600"/>
              </a:spcAft>
              <a:defRPr/>
            </a:pP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2019-22: TV delivery with Rel-14/16 </a:t>
            </a:r>
            <a:b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HPHT in 3 sites</a:t>
            </a:r>
          </a:p>
        </p:txBody>
      </p:sp>
      <p:sp>
        <p:nvSpPr>
          <p:cNvPr id="393" name="Freeform: Shape 36">
            <a:extLst>
              <a:ext uri="{FF2B5EF4-FFF2-40B4-BE49-F238E27FC236}">
                <a16:creationId xmlns:a16="http://schemas.microsoft.com/office/drawing/2014/main" id="{97F340FA-3BCB-4921-9478-D23A61918B75}"/>
              </a:ext>
            </a:extLst>
          </p:cNvPr>
          <p:cNvSpPr/>
          <p:nvPr/>
        </p:nvSpPr>
        <p:spPr>
          <a:xfrm flipH="1">
            <a:off x="6270323" y="2296119"/>
            <a:ext cx="2798612" cy="875948"/>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95" name="TextBox 394">
            <a:extLst>
              <a:ext uri="{FF2B5EF4-FFF2-40B4-BE49-F238E27FC236}">
                <a16:creationId xmlns:a16="http://schemas.microsoft.com/office/drawing/2014/main" id="{E9867AD8-F91A-45F0-9392-DA377E89CA39}"/>
              </a:ext>
            </a:extLst>
          </p:cNvPr>
          <p:cNvSpPr txBox="1"/>
          <p:nvPr/>
        </p:nvSpPr>
        <p:spPr>
          <a:xfrm>
            <a:off x="8537541" y="2039792"/>
            <a:ext cx="487615" cy="221599"/>
          </a:xfrm>
          <a:prstGeom prst="rect">
            <a:avLst/>
          </a:prstGeom>
        </p:spPr>
        <p:txBody>
          <a:bodyPr wrap="square" lIns="0" tIns="0" rIns="0" bIns="0" rtlCol="0" anchor="t">
            <a:spAutoFit/>
          </a:bodyPr>
          <a:lstStyle/>
          <a:p>
            <a:pPr algn="r" defTabSz="299703" hangingPunct="0">
              <a:lnSpc>
                <a:spcPct val="90000"/>
              </a:lnSpc>
              <a:spcAft>
                <a:spcPts val="300"/>
              </a:spcAft>
              <a:defRPr sz="4200">
                <a:solidFill>
                  <a:srgbClr val="262626"/>
                </a:solidFill>
              </a:defRPr>
            </a:pPr>
            <a:r>
              <a:rPr lang="en-US" sz="1600" kern="0">
                <a:solidFill>
                  <a:srgbClr val="F7F8FA"/>
                </a:solidFill>
                <a:latin typeface="Microsoft Sans Serif"/>
                <a:ea typeface="Microsoft Sans Serif" panose="020B0604020202020204" pitchFamily="34" charset="0"/>
                <a:cs typeface="Microsoft Sans Serif" panose="020B0604020202020204" pitchFamily="34" charset="0"/>
                <a:sym typeface="Microsoft Sans Serif"/>
              </a:rPr>
              <a:t>CZ</a:t>
            </a:r>
          </a:p>
        </p:txBody>
      </p:sp>
      <p:sp>
        <p:nvSpPr>
          <p:cNvPr id="396" name="TextBox 395">
            <a:extLst>
              <a:ext uri="{FF2B5EF4-FFF2-40B4-BE49-F238E27FC236}">
                <a16:creationId xmlns:a16="http://schemas.microsoft.com/office/drawing/2014/main" id="{BE71CEFF-66FE-44BB-A377-0DDFFECC7C07}"/>
              </a:ext>
            </a:extLst>
          </p:cNvPr>
          <p:cNvSpPr txBox="1"/>
          <p:nvPr/>
        </p:nvSpPr>
        <p:spPr>
          <a:xfrm>
            <a:off x="6627625" y="2286236"/>
            <a:ext cx="2455297" cy="193899"/>
          </a:xfrm>
          <a:prstGeom prst="rect">
            <a:avLst/>
          </a:prstGeom>
        </p:spPr>
        <p:txBody>
          <a:bodyPr wrap="square" lIns="0" tIns="45720" rIns="0" bIns="0" rtlCol="0">
            <a:spAutoFit/>
          </a:bodyPr>
          <a:lstStyle/>
          <a:p>
            <a:pPr defTabSz="914354" fontAlgn="b">
              <a:lnSpc>
                <a:spcPct val="96000"/>
              </a:lnSpc>
              <a:defRPr/>
            </a:pPr>
            <a:r>
              <a:rPr lang="en-US" sz="1000" b="1">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2020-23: </a:t>
            </a: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Distribution of TV/Radio in Prague</a:t>
            </a:r>
          </a:p>
        </p:txBody>
      </p:sp>
      <p:sp>
        <p:nvSpPr>
          <p:cNvPr id="331" name="TextBox 330">
            <a:extLst>
              <a:ext uri="{FF2B5EF4-FFF2-40B4-BE49-F238E27FC236}">
                <a16:creationId xmlns:a16="http://schemas.microsoft.com/office/drawing/2014/main" id="{E53F69ED-6B60-4D5C-A1BC-CE8BC5AF5FCB}"/>
              </a:ext>
            </a:extLst>
          </p:cNvPr>
          <p:cNvSpPr txBox="1"/>
          <p:nvPr/>
        </p:nvSpPr>
        <p:spPr>
          <a:xfrm>
            <a:off x="9272793" y="5276751"/>
            <a:ext cx="2375959" cy="861774"/>
          </a:xfrm>
          <a:prstGeom prst="rect">
            <a:avLst/>
          </a:prstGeom>
        </p:spPr>
        <p:txBody>
          <a:bodyPr wrap="square" lIns="0" tIns="45720" rIns="0" bIns="0" rtlCol="0">
            <a:spAutoFit/>
          </a:bodyPr>
          <a:lstStyle/>
          <a:p>
            <a:pPr defTabSz="914354">
              <a:lnSpc>
                <a:spcPct val="96000"/>
              </a:lnSpc>
              <a:spcAft>
                <a:spcPts val="600"/>
              </a:spcAft>
              <a:defRPr/>
            </a:pPr>
            <a:r>
              <a:rPr lang="en-US" sz="1000" b="1" dirty="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2019-24:  AIB project based on 5G Broadcast under the administration of </a:t>
            </a:r>
            <a:r>
              <a:rPr lang="en-US" sz="1000" dirty="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NRTA</a:t>
            </a:r>
            <a:r>
              <a:rPr lang="en-US" sz="1000" baseline="30000" dirty="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1</a:t>
            </a:r>
            <a:r>
              <a:rPr lang="en-US" sz="1000" dirty="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 and ABS</a:t>
            </a:r>
            <a:r>
              <a:rPr lang="en-US" sz="1000" baseline="30000" dirty="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2</a:t>
            </a:r>
            <a:endParaRPr lang="en-US" sz="1000" dirty="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defTabSz="914354">
              <a:lnSpc>
                <a:spcPct val="96000"/>
              </a:lnSpc>
              <a:spcAft>
                <a:spcPts val="600"/>
              </a:spcAft>
              <a:defRPr/>
            </a:pPr>
            <a:r>
              <a:rPr lang="en-US" sz="1000" b="1" dirty="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rPr>
              <a:t>2023</a:t>
            </a:r>
            <a:r>
              <a:rPr lang="en-US" sz="1000" dirty="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rPr>
              <a:t>: 5G Broadcast Chengdu pilot project formally kicked off on July 20th</a:t>
            </a:r>
          </a:p>
        </p:txBody>
      </p:sp>
      <p:sp>
        <p:nvSpPr>
          <p:cNvPr id="394" name="Freeform 13">
            <a:extLst>
              <a:ext uri="{FF2B5EF4-FFF2-40B4-BE49-F238E27FC236}">
                <a16:creationId xmlns:a16="http://schemas.microsoft.com/office/drawing/2014/main" id="{0AB81221-B671-40C8-A4DD-30F9180B16D5}"/>
              </a:ext>
            </a:extLst>
          </p:cNvPr>
          <p:cNvSpPr>
            <a:spLocks noChangeArrowheads="1"/>
          </p:cNvSpPr>
          <p:nvPr/>
        </p:nvSpPr>
        <p:spPr bwMode="auto">
          <a:xfrm>
            <a:off x="5502567" y="3664918"/>
            <a:ext cx="629996" cy="597652"/>
          </a:xfrm>
          <a:custGeom>
            <a:avLst/>
            <a:gdLst>
              <a:gd name="T0" fmla="*/ 675 w 1976"/>
              <a:gd name="T1" fmla="*/ 375 h 1875"/>
              <a:gd name="T2" fmla="*/ 675 w 1976"/>
              <a:gd name="T3" fmla="*/ 375 h 1875"/>
              <a:gd name="T4" fmla="*/ 700 w 1976"/>
              <a:gd name="T5" fmla="*/ 450 h 1875"/>
              <a:gd name="T6" fmla="*/ 725 w 1976"/>
              <a:gd name="T7" fmla="*/ 525 h 1875"/>
              <a:gd name="T8" fmla="*/ 700 w 1976"/>
              <a:gd name="T9" fmla="*/ 550 h 1875"/>
              <a:gd name="T10" fmla="*/ 575 w 1976"/>
              <a:gd name="T11" fmla="*/ 550 h 1875"/>
              <a:gd name="T12" fmla="*/ 525 w 1976"/>
              <a:gd name="T13" fmla="*/ 600 h 1875"/>
              <a:gd name="T14" fmla="*/ 475 w 1976"/>
              <a:gd name="T15" fmla="*/ 625 h 1875"/>
              <a:gd name="T16" fmla="*/ 475 w 1976"/>
              <a:gd name="T17" fmla="*/ 675 h 1875"/>
              <a:gd name="T18" fmla="*/ 425 w 1976"/>
              <a:gd name="T19" fmla="*/ 701 h 1875"/>
              <a:gd name="T20" fmla="*/ 350 w 1976"/>
              <a:gd name="T21" fmla="*/ 725 h 1875"/>
              <a:gd name="T22" fmla="*/ 300 w 1976"/>
              <a:gd name="T23" fmla="*/ 775 h 1875"/>
              <a:gd name="T24" fmla="*/ 225 w 1976"/>
              <a:gd name="T25" fmla="*/ 801 h 1875"/>
              <a:gd name="T26" fmla="*/ 175 w 1976"/>
              <a:gd name="T27" fmla="*/ 825 h 1875"/>
              <a:gd name="T28" fmla="*/ 25 w 1976"/>
              <a:gd name="T29" fmla="*/ 925 h 1875"/>
              <a:gd name="T30" fmla="*/ 25 w 1976"/>
              <a:gd name="T31" fmla="*/ 1050 h 1875"/>
              <a:gd name="T32" fmla="*/ 25 w 1976"/>
              <a:gd name="T33" fmla="*/ 1050 h 1875"/>
              <a:gd name="T34" fmla="*/ 951 w 1976"/>
              <a:gd name="T35" fmla="*/ 1674 h 1875"/>
              <a:gd name="T36" fmla="*/ 1000 w 1976"/>
              <a:gd name="T37" fmla="*/ 1749 h 1875"/>
              <a:gd name="T38" fmla="*/ 1100 w 1976"/>
              <a:gd name="T39" fmla="*/ 1774 h 1875"/>
              <a:gd name="T40" fmla="*/ 1151 w 1976"/>
              <a:gd name="T41" fmla="*/ 1874 h 1875"/>
              <a:gd name="T42" fmla="*/ 1251 w 1976"/>
              <a:gd name="T43" fmla="*/ 1874 h 1875"/>
              <a:gd name="T44" fmla="*/ 1400 w 1976"/>
              <a:gd name="T45" fmla="*/ 1824 h 1875"/>
              <a:gd name="T46" fmla="*/ 1576 w 1976"/>
              <a:gd name="T47" fmla="*/ 1674 h 1875"/>
              <a:gd name="T48" fmla="*/ 1975 w 1976"/>
              <a:gd name="T49" fmla="*/ 1424 h 1875"/>
              <a:gd name="T50" fmla="*/ 1975 w 1976"/>
              <a:gd name="T51" fmla="*/ 1424 h 1875"/>
              <a:gd name="T52" fmla="*/ 1924 w 1976"/>
              <a:gd name="T53" fmla="*/ 1349 h 1875"/>
              <a:gd name="T54" fmla="*/ 1851 w 1976"/>
              <a:gd name="T55" fmla="*/ 1324 h 1875"/>
              <a:gd name="T56" fmla="*/ 1800 w 1976"/>
              <a:gd name="T57" fmla="*/ 1299 h 1875"/>
              <a:gd name="T58" fmla="*/ 1776 w 1976"/>
              <a:gd name="T59" fmla="*/ 1225 h 1875"/>
              <a:gd name="T60" fmla="*/ 1725 w 1976"/>
              <a:gd name="T61" fmla="*/ 1150 h 1875"/>
              <a:gd name="T62" fmla="*/ 1776 w 1976"/>
              <a:gd name="T63" fmla="*/ 1125 h 1875"/>
              <a:gd name="T64" fmla="*/ 1776 w 1976"/>
              <a:gd name="T65" fmla="*/ 1075 h 1875"/>
              <a:gd name="T66" fmla="*/ 1776 w 1976"/>
              <a:gd name="T67" fmla="*/ 1001 h 1875"/>
              <a:gd name="T68" fmla="*/ 1776 w 1976"/>
              <a:gd name="T69" fmla="*/ 950 h 1875"/>
              <a:gd name="T70" fmla="*/ 1776 w 1976"/>
              <a:gd name="T71" fmla="*/ 850 h 1875"/>
              <a:gd name="T72" fmla="*/ 1725 w 1976"/>
              <a:gd name="T73" fmla="*/ 775 h 1875"/>
              <a:gd name="T74" fmla="*/ 1751 w 1976"/>
              <a:gd name="T75" fmla="*/ 750 h 1875"/>
              <a:gd name="T76" fmla="*/ 1751 w 1976"/>
              <a:gd name="T77" fmla="*/ 725 h 1875"/>
              <a:gd name="T78" fmla="*/ 1700 w 1976"/>
              <a:gd name="T79" fmla="*/ 550 h 1875"/>
              <a:gd name="T80" fmla="*/ 1625 w 1976"/>
              <a:gd name="T81" fmla="*/ 500 h 1875"/>
              <a:gd name="T82" fmla="*/ 1576 w 1976"/>
              <a:gd name="T83" fmla="*/ 425 h 1875"/>
              <a:gd name="T84" fmla="*/ 1551 w 1976"/>
              <a:gd name="T85" fmla="*/ 325 h 1875"/>
              <a:gd name="T86" fmla="*/ 1600 w 1976"/>
              <a:gd name="T87" fmla="*/ 275 h 1875"/>
              <a:gd name="T88" fmla="*/ 1625 w 1976"/>
              <a:gd name="T89" fmla="*/ 175 h 1875"/>
              <a:gd name="T90" fmla="*/ 1651 w 1976"/>
              <a:gd name="T91" fmla="*/ 25 h 1875"/>
              <a:gd name="T92" fmla="*/ 1551 w 1976"/>
              <a:gd name="T93" fmla="*/ 0 h 1875"/>
              <a:gd name="T94" fmla="*/ 1451 w 1976"/>
              <a:gd name="T95" fmla="*/ 25 h 1875"/>
              <a:gd name="T96" fmla="*/ 1325 w 1976"/>
              <a:gd name="T97" fmla="*/ 50 h 1875"/>
              <a:gd name="T98" fmla="*/ 975 w 1976"/>
              <a:gd name="T99" fmla="*/ 75 h 1875"/>
              <a:gd name="T100" fmla="*/ 825 w 1976"/>
              <a:gd name="T101" fmla="*/ 150 h 1875"/>
              <a:gd name="T102" fmla="*/ 675 w 1976"/>
              <a:gd name="T103" fmla="*/ 225 h 1875"/>
              <a:gd name="T104" fmla="*/ 650 w 1976"/>
              <a:gd name="T105" fmla="*/ 225 h 1875"/>
              <a:gd name="T106" fmla="*/ 650 w 1976"/>
              <a:gd name="T107" fmla="*/ 275 h 1875"/>
              <a:gd name="T108" fmla="*/ 675 w 1976"/>
              <a:gd name="T109" fmla="*/ 375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6" h="1875">
                <a:moveTo>
                  <a:pt x="675" y="375"/>
                </a:moveTo>
                <a:lnTo>
                  <a:pt x="675" y="375"/>
                </a:lnTo>
                <a:cubicBezTo>
                  <a:pt x="675" y="400"/>
                  <a:pt x="675" y="450"/>
                  <a:pt x="700" y="450"/>
                </a:cubicBezTo>
                <a:cubicBezTo>
                  <a:pt x="700" y="450"/>
                  <a:pt x="725" y="500"/>
                  <a:pt x="725" y="525"/>
                </a:cubicBezTo>
                <a:cubicBezTo>
                  <a:pt x="725" y="525"/>
                  <a:pt x="725" y="550"/>
                  <a:pt x="700" y="550"/>
                </a:cubicBezTo>
                <a:lnTo>
                  <a:pt x="575" y="550"/>
                </a:lnTo>
                <a:cubicBezTo>
                  <a:pt x="575" y="575"/>
                  <a:pt x="551" y="600"/>
                  <a:pt x="525" y="600"/>
                </a:cubicBezTo>
                <a:cubicBezTo>
                  <a:pt x="475" y="600"/>
                  <a:pt x="475" y="575"/>
                  <a:pt x="475" y="625"/>
                </a:cubicBezTo>
                <a:cubicBezTo>
                  <a:pt x="475" y="650"/>
                  <a:pt x="500" y="675"/>
                  <a:pt x="475" y="675"/>
                </a:cubicBezTo>
                <a:cubicBezTo>
                  <a:pt x="450" y="675"/>
                  <a:pt x="450" y="701"/>
                  <a:pt x="425" y="701"/>
                </a:cubicBezTo>
                <a:cubicBezTo>
                  <a:pt x="400" y="701"/>
                  <a:pt x="350" y="701"/>
                  <a:pt x="350" y="725"/>
                </a:cubicBezTo>
                <a:cubicBezTo>
                  <a:pt x="350" y="750"/>
                  <a:pt x="350" y="775"/>
                  <a:pt x="300" y="775"/>
                </a:cubicBezTo>
                <a:cubicBezTo>
                  <a:pt x="275" y="775"/>
                  <a:pt x="225" y="775"/>
                  <a:pt x="225" y="801"/>
                </a:cubicBezTo>
                <a:cubicBezTo>
                  <a:pt x="225" y="825"/>
                  <a:pt x="175" y="801"/>
                  <a:pt x="175" y="825"/>
                </a:cubicBezTo>
                <a:cubicBezTo>
                  <a:pt x="150" y="825"/>
                  <a:pt x="25" y="901"/>
                  <a:pt x="25" y="925"/>
                </a:cubicBezTo>
                <a:cubicBezTo>
                  <a:pt x="0" y="925"/>
                  <a:pt x="25" y="975"/>
                  <a:pt x="25" y="1050"/>
                </a:cubicBezTo>
                <a:lnTo>
                  <a:pt x="25" y="1050"/>
                </a:lnTo>
                <a:cubicBezTo>
                  <a:pt x="75" y="1075"/>
                  <a:pt x="925" y="1649"/>
                  <a:pt x="951" y="1674"/>
                </a:cubicBezTo>
                <a:cubicBezTo>
                  <a:pt x="975" y="1700"/>
                  <a:pt x="1000" y="1749"/>
                  <a:pt x="1000" y="1749"/>
                </a:cubicBezTo>
                <a:cubicBezTo>
                  <a:pt x="1000" y="1749"/>
                  <a:pt x="1075" y="1749"/>
                  <a:pt x="1100" y="1774"/>
                </a:cubicBezTo>
                <a:cubicBezTo>
                  <a:pt x="1151" y="1824"/>
                  <a:pt x="1151" y="1874"/>
                  <a:pt x="1151" y="1874"/>
                </a:cubicBezTo>
                <a:cubicBezTo>
                  <a:pt x="1151" y="1874"/>
                  <a:pt x="1225" y="1874"/>
                  <a:pt x="1251" y="1874"/>
                </a:cubicBezTo>
                <a:cubicBezTo>
                  <a:pt x="1275" y="1849"/>
                  <a:pt x="1400" y="1824"/>
                  <a:pt x="1400" y="1824"/>
                </a:cubicBezTo>
                <a:cubicBezTo>
                  <a:pt x="1576" y="1674"/>
                  <a:pt x="1576" y="1674"/>
                  <a:pt x="1576" y="1674"/>
                </a:cubicBezTo>
                <a:cubicBezTo>
                  <a:pt x="1975" y="1424"/>
                  <a:pt x="1975" y="1424"/>
                  <a:pt x="1975" y="1424"/>
                </a:cubicBezTo>
                <a:lnTo>
                  <a:pt x="1975" y="1424"/>
                </a:lnTo>
                <a:cubicBezTo>
                  <a:pt x="1950" y="1374"/>
                  <a:pt x="1950" y="1349"/>
                  <a:pt x="1924" y="1349"/>
                </a:cubicBezTo>
                <a:cubicBezTo>
                  <a:pt x="1899" y="1349"/>
                  <a:pt x="1876" y="1324"/>
                  <a:pt x="1851" y="1324"/>
                </a:cubicBezTo>
                <a:cubicBezTo>
                  <a:pt x="1825" y="1324"/>
                  <a:pt x="1800" y="1324"/>
                  <a:pt x="1800" y="1299"/>
                </a:cubicBezTo>
                <a:cubicBezTo>
                  <a:pt x="1776" y="1274"/>
                  <a:pt x="1800" y="1250"/>
                  <a:pt x="1776" y="1225"/>
                </a:cubicBezTo>
                <a:cubicBezTo>
                  <a:pt x="1751" y="1175"/>
                  <a:pt x="1725" y="1175"/>
                  <a:pt x="1725" y="1150"/>
                </a:cubicBezTo>
                <a:lnTo>
                  <a:pt x="1776" y="1125"/>
                </a:lnTo>
                <a:cubicBezTo>
                  <a:pt x="1776" y="1101"/>
                  <a:pt x="1776" y="1075"/>
                  <a:pt x="1776" y="1075"/>
                </a:cubicBezTo>
                <a:cubicBezTo>
                  <a:pt x="1776" y="1050"/>
                  <a:pt x="1751" y="1025"/>
                  <a:pt x="1776" y="1001"/>
                </a:cubicBezTo>
                <a:cubicBezTo>
                  <a:pt x="1776" y="1001"/>
                  <a:pt x="1776" y="975"/>
                  <a:pt x="1776" y="950"/>
                </a:cubicBezTo>
                <a:cubicBezTo>
                  <a:pt x="1751" y="925"/>
                  <a:pt x="1800" y="901"/>
                  <a:pt x="1776" y="850"/>
                </a:cubicBezTo>
                <a:cubicBezTo>
                  <a:pt x="1751" y="801"/>
                  <a:pt x="1725" y="775"/>
                  <a:pt x="1725" y="775"/>
                </a:cubicBezTo>
                <a:cubicBezTo>
                  <a:pt x="1725" y="750"/>
                  <a:pt x="1751" y="750"/>
                  <a:pt x="1751" y="750"/>
                </a:cubicBezTo>
                <a:cubicBezTo>
                  <a:pt x="1751" y="725"/>
                  <a:pt x="1751" y="725"/>
                  <a:pt x="1751" y="725"/>
                </a:cubicBezTo>
                <a:cubicBezTo>
                  <a:pt x="1751" y="675"/>
                  <a:pt x="1725" y="575"/>
                  <a:pt x="1700" y="550"/>
                </a:cubicBezTo>
                <a:cubicBezTo>
                  <a:pt x="1676" y="525"/>
                  <a:pt x="1625" y="525"/>
                  <a:pt x="1625" y="500"/>
                </a:cubicBezTo>
                <a:cubicBezTo>
                  <a:pt x="1625" y="475"/>
                  <a:pt x="1625" y="450"/>
                  <a:pt x="1576" y="425"/>
                </a:cubicBezTo>
                <a:cubicBezTo>
                  <a:pt x="1551" y="425"/>
                  <a:pt x="1525" y="325"/>
                  <a:pt x="1551" y="325"/>
                </a:cubicBezTo>
                <a:cubicBezTo>
                  <a:pt x="1576" y="325"/>
                  <a:pt x="1576" y="275"/>
                  <a:pt x="1600" y="275"/>
                </a:cubicBezTo>
                <a:cubicBezTo>
                  <a:pt x="1625" y="275"/>
                  <a:pt x="1651" y="200"/>
                  <a:pt x="1625" y="175"/>
                </a:cubicBezTo>
                <a:cubicBezTo>
                  <a:pt x="1625" y="150"/>
                  <a:pt x="1625" y="75"/>
                  <a:pt x="1651" y="25"/>
                </a:cubicBezTo>
                <a:cubicBezTo>
                  <a:pt x="1600" y="25"/>
                  <a:pt x="1551" y="25"/>
                  <a:pt x="1551" y="0"/>
                </a:cubicBezTo>
                <a:cubicBezTo>
                  <a:pt x="1525" y="0"/>
                  <a:pt x="1476" y="25"/>
                  <a:pt x="1451" y="25"/>
                </a:cubicBezTo>
                <a:cubicBezTo>
                  <a:pt x="1425" y="25"/>
                  <a:pt x="1351" y="75"/>
                  <a:pt x="1325" y="50"/>
                </a:cubicBezTo>
                <a:cubicBezTo>
                  <a:pt x="1300" y="25"/>
                  <a:pt x="1051" y="75"/>
                  <a:pt x="975" y="75"/>
                </a:cubicBezTo>
                <a:cubicBezTo>
                  <a:pt x="900" y="75"/>
                  <a:pt x="875" y="150"/>
                  <a:pt x="825" y="150"/>
                </a:cubicBezTo>
                <a:cubicBezTo>
                  <a:pt x="775" y="150"/>
                  <a:pt x="725" y="175"/>
                  <a:pt x="675" y="225"/>
                </a:cubicBezTo>
                <a:lnTo>
                  <a:pt x="650" y="225"/>
                </a:lnTo>
                <a:cubicBezTo>
                  <a:pt x="650" y="250"/>
                  <a:pt x="650" y="250"/>
                  <a:pt x="650" y="275"/>
                </a:cubicBezTo>
                <a:cubicBezTo>
                  <a:pt x="675" y="300"/>
                  <a:pt x="675" y="325"/>
                  <a:pt x="675" y="375"/>
                </a:cubicBezTo>
              </a:path>
            </a:pathLst>
          </a:custGeom>
          <a:solidFill>
            <a:schemeClr val="accent3">
              <a:lumMod val="75000"/>
            </a:schemeClr>
          </a:solidFill>
          <a:ln w="9525" cap="flat">
            <a:solidFill>
              <a:schemeClr val="accent3">
                <a:lumMod val="75000"/>
              </a:schemeClr>
            </a:solidFill>
            <a:bevel/>
            <a:headEnd/>
            <a:tailEnd/>
          </a:ln>
          <a:effectLst/>
        </p:spPr>
        <p:txBody>
          <a:bodyPr wrap="none" anchor="ctr"/>
          <a:lstStyle/>
          <a:p>
            <a:pPr defTabSz="914354">
              <a:defRPr/>
            </a:pPr>
            <a:endParaRPr lang="en-US">
              <a:solidFill>
                <a:srgbClr val="13171F"/>
              </a:solidFill>
              <a:latin typeface="Microsoft Sans Serif"/>
            </a:endParaRPr>
          </a:p>
        </p:txBody>
      </p:sp>
      <p:sp>
        <p:nvSpPr>
          <p:cNvPr id="65" name="Freeform 13">
            <a:extLst>
              <a:ext uri="{FF2B5EF4-FFF2-40B4-BE49-F238E27FC236}">
                <a16:creationId xmlns:a16="http://schemas.microsoft.com/office/drawing/2014/main" id="{1DD323AF-DB2E-0040-AA65-D0FDC17F354F}"/>
              </a:ext>
            </a:extLst>
          </p:cNvPr>
          <p:cNvSpPr>
            <a:spLocks noChangeArrowheads="1"/>
          </p:cNvSpPr>
          <p:nvPr/>
        </p:nvSpPr>
        <p:spPr bwMode="auto">
          <a:xfrm>
            <a:off x="5502567" y="3656478"/>
            <a:ext cx="629996" cy="597652"/>
          </a:xfrm>
          <a:custGeom>
            <a:avLst/>
            <a:gdLst>
              <a:gd name="T0" fmla="*/ 675 w 1976"/>
              <a:gd name="T1" fmla="*/ 375 h 1875"/>
              <a:gd name="T2" fmla="*/ 675 w 1976"/>
              <a:gd name="T3" fmla="*/ 375 h 1875"/>
              <a:gd name="T4" fmla="*/ 700 w 1976"/>
              <a:gd name="T5" fmla="*/ 450 h 1875"/>
              <a:gd name="T6" fmla="*/ 725 w 1976"/>
              <a:gd name="T7" fmla="*/ 525 h 1875"/>
              <a:gd name="T8" fmla="*/ 700 w 1976"/>
              <a:gd name="T9" fmla="*/ 550 h 1875"/>
              <a:gd name="T10" fmla="*/ 575 w 1976"/>
              <a:gd name="T11" fmla="*/ 550 h 1875"/>
              <a:gd name="T12" fmla="*/ 525 w 1976"/>
              <a:gd name="T13" fmla="*/ 600 h 1875"/>
              <a:gd name="T14" fmla="*/ 475 w 1976"/>
              <a:gd name="T15" fmla="*/ 625 h 1875"/>
              <a:gd name="T16" fmla="*/ 475 w 1976"/>
              <a:gd name="T17" fmla="*/ 675 h 1875"/>
              <a:gd name="T18" fmla="*/ 425 w 1976"/>
              <a:gd name="T19" fmla="*/ 701 h 1875"/>
              <a:gd name="T20" fmla="*/ 350 w 1976"/>
              <a:gd name="T21" fmla="*/ 725 h 1875"/>
              <a:gd name="T22" fmla="*/ 300 w 1976"/>
              <a:gd name="T23" fmla="*/ 775 h 1875"/>
              <a:gd name="T24" fmla="*/ 225 w 1976"/>
              <a:gd name="T25" fmla="*/ 801 h 1875"/>
              <a:gd name="T26" fmla="*/ 175 w 1976"/>
              <a:gd name="T27" fmla="*/ 825 h 1875"/>
              <a:gd name="T28" fmla="*/ 25 w 1976"/>
              <a:gd name="T29" fmla="*/ 925 h 1875"/>
              <a:gd name="T30" fmla="*/ 25 w 1976"/>
              <a:gd name="T31" fmla="*/ 1050 h 1875"/>
              <a:gd name="T32" fmla="*/ 25 w 1976"/>
              <a:gd name="T33" fmla="*/ 1050 h 1875"/>
              <a:gd name="T34" fmla="*/ 951 w 1976"/>
              <a:gd name="T35" fmla="*/ 1674 h 1875"/>
              <a:gd name="T36" fmla="*/ 1000 w 1976"/>
              <a:gd name="T37" fmla="*/ 1749 h 1875"/>
              <a:gd name="T38" fmla="*/ 1100 w 1976"/>
              <a:gd name="T39" fmla="*/ 1774 h 1875"/>
              <a:gd name="T40" fmla="*/ 1151 w 1976"/>
              <a:gd name="T41" fmla="*/ 1874 h 1875"/>
              <a:gd name="T42" fmla="*/ 1251 w 1976"/>
              <a:gd name="T43" fmla="*/ 1874 h 1875"/>
              <a:gd name="T44" fmla="*/ 1400 w 1976"/>
              <a:gd name="T45" fmla="*/ 1824 h 1875"/>
              <a:gd name="T46" fmla="*/ 1576 w 1976"/>
              <a:gd name="T47" fmla="*/ 1674 h 1875"/>
              <a:gd name="T48" fmla="*/ 1975 w 1976"/>
              <a:gd name="T49" fmla="*/ 1424 h 1875"/>
              <a:gd name="T50" fmla="*/ 1975 w 1976"/>
              <a:gd name="T51" fmla="*/ 1424 h 1875"/>
              <a:gd name="T52" fmla="*/ 1924 w 1976"/>
              <a:gd name="T53" fmla="*/ 1349 h 1875"/>
              <a:gd name="T54" fmla="*/ 1851 w 1976"/>
              <a:gd name="T55" fmla="*/ 1324 h 1875"/>
              <a:gd name="T56" fmla="*/ 1800 w 1976"/>
              <a:gd name="T57" fmla="*/ 1299 h 1875"/>
              <a:gd name="T58" fmla="*/ 1776 w 1976"/>
              <a:gd name="T59" fmla="*/ 1225 h 1875"/>
              <a:gd name="T60" fmla="*/ 1725 w 1976"/>
              <a:gd name="T61" fmla="*/ 1150 h 1875"/>
              <a:gd name="T62" fmla="*/ 1776 w 1976"/>
              <a:gd name="T63" fmla="*/ 1125 h 1875"/>
              <a:gd name="T64" fmla="*/ 1776 w 1976"/>
              <a:gd name="T65" fmla="*/ 1075 h 1875"/>
              <a:gd name="T66" fmla="*/ 1776 w 1976"/>
              <a:gd name="T67" fmla="*/ 1001 h 1875"/>
              <a:gd name="T68" fmla="*/ 1776 w 1976"/>
              <a:gd name="T69" fmla="*/ 950 h 1875"/>
              <a:gd name="T70" fmla="*/ 1776 w 1976"/>
              <a:gd name="T71" fmla="*/ 850 h 1875"/>
              <a:gd name="T72" fmla="*/ 1725 w 1976"/>
              <a:gd name="T73" fmla="*/ 775 h 1875"/>
              <a:gd name="T74" fmla="*/ 1751 w 1976"/>
              <a:gd name="T75" fmla="*/ 750 h 1875"/>
              <a:gd name="T76" fmla="*/ 1751 w 1976"/>
              <a:gd name="T77" fmla="*/ 725 h 1875"/>
              <a:gd name="T78" fmla="*/ 1700 w 1976"/>
              <a:gd name="T79" fmla="*/ 550 h 1875"/>
              <a:gd name="T80" fmla="*/ 1625 w 1976"/>
              <a:gd name="T81" fmla="*/ 500 h 1875"/>
              <a:gd name="T82" fmla="*/ 1576 w 1976"/>
              <a:gd name="T83" fmla="*/ 425 h 1875"/>
              <a:gd name="T84" fmla="*/ 1551 w 1976"/>
              <a:gd name="T85" fmla="*/ 325 h 1875"/>
              <a:gd name="T86" fmla="*/ 1600 w 1976"/>
              <a:gd name="T87" fmla="*/ 275 h 1875"/>
              <a:gd name="T88" fmla="*/ 1625 w 1976"/>
              <a:gd name="T89" fmla="*/ 175 h 1875"/>
              <a:gd name="T90" fmla="*/ 1651 w 1976"/>
              <a:gd name="T91" fmla="*/ 25 h 1875"/>
              <a:gd name="T92" fmla="*/ 1551 w 1976"/>
              <a:gd name="T93" fmla="*/ 0 h 1875"/>
              <a:gd name="T94" fmla="*/ 1451 w 1976"/>
              <a:gd name="T95" fmla="*/ 25 h 1875"/>
              <a:gd name="T96" fmla="*/ 1325 w 1976"/>
              <a:gd name="T97" fmla="*/ 50 h 1875"/>
              <a:gd name="T98" fmla="*/ 975 w 1976"/>
              <a:gd name="T99" fmla="*/ 75 h 1875"/>
              <a:gd name="T100" fmla="*/ 825 w 1976"/>
              <a:gd name="T101" fmla="*/ 150 h 1875"/>
              <a:gd name="T102" fmla="*/ 675 w 1976"/>
              <a:gd name="T103" fmla="*/ 225 h 1875"/>
              <a:gd name="T104" fmla="*/ 650 w 1976"/>
              <a:gd name="T105" fmla="*/ 225 h 1875"/>
              <a:gd name="T106" fmla="*/ 650 w 1976"/>
              <a:gd name="T107" fmla="*/ 275 h 1875"/>
              <a:gd name="T108" fmla="*/ 675 w 1976"/>
              <a:gd name="T109" fmla="*/ 375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6" h="1875">
                <a:moveTo>
                  <a:pt x="675" y="375"/>
                </a:moveTo>
                <a:lnTo>
                  <a:pt x="675" y="375"/>
                </a:lnTo>
                <a:cubicBezTo>
                  <a:pt x="675" y="400"/>
                  <a:pt x="675" y="450"/>
                  <a:pt x="700" y="450"/>
                </a:cubicBezTo>
                <a:cubicBezTo>
                  <a:pt x="700" y="450"/>
                  <a:pt x="725" y="500"/>
                  <a:pt x="725" y="525"/>
                </a:cubicBezTo>
                <a:cubicBezTo>
                  <a:pt x="725" y="525"/>
                  <a:pt x="725" y="550"/>
                  <a:pt x="700" y="550"/>
                </a:cubicBezTo>
                <a:lnTo>
                  <a:pt x="575" y="550"/>
                </a:lnTo>
                <a:cubicBezTo>
                  <a:pt x="575" y="575"/>
                  <a:pt x="551" y="600"/>
                  <a:pt x="525" y="600"/>
                </a:cubicBezTo>
                <a:cubicBezTo>
                  <a:pt x="475" y="600"/>
                  <a:pt x="475" y="575"/>
                  <a:pt x="475" y="625"/>
                </a:cubicBezTo>
                <a:cubicBezTo>
                  <a:pt x="475" y="650"/>
                  <a:pt x="500" y="675"/>
                  <a:pt x="475" y="675"/>
                </a:cubicBezTo>
                <a:cubicBezTo>
                  <a:pt x="450" y="675"/>
                  <a:pt x="450" y="701"/>
                  <a:pt x="425" y="701"/>
                </a:cubicBezTo>
                <a:cubicBezTo>
                  <a:pt x="400" y="701"/>
                  <a:pt x="350" y="701"/>
                  <a:pt x="350" y="725"/>
                </a:cubicBezTo>
                <a:cubicBezTo>
                  <a:pt x="350" y="750"/>
                  <a:pt x="350" y="775"/>
                  <a:pt x="300" y="775"/>
                </a:cubicBezTo>
                <a:cubicBezTo>
                  <a:pt x="275" y="775"/>
                  <a:pt x="225" y="775"/>
                  <a:pt x="225" y="801"/>
                </a:cubicBezTo>
                <a:cubicBezTo>
                  <a:pt x="225" y="825"/>
                  <a:pt x="175" y="801"/>
                  <a:pt x="175" y="825"/>
                </a:cubicBezTo>
                <a:cubicBezTo>
                  <a:pt x="150" y="825"/>
                  <a:pt x="25" y="901"/>
                  <a:pt x="25" y="925"/>
                </a:cubicBezTo>
                <a:cubicBezTo>
                  <a:pt x="0" y="925"/>
                  <a:pt x="25" y="975"/>
                  <a:pt x="25" y="1050"/>
                </a:cubicBezTo>
                <a:lnTo>
                  <a:pt x="25" y="1050"/>
                </a:lnTo>
                <a:cubicBezTo>
                  <a:pt x="75" y="1075"/>
                  <a:pt x="925" y="1649"/>
                  <a:pt x="951" y="1674"/>
                </a:cubicBezTo>
                <a:cubicBezTo>
                  <a:pt x="975" y="1700"/>
                  <a:pt x="1000" y="1749"/>
                  <a:pt x="1000" y="1749"/>
                </a:cubicBezTo>
                <a:cubicBezTo>
                  <a:pt x="1000" y="1749"/>
                  <a:pt x="1075" y="1749"/>
                  <a:pt x="1100" y="1774"/>
                </a:cubicBezTo>
                <a:cubicBezTo>
                  <a:pt x="1151" y="1824"/>
                  <a:pt x="1151" y="1874"/>
                  <a:pt x="1151" y="1874"/>
                </a:cubicBezTo>
                <a:cubicBezTo>
                  <a:pt x="1151" y="1874"/>
                  <a:pt x="1225" y="1874"/>
                  <a:pt x="1251" y="1874"/>
                </a:cubicBezTo>
                <a:cubicBezTo>
                  <a:pt x="1275" y="1849"/>
                  <a:pt x="1400" y="1824"/>
                  <a:pt x="1400" y="1824"/>
                </a:cubicBezTo>
                <a:cubicBezTo>
                  <a:pt x="1576" y="1674"/>
                  <a:pt x="1576" y="1674"/>
                  <a:pt x="1576" y="1674"/>
                </a:cubicBezTo>
                <a:cubicBezTo>
                  <a:pt x="1975" y="1424"/>
                  <a:pt x="1975" y="1424"/>
                  <a:pt x="1975" y="1424"/>
                </a:cubicBezTo>
                <a:lnTo>
                  <a:pt x="1975" y="1424"/>
                </a:lnTo>
                <a:cubicBezTo>
                  <a:pt x="1950" y="1374"/>
                  <a:pt x="1950" y="1349"/>
                  <a:pt x="1924" y="1349"/>
                </a:cubicBezTo>
                <a:cubicBezTo>
                  <a:pt x="1899" y="1349"/>
                  <a:pt x="1876" y="1324"/>
                  <a:pt x="1851" y="1324"/>
                </a:cubicBezTo>
                <a:cubicBezTo>
                  <a:pt x="1825" y="1324"/>
                  <a:pt x="1800" y="1324"/>
                  <a:pt x="1800" y="1299"/>
                </a:cubicBezTo>
                <a:cubicBezTo>
                  <a:pt x="1776" y="1274"/>
                  <a:pt x="1800" y="1250"/>
                  <a:pt x="1776" y="1225"/>
                </a:cubicBezTo>
                <a:cubicBezTo>
                  <a:pt x="1751" y="1175"/>
                  <a:pt x="1725" y="1175"/>
                  <a:pt x="1725" y="1150"/>
                </a:cubicBezTo>
                <a:lnTo>
                  <a:pt x="1776" y="1125"/>
                </a:lnTo>
                <a:cubicBezTo>
                  <a:pt x="1776" y="1101"/>
                  <a:pt x="1776" y="1075"/>
                  <a:pt x="1776" y="1075"/>
                </a:cubicBezTo>
                <a:cubicBezTo>
                  <a:pt x="1776" y="1050"/>
                  <a:pt x="1751" y="1025"/>
                  <a:pt x="1776" y="1001"/>
                </a:cubicBezTo>
                <a:cubicBezTo>
                  <a:pt x="1776" y="1001"/>
                  <a:pt x="1776" y="975"/>
                  <a:pt x="1776" y="950"/>
                </a:cubicBezTo>
                <a:cubicBezTo>
                  <a:pt x="1751" y="925"/>
                  <a:pt x="1800" y="901"/>
                  <a:pt x="1776" y="850"/>
                </a:cubicBezTo>
                <a:cubicBezTo>
                  <a:pt x="1751" y="801"/>
                  <a:pt x="1725" y="775"/>
                  <a:pt x="1725" y="775"/>
                </a:cubicBezTo>
                <a:cubicBezTo>
                  <a:pt x="1725" y="750"/>
                  <a:pt x="1751" y="750"/>
                  <a:pt x="1751" y="750"/>
                </a:cubicBezTo>
                <a:cubicBezTo>
                  <a:pt x="1751" y="725"/>
                  <a:pt x="1751" y="725"/>
                  <a:pt x="1751" y="725"/>
                </a:cubicBezTo>
                <a:cubicBezTo>
                  <a:pt x="1751" y="675"/>
                  <a:pt x="1725" y="575"/>
                  <a:pt x="1700" y="550"/>
                </a:cubicBezTo>
                <a:cubicBezTo>
                  <a:pt x="1676" y="525"/>
                  <a:pt x="1625" y="525"/>
                  <a:pt x="1625" y="500"/>
                </a:cubicBezTo>
                <a:cubicBezTo>
                  <a:pt x="1625" y="475"/>
                  <a:pt x="1625" y="450"/>
                  <a:pt x="1576" y="425"/>
                </a:cubicBezTo>
                <a:cubicBezTo>
                  <a:pt x="1551" y="425"/>
                  <a:pt x="1525" y="325"/>
                  <a:pt x="1551" y="325"/>
                </a:cubicBezTo>
                <a:cubicBezTo>
                  <a:pt x="1576" y="325"/>
                  <a:pt x="1576" y="275"/>
                  <a:pt x="1600" y="275"/>
                </a:cubicBezTo>
                <a:cubicBezTo>
                  <a:pt x="1625" y="275"/>
                  <a:pt x="1651" y="200"/>
                  <a:pt x="1625" y="175"/>
                </a:cubicBezTo>
                <a:cubicBezTo>
                  <a:pt x="1625" y="150"/>
                  <a:pt x="1625" y="75"/>
                  <a:pt x="1651" y="25"/>
                </a:cubicBezTo>
                <a:cubicBezTo>
                  <a:pt x="1600" y="25"/>
                  <a:pt x="1551" y="25"/>
                  <a:pt x="1551" y="0"/>
                </a:cubicBezTo>
                <a:cubicBezTo>
                  <a:pt x="1525" y="0"/>
                  <a:pt x="1476" y="25"/>
                  <a:pt x="1451" y="25"/>
                </a:cubicBezTo>
                <a:cubicBezTo>
                  <a:pt x="1425" y="25"/>
                  <a:pt x="1351" y="75"/>
                  <a:pt x="1325" y="50"/>
                </a:cubicBezTo>
                <a:cubicBezTo>
                  <a:pt x="1300" y="25"/>
                  <a:pt x="1051" y="75"/>
                  <a:pt x="975" y="75"/>
                </a:cubicBezTo>
                <a:cubicBezTo>
                  <a:pt x="900" y="75"/>
                  <a:pt x="875" y="150"/>
                  <a:pt x="825" y="150"/>
                </a:cubicBezTo>
                <a:cubicBezTo>
                  <a:pt x="775" y="150"/>
                  <a:pt x="725" y="175"/>
                  <a:pt x="675" y="225"/>
                </a:cubicBezTo>
                <a:lnTo>
                  <a:pt x="650" y="225"/>
                </a:lnTo>
                <a:cubicBezTo>
                  <a:pt x="650" y="250"/>
                  <a:pt x="650" y="250"/>
                  <a:pt x="650" y="275"/>
                </a:cubicBezTo>
                <a:cubicBezTo>
                  <a:pt x="675" y="300"/>
                  <a:pt x="675" y="325"/>
                  <a:pt x="675" y="375"/>
                </a:cubicBezTo>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76" name="Freeform: Shape 72">
            <a:extLst>
              <a:ext uri="{FF2B5EF4-FFF2-40B4-BE49-F238E27FC236}">
                <a16:creationId xmlns:a16="http://schemas.microsoft.com/office/drawing/2014/main" id="{53BF9172-7640-4DB4-B301-73B21938A349}"/>
              </a:ext>
            </a:extLst>
          </p:cNvPr>
          <p:cNvSpPr/>
          <p:nvPr/>
        </p:nvSpPr>
        <p:spPr>
          <a:xfrm flipH="1" flipV="1">
            <a:off x="5941316" y="3768977"/>
            <a:ext cx="2093953" cy="1082665"/>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34" name="Freeform: Shape 72">
            <a:extLst>
              <a:ext uri="{FF2B5EF4-FFF2-40B4-BE49-F238E27FC236}">
                <a16:creationId xmlns:a16="http://schemas.microsoft.com/office/drawing/2014/main" id="{C6E510D8-C837-B94A-92A4-0E3DB74FCC38}"/>
              </a:ext>
            </a:extLst>
          </p:cNvPr>
          <p:cNvSpPr/>
          <p:nvPr/>
        </p:nvSpPr>
        <p:spPr>
          <a:xfrm flipV="1">
            <a:off x="749472" y="3588350"/>
            <a:ext cx="4899888" cy="1152340"/>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97" name="Freeform 174">
            <a:extLst>
              <a:ext uri="{FF2B5EF4-FFF2-40B4-BE49-F238E27FC236}">
                <a16:creationId xmlns:a16="http://schemas.microsoft.com/office/drawing/2014/main" id="{F34971F4-AA89-4935-A411-957076BD8176}"/>
              </a:ext>
            </a:extLst>
          </p:cNvPr>
          <p:cNvSpPr>
            <a:spLocks noChangeArrowheads="1"/>
          </p:cNvSpPr>
          <p:nvPr/>
        </p:nvSpPr>
        <p:spPr bwMode="auto">
          <a:xfrm>
            <a:off x="5966181" y="3295305"/>
            <a:ext cx="350155" cy="375467"/>
          </a:xfrm>
          <a:custGeom>
            <a:avLst/>
            <a:gdLst>
              <a:gd name="T0" fmla="*/ 748 w 1100"/>
              <a:gd name="T1" fmla="*/ 1025 h 1176"/>
              <a:gd name="T2" fmla="*/ 573 w 1100"/>
              <a:gd name="T3" fmla="*/ 1050 h 1176"/>
              <a:gd name="T4" fmla="*/ 773 w 1100"/>
              <a:gd name="T5" fmla="*/ 1175 h 1176"/>
              <a:gd name="T6" fmla="*/ 824 w 1100"/>
              <a:gd name="T7" fmla="*/ 1025 h 1176"/>
              <a:gd name="T8" fmla="*/ 225 w 1100"/>
              <a:gd name="T9" fmla="*/ 700 h 1176"/>
              <a:gd name="T10" fmla="*/ 149 w 1100"/>
              <a:gd name="T11" fmla="*/ 725 h 1176"/>
              <a:gd name="T12" fmla="*/ 225 w 1100"/>
              <a:gd name="T13" fmla="*/ 925 h 1176"/>
              <a:gd name="T14" fmla="*/ 300 w 1100"/>
              <a:gd name="T15" fmla="*/ 750 h 1176"/>
              <a:gd name="T16" fmla="*/ 899 w 1100"/>
              <a:gd name="T17" fmla="*/ 650 h 1176"/>
              <a:gd name="T18" fmla="*/ 824 w 1100"/>
              <a:gd name="T19" fmla="*/ 600 h 1176"/>
              <a:gd name="T20" fmla="*/ 548 w 1100"/>
              <a:gd name="T21" fmla="*/ 325 h 1176"/>
              <a:gd name="T22" fmla="*/ 599 w 1100"/>
              <a:gd name="T23" fmla="*/ 175 h 1176"/>
              <a:gd name="T24" fmla="*/ 548 w 1100"/>
              <a:gd name="T25" fmla="*/ 50 h 1176"/>
              <a:gd name="T26" fmla="*/ 473 w 1100"/>
              <a:gd name="T27" fmla="*/ 0 h 1176"/>
              <a:gd name="T28" fmla="*/ 400 w 1100"/>
              <a:gd name="T29" fmla="*/ 25 h 1176"/>
              <a:gd name="T30" fmla="*/ 349 w 1100"/>
              <a:gd name="T31" fmla="*/ 50 h 1176"/>
              <a:gd name="T32" fmla="*/ 300 w 1100"/>
              <a:gd name="T33" fmla="*/ 75 h 1176"/>
              <a:gd name="T34" fmla="*/ 225 w 1100"/>
              <a:gd name="T35" fmla="*/ 125 h 1176"/>
              <a:gd name="T36" fmla="*/ 125 w 1100"/>
              <a:gd name="T37" fmla="*/ 150 h 1176"/>
              <a:gd name="T38" fmla="*/ 49 w 1100"/>
              <a:gd name="T39" fmla="*/ 200 h 1176"/>
              <a:gd name="T40" fmla="*/ 25 w 1100"/>
              <a:gd name="T41" fmla="*/ 250 h 1176"/>
              <a:gd name="T42" fmla="*/ 74 w 1100"/>
              <a:gd name="T43" fmla="*/ 350 h 1176"/>
              <a:gd name="T44" fmla="*/ 100 w 1100"/>
              <a:gd name="T45" fmla="*/ 400 h 1176"/>
              <a:gd name="T46" fmla="*/ 225 w 1100"/>
              <a:gd name="T47" fmla="*/ 325 h 1176"/>
              <a:gd name="T48" fmla="*/ 374 w 1100"/>
              <a:gd name="T49" fmla="*/ 425 h 1176"/>
              <a:gd name="T50" fmla="*/ 599 w 1100"/>
              <a:gd name="T51" fmla="*/ 650 h 1176"/>
              <a:gd name="T52" fmla="*/ 773 w 1100"/>
              <a:gd name="T53" fmla="*/ 750 h 1176"/>
              <a:gd name="T54" fmla="*/ 873 w 1100"/>
              <a:gd name="T55" fmla="*/ 850 h 1176"/>
              <a:gd name="T56" fmla="*/ 873 w 1100"/>
              <a:gd name="T57" fmla="*/ 1025 h 1176"/>
              <a:gd name="T58" fmla="*/ 973 w 1100"/>
              <a:gd name="T59" fmla="*/ 900 h 1176"/>
              <a:gd name="T60" fmla="*/ 1024 w 1100"/>
              <a:gd name="T61" fmla="*/ 800 h 1176"/>
              <a:gd name="T62" fmla="*/ 899 w 1100"/>
              <a:gd name="T63" fmla="*/ 650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0" h="1176">
                <a:moveTo>
                  <a:pt x="748" y="1025"/>
                </a:moveTo>
                <a:lnTo>
                  <a:pt x="748" y="1025"/>
                </a:lnTo>
                <a:cubicBezTo>
                  <a:pt x="698" y="1025"/>
                  <a:pt x="673" y="1025"/>
                  <a:pt x="648" y="1025"/>
                </a:cubicBezTo>
                <a:cubicBezTo>
                  <a:pt x="624" y="1000"/>
                  <a:pt x="548" y="1025"/>
                  <a:pt x="573" y="1050"/>
                </a:cubicBezTo>
                <a:cubicBezTo>
                  <a:pt x="573" y="1075"/>
                  <a:pt x="599" y="1100"/>
                  <a:pt x="673" y="1100"/>
                </a:cubicBezTo>
                <a:cubicBezTo>
                  <a:pt x="724" y="1125"/>
                  <a:pt x="748" y="1175"/>
                  <a:pt x="773" y="1175"/>
                </a:cubicBezTo>
                <a:cubicBezTo>
                  <a:pt x="799" y="1175"/>
                  <a:pt x="799" y="1150"/>
                  <a:pt x="799" y="1125"/>
                </a:cubicBezTo>
                <a:cubicBezTo>
                  <a:pt x="799" y="1075"/>
                  <a:pt x="824" y="1025"/>
                  <a:pt x="824" y="1025"/>
                </a:cubicBezTo>
                <a:cubicBezTo>
                  <a:pt x="848" y="1025"/>
                  <a:pt x="824" y="1000"/>
                  <a:pt x="748" y="1025"/>
                </a:cubicBezTo>
                <a:close/>
                <a:moveTo>
                  <a:pt x="225" y="700"/>
                </a:moveTo>
                <a:lnTo>
                  <a:pt x="225" y="700"/>
                </a:lnTo>
                <a:cubicBezTo>
                  <a:pt x="200" y="725"/>
                  <a:pt x="174" y="700"/>
                  <a:pt x="149" y="725"/>
                </a:cubicBezTo>
                <a:cubicBezTo>
                  <a:pt x="149" y="750"/>
                  <a:pt x="200" y="800"/>
                  <a:pt x="200" y="850"/>
                </a:cubicBezTo>
                <a:cubicBezTo>
                  <a:pt x="174" y="900"/>
                  <a:pt x="200" y="975"/>
                  <a:pt x="225" y="925"/>
                </a:cubicBezTo>
                <a:cubicBezTo>
                  <a:pt x="249" y="900"/>
                  <a:pt x="274" y="925"/>
                  <a:pt x="300" y="900"/>
                </a:cubicBezTo>
                <a:cubicBezTo>
                  <a:pt x="325" y="875"/>
                  <a:pt x="300" y="775"/>
                  <a:pt x="300" y="750"/>
                </a:cubicBezTo>
                <a:cubicBezTo>
                  <a:pt x="325" y="700"/>
                  <a:pt x="249" y="675"/>
                  <a:pt x="225" y="700"/>
                </a:cubicBezTo>
                <a:close/>
                <a:moveTo>
                  <a:pt x="899" y="650"/>
                </a:moveTo>
                <a:lnTo>
                  <a:pt x="899" y="650"/>
                </a:lnTo>
                <a:cubicBezTo>
                  <a:pt x="873" y="650"/>
                  <a:pt x="899" y="600"/>
                  <a:pt x="824" y="600"/>
                </a:cubicBezTo>
                <a:cubicBezTo>
                  <a:pt x="773" y="600"/>
                  <a:pt x="698" y="525"/>
                  <a:pt x="698" y="450"/>
                </a:cubicBezTo>
                <a:cubicBezTo>
                  <a:pt x="673" y="375"/>
                  <a:pt x="573" y="375"/>
                  <a:pt x="548" y="325"/>
                </a:cubicBezTo>
                <a:cubicBezTo>
                  <a:pt x="524" y="275"/>
                  <a:pt x="573" y="275"/>
                  <a:pt x="548" y="225"/>
                </a:cubicBezTo>
                <a:cubicBezTo>
                  <a:pt x="548" y="200"/>
                  <a:pt x="573" y="175"/>
                  <a:pt x="599" y="175"/>
                </a:cubicBezTo>
                <a:cubicBezTo>
                  <a:pt x="599" y="125"/>
                  <a:pt x="599" y="75"/>
                  <a:pt x="599" y="50"/>
                </a:cubicBezTo>
                <a:cubicBezTo>
                  <a:pt x="573" y="50"/>
                  <a:pt x="573" y="50"/>
                  <a:pt x="548" y="50"/>
                </a:cubicBezTo>
                <a:cubicBezTo>
                  <a:pt x="548" y="25"/>
                  <a:pt x="548" y="0"/>
                  <a:pt x="548" y="0"/>
                </a:cubicBezTo>
                <a:cubicBezTo>
                  <a:pt x="524" y="0"/>
                  <a:pt x="473" y="0"/>
                  <a:pt x="473" y="0"/>
                </a:cubicBezTo>
                <a:cubicBezTo>
                  <a:pt x="448" y="25"/>
                  <a:pt x="425" y="50"/>
                  <a:pt x="400" y="25"/>
                </a:cubicBezTo>
                <a:lnTo>
                  <a:pt x="400" y="25"/>
                </a:lnTo>
                <a:cubicBezTo>
                  <a:pt x="374" y="50"/>
                  <a:pt x="374" y="50"/>
                  <a:pt x="374" y="50"/>
                </a:cubicBezTo>
                <a:cubicBezTo>
                  <a:pt x="374" y="50"/>
                  <a:pt x="374" y="50"/>
                  <a:pt x="349" y="50"/>
                </a:cubicBezTo>
                <a:cubicBezTo>
                  <a:pt x="349" y="50"/>
                  <a:pt x="325" y="50"/>
                  <a:pt x="325" y="75"/>
                </a:cubicBezTo>
                <a:cubicBezTo>
                  <a:pt x="325" y="100"/>
                  <a:pt x="300" y="75"/>
                  <a:pt x="300" y="75"/>
                </a:cubicBezTo>
                <a:cubicBezTo>
                  <a:pt x="274" y="75"/>
                  <a:pt x="249" y="75"/>
                  <a:pt x="249" y="100"/>
                </a:cubicBezTo>
                <a:cubicBezTo>
                  <a:pt x="249" y="125"/>
                  <a:pt x="249" y="150"/>
                  <a:pt x="225" y="125"/>
                </a:cubicBezTo>
                <a:cubicBezTo>
                  <a:pt x="200" y="125"/>
                  <a:pt x="174" y="75"/>
                  <a:pt x="174" y="75"/>
                </a:cubicBezTo>
                <a:cubicBezTo>
                  <a:pt x="174" y="75"/>
                  <a:pt x="149" y="150"/>
                  <a:pt x="125" y="150"/>
                </a:cubicBezTo>
                <a:cubicBezTo>
                  <a:pt x="125" y="150"/>
                  <a:pt x="74" y="150"/>
                  <a:pt x="49" y="150"/>
                </a:cubicBezTo>
                <a:cubicBezTo>
                  <a:pt x="49" y="175"/>
                  <a:pt x="49" y="175"/>
                  <a:pt x="49" y="200"/>
                </a:cubicBezTo>
                <a:cubicBezTo>
                  <a:pt x="74" y="200"/>
                  <a:pt x="49" y="225"/>
                  <a:pt x="49" y="225"/>
                </a:cubicBezTo>
                <a:cubicBezTo>
                  <a:pt x="25" y="225"/>
                  <a:pt x="0" y="225"/>
                  <a:pt x="25" y="250"/>
                </a:cubicBezTo>
                <a:cubicBezTo>
                  <a:pt x="49" y="275"/>
                  <a:pt x="74" y="275"/>
                  <a:pt x="49" y="300"/>
                </a:cubicBezTo>
                <a:cubicBezTo>
                  <a:pt x="25" y="325"/>
                  <a:pt x="49" y="350"/>
                  <a:pt x="74" y="350"/>
                </a:cubicBezTo>
                <a:cubicBezTo>
                  <a:pt x="100" y="350"/>
                  <a:pt x="125" y="350"/>
                  <a:pt x="125" y="350"/>
                </a:cubicBezTo>
                <a:cubicBezTo>
                  <a:pt x="100" y="375"/>
                  <a:pt x="100" y="375"/>
                  <a:pt x="100" y="400"/>
                </a:cubicBezTo>
                <a:cubicBezTo>
                  <a:pt x="125" y="375"/>
                  <a:pt x="125" y="375"/>
                  <a:pt x="149" y="375"/>
                </a:cubicBezTo>
                <a:cubicBezTo>
                  <a:pt x="174" y="350"/>
                  <a:pt x="174" y="325"/>
                  <a:pt x="225" y="325"/>
                </a:cubicBezTo>
                <a:cubicBezTo>
                  <a:pt x="274" y="300"/>
                  <a:pt x="325" y="350"/>
                  <a:pt x="349" y="375"/>
                </a:cubicBezTo>
                <a:cubicBezTo>
                  <a:pt x="374" y="400"/>
                  <a:pt x="374" y="400"/>
                  <a:pt x="374" y="425"/>
                </a:cubicBezTo>
                <a:cubicBezTo>
                  <a:pt x="374" y="450"/>
                  <a:pt x="400" y="500"/>
                  <a:pt x="473" y="550"/>
                </a:cubicBezTo>
                <a:cubicBezTo>
                  <a:pt x="524" y="600"/>
                  <a:pt x="548" y="625"/>
                  <a:pt x="599" y="650"/>
                </a:cubicBezTo>
                <a:cubicBezTo>
                  <a:pt x="624" y="675"/>
                  <a:pt x="673" y="675"/>
                  <a:pt x="673" y="700"/>
                </a:cubicBezTo>
                <a:cubicBezTo>
                  <a:pt x="698" y="725"/>
                  <a:pt x="724" y="725"/>
                  <a:pt x="773" y="750"/>
                </a:cubicBezTo>
                <a:cubicBezTo>
                  <a:pt x="799" y="775"/>
                  <a:pt x="799" y="800"/>
                  <a:pt x="824" y="800"/>
                </a:cubicBezTo>
                <a:cubicBezTo>
                  <a:pt x="873" y="800"/>
                  <a:pt x="848" y="825"/>
                  <a:pt x="873" y="850"/>
                </a:cubicBezTo>
                <a:cubicBezTo>
                  <a:pt x="873" y="875"/>
                  <a:pt x="899" y="925"/>
                  <a:pt x="873" y="950"/>
                </a:cubicBezTo>
                <a:cubicBezTo>
                  <a:pt x="848" y="1000"/>
                  <a:pt x="848" y="1025"/>
                  <a:pt x="873" y="1025"/>
                </a:cubicBezTo>
                <a:cubicBezTo>
                  <a:pt x="873" y="1025"/>
                  <a:pt x="924" y="975"/>
                  <a:pt x="924" y="950"/>
                </a:cubicBezTo>
                <a:cubicBezTo>
                  <a:pt x="924" y="925"/>
                  <a:pt x="949" y="925"/>
                  <a:pt x="973" y="900"/>
                </a:cubicBezTo>
                <a:cubicBezTo>
                  <a:pt x="999" y="875"/>
                  <a:pt x="949" y="875"/>
                  <a:pt x="924" y="825"/>
                </a:cubicBezTo>
                <a:cubicBezTo>
                  <a:pt x="924" y="800"/>
                  <a:pt x="973" y="750"/>
                  <a:pt x="1024" y="800"/>
                </a:cubicBezTo>
                <a:cubicBezTo>
                  <a:pt x="1073" y="825"/>
                  <a:pt x="1099" y="850"/>
                  <a:pt x="1099" y="800"/>
                </a:cubicBezTo>
                <a:cubicBezTo>
                  <a:pt x="1099" y="750"/>
                  <a:pt x="949" y="675"/>
                  <a:pt x="899" y="650"/>
                </a:cubicBezTo>
                <a:close/>
              </a:path>
            </a:pathLst>
          </a:custGeom>
          <a:solidFill>
            <a:schemeClr val="accent3">
              <a:lumMod val="75000"/>
            </a:schemeClr>
          </a:solidFill>
          <a:ln w="3175" cap="flat">
            <a:solidFill>
              <a:schemeClr val="accent3">
                <a:lumMod val="75000"/>
              </a:schemeClr>
            </a:solidFill>
            <a:bevel/>
            <a:headEnd/>
            <a:tailEnd/>
          </a:ln>
          <a:effectLst/>
        </p:spPr>
        <p:txBody>
          <a:bodyPr wrap="none" anchor="ctr"/>
          <a:lstStyle/>
          <a:p>
            <a:pPr defTabSz="914354">
              <a:defRPr/>
            </a:pPr>
            <a:endParaRPr lang="en-US">
              <a:solidFill>
                <a:srgbClr val="13171F"/>
              </a:solidFill>
              <a:latin typeface="Microsoft Sans Serif"/>
            </a:endParaRPr>
          </a:p>
        </p:txBody>
      </p:sp>
      <p:sp>
        <p:nvSpPr>
          <p:cNvPr id="327" name="Freeform 174">
            <a:extLst>
              <a:ext uri="{FF2B5EF4-FFF2-40B4-BE49-F238E27FC236}">
                <a16:creationId xmlns:a16="http://schemas.microsoft.com/office/drawing/2014/main" id="{85A1242E-9E18-3A4B-8576-7705F17A5E4B}"/>
              </a:ext>
            </a:extLst>
          </p:cNvPr>
          <p:cNvSpPr>
            <a:spLocks noChangeArrowheads="1"/>
          </p:cNvSpPr>
          <p:nvPr/>
        </p:nvSpPr>
        <p:spPr bwMode="auto">
          <a:xfrm>
            <a:off x="5965220" y="3297888"/>
            <a:ext cx="350155" cy="375467"/>
          </a:xfrm>
          <a:custGeom>
            <a:avLst/>
            <a:gdLst>
              <a:gd name="T0" fmla="*/ 748 w 1100"/>
              <a:gd name="T1" fmla="*/ 1025 h 1176"/>
              <a:gd name="T2" fmla="*/ 573 w 1100"/>
              <a:gd name="T3" fmla="*/ 1050 h 1176"/>
              <a:gd name="T4" fmla="*/ 773 w 1100"/>
              <a:gd name="T5" fmla="*/ 1175 h 1176"/>
              <a:gd name="T6" fmla="*/ 824 w 1100"/>
              <a:gd name="T7" fmla="*/ 1025 h 1176"/>
              <a:gd name="T8" fmla="*/ 225 w 1100"/>
              <a:gd name="T9" fmla="*/ 700 h 1176"/>
              <a:gd name="T10" fmla="*/ 149 w 1100"/>
              <a:gd name="T11" fmla="*/ 725 h 1176"/>
              <a:gd name="T12" fmla="*/ 225 w 1100"/>
              <a:gd name="T13" fmla="*/ 925 h 1176"/>
              <a:gd name="T14" fmla="*/ 300 w 1100"/>
              <a:gd name="T15" fmla="*/ 750 h 1176"/>
              <a:gd name="T16" fmla="*/ 899 w 1100"/>
              <a:gd name="T17" fmla="*/ 650 h 1176"/>
              <a:gd name="T18" fmla="*/ 824 w 1100"/>
              <a:gd name="T19" fmla="*/ 600 h 1176"/>
              <a:gd name="T20" fmla="*/ 548 w 1100"/>
              <a:gd name="T21" fmla="*/ 325 h 1176"/>
              <a:gd name="T22" fmla="*/ 599 w 1100"/>
              <a:gd name="T23" fmla="*/ 175 h 1176"/>
              <a:gd name="T24" fmla="*/ 548 w 1100"/>
              <a:gd name="T25" fmla="*/ 50 h 1176"/>
              <a:gd name="T26" fmla="*/ 473 w 1100"/>
              <a:gd name="T27" fmla="*/ 0 h 1176"/>
              <a:gd name="T28" fmla="*/ 400 w 1100"/>
              <a:gd name="T29" fmla="*/ 25 h 1176"/>
              <a:gd name="T30" fmla="*/ 349 w 1100"/>
              <a:gd name="T31" fmla="*/ 50 h 1176"/>
              <a:gd name="T32" fmla="*/ 300 w 1100"/>
              <a:gd name="T33" fmla="*/ 75 h 1176"/>
              <a:gd name="T34" fmla="*/ 225 w 1100"/>
              <a:gd name="T35" fmla="*/ 125 h 1176"/>
              <a:gd name="T36" fmla="*/ 125 w 1100"/>
              <a:gd name="T37" fmla="*/ 150 h 1176"/>
              <a:gd name="T38" fmla="*/ 49 w 1100"/>
              <a:gd name="T39" fmla="*/ 200 h 1176"/>
              <a:gd name="T40" fmla="*/ 25 w 1100"/>
              <a:gd name="T41" fmla="*/ 250 h 1176"/>
              <a:gd name="T42" fmla="*/ 74 w 1100"/>
              <a:gd name="T43" fmla="*/ 350 h 1176"/>
              <a:gd name="T44" fmla="*/ 100 w 1100"/>
              <a:gd name="T45" fmla="*/ 400 h 1176"/>
              <a:gd name="T46" fmla="*/ 225 w 1100"/>
              <a:gd name="T47" fmla="*/ 325 h 1176"/>
              <a:gd name="T48" fmla="*/ 374 w 1100"/>
              <a:gd name="T49" fmla="*/ 425 h 1176"/>
              <a:gd name="T50" fmla="*/ 599 w 1100"/>
              <a:gd name="T51" fmla="*/ 650 h 1176"/>
              <a:gd name="T52" fmla="*/ 773 w 1100"/>
              <a:gd name="T53" fmla="*/ 750 h 1176"/>
              <a:gd name="T54" fmla="*/ 873 w 1100"/>
              <a:gd name="T55" fmla="*/ 850 h 1176"/>
              <a:gd name="T56" fmla="*/ 873 w 1100"/>
              <a:gd name="T57" fmla="*/ 1025 h 1176"/>
              <a:gd name="T58" fmla="*/ 973 w 1100"/>
              <a:gd name="T59" fmla="*/ 900 h 1176"/>
              <a:gd name="T60" fmla="*/ 1024 w 1100"/>
              <a:gd name="T61" fmla="*/ 800 h 1176"/>
              <a:gd name="T62" fmla="*/ 899 w 1100"/>
              <a:gd name="T63" fmla="*/ 650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0" h="1176">
                <a:moveTo>
                  <a:pt x="748" y="1025"/>
                </a:moveTo>
                <a:lnTo>
                  <a:pt x="748" y="1025"/>
                </a:lnTo>
                <a:cubicBezTo>
                  <a:pt x="698" y="1025"/>
                  <a:pt x="673" y="1025"/>
                  <a:pt x="648" y="1025"/>
                </a:cubicBezTo>
                <a:cubicBezTo>
                  <a:pt x="624" y="1000"/>
                  <a:pt x="548" y="1025"/>
                  <a:pt x="573" y="1050"/>
                </a:cubicBezTo>
                <a:cubicBezTo>
                  <a:pt x="573" y="1075"/>
                  <a:pt x="599" y="1100"/>
                  <a:pt x="673" y="1100"/>
                </a:cubicBezTo>
                <a:cubicBezTo>
                  <a:pt x="724" y="1125"/>
                  <a:pt x="748" y="1175"/>
                  <a:pt x="773" y="1175"/>
                </a:cubicBezTo>
                <a:cubicBezTo>
                  <a:pt x="799" y="1175"/>
                  <a:pt x="799" y="1150"/>
                  <a:pt x="799" y="1125"/>
                </a:cubicBezTo>
                <a:cubicBezTo>
                  <a:pt x="799" y="1075"/>
                  <a:pt x="824" y="1025"/>
                  <a:pt x="824" y="1025"/>
                </a:cubicBezTo>
                <a:cubicBezTo>
                  <a:pt x="848" y="1025"/>
                  <a:pt x="824" y="1000"/>
                  <a:pt x="748" y="1025"/>
                </a:cubicBezTo>
                <a:close/>
                <a:moveTo>
                  <a:pt x="225" y="700"/>
                </a:moveTo>
                <a:lnTo>
                  <a:pt x="225" y="700"/>
                </a:lnTo>
                <a:cubicBezTo>
                  <a:pt x="200" y="725"/>
                  <a:pt x="174" y="700"/>
                  <a:pt x="149" y="725"/>
                </a:cubicBezTo>
                <a:cubicBezTo>
                  <a:pt x="149" y="750"/>
                  <a:pt x="200" y="800"/>
                  <a:pt x="200" y="850"/>
                </a:cubicBezTo>
                <a:cubicBezTo>
                  <a:pt x="174" y="900"/>
                  <a:pt x="200" y="975"/>
                  <a:pt x="225" y="925"/>
                </a:cubicBezTo>
                <a:cubicBezTo>
                  <a:pt x="249" y="900"/>
                  <a:pt x="274" y="925"/>
                  <a:pt x="300" y="900"/>
                </a:cubicBezTo>
                <a:cubicBezTo>
                  <a:pt x="325" y="875"/>
                  <a:pt x="300" y="775"/>
                  <a:pt x="300" y="750"/>
                </a:cubicBezTo>
                <a:cubicBezTo>
                  <a:pt x="325" y="700"/>
                  <a:pt x="249" y="675"/>
                  <a:pt x="225" y="700"/>
                </a:cubicBezTo>
                <a:close/>
                <a:moveTo>
                  <a:pt x="899" y="650"/>
                </a:moveTo>
                <a:lnTo>
                  <a:pt x="899" y="650"/>
                </a:lnTo>
                <a:cubicBezTo>
                  <a:pt x="873" y="650"/>
                  <a:pt x="899" y="600"/>
                  <a:pt x="824" y="600"/>
                </a:cubicBezTo>
                <a:cubicBezTo>
                  <a:pt x="773" y="600"/>
                  <a:pt x="698" y="525"/>
                  <a:pt x="698" y="450"/>
                </a:cubicBezTo>
                <a:cubicBezTo>
                  <a:pt x="673" y="375"/>
                  <a:pt x="573" y="375"/>
                  <a:pt x="548" y="325"/>
                </a:cubicBezTo>
                <a:cubicBezTo>
                  <a:pt x="524" y="275"/>
                  <a:pt x="573" y="275"/>
                  <a:pt x="548" y="225"/>
                </a:cubicBezTo>
                <a:cubicBezTo>
                  <a:pt x="548" y="200"/>
                  <a:pt x="573" y="175"/>
                  <a:pt x="599" y="175"/>
                </a:cubicBezTo>
                <a:cubicBezTo>
                  <a:pt x="599" y="125"/>
                  <a:pt x="599" y="75"/>
                  <a:pt x="599" y="50"/>
                </a:cubicBezTo>
                <a:cubicBezTo>
                  <a:pt x="573" y="50"/>
                  <a:pt x="573" y="50"/>
                  <a:pt x="548" y="50"/>
                </a:cubicBezTo>
                <a:cubicBezTo>
                  <a:pt x="548" y="25"/>
                  <a:pt x="548" y="0"/>
                  <a:pt x="548" y="0"/>
                </a:cubicBezTo>
                <a:cubicBezTo>
                  <a:pt x="524" y="0"/>
                  <a:pt x="473" y="0"/>
                  <a:pt x="473" y="0"/>
                </a:cubicBezTo>
                <a:cubicBezTo>
                  <a:pt x="448" y="25"/>
                  <a:pt x="425" y="50"/>
                  <a:pt x="400" y="25"/>
                </a:cubicBezTo>
                <a:lnTo>
                  <a:pt x="400" y="25"/>
                </a:lnTo>
                <a:cubicBezTo>
                  <a:pt x="374" y="50"/>
                  <a:pt x="374" y="50"/>
                  <a:pt x="374" y="50"/>
                </a:cubicBezTo>
                <a:cubicBezTo>
                  <a:pt x="374" y="50"/>
                  <a:pt x="374" y="50"/>
                  <a:pt x="349" y="50"/>
                </a:cubicBezTo>
                <a:cubicBezTo>
                  <a:pt x="349" y="50"/>
                  <a:pt x="325" y="50"/>
                  <a:pt x="325" y="75"/>
                </a:cubicBezTo>
                <a:cubicBezTo>
                  <a:pt x="325" y="100"/>
                  <a:pt x="300" y="75"/>
                  <a:pt x="300" y="75"/>
                </a:cubicBezTo>
                <a:cubicBezTo>
                  <a:pt x="274" y="75"/>
                  <a:pt x="249" y="75"/>
                  <a:pt x="249" y="100"/>
                </a:cubicBezTo>
                <a:cubicBezTo>
                  <a:pt x="249" y="125"/>
                  <a:pt x="249" y="150"/>
                  <a:pt x="225" y="125"/>
                </a:cubicBezTo>
                <a:cubicBezTo>
                  <a:pt x="200" y="125"/>
                  <a:pt x="174" y="75"/>
                  <a:pt x="174" y="75"/>
                </a:cubicBezTo>
                <a:cubicBezTo>
                  <a:pt x="174" y="75"/>
                  <a:pt x="149" y="150"/>
                  <a:pt x="125" y="150"/>
                </a:cubicBezTo>
                <a:cubicBezTo>
                  <a:pt x="125" y="150"/>
                  <a:pt x="74" y="150"/>
                  <a:pt x="49" y="150"/>
                </a:cubicBezTo>
                <a:cubicBezTo>
                  <a:pt x="49" y="175"/>
                  <a:pt x="49" y="175"/>
                  <a:pt x="49" y="200"/>
                </a:cubicBezTo>
                <a:cubicBezTo>
                  <a:pt x="74" y="200"/>
                  <a:pt x="49" y="225"/>
                  <a:pt x="49" y="225"/>
                </a:cubicBezTo>
                <a:cubicBezTo>
                  <a:pt x="25" y="225"/>
                  <a:pt x="0" y="225"/>
                  <a:pt x="25" y="250"/>
                </a:cubicBezTo>
                <a:cubicBezTo>
                  <a:pt x="49" y="275"/>
                  <a:pt x="74" y="275"/>
                  <a:pt x="49" y="300"/>
                </a:cubicBezTo>
                <a:cubicBezTo>
                  <a:pt x="25" y="325"/>
                  <a:pt x="49" y="350"/>
                  <a:pt x="74" y="350"/>
                </a:cubicBezTo>
                <a:cubicBezTo>
                  <a:pt x="100" y="350"/>
                  <a:pt x="125" y="350"/>
                  <a:pt x="125" y="350"/>
                </a:cubicBezTo>
                <a:cubicBezTo>
                  <a:pt x="100" y="375"/>
                  <a:pt x="100" y="375"/>
                  <a:pt x="100" y="400"/>
                </a:cubicBezTo>
                <a:cubicBezTo>
                  <a:pt x="125" y="375"/>
                  <a:pt x="125" y="375"/>
                  <a:pt x="149" y="375"/>
                </a:cubicBezTo>
                <a:cubicBezTo>
                  <a:pt x="174" y="350"/>
                  <a:pt x="174" y="325"/>
                  <a:pt x="225" y="325"/>
                </a:cubicBezTo>
                <a:cubicBezTo>
                  <a:pt x="274" y="300"/>
                  <a:pt x="325" y="350"/>
                  <a:pt x="349" y="375"/>
                </a:cubicBezTo>
                <a:cubicBezTo>
                  <a:pt x="374" y="400"/>
                  <a:pt x="374" y="400"/>
                  <a:pt x="374" y="425"/>
                </a:cubicBezTo>
                <a:cubicBezTo>
                  <a:pt x="374" y="450"/>
                  <a:pt x="400" y="500"/>
                  <a:pt x="473" y="550"/>
                </a:cubicBezTo>
                <a:cubicBezTo>
                  <a:pt x="524" y="600"/>
                  <a:pt x="548" y="625"/>
                  <a:pt x="599" y="650"/>
                </a:cubicBezTo>
                <a:cubicBezTo>
                  <a:pt x="624" y="675"/>
                  <a:pt x="673" y="675"/>
                  <a:pt x="673" y="700"/>
                </a:cubicBezTo>
                <a:cubicBezTo>
                  <a:pt x="698" y="725"/>
                  <a:pt x="724" y="725"/>
                  <a:pt x="773" y="750"/>
                </a:cubicBezTo>
                <a:cubicBezTo>
                  <a:pt x="799" y="775"/>
                  <a:pt x="799" y="800"/>
                  <a:pt x="824" y="800"/>
                </a:cubicBezTo>
                <a:cubicBezTo>
                  <a:pt x="873" y="800"/>
                  <a:pt x="848" y="825"/>
                  <a:pt x="873" y="850"/>
                </a:cubicBezTo>
                <a:cubicBezTo>
                  <a:pt x="873" y="875"/>
                  <a:pt x="899" y="925"/>
                  <a:pt x="873" y="950"/>
                </a:cubicBezTo>
                <a:cubicBezTo>
                  <a:pt x="848" y="1000"/>
                  <a:pt x="848" y="1025"/>
                  <a:pt x="873" y="1025"/>
                </a:cubicBezTo>
                <a:cubicBezTo>
                  <a:pt x="873" y="1025"/>
                  <a:pt x="924" y="975"/>
                  <a:pt x="924" y="950"/>
                </a:cubicBezTo>
                <a:cubicBezTo>
                  <a:pt x="924" y="925"/>
                  <a:pt x="949" y="925"/>
                  <a:pt x="973" y="900"/>
                </a:cubicBezTo>
                <a:cubicBezTo>
                  <a:pt x="999" y="875"/>
                  <a:pt x="949" y="875"/>
                  <a:pt x="924" y="825"/>
                </a:cubicBezTo>
                <a:cubicBezTo>
                  <a:pt x="924" y="800"/>
                  <a:pt x="973" y="750"/>
                  <a:pt x="1024" y="800"/>
                </a:cubicBezTo>
                <a:cubicBezTo>
                  <a:pt x="1073" y="825"/>
                  <a:pt x="1099" y="850"/>
                  <a:pt x="1099" y="800"/>
                </a:cubicBezTo>
                <a:cubicBezTo>
                  <a:pt x="1099" y="750"/>
                  <a:pt x="949" y="675"/>
                  <a:pt x="899" y="650"/>
                </a:cubicBezTo>
                <a:close/>
              </a:path>
            </a:pathLst>
          </a:custGeom>
          <a:solidFill>
            <a:schemeClr val="accent4"/>
          </a:solidFill>
          <a:ln w="317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47" name="Freeform: Shape 83">
            <a:extLst>
              <a:ext uri="{FF2B5EF4-FFF2-40B4-BE49-F238E27FC236}">
                <a16:creationId xmlns:a16="http://schemas.microsoft.com/office/drawing/2014/main" id="{08A12FDE-73F5-A54A-9C05-AC611658D762}"/>
              </a:ext>
            </a:extLst>
          </p:cNvPr>
          <p:cNvSpPr/>
          <p:nvPr/>
        </p:nvSpPr>
        <p:spPr>
          <a:xfrm flipH="1">
            <a:off x="6156313" y="1171796"/>
            <a:ext cx="2406719" cy="2274905"/>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354">
              <a:defRPr/>
            </a:pPr>
            <a:endParaRPr lang="en-US">
              <a:ln>
                <a:solidFill>
                  <a:srgbClr val="F7F8FA"/>
                </a:solidFill>
              </a:ln>
              <a:solidFill>
                <a:srgbClr val="F7F8FA"/>
              </a:solidFill>
              <a:latin typeface="Microsoft Sans Serif"/>
            </a:endParaRPr>
          </a:p>
        </p:txBody>
      </p:sp>
      <p:sp>
        <p:nvSpPr>
          <p:cNvPr id="398" name="Freeform 6">
            <a:extLst>
              <a:ext uri="{FF2B5EF4-FFF2-40B4-BE49-F238E27FC236}">
                <a16:creationId xmlns:a16="http://schemas.microsoft.com/office/drawing/2014/main" id="{8537E637-FE19-4CF3-8A01-A3F2739F95AA}"/>
              </a:ext>
            </a:extLst>
          </p:cNvPr>
          <p:cNvSpPr>
            <a:spLocks noChangeArrowheads="1"/>
          </p:cNvSpPr>
          <p:nvPr/>
        </p:nvSpPr>
        <p:spPr bwMode="auto">
          <a:xfrm>
            <a:off x="6256414" y="5505686"/>
            <a:ext cx="478121" cy="423279"/>
          </a:xfrm>
          <a:custGeom>
            <a:avLst/>
            <a:gdLst>
              <a:gd name="T0" fmla="*/ 1425 w 1501"/>
              <a:gd name="T1" fmla="*/ 500 h 1326"/>
              <a:gd name="T2" fmla="*/ 1425 w 1501"/>
              <a:gd name="T3" fmla="*/ 500 h 1326"/>
              <a:gd name="T4" fmla="*/ 1425 w 1501"/>
              <a:gd name="T5" fmla="*/ 500 h 1326"/>
              <a:gd name="T6" fmla="*/ 1400 w 1501"/>
              <a:gd name="T7" fmla="*/ 525 h 1326"/>
              <a:gd name="T8" fmla="*/ 1350 w 1501"/>
              <a:gd name="T9" fmla="*/ 550 h 1326"/>
              <a:gd name="T10" fmla="*/ 1299 w 1501"/>
              <a:gd name="T11" fmla="*/ 450 h 1326"/>
              <a:gd name="T12" fmla="*/ 1375 w 1501"/>
              <a:gd name="T13" fmla="*/ 375 h 1326"/>
              <a:gd name="T14" fmla="*/ 1425 w 1501"/>
              <a:gd name="T15" fmla="*/ 400 h 1326"/>
              <a:gd name="T16" fmla="*/ 1425 w 1501"/>
              <a:gd name="T17" fmla="*/ 400 h 1326"/>
              <a:gd name="T18" fmla="*/ 1400 w 1501"/>
              <a:gd name="T19" fmla="*/ 225 h 1326"/>
              <a:gd name="T20" fmla="*/ 1350 w 1501"/>
              <a:gd name="T21" fmla="*/ 50 h 1326"/>
              <a:gd name="T22" fmla="*/ 1250 w 1501"/>
              <a:gd name="T23" fmla="*/ 25 h 1326"/>
              <a:gd name="T24" fmla="*/ 1150 w 1501"/>
              <a:gd name="T25" fmla="*/ 0 h 1326"/>
              <a:gd name="T26" fmla="*/ 1125 w 1501"/>
              <a:gd name="T27" fmla="*/ 50 h 1326"/>
              <a:gd name="T28" fmla="*/ 1050 w 1501"/>
              <a:gd name="T29" fmla="*/ 100 h 1326"/>
              <a:gd name="T30" fmla="*/ 975 w 1501"/>
              <a:gd name="T31" fmla="*/ 150 h 1326"/>
              <a:gd name="T32" fmla="*/ 950 w 1501"/>
              <a:gd name="T33" fmla="*/ 200 h 1326"/>
              <a:gd name="T34" fmla="*/ 875 w 1501"/>
              <a:gd name="T35" fmla="*/ 275 h 1326"/>
              <a:gd name="T36" fmla="*/ 825 w 1501"/>
              <a:gd name="T37" fmla="*/ 325 h 1326"/>
              <a:gd name="T38" fmla="*/ 750 w 1501"/>
              <a:gd name="T39" fmla="*/ 375 h 1326"/>
              <a:gd name="T40" fmla="*/ 625 w 1501"/>
              <a:gd name="T41" fmla="*/ 350 h 1326"/>
              <a:gd name="T42" fmla="*/ 574 w 1501"/>
              <a:gd name="T43" fmla="*/ 400 h 1326"/>
              <a:gd name="T44" fmla="*/ 474 w 1501"/>
              <a:gd name="T45" fmla="*/ 500 h 1326"/>
              <a:gd name="T46" fmla="*/ 374 w 1501"/>
              <a:gd name="T47" fmla="*/ 500 h 1326"/>
              <a:gd name="T48" fmla="*/ 374 w 1501"/>
              <a:gd name="T49" fmla="*/ 450 h 1326"/>
              <a:gd name="T50" fmla="*/ 374 w 1501"/>
              <a:gd name="T51" fmla="*/ 425 h 1326"/>
              <a:gd name="T52" fmla="*/ 350 w 1501"/>
              <a:gd name="T53" fmla="*/ 325 h 1326"/>
              <a:gd name="T54" fmla="*/ 300 w 1501"/>
              <a:gd name="T55" fmla="*/ 300 h 1326"/>
              <a:gd name="T56" fmla="*/ 300 w 1501"/>
              <a:gd name="T57" fmla="*/ 650 h 1326"/>
              <a:gd name="T58" fmla="*/ 250 w 1501"/>
              <a:gd name="T59" fmla="*/ 700 h 1326"/>
              <a:gd name="T60" fmla="*/ 125 w 1501"/>
              <a:gd name="T61" fmla="*/ 700 h 1326"/>
              <a:gd name="T62" fmla="*/ 74 w 1501"/>
              <a:gd name="T63" fmla="*/ 625 h 1326"/>
              <a:gd name="T64" fmla="*/ 25 w 1501"/>
              <a:gd name="T65" fmla="*/ 675 h 1326"/>
              <a:gd name="T66" fmla="*/ 0 w 1501"/>
              <a:gd name="T67" fmla="*/ 675 h 1326"/>
              <a:gd name="T68" fmla="*/ 50 w 1501"/>
              <a:gd name="T69" fmla="*/ 825 h 1326"/>
              <a:gd name="T70" fmla="*/ 150 w 1501"/>
              <a:gd name="T71" fmla="*/ 1001 h 1326"/>
              <a:gd name="T72" fmla="*/ 150 w 1501"/>
              <a:gd name="T73" fmla="*/ 1101 h 1326"/>
              <a:gd name="T74" fmla="*/ 150 w 1501"/>
              <a:gd name="T75" fmla="*/ 1175 h 1326"/>
              <a:gd name="T76" fmla="*/ 174 w 1501"/>
              <a:gd name="T77" fmla="*/ 1250 h 1326"/>
              <a:gd name="T78" fmla="*/ 225 w 1501"/>
              <a:gd name="T79" fmla="*/ 1275 h 1326"/>
              <a:gd name="T80" fmla="*/ 274 w 1501"/>
              <a:gd name="T81" fmla="*/ 1325 h 1326"/>
              <a:gd name="T82" fmla="*/ 325 w 1501"/>
              <a:gd name="T83" fmla="*/ 1325 h 1326"/>
              <a:gd name="T84" fmla="*/ 450 w 1501"/>
              <a:gd name="T85" fmla="*/ 1275 h 1326"/>
              <a:gd name="T86" fmla="*/ 525 w 1501"/>
              <a:gd name="T87" fmla="*/ 1250 h 1326"/>
              <a:gd name="T88" fmla="*/ 674 w 1501"/>
              <a:gd name="T89" fmla="*/ 1250 h 1326"/>
              <a:gd name="T90" fmla="*/ 774 w 1501"/>
              <a:gd name="T91" fmla="*/ 1225 h 1326"/>
              <a:gd name="T92" fmla="*/ 825 w 1501"/>
              <a:gd name="T93" fmla="*/ 1225 h 1326"/>
              <a:gd name="T94" fmla="*/ 900 w 1501"/>
              <a:gd name="T95" fmla="*/ 1201 h 1326"/>
              <a:gd name="T96" fmla="*/ 1099 w 1501"/>
              <a:gd name="T97" fmla="*/ 1075 h 1326"/>
              <a:gd name="T98" fmla="*/ 1325 w 1501"/>
              <a:gd name="T99" fmla="*/ 800 h 1326"/>
              <a:gd name="T100" fmla="*/ 1450 w 1501"/>
              <a:gd name="T101" fmla="*/ 650 h 1326"/>
              <a:gd name="T102" fmla="*/ 1500 w 1501"/>
              <a:gd name="T103" fmla="*/ 500 h 1326"/>
              <a:gd name="T104" fmla="*/ 1425 w 1501"/>
              <a:gd name="T105" fmla="*/ 500 h 1326"/>
              <a:gd name="T106" fmla="*/ 1125 w 1501"/>
              <a:gd name="T107" fmla="*/ 825 h 1326"/>
              <a:gd name="T108" fmla="*/ 1125 w 1501"/>
              <a:gd name="T109" fmla="*/ 825 h 1326"/>
              <a:gd name="T110" fmla="*/ 1075 w 1501"/>
              <a:gd name="T111" fmla="*/ 825 h 1326"/>
              <a:gd name="T112" fmla="*/ 1050 w 1501"/>
              <a:gd name="T113" fmla="*/ 875 h 1326"/>
              <a:gd name="T114" fmla="*/ 1025 w 1501"/>
              <a:gd name="T115" fmla="*/ 875 h 1326"/>
              <a:gd name="T116" fmla="*/ 950 w 1501"/>
              <a:gd name="T117" fmla="*/ 800 h 1326"/>
              <a:gd name="T118" fmla="*/ 1025 w 1501"/>
              <a:gd name="T119" fmla="*/ 725 h 1326"/>
              <a:gd name="T120" fmla="*/ 1099 w 1501"/>
              <a:gd name="T121" fmla="*/ 675 h 1326"/>
              <a:gd name="T122" fmla="*/ 1175 w 1501"/>
              <a:gd name="T123" fmla="*/ 750 h 1326"/>
              <a:gd name="T124" fmla="*/ 1125 w 1501"/>
              <a:gd name="T125" fmla="*/ 8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 h="1326">
                <a:moveTo>
                  <a:pt x="1425" y="500"/>
                </a:moveTo>
                <a:lnTo>
                  <a:pt x="1425" y="500"/>
                </a:lnTo>
                <a:lnTo>
                  <a:pt x="1425" y="500"/>
                </a:lnTo>
                <a:cubicBezTo>
                  <a:pt x="1425" y="500"/>
                  <a:pt x="1400" y="500"/>
                  <a:pt x="1400" y="525"/>
                </a:cubicBezTo>
                <a:cubicBezTo>
                  <a:pt x="1400" y="550"/>
                  <a:pt x="1375" y="550"/>
                  <a:pt x="1350" y="550"/>
                </a:cubicBezTo>
                <a:cubicBezTo>
                  <a:pt x="1325" y="525"/>
                  <a:pt x="1299" y="475"/>
                  <a:pt x="1299" y="450"/>
                </a:cubicBezTo>
                <a:cubicBezTo>
                  <a:pt x="1299" y="450"/>
                  <a:pt x="1350" y="375"/>
                  <a:pt x="1375" y="375"/>
                </a:cubicBezTo>
                <a:cubicBezTo>
                  <a:pt x="1375" y="375"/>
                  <a:pt x="1400" y="400"/>
                  <a:pt x="1425" y="400"/>
                </a:cubicBezTo>
                <a:lnTo>
                  <a:pt x="1425" y="400"/>
                </a:lnTo>
                <a:cubicBezTo>
                  <a:pt x="1425" y="375"/>
                  <a:pt x="1425" y="250"/>
                  <a:pt x="1400" y="225"/>
                </a:cubicBezTo>
                <a:cubicBezTo>
                  <a:pt x="1375" y="200"/>
                  <a:pt x="1350" y="75"/>
                  <a:pt x="1350" y="50"/>
                </a:cubicBezTo>
                <a:cubicBezTo>
                  <a:pt x="1350" y="25"/>
                  <a:pt x="1250" y="50"/>
                  <a:pt x="1250" y="25"/>
                </a:cubicBezTo>
                <a:cubicBezTo>
                  <a:pt x="1225" y="0"/>
                  <a:pt x="1150" y="25"/>
                  <a:pt x="1150" y="0"/>
                </a:cubicBezTo>
                <a:cubicBezTo>
                  <a:pt x="1125" y="25"/>
                  <a:pt x="1125" y="50"/>
                  <a:pt x="1125" y="50"/>
                </a:cubicBezTo>
                <a:cubicBezTo>
                  <a:pt x="1099" y="75"/>
                  <a:pt x="1075" y="50"/>
                  <a:pt x="1050" y="100"/>
                </a:cubicBezTo>
                <a:cubicBezTo>
                  <a:pt x="1050" y="125"/>
                  <a:pt x="1000" y="150"/>
                  <a:pt x="975" y="150"/>
                </a:cubicBezTo>
                <a:cubicBezTo>
                  <a:pt x="950" y="150"/>
                  <a:pt x="950" y="175"/>
                  <a:pt x="950" y="200"/>
                </a:cubicBezTo>
                <a:cubicBezTo>
                  <a:pt x="950" y="225"/>
                  <a:pt x="900" y="275"/>
                  <a:pt x="875" y="275"/>
                </a:cubicBezTo>
                <a:cubicBezTo>
                  <a:pt x="825" y="275"/>
                  <a:pt x="850" y="300"/>
                  <a:pt x="825" y="325"/>
                </a:cubicBezTo>
                <a:cubicBezTo>
                  <a:pt x="825" y="375"/>
                  <a:pt x="800" y="375"/>
                  <a:pt x="750" y="375"/>
                </a:cubicBezTo>
                <a:cubicBezTo>
                  <a:pt x="674" y="375"/>
                  <a:pt x="674" y="375"/>
                  <a:pt x="625" y="350"/>
                </a:cubicBezTo>
                <a:cubicBezTo>
                  <a:pt x="574" y="300"/>
                  <a:pt x="574" y="375"/>
                  <a:pt x="574" y="400"/>
                </a:cubicBezTo>
                <a:cubicBezTo>
                  <a:pt x="550" y="425"/>
                  <a:pt x="500" y="475"/>
                  <a:pt x="474" y="500"/>
                </a:cubicBezTo>
                <a:cubicBezTo>
                  <a:pt x="450" y="500"/>
                  <a:pt x="400" y="500"/>
                  <a:pt x="374" y="500"/>
                </a:cubicBezTo>
                <a:cubicBezTo>
                  <a:pt x="350" y="500"/>
                  <a:pt x="374" y="475"/>
                  <a:pt x="374" y="450"/>
                </a:cubicBezTo>
                <a:cubicBezTo>
                  <a:pt x="374" y="425"/>
                  <a:pt x="374" y="450"/>
                  <a:pt x="374" y="425"/>
                </a:cubicBezTo>
                <a:cubicBezTo>
                  <a:pt x="400" y="425"/>
                  <a:pt x="374" y="350"/>
                  <a:pt x="350" y="325"/>
                </a:cubicBezTo>
                <a:cubicBezTo>
                  <a:pt x="350" y="300"/>
                  <a:pt x="325" y="300"/>
                  <a:pt x="300" y="300"/>
                </a:cubicBezTo>
                <a:cubicBezTo>
                  <a:pt x="300" y="450"/>
                  <a:pt x="300" y="625"/>
                  <a:pt x="300" y="650"/>
                </a:cubicBezTo>
                <a:cubicBezTo>
                  <a:pt x="300" y="675"/>
                  <a:pt x="250" y="675"/>
                  <a:pt x="250" y="700"/>
                </a:cubicBezTo>
                <a:cubicBezTo>
                  <a:pt x="250" y="725"/>
                  <a:pt x="174" y="700"/>
                  <a:pt x="125" y="700"/>
                </a:cubicBezTo>
                <a:cubicBezTo>
                  <a:pt x="100" y="700"/>
                  <a:pt x="100" y="675"/>
                  <a:pt x="74" y="625"/>
                </a:cubicBezTo>
                <a:cubicBezTo>
                  <a:pt x="50" y="600"/>
                  <a:pt x="25" y="650"/>
                  <a:pt x="25" y="675"/>
                </a:cubicBezTo>
                <a:lnTo>
                  <a:pt x="0" y="675"/>
                </a:lnTo>
                <a:cubicBezTo>
                  <a:pt x="25" y="725"/>
                  <a:pt x="50" y="775"/>
                  <a:pt x="50" y="825"/>
                </a:cubicBezTo>
                <a:cubicBezTo>
                  <a:pt x="74" y="901"/>
                  <a:pt x="125" y="975"/>
                  <a:pt x="150" y="1001"/>
                </a:cubicBezTo>
                <a:cubicBezTo>
                  <a:pt x="174" y="1050"/>
                  <a:pt x="174" y="1101"/>
                  <a:pt x="150" y="1101"/>
                </a:cubicBezTo>
                <a:cubicBezTo>
                  <a:pt x="125" y="1101"/>
                  <a:pt x="125" y="1125"/>
                  <a:pt x="150" y="1175"/>
                </a:cubicBezTo>
                <a:cubicBezTo>
                  <a:pt x="174" y="1225"/>
                  <a:pt x="150" y="1250"/>
                  <a:pt x="174" y="1250"/>
                </a:cubicBezTo>
                <a:cubicBezTo>
                  <a:pt x="200" y="1250"/>
                  <a:pt x="200" y="1275"/>
                  <a:pt x="225" y="1275"/>
                </a:cubicBezTo>
                <a:cubicBezTo>
                  <a:pt x="250" y="1275"/>
                  <a:pt x="250" y="1301"/>
                  <a:pt x="274" y="1325"/>
                </a:cubicBezTo>
                <a:lnTo>
                  <a:pt x="325" y="1325"/>
                </a:lnTo>
                <a:cubicBezTo>
                  <a:pt x="350" y="1301"/>
                  <a:pt x="400" y="1275"/>
                  <a:pt x="450" y="1275"/>
                </a:cubicBezTo>
                <a:cubicBezTo>
                  <a:pt x="500" y="1275"/>
                  <a:pt x="474" y="1275"/>
                  <a:pt x="525" y="1250"/>
                </a:cubicBezTo>
                <a:cubicBezTo>
                  <a:pt x="574" y="1225"/>
                  <a:pt x="625" y="1225"/>
                  <a:pt x="674" y="1250"/>
                </a:cubicBezTo>
                <a:cubicBezTo>
                  <a:pt x="725" y="1250"/>
                  <a:pt x="750" y="1250"/>
                  <a:pt x="774" y="1225"/>
                </a:cubicBezTo>
                <a:cubicBezTo>
                  <a:pt x="774" y="1225"/>
                  <a:pt x="825" y="1250"/>
                  <a:pt x="825" y="1225"/>
                </a:cubicBezTo>
                <a:cubicBezTo>
                  <a:pt x="825" y="1201"/>
                  <a:pt x="875" y="1201"/>
                  <a:pt x="900" y="1201"/>
                </a:cubicBezTo>
                <a:cubicBezTo>
                  <a:pt x="925" y="1201"/>
                  <a:pt x="1025" y="1150"/>
                  <a:pt x="1099" y="1075"/>
                </a:cubicBezTo>
                <a:cubicBezTo>
                  <a:pt x="1175" y="1001"/>
                  <a:pt x="1275" y="875"/>
                  <a:pt x="1325" y="800"/>
                </a:cubicBezTo>
                <a:cubicBezTo>
                  <a:pt x="1350" y="725"/>
                  <a:pt x="1425" y="675"/>
                  <a:pt x="1450" y="650"/>
                </a:cubicBezTo>
                <a:cubicBezTo>
                  <a:pt x="1475" y="625"/>
                  <a:pt x="1500" y="550"/>
                  <a:pt x="1500" y="500"/>
                </a:cubicBezTo>
                <a:cubicBezTo>
                  <a:pt x="1475" y="500"/>
                  <a:pt x="1425" y="500"/>
                  <a:pt x="1425" y="500"/>
                </a:cubicBezTo>
                <a:close/>
                <a:moveTo>
                  <a:pt x="1125" y="825"/>
                </a:moveTo>
                <a:lnTo>
                  <a:pt x="1125" y="825"/>
                </a:lnTo>
                <a:cubicBezTo>
                  <a:pt x="1125" y="825"/>
                  <a:pt x="1075" y="800"/>
                  <a:pt x="1075" y="825"/>
                </a:cubicBezTo>
                <a:cubicBezTo>
                  <a:pt x="1075" y="850"/>
                  <a:pt x="1050" y="875"/>
                  <a:pt x="1050" y="875"/>
                </a:cubicBezTo>
                <a:cubicBezTo>
                  <a:pt x="1025" y="875"/>
                  <a:pt x="1025" y="875"/>
                  <a:pt x="1025" y="875"/>
                </a:cubicBezTo>
                <a:cubicBezTo>
                  <a:pt x="950" y="800"/>
                  <a:pt x="950" y="800"/>
                  <a:pt x="950" y="800"/>
                </a:cubicBezTo>
                <a:cubicBezTo>
                  <a:pt x="950" y="800"/>
                  <a:pt x="1000" y="725"/>
                  <a:pt x="1025" y="725"/>
                </a:cubicBezTo>
                <a:cubicBezTo>
                  <a:pt x="1025" y="700"/>
                  <a:pt x="1099" y="650"/>
                  <a:pt x="1099" y="675"/>
                </a:cubicBezTo>
                <a:cubicBezTo>
                  <a:pt x="1125" y="700"/>
                  <a:pt x="1175" y="725"/>
                  <a:pt x="1175" y="750"/>
                </a:cubicBezTo>
                <a:cubicBezTo>
                  <a:pt x="1175" y="775"/>
                  <a:pt x="1125" y="800"/>
                  <a:pt x="1125" y="825"/>
                </a:cubicBezTo>
                <a:close/>
              </a:path>
            </a:pathLst>
          </a:custGeom>
          <a:solidFill>
            <a:schemeClr val="accent3">
              <a:lumMod val="75000"/>
            </a:schemeClr>
          </a:solidFill>
          <a:ln w="9525" cap="flat">
            <a:solidFill>
              <a:schemeClr val="accent3">
                <a:lumMod val="75000"/>
              </a:schemeClr>
            </a:solidFill>
            <a:bevel/>
            <a:headEnd/>
            <a:tailEnd/>
          </a:ln>
          <a:effectLst/>
        </p:spPr>
        <p:txBody>
          <a:bodyPr wrap="none" anchor="ctr"/>
          <a:lstStyle/>
          <a:p>
            <a:pPr defTabSz="914354">
              <a:defRPr/>
            </a:pPr>
            <a:endParaRPr lang="en-US">
              <a:solidFill>
                <a:srgbClr val="13171F"/>
              </a:solidFill>
              <a:latin typeface="Microsoft Sans Serif"/>
            </a:endParaRPr>
          </a:p>
        </p:txBody>
      </p:sp>
      <p:sp>
        <p:nvSpPr>
          <p:cNvPr id="58" name="Freeform 6">
            <a:extLst>
              <a:ext uri="{FF2B5EF4-FFF2-40B4-BE49-F238E27FC236}">
                <a16:creationId xmlns:a16="http://schemas.microsoft.com/office/drawing/2014/main" id="{776C01CF-D22D-A348-8B02-F4B785934598}"/>
              </a:ext>
            </a:extLst>
          </p:cNvPr>
          <p:cNvSpPr>
            <a:spLocks noChangeArrowheads="1"/>
          </p:cNvSpPr>
          <p:nvPr/>
        </p:nvSpPr>
        <p:spPr bwMode="auto">
          <a:xfrm>
            <a:off x="6252096" y="5505686"/>
            <a:ext cx="478121" cy="423279"/>
          </a:xfrm>
          <a:custGeom>
            <a:avLst/>
            <a:gdLst>
              <a:gd name="T0" fmla="*/ 1425 w 1501"/>
              <a:gd name="T1" fmla="*/ 500 h 1326"/>
              <a:gd name="T2" fmla="*/ 1425 w 1501"/>
              <a:gd name="T3" fmla="*/ 500 h 1326"/>
              <a:gd name="T4" fmla="*/ 1425 w 1501"/>
              <a:gd name="T5" fmla="*/ 500 h 1326"/>
              <a:gd name="T6" fmla="*/ 1400 w 1501"/>
              <a:gd name="T7" fmla="*/ 525 h 1326"/>
              <a:gd name="T8" fmla="*/ 1350 w 1501"/>
              <a:gd name="T9" fmla="*/ 550 h 1326"/>
              <a:gd name="T10" fmla="*/ 1299 w 1501"/>
              <a:gd name="T11" fmla="*/ 450 h 1326"/>
              <a:gd name="T12" fmla="*/ 1375 w 1501"/>
              <a:gd name="T13" fmla="*/ 375 h 1326"/>
              <a:gd name="T14" fmla="*/ 1425 w 1501"/>
              <a:gd name="T15" fmla="*/ 400 h 1326"/>
              <a:gd name="T16" fmla="*/ 1425 w 1501"/>
              <a:gd name="T17" fmla="*/ 400 h 1326"/>
              <a:gd name="T18" fmla="*/ 1400 w 1501"/>
              <a:gd name="T19" fmla="*/ 225 h 1326"/>
              <a:gd name="T20" fmla="*/ 1350 w 1501"/>
              <a:gd name="T21" fmla="*/ 50 h 1326"/>
              <a:gd name="T22" fmla="*/ 1250 w 1501"/>
              <a:gd name="T23" fmla="*/ 25 h 1326"/>
              <a:gd name="T24" fmla="*/ 1150 w 1501"/>
              <a:gd name="T25" fmla="*/ 0 h 1326"/>
              <a:gd name="T26" fmla="*/ 1125 w 1501"/>
              <a:gd name="T27" fmla="*/ 50 h 1326"/>
              <a:gd name="T28" fmla="*/ 1050 w 1501"/>
              <a:gd name="T29" fmla="*/ 100 h 1326"/>
              <a:gd name="T30" fmla="*/ 975 w 1501"/>
              <a:gd name="T31" fmla="*/ 150 h 1326"/>
              <a:gd name="T32" fmla="*/ 950 w 1501"/>
              <a:gd name="T33" fmla="*/ 200 h 1326"/>
              <a:gd name="T34" fmla="*/ 875 w 1501"/>
              <a:gd name="T35" fmla="*/ 275 h 1326"/>
              <a:gd name="T36" fmla="*/ 825 w 1501"/>
              <a:gd name="T37" fmla="*/ 325 h 1326"/>
              <a:gd name="T38" fmla="*/ 750 w 1501"/>
              <a:gd name="T39" fmla="*/ 375 h 1326"/>
              <a:gd name="T40" fmla="*/ 625 w 1501"/>
              <a:gd name="T41" fmla="*/ 350 h 1326"/>
              <a:gd name="T42" fmla="*/ 574 w 1501"/>
              <a:gd name="T43" fmla="*/ 400 h 1326"/>
              <a:gd name="T44" fmla="*/ 474 w 1501"/>
              <a:gd name="T45" fmla="*/ 500 h 1326"/>
              <a:gd name="T46" fmla="*/ 374 w 1501"/>
              <a:gd name="T47" fmla="*/ 500 h 1326"/>
              <a:gd name="T48" fmla="*/ 374 w 1501"/>
              <a:gd name="T49" fmla="*/ 450 h 1326"/>
              <a:gd name="T50" fmla="*/ 374 w 1501"/>
              <a:gd name="T51" fmla="*/ 425 h 1326"/>
              <a:gd name="T52" fmla="*/ 350 w 1501"/>
              <a:gd name="T53" fmla="*/ 325 h 1326"/>
              <a:gd name="T54" fmla="*/ 300 w 1501"/>
              <a:gd name="T55" fmla="*/ 300 h 1326"/>
              <a:gd name="T56" fmla="*/ 300 w 1501"/>
              <a:gd name="T57" fmla="*/ 650 h 1326"/>
              <a:gd name="T58" fmla="*/ 250 w 1501"/>
              <a:gd name="T59" fmla="*/ 700 h 1326"/>
              <a:gd name="T60" fmla="*/ 125 w 1501"/>
              <a:gd name="T61" fmla="*/ 700 h 1326"/>
              <a:gd name="T62" fmla="*/ 74 w 1501"/>
              <a:gd name="T63" fmla="*/ 625 h 1326"/>
              <a:gd name="T64" fmla="*/ 25 w 1501"/>
              <a:gd name="T65" fmla="*/ 675 h 1326"/>
              <a:gd name="T66" fmla="*/ 0 w 1501"/>
              <a:gd name="T67" fmla="*/ 675 h 1326"/>
              <a:gd name="T68" fmla="*/ 50 w 1501"/>
              <a:gd name="T69" fmla="*/ 825 h 1326"/>
              <a:gd name="T70" fmla="*/ 150 w 1501"/>
              <a:gd name="T71" fmla="*/ 1001 h 1326"/>
              <a:gd name="T72" fmla="*/ 150 w 1501"/>
              <a:gd name="T73" fmla="*/ 1101 h 1326"/>
              <a:gd name="T74" fmla="*/ 150 w 1501"/>
              <a:gd name="T75" fmla="*/ 1175 h 1326"/>
              <a:gd name="T76" fmla="*/ 174 w 1501"/>
              <a:gd name="T77" fmla="*/ 1250 h 1326"/>
              <a:gd name="T78" fmla="*/ 225 w 1501"/>
              <a:gd name="T79" fmla="*/ 1275 h 1326"/>
              <a:gd name="T80" fmla="*/ 274 w 1501"/>
              <a:gd name="T81" fmla="*/ 1325 h 1326"/>
              <a:gd name="T82" fmla="*/ 325 w 1501"/>
              <a:gd name="T83" fmla="*/ 1325 h 1326"/>
              <a:gd name="T84" fmla="*/ 450 w 1501"/>
              <a:gd name="T85" fmla="*/ 1275 h 1326"/>
              <a:gd name="T86" fmla="*/ 525 w 1501"/>
              <a:gd name="T87" fmla="*/ 1250 h 1326"/>
              <a:gd name="T88" fmla="*/ 674 w 1501"/>
              <a:gd name="T89" fmla="*/ 1250 h 1326"/>
              <a:gd name="T90" fmla="*/ 774 w 1501"/>
              <a:gd name="T91" fmla="*/ 1225 h 1326"/>
              <a:gd name="T92" fmla="*/ 825 w 1501"/>
              <a:gd name="T93" fmla="*/ 1225 h 1326"/>
              <a:gd name="T94" fmla="*/ 900 w 1501"/>
              <a:gd name="T95" fmla="*/ 1201 h 1326"/>
              <a:gd name="T96" fmla="*/ 1099 w 1501"/>
              <a:gd name="T97" fmla="*/ 1075 h 1326"/>
              <a:gd name="T98" fmla="*/ 1325 w 1501"/>
              <a:gd name="T99" fmla="*/ 800 h 1326"/>
              <a:gd name="T100" fmla="*/ 1450 w 1501"/>
              <a:gd name="T101" fmla="*/ 650 h 1326"/>
              <a:gd name="T102" fmla="*/ 1500 w 1501"/>
              <a:gd name="T103" fmla="*/ 500 h 1326"/>
              <a:gd name="T104" fmla="*/ 1425 w 1501"/>
              <a:gd name="T105" fmla="*/ 500 h 1326"/>
              <a:gd name="T106" fmla="*/ 1125 w 1501"/>
              <a:gd name="T107" fmla="*/ 825 h 1326"/>
              <a:gd name="T108" fmla="*/ 1125 w 1501"/>
              <a:gd name="T109" fmla="*/ 825 h 1326"/>
              <a:gd name="T110" fmla="*/ 1075 w 1501"/>
              <a:gd name="T111" fmla="*/ 825 h 1326"/>
              <a:gd name="T112" fmla="*/ 1050 w 1501"/>
              <a:gd name="T113" fmla="*/ 875 h 1326"/>
              <a:gd name="T114" fmla="*/ 1025 w 1501"/>
              <a:gd name="T115" fmla="*/ 875 h 1326"/>
              <a:gd name="T116" fmla="*/ 950 w 1501"/>
              <a:gd name="T117" fmla="*/ 800 h 1326"/>
              <a:gd name="T118" fmla="*/ 1025 w 1501"/>
              <a:gd name="T119" fmla="*/ 725 h 1326"/>
              <a:gd name="T120" fmla="*/ 1099 w 1501"/>
              <a:gd name="T121" fmla="*/ 675 h 1326"/>
              <a:gd name="T122" fmla="*/ 1175 w 1501"/>
              <a:gd name="T123" fmla="*/ 750 h 1326"/>
              <a:gd name="T124" fmla="*/ 1125 w 1501"/>
              <a:gd name="T125" fmla="*/ 8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 h="1326">
                <a:moveTo>
                  <a:pt x="1425" y="500"/>
                </a:moveTo>
                <a:lnTo>
                  <a:pt x="1425" y="500"/>
                </a:lnTo>
                <a:lnTo>
                  <a:pt x="1425" y="500"/>
                </a:lnTo>
                <a:cubicBezTo>
                  <a:pt x="1425" y="500"/>
                  <a:pt x="1400" y="500"/>
                  <a:pt x="1400" y="525"/>
                </a:cubicBezTo>
                <a:cubicBezTo>
                  <a:pt x="1400" y="550"/>
                  <a:pt x="1375" y="550"/>
                  <a:pt x="1350" y="550"/>
                </a:cubicBezTo>
                <a:cubicBezTo>
                  <a:pt x="1325" y="525"/>
                  <a:pt x="1299" y="475"/>
                  <a:pt x="1299" y="450"/>
                </a:cubicBezTo>
                <a:cubicBezTo>
                  <a:pt x="1299" y="450"/>
                  <a:pt x="1350" y="375"/>
                  <a:pt x="1375" y="375"/>
                </a:cubicBezTo>
                <a:cubicBezTo>
                  <a:pt x="1375" y="375"/>
                  <a:pt x="1400" y="400"/>
                  <a:pt x="1425" y="400"/>
                </a:cubicBezTo>
                <a:lnTo>
                  <a:pt x="1425" y="400"/>
                </a:lnTo>
                <a:cubicBezTo>
                  <a:pt x="1425" y="375"/>
                  <a:pt x="1425" y="250"/>
                  <a:pt x="1400" y="225"/>
                </a:cubicBezTo>
                <a:cubicBezTo>
                  <a:pt x="1375" y="200"/>
                  <a:pt x="1350" y="75"/>
                  <a:pt x="1350" y="50"/>
                </a:cubicBezTo>
                <a:cubicBezTo>
                  <a:pt x="1350" y="25"/>
                  <a:pt x="1250" y="50"/>
                  <a:pt x="1250" y="25"/>
                </a:cubicBezTo>
                <a:cubicBezTo>
                  <a:pt x="1225" y="0"/>
                  <a:pt x="1150" y="25"/>
                  <a:pt x="1150" y="0"/>
                </a:cubicBezTo>
                <a:cubicBezTo>
                  <a:pt x="1125" y="25"/>
                  <a:pt x="1125" y="50"/>
                  <a:pt x="1125" y="50"/>
                </a:cubicBezTo>
                <a:cubicBezTo>
                  <a:pt x="1099" y="75"/>
                  <a:pt x="1075" y="50"/>
                  <a:pt x="1050" y="100"/>
                </a:cubicBezTo>
                <a:cubicBezTo>
                  <a:pt x="1050" y="125"/>
                  <a:pt x="1000" y="150"/>
                  <a:pt x="975" y="150"/>
                </a:cubicBezTo>
                <a:cubicBezTo>
                  <a:pt x="950" y="150"/>
                  <a:pt x="950" y="175"/>
                  <a:pt x="950" y="200"/>
                </a:cubicBezTo>
                <a:cubicBezTo>
                  <a:pt x="950" y="225"/>
                  <a:pt x="900" y="275"/>
                  <a:pt x="875" y="275"/>
                </a:cubicBezTo>
                <a:cubicBezTo>
                  <a:pt x="825" y="275"/>
                  <a:pt x="850" y="300"/>
                  <a:pt x="825" y="325"/>
                </a:cubicBezTo>
                <a:cubicBezTo>
                  <a:pt x="825" y="375"/>
                  <a:pt x="800" y="375"/>
                  <a:pt x="750" y="375"/>
                </a:cubicBezTo>
                <a:cubicBezTo>
                  <a:pt x="674" y="375"/>
                  <a:pt x="674" y="375"/>
                  <a:pt x="625" y="350"/>
                </a:cubicBezTo>
                <a:cubicBezTo>
                  <a:pt x="574" y="300"/>
                  <a:pt x="574" y="375"/>
                  <a:pt x="574" y="400"/>
                </a:cubicBezTo>
                <a:cubicBezTo>
                  <a:pt x="550" y="425"/>
                  <a:pt x="500" y="475"/>
                  <a:pt x="474" y="500"/>
                </a:cubicBezTo>
                <a:cubicBezTo>
                  <a:pt x="450" y="500"/>
                  <a:pt x="400" y="500"/>
                  <a:pt x="374" y="500"/>
                </a:cubicBezTo>
                <a:cubicBezTo>
                  <a:pt x="350" y="500"/>
                  <a:pt x="374" y="475"/>
                  <a:pt x="374" y="450"/>
                </a:cubicBezTo>
                <a:cubicBezTo>
                  <a:pt x="374" y="425"/>
                  <a:pt x="374" y="450"/>
                  <a:pt x="374" y="425"/>
                </a:cubicBezTo>
                <a:cubicBezTo>
                  <a:pt x="400" y="425"/>
                  <a:pt x="374" y="350"/>
                  <a:pt x="350" y="325"/>
                </a:cubicBezTo>
                <a:cubicBezTo>
                  <a:pt x="350" y="300"/>
                  <a:pt x="325" y="300"/>
                  <a:pt x="300" y="300"/>
                </a:cubicBezTo>
                <a:cubicBezTo>
                  <a:pt x="300" y="450"/>
                  <a:pt x="300" y="625"/>
                  <a:pt x="300" y="650"/>
                </a:cubicBezTo>
                <a:cubicBezTo>
                  <a:pt x="300" y="675"/>
                  <a:pt x="250" y="675"/>
                  <a:pt x="250" y="700"/>
                </a:cubicBezTo>
                <a:cubicBezTo>
                  <a:pt x="250" y="725"/>
                  <a:pt x="174" y="700"/>
                  <a:pt x="125" y="700"/>
                </a:cubicBezTo>
                <a:cubicBezTo>
                  <a:pt x="100" y="700"/>
                  <a:pt x="100" y="675"/>
                  <a:pt x="74" y="625"/>
                </a:cubicBezTo>
                <a:cubicBezTo>
                  <a:pt x="50" y="600"/>
                  <a:pt x="25" y="650"/>
                  <a:pt x="25" y="675"/>
                </a:cubicBezTo>
                <a:lnTo>
                  <a:pt x="0" y="675"/>
                </a:lnTo>
                <a:cubicBezTo>
                  <a:pt x="25" y="725"/>
                  <a:pt x="50" y="775"/>
                  <a:pt x="50" y="825"/>
                </a:cubicBezTo>
                <a:cubicBezTo>
                  <a:pt x="74" y="901"/>
                  <a:pt x="125" y="975"/>
                  <a:pt x="150" y="1001"/>
                </a:cubicBezTo>
                <a:cubicBezTo>
                  <a:pt x="174" y="1050"/>
                  <a:pt x="174" y="1101"/>
                  <a:pt x="150" y="1101"/>
                </a:cubicBezTo>
                <a:cubicBezTo>
                  <a:pt x="125" y="1101"/>
                  <a:pt x="125" y="1125"/>
                  <a:pt x="150" y="1175"/>
                </a:cubicBezTo>
                <a:cubicBezTo>
                  <a:pt x="174" y="1225"/>
                  <a:pt x="150" y="1250"/>
                  <a:pt x="174" y="1250"/>
                </a:cubicBezTo>
                <a:cubicBezTo>
                  <a:pt x="200" y="1250"/>
                  <a:pt x="200" y="1275"/>
                  <a:pt x="225" y="1275"/>
                </a:cubicBezTo>
                <a:cubicBezTo>
                  <a:pt x="250" y="1275"/>
                  <a:pt x="250" y="1301"/>
                  <a:pt x="274" y="1325"/>
                </a:cubicBezTo>
                <a:lnTo>
                  <a:pt x="325" y="1325"/>
                </a:lnTo>
                <a:cubicBezTo>
                  <a:pt x="350" y="1301"/>
                  <a:pt x="400" y="1275"/>
                  <a:pt x="450" y="1275"/>
                </a:cubicBezTo>
                <a:cubicBezTo>
                  <a:pt x="500" y="1275"/>
                  <a:pt x="474" y="1275"/>
                  <a:pt x="525" y="1250"/>
                </a:cubicBezTo>
                <a:cubicBezTo>
                  <a:pt x="574" y="1225"/>
                  <a:pt x="625" y="1225"/>
                  <a:pt x="674" y="1250"/>
                </a:cubicBezTo>
                <a:cubicBezTo>
                  <a:pt x="725" y="1250"/>
                  <a:pt x="750" y="1250"/>
                  <a:pt x="774" y="1225"/>
                </a:cubicBezTo>
                <a:cubicBezTo>
                  <a:pt x="774" y="1225"/>
                  <a:pt x="825" y="1250"/>
                  <a:pt x="825" y="1225"/>
                </a:cubicBezTo>
                <a:cubicBezTo>
                  <a:pt x="825" y="1201"/>
                  <a:pt x="875" y="1201"/>
                  <a:pt x="900" y="1201"/>
                </a:cubicBezTo>
                <a:cubicBezTo>
                  <a:pt x="925" y="1201"/>
                  <a:pt x="1025" y="1150"/>
                  <a:pt x="1099" y="1075"/>
                </a:cubicBezTo>
                <a:cubicBezTo>
                  <a:pt x="1175" y="1001"/>
                  <a:pt x="1275" y="875"/>
                  <a:pt x="1325" y="800"/>
                </a:cubicBezTo>
                <a:cubicBezTo>
                  <a:pt x="1350" y="725"/>
                  <a:pt x="1425" y="675"/>
                  <a:pt x="1450" y="650"/>
                </a:cubicBezTo>
                <a:cubicBezTo>
                  <a:pt x="1475" y="625"/>
                  <a:pt x="1500" y="550"/>
                  <a:pt x="1500" y="500"/>
                </a:cubicBezTo>
                <a:cubicBezTo>
                  <a:pt x="1475" y="500"/>
                  <a:pt x="1425" y="500"/>
                  <a:pt x="1425" y="500"/>
                </a:cubicBezTo>
                <a:close/>
                <a:moveTo>
                  <a:pt x="1125" y="825"/>
                </a:moveTo>
                <a:lnTo>
                  <a:pt x="1125" y="825"/>
                </a:lnTo>
                <a:cubicBezTo>
                  <a:pt x="1125" y="825"/>
                  <a:pt x="1075" y="800"/>
                  <a:pt x="1075" y="825"/>
                </a:cubicBezTo>
                <a:cubicBezTo>
                  <a:pt x="1075" y="850"/>
                  <a:pt x="1050" y="875"/>
                  <a:pt x="1050" y="875"/>
                </a:cubicBezTo>
                <a:cubicBezTo>
                  <a:pt x="1025" y="875"/>
                  <a:pt x="1025" y="875"/>
                  <a:pt x="1025" y="875"/>
                </a:cubicBezTo>
                <a:cubicBezTo>
                  <a:pt x="950" y="800"/>
                  <a:pt x="950" y="800"/>
                  <a:pt x="950" y="800"/>
                </a:cubicBezTo>
                <a:cubicBezTo>
                  <a:pt x="950" y="800"/>
                  <a:pt x="1000" y="725"/>
                  <a:pt x="1025" y="725"/>
                </a:cubicBezTo>
                <a:cubicBezTo>
                  <a:pt x="1025" y="700"/>
                  <a:pt x="1099" y="650"/>
                  <a:pt x="1099" y="675"/>
                </a:cubicBezTo>
                <a:cubicBezTo>
                  <a:pt x="1125" y="700"/>
                  <a:pt x="1175" y="725"/>
                  <a:pt x="1175" y="750"/>
                </a:cubicBezTo>
                <a:cubicBezTo>
                  <a:pt x="1175" y="775"/>
                  <a:pt x="1125" y="800"/>
                  <a:pt x="1125" y="825"/>
                </a:cubicBezTo>
                <a:close/>
              </a:path>
            </a:pathLst>
          </a:custGeom>
          <a:solidFill>
            <a:schemeClr val="bg1">
              <a:lumMod val="75000"/>
            </a:schemeClr>
          </a:solidFill>
          <a:ln w="9525" cap="flat">
            <a:solidFill>
              <a:schemeClr val="accent3">
                <a:lumMod val="75000"/>
              </a:schemeClr>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54">
              <a:defRPr/>
            </a:pPr>
            <a:endParaRPr lang="en-US">
              <a:solidFill>
                <a:srgbClr val="13171F"/>
              </a:solidFill>
              <a:latin typeface="Microsoft Sans Serif"/>
            </a:endParaRPr>
          </a:p>
        </p:txBody>
      </p:sp>
      <p:sp>
        <p:nvSpPr>
          <p:cNvPr id="361" name="Freeform: Shape 76">
            <a:extLst>
              <a:ext uri="{FF2B5EF4-FFF2-40B4-BE49-F238E27FC236}">
                <a16:creationId xmlns:a16="http://schemas.microsoft.com/office/drawing/2014/main" id="{616A3643-0BA4-4665-85B6-C8A4F0A959B2}"/>
              </a:ext>
            </a:extLst>
          </p:cNvPr>
          <p:cNvSpPr/>
          <p:nvPr/>
        </p:nvSpPr>
        <p:spPr>
          <a:xfrm flipV="1">
            <a:off x="4449293" y="5750760"/>
            <a:ext cx="2022971" cy="423277"/>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355" name="TextBox 354">
            <a:extLst>
              <a:ext uri="{FF2B5EF4-FFF2-40B4-BE49-F238E27FC236}">
                <a16:creationId xmlns:a16="http://schemas.microsoft.com/office/drawing/2014/main" id="{8948D92F-C5BA-4B43-83E2-DFA2B71B582E}"/>
              </a:ext>
            </a:extLst>
          </p:cNvPr>
          <p:cNvSpPr txBox="1"/>
          <p:nvPr/>
        </p:nvSpPr>
        <p:spPr>
          <a:xfrm>
            <a:off x="6647803" y="5560576"/>
            <a:ext cx="1250444" cy="209288"/>
          </a:xfrm>
          <a:prstGeom prst="rect">
            <a:avLst/>
          </a:prstGeom>
        </p:spPr>
        <p:txBody>
          <a:bodyPr wrap="square" lIns="0" tIns="0" rIns="0" bIns="0" rtlCol="0" anchor="t">
            <a:spAutoFit/>
          </a:bodyPr>
          <a:lstStyle/>
          <a:p>
            <a:pPr defTabSz="914354">
              <a:lnSpc>
                <a:spcPct val="85000"/>
              </a:lnSpc>
              <a:defRPr/>
            </a:pPr>
            <a:r>
              <a:rPr lang="en-US" sz="1600" b="1">
                <a:solidFill>
                  <a:srgbClr val="F7F8FA"/>
                </a:solidFill>
                <a:latin typeface="Microsoft Sans Serif"/>
                <a:ea typeface="Microsoft Sans Serif"/>
                <a:cs typeface="Microsoft Sans Serif"/>
              </a:rPr>
              <a:t>India</a:t>
            </a:r>
          </a:p>
        </p:txBody>
      </p:sp>
      <p:sp>
        <p:nvSpPr>
          <p:cNvPr id="400" name="Freeform 205">
            <a:extLst>
              <a:ext uri="{FF2B5EF4-FFF2-40B4-BE49-F238E27FC236}">
                <a16:creationId xmlns:a16="http://schemas.microsoft.com/office/drawing/2014/main" id="{FD441F8E-1AA8-4B92-AB61-398B3D4F04D8}"/>
              </a:ext>
            </a:extLst>
          </p:cNvPr>
          <p:cNvSpPr>
            <a:spLocks noChangeArrowheads="1"/>
          </p:cNvSpPr>
          <p:nvPr/>
        </p:nvSpPr>
        <p:spPr bwMode="auto">
          <a:xfrm>
            <a:off x="6010959" y="2855940"/>
            <a:ext cx="143436" cy="136405"/>
          </a:xfrm>
          <a:custGeom>
            <a:avLst/>
            <a:gdLst>
              <a:gd name="T0" fmla="*/ 225 w 451"/>
              <a:gd name="T1" fmla="*/ 174 h 426"/>
              <a:gd name="T2" fmla="*/ 225 w 451"/>
              <a:gd name="T3" fmla="*/ 174 h 426"/>
              <a:gd name="T4" fmla="*/ 225 w 451"/>
              <a:gd name="T5" fmla="*/ 100 h 426"/>
              <a:gd name="T6" fmla="*/ 225 w 451"/>
              <a:gd name="T7" fmla="*/ 25 h 426"/>
              <a:gd name="T8" fmla="*/ 151 w 451"/>
              <a:gd name="T9" fmla="*/ 50 h 426"/>
              <a:gd name="T10" fmla="*/ 100 w 451"/>
              <a:gd name="T11" fmla="*/ 74 h 426"/>
              <a:gd name="T12" fmla="*/ 100 w 451"/>
              <a:gd name="T13" fmla="*/ 125 h 426"/>
              <a:gd name="T14" fmla="*/ 51 w 451"/>
              <a:gd name="T15" fmla="*/ 100 h 426"/>
              <a:gd name="T16" fmla="*/ 0 w 451"/>
              <a:gd name="T17" fmla="*/ 174 h 426"/>
              <a:gd name="T18" fmla="*/ 0 w 451"/>
              <a:gd name="T19" fmla="*/ 274 h 426"/>
              <a:gd name="T20" fmla="*/ 51 w 451"/>
              <a:gd name="T21" fmla="*/ 350 h 426"/>
              <a:gd name="T22" fmla="*/ 51 w 451"/>
              <a:gd name="T23" fmla="*/ 400 h 426"/>
              <a:gd name="T24" fmla="*/ 151 w 451"/>
              <a:gd name="T25" fmla="*/ 400 h 426"/>
              <a:gd name="T26" fmla="*/ 176 w 451"/>
              <a:gd name="T27" fmla="*/ 400 h 426"/>
              <a:gd name="T28" fmla="*/ 151 w 451"/>
              <a:gd name="T29" fmla="*/ 350 h 426"/>
              <a:gd name="T30" fmla="*/ 200 w 451"/>
              <a:gd name="T31" fmla="*/ 374 h 426"/>
              <a:gd name="T32" fmla="*/ 251 w 451"/>
              <a:gd name="T33" fmla="*/ 350 h 426"/>
              <a:gd name="T34" fmla="*/ 225 w 451"/>
              <a:gd name="T35" fmla="*/ 300 h 426"/>
              <a:gd name="T36" fmla="*/ 176 w 451"/>
              <a:gd name="T37" fmla="*/ 300 h 426"/>
              <a:gd name="T38" fmla="*/ 200 w 451"/>
              <a:gd name="T39" fmla="*/ 250 h 426"/>
              <a:gd name="T40" fmla="*/ 276 w 451"/>
              <a:gd name="T41" fmla="*/ 200 h 426"/>
              <a:gd name="T42" fmla="*/ 225 w 451"/>
              <a:gd name="T43" fmla="*/ 174 h 426"/>
              <a:gd name="T44" fmla="*/ 424 w 451"/>
              <a:gd name="T45" fmla="*/ 250 h 426"/>
              <a:gd name="T46" fmla="*/ 424 w 451"/>
              <a:gd name="T47" fmla="*/ 250 h 426"/>
              <a:gd name="T48" fmla="*/ 399 w 451"/>
              <a:gd name="T49" fmla="*/ 274 h 426"/>
              <a:gd name="T50" fmla="*/ 375 w 451"/>
              <a:gd name="T51" fmla="*/ 250 h 426"/>
              <a:gd name="T52" fmla="*/ 299 w 451"/>
              <a:gd name="T53" fmla="*/ 274 h 426"/>
              <a:gd name="T54" fmla="*/ 350 w 451"/>
              <a:gd name="T55" fmla="*/ 350 h 426"/>
              <a:gd name="T56" fmla="*/ 324 w 451"/>
              <a:gd name="T57" fmla="*/ 374 h 426"/>
              <a:gd name="T58" fmla="*/ 350 w 451"/>
              <a:gd name="T59" fmla="*/ 425 h 426"/>
              <a:gd name="T60" fmla="*/ 399 w 451"/>
              <a:gd name="T61" fmla="*/ 350 h 426"/>
              <a:gd name="T62" fmla="*/ 424 w 451"/>
              <a:gd name="T63" fmla="*/ 25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1" h="426">
                <a:moveTo>
                  <a:pt x="225" y="174"/>
                </a:moveTo>
                <a:lnTo>
                  <a:pt x="225" y="174"/>
                </a:lnTo>
                <a:cubicBezTo>
                  <a:pt x="200" y="150"/>
                  <a:pt x="200" y="100"/>
                  <a:pt x="225" y="100"/>
                </a:cubicBezTo>
                <a:cubicBezTo>
                  <a:pt x="225" y="74"/>
                  <a:pt x="251" y="25"/>
                  <a:pt x="225" y="25"/>
                </a:cubicBezTo>
                <a:cubicBezTo>
                  <a:pt x="225" y="0"/>
                  <a:pt x="176" y="25"/>
                  <a:pt x="151" y="50"/>
                </a:cubicBezTo>
                <a:cubicBezTo>
                  <a:pt x="151" y="100"/>
                  <a:pt x="125" y="74"/>
                  <a:pt x="100" y="74"/>
                </a:cubicBezTo>
                <a:cubicBezTo>
                  <a:pt x="100" y="100"/>
                  <a:pt x="125" y="100"/>
                  <a:pt x="100" y="125"/>
                </a:cubicBezTo>
                <a:cubicBezTo>
                  <a:pt x="100" y="150"/>
                  <a:pt x="76" y="100"/>
                  <a:pt x="51" y="100"/>
                </a:cubicBezTo>
                <a:cubicBezTo>
                  <a:pt x="25" y="100"/>
                  <a:pt x="25" y="150"/>
                  <a:pt x="0" y="174"/>
                </a:cubicBezTo>
                <a:cubicBezTo>
                  <a:pt x="0" y="200"/>
                  <a:pt x="0" y="250"/>
                  <a:pt x="0" y="274"/>
                </a:cubicBezTo>
                <a:cubicBezTo>
                  <a:pt x="0" y="300"/>
                  <a:pt x="51" y="325"/>
                  <a:pt x="51" y="350"/>
                </a:cubicBezTo>
                <a:cubicBezTo>
                  <a:pt x="51" y="374"/>
                  <a:pt x="51" y="374"/>
                  <a:pt x="51" y="400"/>
                </a:cubicBezTo>
                <a:cubicBezTo>
                  <a:pt x="100" y="400"/>
                  <a:pt x="125" y="400"/>
                  <a:pt x="151" y="400"/>
                </a:cubicBezTo>
                <a:cubicBezTo>
                  <a:pt x="151" y="400"/>
                  <a:pt x="151" y="400"/>
                  <a:pt x="176" y="400"/>
                </a:cubicBezTo>
                <a:cubicBezTo>
                  <a:pt x="176" y="374"/>
                  <a:pt x="125" y="374"/>
                  <a:pt x="151" y="350"/>
                </a:cubicBezTo>
                <a:cubicBezTo>
                  <a:pt x="151" y="325"/>
                  <a:pt x="176" y="350"/>
                  <a:pt x="200" y="374"/>
                </a:cubicBezTo>
                <a:cubicBezTo>
                  <a:pt x="200" y="374"/>
                  <a:pt x="251" y="374"/>
                  <a:pt x="251" y="350"/>
                </a:cubicBezTo>
                <a:cubicBezTo>
                  <a:pt x="251" y="350"/>
                  <a:pt x="251" y="300"/>
                  <a:pt x="225" y="300"/>
                </a:cubicBezTo>
                <a:cubicBezTo>
                  <a:pt x="200" y="325"/>
                  <a:pt x="200" y="300"/>
                  <a:pt x="176" y="300"/>
                </a:cubicBezTo>
                <a:cubicBezTo>
                  <a:pt x="176" y="274"/>
                  <a:pt x="200" y="250"/>
                  <a:pt x="200" y="250"/>
                </a:cubicBezTo>
                <a:cubicBezTo>
                  <a:pt x="200" y="225"/>
                  <a:pt x="251" y="225"/>
                  <a:pt x="276" y="200"/>
                </a:cubicBezTo>
                <a:lnTo>
                  <a:pt x="225" y="174"/>
                </a:lnTo>
                <a:close/>
                <a:moveTo>
                  <a:pt x="424" y="250"/>
                </a:moveTo>
                <a:lnTo>
                  <a:pt x="424" y="250"/>
                </a:lnTo>
                <a:lnTo>
                  <a:pt x="399" y="274"/>
                </a:lnTo>
                <a:cubicBezTo>
                  <a:pt x="375" y="274"/>
                  <a:pt x="375" y="225"/>
                  <a:pt x="375" y="250"/>
                </a:cubicBezTo>
                <a:cubicBezTo>
                  <a:pt x="350" y="274"/>
                  <a:pt x="324" y="225"/>
                  <a:pt x="299" y="274"/>
                </a:cubicBezTo>
                <a:cubicBezTo>
                  <a:pt x="276" y="325"/>
                  <a:pt x="324" y="350"/>
                  <a:pt x="350" y="350"/>
                </a:cubicBezTo>
                <a:cubicBezTo>
                  <a:pt x="350" y="374"/>
                  <a:pt x="350" y="400"/>
                  <a:pt x="324" y="374"/>
                </a:cubicBezTo>
                <a:cubicBezTo>
                  <a:pt x="299" y="374"/>
                  <a:pt x="299" y="425"/>
                  <a:pt x="350" y="425"/>
                </a:cubicBezTo>
                <a:cubicBezTo>
                  <a:pt x="375" y="425"/>
                  <a:pt x="399" y="374"/>
                  <a:pt x="399" y="350"/>
                </a:cubicBezTo>
                <a:cubicBezTo>
                  <a:pt x="399" y="325"/>
                  <a:pt x="450" y="250"/>
                  <a:pt x="424" y="250"/>
                </a:cubicBezTo>
                <a:close/>
              </a:path>
            </a:pathLst>
          </a:custGeom>
          <a:solidFill>
            <a:schemeClr val="bg1">
              <a:lumMod val="85000"/>
            </a:schemeClr>
          </a:solidFill>
          <a:ln w="9525" cap="flat">
            <a:solidFill>
              <a:schemeClr val="accent3">
                <a:lumMod val="75000"/>
              </a:schemeClr>
            </a:solidFill>
            <a:bevel/>
            <a:headEnd/>
            <a:tailEnd/>
          </a:ln>
          <a:effectLst/>
        </p:spPr>
        <p:txBody>
          <a:bodyPr wrap="none" anchor="ctr"/>
          <a:lstStyle/>
          <a:p>
            <a:pPr defTabSz="914354">
              <a:defRPr/>
            </a:pPr>
            <a:endParaRPr lang="en-US">
              <a:solidFill>
                <a:srgbClr val="13171F"/>
              </a:solidFill>
              <a:latin typeface="Microsoft Sans Serif"/>
            </a:endParaRPr>
          </a:p>
        </p:txBody>
      </p:sp>
      <p:sp>
        <p:nvSpPr>
          <p:cNvPr id="401" name="Freeform: Shape 1">
            <a:extLst>
              <a:ext uri="{FF2B5EF4-FFF2-40B4-BE49-F238E27FC236}">
                <a16:creationId xmlns:a16="http://schemas.microsoft.com/office/drawing/2014/main" id="{E3FE3BA1-C9D1-4771-90A0-90461E3A6D1E}"/>
              </a:ext>
            </a:extLst>
          </p:cNvPr>
          <p:cNvSpPr/>
          <p:nvPr/>
        </p:nvSpPr>
        <p:spPr>
          <a:xfrm>
            <a:off x="941167" y="902392"/>
            <a:ext cx="5065575" cy="2023563"/>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402" name="TextBox 401">
            <a:extLst>
              <a:ext uri="{FF2B5EF4-FFF2-40B4-BE49-F238E27FC236}">
                <a16:creationId xmlns:a16="http://schemas.microsoft.com/office/drawing/2014/main" id="{1DB5C056-1ECE-4A2C-9DF2-EFF6AE520C41}"/>
              </a:ext>
            </a:extLst>
          </p:cNvPr>
          <p:cNvSpPr txBox="1"/>
          <p:nvPr/>
        </p:nvSpPr>
        <p:spPr>
          <a:xfrm>
            <a:off x="995272" y="647419"/>
            <a:ext cx="1610547" cy="209288"/>
          </a:xfrm>
          <a:prstGeom prst="rect">
            <a:avLst/>
          </a:prstGeom>
        </p:spPr>
        <p:txBody>
          <a:bodyPr wrap="square" lIns="0" tIns="0" rIns="0" bIns="0" rtlCol="0" anchor="t">
            <a:spAutoFit/>
          </a:bodyPr>
          <a:lstStyle/>
          <a:p>
            <a:pPr defTabSz="914354">
              <a:lnSpc>
                <a:spcPct val="85000"/>
              </a:lnSpc>
              <a:defRPr/>
            </a:pPr>
            <a:r>
              <a:rPr lang="en-US" sz="1600" b="1" dirty="0">
                <a:solidFill>
                  <a:srgbClr val="F7F8FA"/>
                </a:solidFill>
                <a:latin typeface="Microsoft Sans Serif"/>
                <a:ea typeface="Microsoft Sans Serif"/>
                <a:cs typeface="Microsoft Sans Serif"/>
              </a:rPr>
              <a:t>Denmark</a:t>
            </a:r>
          </a:p>
        </p:txBody>
      </p:sp>
      <p:sp>
        <p:nvSpPr>
          <p:cNvPr id="403" name="TextBox 402">
            <a:extLst>
              <a:ext uri="{FF2B5EF4-FFF2-40B4-BE49-F238E27FC236}">
                <a16:creationId xmlns:a16="http://schemas.microsoft.com/office/drawing/2014/main" id="{12683FA6-18FF-475D-A89E-202661BFF66C}"/>
              </a:ext>
            </a:extLst>
          </p:cNvPr>
          <p:cNvSpPr txBox="1"/>
          <p:nvPr/>
        </p:nvSpPr>
        <p:spPr>
          <a:xfrm>
            <a:off x="975128" y="913297"/>
            <a:ext cx="3352003" cy="193899"/>
          </a:xfrm>
          <a:prstGeom prst="rect">
            <a:avLst/>
          </a:prstGeom>
        </p:spPr>
        <p:txBody>
          <a:bodyPr wrap="square" lIns="0" tIns="45720" rIns="0" bIns="0" rtlCol="0">
            <a:spAutoFit/>
          </a:bodyPr>
          <a:lstStyle/>
          <a:p>
            <a:pPr defTabSz="914354" fontAlgn="b">
              <a:lnSpc>
                <a:spcPct val="96000"/>
              </a:lnSpc>
              <a:spcAft>
                <a:spcPts val="600"/>
              </a:spcAft>
              <a:defRPr/>
            </a:pPr>
            <a:r>
              <a:rPr lang="en-US" sz="1000" b="1">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Tour de France 22 powered by 5GB</a:t>
            </a:r>
            <a:endPar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77" name="TextBox 376">
            <a:extLst>
              <a:ext uri="{FF2B5EF4-FFF2-40B4-BE49-F238E27FC236}">
                <a16:creationId xmlns:a16="http://schemas.microsoft.com/office/drawing/2014/main" id="{7914EC9E-466B-4B7B-ABC2-7E21E77839FC}"/>
              </a:ext>
            </a:extLst>
          </p:cNvPr>
          <p:cNvSpPr txBox="1"/>
          <p:nvPr/>
        </p:nvSpPr>
        <p:spPr>
          <a:xfrm>
            <a:off x="7314531" y="4549599"/>
            <a:ext cx="1250444" cy="209288"/>
          </a:xfrm>
          <a:prstGeom prst="rect">
            <a:avLst/>
          </a:prstGeom>
        </p:spPr>
        <p:txBody>
          <a:bodyPr wrap="square" lIns="0" tIns="0" rIns="0" bIns="0" rtlCol="0" anchor="t">
            <a:spAutoFit/>
          </a:bodyPr>
          <a:lstStyle/>
          <a:p>
            <a:pPr defTabSz="914354">
              <a:lnSpc>
                <a:spcPct val="85000"/>
              </a:lnSpc>
              <a:defRPr/>
            </a:pPr>
            <a:r>
              <a:rPr lang="en-US" sz="1600" b="1">
                <a:solidFill>
                  <a:srgbClr val="F7F8FA"/>
                </a:solidFill>
                <a:latin typeface="Microsoft Sans Serif"/>
                <a:ea typeface="Microsoft Sans Serif"/>
                <a:cs typeface="Microsoft Sans Serif"/>
              </a:rPr>
              <a:t>Algeria</a:t>
            </a:r>
          </a:p>
        </p:txBody>
      </p:sp>
      <p:sp>
        <p:nvSpPr>
          <p:cNvPr id="406" name="Freeform 53">
            <a:extLst>
              <a:ext uri="{FF2B5EF4-FFF2-40B4-BE49-F238E27FC236}">
                <a16:creationId xmlns:a16="http://schemas.microsoft.com/office/drawing/2014/main" id="{6A5E891B-C265-B6FF-CF51-A286AC5822B1}"/>
              </a:ext>
            </a:extLst>
          </p:cNvPr>
          <p:cNvSpPr>
            <a:spLocks noChangeArrowheads="1"/>
          </p:cNvSpPr>
          <p:nvPr/>
        </p:nvSpPr>
        <p:spPr bwMode="auto">
          <a:xfrm rot="825878">
            <a:off x="7956391" y="3695809"/>
            <a:ext cx="151008" cy="76767"/>
          </a:xfrm>
          <a:custGeom>
            <a:avLst/>
            <a:gdLst>
              <a:gd name="T0" fmla="*/ 100 w 201"/>
              <a:gd name="T1" fmla="*/ 0 h 201"/>
              <a:gd name="T2" fmla="*/ 100 w 201"/>
              <a:gd name="T3" fmla="*/ 0 h 201"/>
              <a:gd name="T4" fmla="*/ 0 w 201"/>
              <a:gd name="T5" fmla="*/ 75 h 201"/>
              <a:gd name="T6" fmla="*/ 0 w 201"/>
              <a:gd name="T7" fmla="*/ 100 h 201"/>
              <a:gd name="T8" fmla="*/ 50 w 201"/>
              <a:gd name="T9" fmla="*/ 150 h 201"/>
              <a:gd name="T10" fmla="*/ 75 w 201"/>
              <a:gd name="T11" fmla="*/ 200 h 201"/>
              <a:gd name="T12" fmla="*/ 100 w 201"/>
              <a:gd name="T13" fmla="*/ 200 h 201"/>
              <a:gd name="T14" fmla="*/ 200 w 201"/>
              <a:gd name="T15" fmla="*/ 100 h 201"/>
              <a:gd name="T16" fmla="*/ 100 w 201"/>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1">
                <a:moveTo>
                  <a:pt x="100" y="0"/>
                </a:moveTo>
                <a:lnTo>
                  <a:pt x="100" y="0"/>
                </a:lnTo>
                <a:cubicBezTo>
                  <a:pt x="50" y="0"/>
                  <a:pt x="0" y="25"/>
                  <a:pt x="0" y="75"/>
                </a:cubicBezTo>
                <a:cubicBezTo>
                  <a:pt x="0" y="75"/>
                  <a:pt x="0" y="75"/>
                  <a:pt x="0" y="100"/>
                </a:cubicBezTo>
                <a:cubicBezTo>
                  <a:pt x="0" y="125"/>
                  <a:pt x="25" y="150"/>
                  <a:pt x="50" y="150"/>
                </a:cubicBezTo>
                <a:cubicBezTo>
                  <a:pt x="75" y="150"/>
                  <a:pt x="75" y="175"/>
                  <a:pt x="75" y="200"/>
                </a:cubicBezTo>
                <a:lnTo>
                  <a:pt x="100" y="200"/>
                </a:lnTo>
                <a:cubicBezTo>
                  <a:pt x="125" y="200"/>
                  <a:pt x="200" y="125"/>
                  <a:pt x="200" y="100"/>
                </a:cubicBezTo>
                <a:cubicBezTo>
                  <a:pt x="200" y="75"/>
                  <a:pt x="125" y="0"/>
                  <a:pt x="100" y="0"/>
                </a:cubicBezTo>
              </a:path>
            </a:pathLst>
          </a:custGeom>
          <a:solidFill>
            <a:srgbClr val="BFC3C6"/>
          </a:solidFill>
          <a:ln w="9525" cap="flat">
            <a:noFill/>
            <a:bevel/>
            <a:headEnd/>
            <a:tailEnd/>
          </a:ln>
          <a:effectLst/>
        </p:spPr>
        <p:txBody>
          <a:bodyPr wrap="none" anchor="ctr"/>
          <a:lstStyle/>
          <a:p>
            <a:pPr defTabSz="914354">
              <a:defRPr/>
            </a:pPr>
            <a:endParaRPr lang="en-US">
              <a:solidFill>
                <a:srgbClr val="13171F"/>
              </a:solidFill>
              <a:latin typeface="Microsoft Sans Serif"/>
            </a:endParaRPr>
          </a:p>
        </p:txBody>
      </p:sp>
      <p:sp>
        <p:nvSpPr>
          <p:cNvPr id="407" name="Freeform 53">
            <a:extLst>
              <a:ext uri="{FF2B5EF4-FFF2-40B4-BE49-F238E27FC236}">
                <a16:creationId xmlns:a16="http://schemas.microsoft.com/office/drawing/2014/main" id="{D9FAB85E-345C-EFA0-0C81-2FD7B901E7CD}"/>
              </a:ext>
            </a:extLst>
          </p:cNvPr>
          <p:cNvSpPr>
            <a:spLocks noChangeArrowheads="1"/>
          </p:cNvSpPr>
          <p:nvPr/>
        </p:nvSpPr>
        <p:spPr bwMode="auto">
          <a:xfrm rot="1353389">
            <a:off x="8006691" y="3711323"/>
            <a:ext cx="64687" cy="64687"/>
          </a:xfrm>
          <a:custGeom>
            <a:avLst/>
            <a:gdLst>
              <a:gd name="T0" fmla="*/ 100 w 201"/>
              <a:gd name="T1" fmla="*/ 0 h 201"/>
              <a:gd name="T2" fmla="*/ 100 w 201"/>
              <a:gd name="T3" fmla="*/ 0 h 201"/>
              <a:gd name="T4" fmla="*/ 0 w 201"/>
              <a:gd name="T5" fmla="*/ 75 h 201"/>
              <a:gd name="T6" fmla="*/ 0 w 201"/>
              <a:gd name="T7" fmla="*/ 100 h 201"/>
              <a:gd name="T8" fmla="*/ 50 w 201"/>
              <a:gd name="T9" fmla="*/ 150 h 201"/>
              <a:gd name="T10" fmla="*/ 75 w 201"/>
              <a:gd name="T11" fmla="*/ 200 h 201"/>
              <a:gd name="T12" fmla="*/ 100 w 201"/>
              <a:gd name="T13" fmla="*/ 200 h 201"/>
              <a:gd name="T14" fmla="*/ 200 w 201"/>
              <a:gd name="T15" fmla="*/ 100 h 201"/>
              <a:gd name="T16" fmla="*/ 100 w 201"/>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1">
                <a:moveTo>
                  <a:pt x="100" y="0"/>
                </a:moveTo>
                <a:lnTo>
                  <a:pt x="100" y="0"/>
                </a:lnTo>
                <a:cubicBezTo>
                  <a:pt x="50" y="0"/>
                  <a:pt x="0" y="25"/>
                  <a:pt x="0" y="75"/>
                </a:cubicBezTo>
                <a:cubicBezTo>
                  <a:pt x="0" y="75"/>
                  <a:pt x="0" y="75"/>
                  <a:pt x="0" y="100"/>
                </a:cubicBezTo>
                <a:cubicBezTo>
                  <a:pt x="0" y="125"/>
                  <a:pt x="25" y="150"/>
                  <a:pt x="50" y="150"/>
                </a:cubicBezTo>
                <a:cubicBezTo>
                  <a:pt x="75" y="150"/>
                  <a:pt x="75" y="175"/>
                  <a:pt x="75" y="200"/>
                </a:cubicBezTo>
                <a:lnTo>
                  <a:pt x="100" y="200"/>
                </a:lnTo>
                <a:cubicBezTo>
                  <a:pt x="125" y="200"/>
                  <a:pt x="200" y="125"/>
                  <a:pt x="200" y="100"/>
                </a:cubicBezTo>
                <a:cubicBezTo>
                  <a:pt x="200" y="75"/>
                  <a:pt x="125" y="0"/>
                  <a:pt x="100" y="0"/>
                </a:cubicBezTo>
              </a:path>
            </a:pathLst>
          </a:custGeom>
          <a:solidFill>
            <a:srgbClr val="BFC3C6"/>
          </a:solidFill>
          <a:ln w="9525" cap="flat">
            <a:noFill/>
            <a:bevel/>
            <a:headEnd/>
            <a:tailEnd/>
          </a:ln>
          <a:effectLst/>
        </p:spPr>
        <p:txBody>
          <a:bodyPr wrap="none" anchor="ctr"/>
          <a:lstStyle/>
          <a:p>
            <a:pPr defTabSz="914354">
              <a:defRPr/>
            </a:pPr>
            <a:endParaRPr lang="en-US">
              <a:solidFill>
                <a:srgbClr val="13171F"/>
              </a:solidFill>
              <a:latin typeface="Microsoft Sans Serif"/>
            </a:endParaRPr>
          </a:p>
        </p:txBody>
      </p:sp>
      <p:sp>
        <p:nvSpPr>
          <p:cNvPr id="414" name="Freeform 53">
            <a:extLst>
              <a:ext uri="{FF2B5EF4-FFF2-40B4-BE49-F238E27FC236}">
                <a16:creationId xmlns:a16="http://schemas.microsoft.com/office/drawing/2014/main" id="{B6A80F58-F06A-D3E4-E70C-9AA11CB38DEE}"/>
              </a:ext>
            </a:extLst>
          </p:cNvPr>
          <p:cNvSpPr>
            <a:spLocks noChangeArrowheads="1"/>
          </p:cNvSpPr>
          <p:nvPr/>
        </p:nvSpPr>
        <p:spPr bwMode="auto">
          <a:xfrm>
            <a:off x="7989547" y="3695851"/>
            <a:ext cx="64687" cy="64687"/>
          </a:xfrm>
          <a:custGeom>
            <a:avLst/>
            <a:gdLst>
              <a:gd name="T0" fmla="*/ 100 w 201"/>
              <a:gd name="T1" fmla="*/ 0 h 201"/>
              <a:gd name="T2" fmla="*/ 100 w 201"/>
              <a:gd name="T3" fmla="*/ 0 h 201"/>
              <a:gd name="T4" fmla="*/ 0 w 201"/>
              <a:gd name="T5" fmla="*/ 75 h 201"/>
              <a:gd name="T6" fmla="*/ 0 w 201"/>
              <a:gd name="T7" fmla="*/ 100 h 201"/>
              <a:gd name="T8" fmla="*/ 50 w 201"/>
              <a:gd name="T9" fmla="*/ 150 h 201"/>
              <a:gd name="T10" fmla="*/ 75 w 201"/>
              <a:gd name="T11" fmla="*/ 200 h 201"/>
              <a:gd name="T12" fmla="*/ 100 w 201"/>
              <a:gd name="T13" fmla="*/ 200 h 201"/>
              <a:gd name="T14" fmla="*/ 200 w 201"/>
              <a:gd name="T15" fmla="*/ 100 h 201"/>
              <a:gd name="T16" fmla="*/ 100 w 201"/>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1">
                <a:moveTo>
                  <a:pt x="100" y="0"/>
                </a:moveTo>
                <a:lnTo>
                  <a:pt x="100" y="0"/>
                </a:lnTo>
                <a:cubicBezTo>
                  <a:pt x="50" y="0"/>
                  <a:pt x="0" y="25"/>
                  <a:pt x="0" y="75"/>
                </a:cubicBezTo>
                <a:cubicBezTo>
                  <a:pt x="0" y="75"/>
                  <a:pt x="0" y="75"/>
                  <a:pt x="0" y="100"/>
                </a:cubicBezTo>
                <a:cubicBezTo>
                  <a:pt x="0" y="125"/>
                  <a:pt x="25" y="150"/>
                  <a:pt x="50" y="150"/>
                </a:cubicBezTo>
                <a:cubicBezTo>
                  <a:pt x="75" y="150"/>
                  <a:pt x="75" y="175"/>
                  <a:pt x="75" y="200"/>
                </a:cubicBezTo>
                <a:lnTo>
                  <a:pt x="100" y="200"/>
                </a:lnTo>
                <a:cubicBezTo>
                  <a:pt x="125" y="200"/>
                  <a:pt x="200" y="125"/>
                  <a:pt x="200" y="100"/>
                </a:cubicBezTo>
                <a:cubicBezTo>
                  <a:pt x="200" y="75"/>
                  <a:pt x="125" y="0"/>
                  <a:pt x="100" y="0"/>
                </a:cubicBezTo>
              </a:path>
            </a:pathLst>
          </a:custGeom>
          <a:solidFill>
            <a:srgbClr val="BFC3C6"/>
          </a:solidFill>
          <a:ln w="9525" cap="flat">
            <a:noFill/>
            <a:bevel/>
            <a:headEnd/>
            <a:tailEnd/>
          </a:ln>
          <a:effectLst/>
        </p:spPr>
        <p:txBody>
          <a:bodyPr wrap="none" anchor="ctr"/>
          <a:lstStyle/>
          <a:p>
            <a:pPr defTabSz="914354">
              <a:defRPr/>
            </a:pPr>
            <a:endParaRPr lang="en-US">
              <a:solidFill>
                <a:srgbClr val="13171F"/>
              </a:solidFill>
              <a:latin typeface="Microsoft Sans Serif"/>
            </a:endParaRPr>
          </a:p>
        </p:txBody>
      </p:sp>
      <p:grpSp>
        <p:nvGrpSpPr>
          <p:cNvPr id="3" name="Group 2">
            <a:extLst>
              <a:ext uri="{FF2B5EF4-FFF2-40B4-BE49-F238E27FC236}">
                <a16:creationId xmlns:a16="http://schemas.microsoft.com/office/drawing/2014/main" id="{621D5F0D-39AC-E584-59E0-1980C09929EF}"/>
              </a:ext>
            </a:extLst>
          </p:cNvPr>
          <p:cNvGrpSpPr/>
          <p:nvPr/>
        </p:nvGrpSpPr>
        <p:grpSpPr>
          <a:xfrm>
            <a:off x="7813911" y="3691654"/>
            <a:ext cx="838120" cy="902745"/>
            <a:chOff x="5860433" y="2768739"/>
            <a:chExt cx="628590" cy="677059"/>
          </a:xfrm>
        </p:grpSpPr>
        <p:sp>
          <p:nvSpPr>
            <p:cNvPr id="405" name="Freeform 45">
              <a:extLst>
                <a:ext uri="{FF2B5EF4-FFF2-40B4-BE49-F238E27FC236}">
                  <a16:creationId xmlns:a16="http://schemas.microsoft.com/office/drawing/2014/main" id="{D8413D7E-7ABD-D8DE-7094-C852C895B615}"/>
                </a:ext>
              </a:extLst>
            </p:cNvPr>
            <p:cNvSpPr>
              <a:spLocks noChangeArrowheads="1"/>
            </p:cNvSpPr>
            <p:nvPr/>
          </p:nvSpPr>
          <p:spPr bwMode="auto">
            <a:xfrm>
              <a:off x="5860433" y="2787677"/>
              <a:ext cx="628590" cy="658121"/>
            </a:xfrm>
            <a:custGeom>
              <a:avLst/>
              <a:gdLst>
                <a:gd name="T0" fmla="*/ 1875 w 2626"/>
                <a:gd name="T1" fmla="*/ 1249 h 2750"/>
                <a:gd name="T2" fmla="*/ 1900 w 2626"/>
                <a:gd name="T3" fmla="*/ 1050 h 2750"/>
                <a:gd name="T4" fmla="*/ 1900 w 2626"/>
                <a:gd name="T5" fmla="*/ 975 h 2750"/>
                <a:gd name="T6" fmla="*/ 2025 w 2626"/>
                <a:gd name="T7" fmla="*/ 1074 h 2750"/>
                <a:gd name="T8" fmla="*/ 2200 w 2626"/>
                <a:gd name="T9" fmla="*/ 1099 h 2750"/>
                <a:gd name="T10" fmla="*/ 2100 w 2626"/>
                <a:gd name="T11" fmla="*/ 1300 h 2750"/>
                <a:gd name="T12" fmla="*/ 2225 w 2626"/>
                <a:gd name="T13" fmla="*/ 1400 h 2750"/>
                <a:gd name="T14" fmla="*/ 2250 w 2626"/>
                <a:gd name="T15" fmla="*/ 1300 h 2750"/>
                <a:gd name="T16" fmla="*/ 2350 w 2626"/>
                <a:gd name="T17" fmla="*/ 1200 h 2750"/>
                <a:gd name="T18" fmla="*/ 2401 w 2626"/>
                <a:gd name="T19" fmla="*/ 975 h 2750"/>
                <a:gd name="T20" fmla="*/ 2550 w 2626"/>
                <a:gd name="T21" fmla="*/ 875 h 2750"/>
                <a:gd name="T22" fmla="*/ 2575 w 2626"/>
                <a:gd name="T23" fmla="*/ 801 h 2750"/>
                <a:gd name="T24" fmla="*/ 2550 w 2626"/>
                <a:gd name="T25" fmla="*/ 725 h 2750"/>
                <a:gd name="T26" fmla="*/ 2475 w 2626"/>
                <a:gd name="T27" fmla="*/ 675 h 2750"/>
                <a:gd name="T28" fmla="*/ 2275 w 2626"/>
                <a:gd name="T29" fmla="*/ 725 h 2750"/>
                <a:gd name="T30" fmla="*/ 2200 w 2626"/>
                <a:gd name="T31" fmla="*/ 801 h 2750"/>
                <a:gd name="T32" fmla="*/ 2150 w 2626"/>
                <a:gd name="T33" fmla="*/ 901 h 2750"/>
                <a:gd name="T34" fmla="*/ 1975 w 2626"/>
                <a:gd name="T35" fmla="*/ 901 h 2750"/>
                <a:gd name="T36" fmla="*/ 1875 w 2626"/>
                <a:gd name="T37" fmla="*/ 825 h 2750"/>
                <a:gd name="T38" fmla="*/ 1800 w 2626"/>
                <a:gd name="T39" fmla="*/ 825 h 2750"/>
                <a:gd name="T40" fmla="*/ 1650 w 2626"/>
                <a:gd name="T41" fmla="*/ 925 h 2750"/>
                <a:gd name="T42" fmla="*/ 1475 w 2626"/>
                <a:gd name="T43" fmla="*/ 825 h 2750"/>
                <a:gd name="T44" fmla="*/ 1300 w 2626"/>
                <a:gd name="T45" fmla="*/ 801 h 2750"/>
                <a:gd name="T46" fmla="*/ 1150 w 2626"/>
                <a:gd name="T47" fmla="*/ 725 h 2750"/>
                <a:gd name="T48" fmla="*/ 1125 w 2626"/>
                <a:gd name="T49" fmla="*/ 625 h 2750"/>
                <a:gd name="T50" fmla="*/ 1125 w 2626"/>
                <a:gd name="T51" fmla="*/ 525 h 2750"/>
                <a:gd name="T52" fmla="*/ 1000 w 2626"/>
                <a:gd name="T53" fmla="*/ 425 h 2750"/>
                <a:gd name="T54" fmla="*/ 975 w 2626"/>
                <a:gd name="T55" fmla="*/ 300 h 2750"/>
                <a:gd name="T56" fmla="*/ 1000 w 2626"/>
                <a:gd name="T57" fmla="*/ 200 h 2750"/>
                <a:gd name="T58" fmla="*/ 925 w 2626"/>
                <a:gd name="T59" fmla="*/ 50 h 2750"/>
                <a:gd name="T60" fmla="*/ 850 w 2626"/>
                <a:gd name="T61" fmla="*/ 0 h 2750"/>
                <a:gd name="T62" fmla="*/ 725 w 2626"/>
                <a:gd name="T63" fmla="*/ 100 h 2750"/>
                <a:gd name="T64" fmla="*/ 525 w 2626"/>
                <a:gd name="T65" fmla="*/ 125 h 2750"/>
                <a:gd name="T66" fmla="*/ 600 w 2626"/>
                <a:gd name="T67" fmla="*/ 300 h 2750"/>
                <a:gd name="T68" fmla="*/ 600 w 2626"/>
                <a:gd name="T69" fmla="*/ 425 h 2750"/>
                <a:gd name="T70" fmla="*/ 550 w 2626"/>
                <a:gd name="T71" fmla="*/ 550 h 2750"/>
                <a:gd name="T72" fmla="*/ 450 w 2626"/>
                <a:gd name="T73" fmla="*/ 675 h 2750"/>
                <a:gd name="T74" fmla="*/ 325 w 2626"/>
                <a:gd name="T75" fmla="*/ 801 h 2750"/>
                <a:gd name="T76" fmla="*/ 174 w 2626"/>
                <a:gd name="T77" fmla="*/ 801 h 2750"/>
                <a:gd name="T78" fmla="*/ 174 w 2626"/>
                <a:gd name="T79" fmla="*/ 950 h 2750"/>
                <a:gd name="T80" fmla="*/ 250 w 2626"/>
                <a:gd name="T81" fmla="*/ 1149 h 2750"/>
                <a:gd name="T82" fmla="*/ 74 w 2626"/>
                <a:gd name="T83" fmla="*/ 1149 h 2750"/>
                <a:gd name="T84" fmla="*/ 0 w 2626"/>
                <a:gd name="T85" fmla="*/ 1224 h 2750"/>
                <a:gd name="T86" fmla="*/ 174 w 2626"/>
                <a:gd name="T87" fmla="*/ 1300 h 2750"/>
                <a:gd name="T88" fmla="*/ 250 w 2626"/>
                <a:gd name="T89" fmla="*/ 1524 h 2750"/>
                <a:gd name="T90" fmla="*/ 374 w 2626"/>
                <a:gd name="T91" fmla="*/ 1374 h 2750"/>
                <a:gd name="T92" fmla="*/ 400 w 2626"/>
                <a:gd name="T93" fmla="*/ 1549 h 2750"/>
                <a:gd name="T94" fmla="*/ 475 w 2626"/>
                <a:gd name="T95" fmla="*/ 1874 h 2750"/>
                <a:gd name="T96" fmla="*/ 650 w 2626"/>
                <a:gd name="T97" fmla="*/ 2374 h 2750"/>
                <a:gd name="T98" fmla="*/ 825 w 2626"/>
                <a:gd name="T99" fmla="*/ 2749 h 2750"/>
                <a:gd name="T100" fmla="*/ 1000 w 2626"/>
                <a:gd name="T101" fmla="*/ 2600 h 2750"/>
                <a:gd name="T102" fmla="*/ 1075 w 2626"/>
                <a:gd name="T103" fmla="*/ 2474 h 2750"/>
                <a:gd name="T104" fmla="*/ 1100 w 2626"/>
                <a:gd name="T105" fmla="*/ 2200 h 2750"/>
                <a:gd name="T106" fmla="*/ 1150 w 2626"/>
                <a:gd name="T107" fmla="*/ 2000 h 2750"/>
                <a:gd name="T108" fmla="*/ 1375 w 2626"/>
                <a:gd name="T109" fmla="*/ 1825 h 2750"/>
                <a:gd name="T110" fmla="*/ 1675 w 2626"/>
                <a:gd name="T111" fmla="*/ 1574 h 2750"/>
                <a:gd name="T112" fmla="*/ 1875 w 2626"/>
                <a:gd name="T113" fmla="*/ 1424 h 2750"/>
                <a:gd name="T114" fmla="*/ 1875 w 2626"/>
                <a:gd name="T115" fmla="*/ 1249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6" h="2750">
                  <a:moveTo>
                    <a:pt x="1875" y="1249"/>
                  </a:moveTo>
                  <a:lnTo>
                    <a:pt x="1875" y="1249"/>
                  </a:lnTo>
                  <a:cubicBezTo>
                    <a:pt x="1850" y="1200"/>
                    <a:pt x="1825" y="1124"/>
                    <a:pt x="1850" y="1099"/>
                  </a:cubicBezTo>
                  <a:cubicBezTo>
                    <a:pt x="1850" y="1074"/>
                    <a:pt x="1875" y="1099"/>
                    <a:pt x="1900" y="1050"/>
                  </a:cubicBezTo>
                  <a:cubicBezTo>
                    <a:pt x="1900" y="1025"/>
                    <a:pt x="1800" y="1025"/>
                    <a:pt x="1825" y="975"/>
                  </a:cubicBezTo>
                  <a:cubicBezTo>
                    <a:pt x="1875" y="925"/>
                    <a:pt x="1875" y="975"/>
                    <a:pt x="1900" y="975"/>
                  </a:cubicBezTo>
                  <a:cubicBezTo>
                    <a:pt x="1950" y="975"/>
                    <a:pt x="1975" y="1001"/>
                    <a:pt x="1975" y="1025"/>
                  </a:cubicBezTo>
                  <a:cubicBezTo>
                    <a:pt x="1975" y="1050"/>
                    <a:pt x="2025" y="1074"/>
                    <a:pt x="2025" y="1074"/>
                  </a:cubicBezTo>
                  <a:cubicBezTo>
                    <a:pt x="2025" y="1074"/>
                    <a:pt x="2100" y="1074"/>
                    <a:pt x="2125" y="1074"/>
                  </a:cubicBezTo>
                  <a:cubicBezTo>
                    <a:pt x="2150" y="1074"/>
                    <a:pt x="2200" y="1074"/>
                    <a:pt x="2200" y="1099"/>
                  </a:cubicBezTo>
                  <a:cubicBezTo>
                    <a:pt x="2200" y="1124"/>
                    <a:pt x="2150" y="1200"/>
                    <a:pt x="2125" y="1200"/>
                  </a:cubicBezTo>
                  <a:cubicBezTo>
                    <a:pt x="2075" y="1200"/>
                    <a:pt x="2075" y="1274"/>
                    <a:pt x="2100" y="1300"/>
                  </a:cubicBezTo>
                  <a:cubicBezTo>
                    <a:pt x="2150" y="1300"/>
                    <a:pt x="2175" y="1224"/>
                    <a:pt x="2175" y="1224"/>
                  </a:cubicBezTo>
                  <a:cubicBezTo>
                    <a:pt x="2200" y="1224"/>
                    <a:pt x="2200" y="1300"/>
                    <a:pt x="2225" y="1400"/>
                  </a:cubicBezTo>
                  <a:lnTo>
                    <a:pt x="2225" y="1400"/>
                  </a:lnTo>
                  <a:cubicBezTo>
                    <a:pt x="2250" y="1400"/>
                    <a:pt x="2250" y="1300"/>
                    <a:pt x="2250" y="1300"/>
                  </a:cubicBezTo>
                  <a:cubicBezTo>
                    <a:pt x="2275" y="1274"/>
                    <a:pt x="2275" y="1200"/>
                    <a:pt x="2275" y="1200"/>
                  </a:cubicBezTo>
                  <a:cubicBezTo>
                    <a:pt x="2275" y="1200"/>
                    <a:pt x="2350" y="1224"/>
                    <a:pt x="2350" y="1200"/>
                  </a:cubicBezTo>
                  <a:cubicBezTo>
                    <a:pt x="2350" y="1174"/>
                    <a:pt x="2401" y="1124"/>
                    <a:pt x="2375" y="1074"/>
                  </a:cubicBezTo>
                  <a:cubicBezTo>
                    <a:pt x="2375" y="1050"/>
                    <a:pt x="2401" y="1001"/>
                    <a:pt x="2401" y="975"/>
                  </a:cubicBezTo>
                  <a:cubicBezTo>
                    <a:pt x="2401" y="925"/>
                    <a:pt x="2450" y="925"/>
                    <a:pt x="2475" y="901"/>
                  </a:cubicBezTo>
                  <a:cubicBezTo>
                    <a:pt x="2501" y="875"/>
                    <a:pt x="2550" y="850"/>
                    <a:pt x="2550" y="875"/>
                  </a:cubicBezTo>
                  <a:cubicBezTo>
                    <a:pt x="2550" y="875"/>
                    <a:pt x="2625" y="901"/>
                    <a:pt x="2601" y="875"/>
                  </a:cubicBezTo>
                  <a:cubicBezTo>
                    <a:pt x="2575" y="825"/>
                    <a:pt x="2575" y="801"/>
                    <a:pt x="2575" y="801"/>
                  </a:cubicBezTo>
                  <a:cubicBezTo>
                    <a:pt x="2601" y="801"/>
                    <a:pt x="2601" y="750"/>
                    <a:pt x="2601" y="750"/>
                  </a:cubicBezTo>
                  <a:cubicBezTo>
                    <a:pt x="2601" y="750"/>
                    <a:pt x="2550" y="750"/>
                    <a:pt x="2550" y="725"/>
                  </a:cubicBezTo>
                  <a:cubicBezTo>
                    <a:pt x="2550" y="701"/>
                    <a:pt x="2525" y="675"/>
                    <a:pt x="2525" y="675"/>
                  </a:cubicBezTo>
                  <a:cubicBezTo>
                    <a:pt x="2525" y="650"/>
                    <a:pt x="2475" y="650"/>
                    <a:pt x="2475" y="675"/>
                  </a:cubicBezTo>
                  <a:cubicBezTo>
                    <a:pt x="2450" y="701"/>
                    <a:pt x="2401" y="650"/>
                    <a:pt x="2350" y="675"/>
                  </a:cubicBezTo>
                  <a:cubicBezTo>
                    <a:pt x="2301" y="701"/>
                    <a:pt x="2301" y="725"/>
                    <a:pt x="2275" y="725"/>
                  </a:cubicBezTo>
                  <a:cubicBezTo>
                    <a:pt x="2250" y="725"/>
                    <a:pt x="2250" y="750"/>
                    <a:pt x="2225" y="775"/>
                  </a:cubicBezTo>
                  <a:lnTo>
                    <a:pt x="2200" y="801"/>
                  </a:lnTo>
                  <a:cubicBezTo>
                    <a:pt x="2175" y="801"/>
                    <a:pt x="2150" y="825"/>
                    <a:pt x="2150" y="825"/>
                  </a:cubicBezTo>
                  <a:cubicBezTo>
                    <a:pt x="2150" y="825"/>
                    <a:pt x="2175" y="875"/>
                    <a:pt x="2150" y="901"/>
                  </a:cubicBezTo>
                  <a:cubicBezTo>
                    <a:pt x="2150" y="925"/>
                    <a:pt x="2100" y="901"/>
                    <a:pt x="2050" y="925"/>
                  </a:cubicBezTo>
                  <a:cubicBezTo>
                    <a:pt x="2025" y="925"/>
                    <a:pt x="2000" y="901"/>
                    <a:pt x="1975" y="901"/>
                  </a:cubicBezTo>
                  <a:cubicBezTo>
                    <a:pt x="1950" y="925"/>
                    <a:pt x="1925" y="901"/>
                    <a:pt x="1900" y="901"/>
                  </a:cubicBezTo>
                  <a:cubicBezTo>
                    <a:pt x="1900" y="901"/>
                    <a:pt x="1875" y="850"/>
                    <a:pt x="1875" y="825"/>
                  </a:cubicBezTo>
                  <a:cubicBezTo>
                    <a:pt x="1875" y="801"/>
                    <a:pt x="1875" y="750"/>
                    <a:pt x="1850" y="775"/>
                  </a:cubicBezTo>
                  <a:cubicBezTo>
                    <a:pt x="1825" y="801"/>
                    <a:pt x="1800" y="801"/>
                    <a:pt x="1800" y="825"/>
                  </a:cubicBezTo>
                  <a:cubicBezTo>
                    <a:pt x="1800" y="850"/>
                    <a:pt x="1825" y="901"/>
                    <a:pt x="1800" y="925"/>
                  </a:cubicBezTo>
                  <a:cubicBezTo>
                    <a:pt x="1775" y="950"/>
                    <a:pt x="1675" y="950"/>
                    <a:pt x="1650" y="925"/>
                  </a:cubicBezTo>
                  <a:cubicBezTo>
                    <a:pt x="1625" y="925"/>
                    <a:pt x="1525" y="901"/>
                    <a:pt x="1525" y="901"/>
                  </a:cubicBezTo>
                  <a:cubicBezTo>
                    <a:pt x="1525" y="875"/>
                    <a:pt x="1500" y="825"/>
                    <a:pt x="1475" y="825"/>
                  </a:cubicBezTo>
                  <a:cubicBezTo>
                    <a:pt x="1450" y="825"/>
                    <a:pt x="1400" y="875"/>
                    <a:pt x="1375" y="850"/>
                  </a:cubicBezTo>
                  <a:cubicBezTo>
                    <a:pt x="1375" y="850"/>
                    <a:pt x="1325" y="801"/>
                    <a:pt x="1300" y="801"/>
                  </a:cubicBezTo>
                  <a:cubicBezTo>
                    <a:pt x="1275" y="801"/>
                    <a:pt x="1225" y="775"/>
                    <a:pt x="1225" y="775"/>
                  </a:cubicBezTo>
                  <a:cubicBezTo>
                    <a:pt x="1225" y="750"/>
                    <a:pt x="1175" y="750"/>
                    <a:pt x="1150" y="725"/>
                  </a:cubicBezTo>
                  <a:cubicBezTo>
                    <a:pt x="1150" y="725"/>
                    <a:pt x="1100" y="725"/>
                    <a:pt x="1100" y="701"/>
                  </a:cubicBezTo>
                  <a:cubicBezTo>
                    <a:pt x="1100" y="675"/>
                    <a:pt x="1125" y="650"/>
                    <a:pt x="1125" y="625"/>
                  </a:cubicBezTo>
                  <a:cubicBezTo>
                    <a:pt x="1125" y="601"/>
                    <a:pt x="1175" y="575"/>
                    <a:pt x="1175" y="575"/>
                  </a:cubicBezTo>
                  <a:cubicBezTo>
                    <a:pt x="1175" y="550"/>
                    <a:pt x="1125" y="525"/>
                    <a:pt x="1125" y="525"/>
                  </a:cubicBezTo>
                  <a:cubicBezTo>
                    <a:pt x="1125" y="525"/>
                    <a:pt x="1100" y="475"/>
                    <a:pt x="1075" y="475"/>
                  </a:cubicBezTo>
                  <a:cubicBezTo>
                    <a:pt x="1050" y="475"/>
                    <a:pt x="1025" y="425"/>
                    <a:pt x="1000" y="425"/>
                  </a:cubicBezTo>
                  <a:cubicBezTo>
                    <a:pt x="975" y="425"/>
                    <a:pt x="975" y="375"/>
                    <a:pt x="975" y="350"/>
                  </a:cubicBezTo>
                  <a:cubicBezTo>
                    <a:pt x="950" y="325"/>
                    <a:pt x="950" y="275"/>
                    <a:pt x="975" y="300"/>
                  </a:cubicBezTo>
                  <a:cubicBezTo>
                    <a:pt x="1000" y="325"/>
                    <a:pt x="1050" y="300"/>
                    <a:pt x="1050" y="275"/>
                  </a:cubicBezTo>
                  <a:cubicBezTo>
                    <a:pt x="1025" y="250"/>
                    <a:pt x="1000" y="200"/>
                    <a:pt x="1000" y="200"/>
                  </a:cubicBezTo>
                  <a:cubicBezTo>
                    <a:pt x="1000" y="175"/>
                    <a:pt x="1000" y="125"/>
                    <a:pt x="975" y="100"/>
                  </a:cubicBezTo>
                  <a:cubicBezTo>
                    <a:pt x="950" y="100"/>
                    <a:pt x="925" y="75"/>
                    <a:pt x="925" y="50"/>
                  </a:cubicBezTo>
                  <a:cubicBezTo>
                    <a:pt x="925" y="25"/>
                    <a:pt x="900" y="0"/>
                    <a:pt x="900" y="0"/>
                  </a:cubicBezTo>
                  <a:cubicBezTo>
                    <a:pt x="850" y="0"/>
                    <a:pt x="850" y="0"/>
                    <a:pt x="850" y="0"/>
                  </a:cubicBezTo>
                  <a:cubicBezTo>
                    <a:pt x="850" y="0"/>
                    <a:pt x="825" y="50"/>
                    <a:pt x="825" y="75"/>
                  </a:cubicBezTo>
                  <a:cubicBezTo>
                    <a:pt x="800" y="75"/>
                    <a:pt x="750" y="75"/>
                    <a:pt x="725" y="100"/>
                  </a:cubicBezTo>
                  <a:cubicBezTo>
                    <a:pt x="699" y="125"/>
                    <a:pt x="625" y="75"/>
                    <a:pt x="575" y="75"/>
                  </a:cubicBezTo>
                  <a:cubicBezTo>
                    <a:pt x="550" y="75"/>
                    <a:pt x="525" y="125"/>
                    <a:pt x="525" y="125"/>
                  </a:cubicBezTo>
                  <a:cubicBezTo>
                    <a:pt x="550" y="150"/>
                    <a:pt x="550" y="225"/>
                    <a:pt x="550" y="225"/>
                  </a:cubicBezTo>
                  <a:cubicBezTo>
                    <a:pt x="550" y="225"/>
                    <a:pt x="575" y="325"/>
                    <a:pt x="600" y="300"/>
                  </a:cubicBezTo>
                  <a:cubicBezTo>
                    <a:pt x="650" y="300"/>
                    <a:pt x="675" y="350"/>
                    <a:pt x="650" y="350"/>
                  </a:cubicBezTo>
                  <a:cubicBezTo>
                    <a:pt x="625" y="350"/>
                    <a:pt x="600" y="400"/>
                    <a:pt x="600" y="425"/>
                  </a:cubicBezTo>
                  <a:cubicBezTo>
                    <a:pt x="600" y="450"/>
                    <a:pt x="600" y="475"/>
                    <a:pt x="575" y="501"/>
                  </a:cubicBezTo>
                  <a:cubicBezTo>
                    <a:pt x="550" y="501"/>
                    <a:pt x="550" y="501"/>
                    <a:pt x="550" y="550"/>
                  </a:cubicBezTo>
                  <a:cubicBezTo>
                    <a:pt x="550" y="575"/>
                    <a:pt x="499" y="575"/>
                    <a:pt x="475" y="575"/>
                  </a:cubicBezTo>
                  <a:cubicBezTo>
                    <a:pt x="475" y="601"/>
                    <a:pt x="450" y="675"/>
                    <a:pt x="450" y="675"/>
                  </a:cubicBezTo>
                  <a:cubicBezTo>
                    <a:pt x="425" y="701"/>
                    <a:pt x="374" y="701"/>
                    <a:pt x="374" y="725"/>
                  </a:cubicBezTo>
                  <a:cubicBezTo>
                    <a:pt x="374" y="775"/>
                    <a:pt x="325" y="801"/>
                    <a:pt x="325" y="801"/>
                  </a:cubicBezTo>
                  <a:cubicBezTo>
                    <a:pt x="300" y="801"/>
                    <a:pt x="274" y="775"/>
                    <a:pt x="250" y="801"/>
                  </a:cubicBezTo>
                  <a:cubicBezTo>
                    <a:pt x="250" y="825"/>
                    <a:pt x="200" y="801"/>
                    <a:pt x="174" y="801"/>
                  </a:cubicBezTo>
                  <a:cubicBezTo>
                    <a:pt x="174" y="801"/>
                    <a:pt x="125" y="850"/>
                    <a:pt x="125" y="901"/>
                  </a:cubicBezTo>
                  <a:cubicBezTo>
                    <a:pt x="125" y="925"/>
                    <a:pt x="174" y="925"/>
                    <a:pt x="174" y="950"/>
                  </a:cubicBezTo>
                  <a:cubicBezTo>
                    <a:pt x="174" y="1001"/>
                    <a:pt x="200" y="1025"/>
                    <a:pt x="225" y="1050"/>
                  </a:cubicBezTo>
                  <a:cubicBezTo>
                    <a:pt x="225" y="1074"/>
                    <a:pt x="250" y="1124"/>
                    <a:pt x="250" y="1149"/>
                  </a:cubicBezTo>
                  <a:cubicBezTo>
                    <a:pt x="225" y="1149"/>
                    <a:pt x="200" y="1174"/>
                    <a:pt x="174" y="1149"/>
                  </a:cubicBezTo>
                  <a:cubicBezTo>
                    <a:pt x="150" y="1149"/>
                    <a:pt x="150" y="1174"/>
                    <a:pt x="74" y="1149"/>
                  </a:cubicBezTo>
                  <a:cubicBezTo>
                    <a:pt x="25" y="1149"/>
                    <a:pt x="25" y="1200"/>
                    <a:pt x="0" y="1224"/>
                  </a:cubicBezTo>
                  <a:lnTo>
                    <a:pt x="0" y="1224"/>
                  </a:lnTo>
                  <a:cubicBezTo>
                    <a:pt x="25" y="1249"/>
                    <a:pt x="25" y="1300"/>
                    <a:pt x="74" y="1300"/>
                  </a:cubicBezTo>
                  <a:cubicBezTo>
                    <a:pt x="125" y="1324"/>
                    <a:pt x="174" y="1274"/>
                    <a:pt x="174" y="1300"/>
                  </a:cubicBezTo>
                  <a:cubicBezTo>
                    <a:pt x="174" y="1349"/>
                    <a:pt x="50" y="1349"/>
                    <a:pt x="50" y="1349"/>
                  </a:cubicBezTo>
                  <a:cubicBezTo>
                    <a:pt x="50" y="1374"/>
                    <a:pt x="174" y="1524"/>
                    <a:pt x="250" y="1524"/>
                  </a:cubicBezTo>
                  <a:cubicBezTo>
                    <a:pt x="325" y="1500"/>
                    <a:pt x="374" y="1424"/>
                    <a:pt x="350" y="1424"/>
                  </a:cubicBezTo>
                  <a:cubicBezTo>
                    <a:pt x="325" y="1400"/>
                    <a:pt x="374" y="1374"/>
                    <a:pt x="374" y="1374"/>
                  </a:cubicBezTo>
                  <a:cubicBezTo>
                    <a:pt x="400" y="1374"/>
                    <a:pt x="374" y="1449"/>
                    <a:pt x="400" y="1474"/>
                  </a:cubicBezTo>
                  <a:cubicBezTo>
                    <a:pt x="425" y="1474"/>
                    <a:pt x="425" y="1524"/>
                    <a:pt x="400" y="1549"/>
                  </a:cubicBezTo>
                  <a:cubicBezTo>
                    <a:pt x="400" y="1600"/>
                    <a:pt x="425" y="1674"/>
                    <a:pt x="425" y="1725"/>
                  </a:cubicBezTo>
                  <a:cubicBezTo>
                    <a:pt x="425" y="1749"/>
                    <a:pt x="450" y="1825"/>
                    <a:pt x="475" y="1874"/>
                  </a:cubicBezTo>
                  <a:cubicBezTo>
                    <a:pt x="475" y="1949"/>
                    <a:pt x="525" y="2074"/>
                    <a:pt x="550" y="2125"/>
                  </a:cubicBezTo>
                  <a:cubicBezTo>
                    <a:pt x="600" y="2200"/>
                    <a:pt x="625" y="2349"/>
                    <a:pt x="650" y="2374"/>
                  </a:cubicBezTo>
                  <a:cubicBezTo>
                    <a:pt x="675" y="2399"/>
                    <a:pt x="725" y="2525"/>
                    <a:pt x="725" y="2574"/>
                  </a:cubicBezTo>
                  <a:cubicBezTo>
                    <a:pt x="725" y="2649"/>
                    <a:pt x="800" y="2725"/>
                    <a:pt x="825" y="2749"/>
                  </a:cubicBezTo>
                  <a:cubicBezTo>
                    <a:pt x="850" y="2749"/>
                    <a:pt x="900" y="2725"/>
                    <a:pt x="925" y="2674"/>
                  </a:cubicBezTo>
                  <a:cubicBezTo>
                    <a:pt x="925" y="2649"/>
                    <a:pt x="1000" y="2625"/>
                    <a:pt x="1000" y="2600"/>
                  </a:cubicBezTo>
                  <a:cubicBezTo>
                    <a:pt x="1000" y="2574"/>
                    <a:pt x="1025" y="2525"/>
                    <a:pt x="1050" y="2525"/>
                  </a:cubicBezTo>
                  <a:cubicBezTo>
                    <a:pt x="1075" y="2525"/>
                    <a:pt x="1075" y="2499"/>
                    <a:pt x="1075" y="2474"/>
                  </a:cubicBezTo>
                  <a:cubicBezTo>
                    <a:pt x="1075" y="2425"/>
                    <a:pt x="1075" y="2374"/>
                    <a:pt x="1100" y="2349"/>
                  </a:cubicBezTo>
                  <a:cubicBezTo>
                    <a:pt x="1125" y="2325"/>
                    <a:pt x="1125" y="2225"/>
                    <a:pt x="1100" y="2200"/>
                  </a:cubicBezTo>
                  <a:cubicBezTo>
                    <a:pt x="1100" y="2149"/>
                    <a:pt x="1100" y="2100"/>
                    <a:pt x="1100" y="2074"/>
                  </a:cubicBezTo>
                  <a:cubicBezTo>
                    <a:pt x="1125" y="2049"/>
                    <a:pt x="1125" y="2000"/>
                    <a:pt x="1150" y="2000"/>
                  </a:cubicBezTo>
                  <a:cubicBezTo>
                    <a:pt x="1175" y="2000"/>
                    <a:pt x="1200" y="1974"/>
                    <a:pt x="1250" y="1925"/>
                  </a:cubicBezTo>
                  <a:cubicBezTo>
                    <a:pt x="1275" y="1900"/>
                    <a:pt x="1350" y="1849"/>
                    <a:pt x="1375" y="1825"/>
                  </a:cubicBezTo>
                  <a:cubicBezTo>
                    <a:pt x="1425" y="1800"/>
                    <a:pt x="1500" y="1725"/>
                    <a:pt x="1525" y="1674"/>
                  </a:cubicBezTo>
                  <a:cubicBezTo>
                    <a:pt x="1550" y="1624"/>
                    <a:pt x="1650" y="1600"/>
                    <a:pt x="1675" y="1574"/>
                  </a:cubicBezTo>
                  <a:cubicBezTo>
                    <a:pt x="1725" y="1524"/>
                    <a:pt x="1700" y="1500"/>
                    <a:pt x="1700" y="1474"/>
                  </a:cubicBezTo>
                  <a:cubicBezTo>
                    <a:pt x="1725" y="1424"/>
                    <a:pt x="1825" y="1424"/>
                    <a:pt x="1875" y="1424"/>
                  </a:cubicBezTo>
                  <a:cubicBezTo>
                    <a:pt x="1875" y="1424"/>
                    <a:pt x="1900" y="1424"/>
                    <a:pt x="1900" y="1400"/>
                  </a:cubicBezTo>
                  <a:cubicBezTo>
                    <a:pt x="1900" y="1349"/>
                    <a:pt x="1875" y="1274"/>
                    <a:pt x="1875" y="1249"/>
                  </a:cubicBezTo>
                </a:path>
              </a:pathLst>
            </a:custGeom>
            <a:solidFill>
              <a:srgbClr val="BFC3C6"/>
            </a:solidFill>
            <a:ln w="3175" cap="flat">
              <a:solidFill>
                <a:schemeClr val="accent3">
                  <a:lumMod val="75000"/>
                </a:schemeClr>
              </a:solidFill>
              <a:bevel/>
              <a:headEnd/>
              <a:tailEnd/>
            </a:ln>
            <a:effectLst/>
          </p:spPr>
          <p:txBody>
            <a:bodyPr wrap="none" anchor="ctr"/>
            <a:lstStyle/>
            <a:p>
              <a:pPr defTabSz="914354">
                <a:defRPr/>
              </a:pPr>
              <a:endParaRPr lang="en-US">
                <a:solidFill>
                  <a:srgbClr val="13171F"/>
                </a:solidFill>
                <a:latin typeface="Microsoft Sans Serif"/>
              </a:endParaRPr>
            </a:p>
          </p:txBody>
        </p:sp>
        <p:sp>
          <p:nvSpPr>
            <p:cNvPr id="408" name="Freeform 53">
              <a:extLst>
                <a:ext uri="{FF2B5EF4-FFF2-40B4-BE49-F238E27FC236}">
                  <a16:creationId xmlns:a16="http://schemas.microsoft.com/office/drawing/2014/main" id="{F5F4B330-E8B0-A348-4725-D0B538845CDA}"/>
                </a:ext>
              </a:extLst>
            </p:cNvPr>
            <p:cNvSpPr>
              <a:spLocks noChangeArrowheads="1"/>
            </p:cNvSpPr>
            <p:nvPr/>
          </p:nvSpPr>
          <p:spPr bwMode="auto">
            <a:xfrm>
              <a:off x="6080239" y="2781261"/>
              <a:ext cx="48515" cy="48515"/>
            </a:xfrm>
            <a:custGeom>
              <a:avLst/>
              <a:gdLst>
                <a:gd name="T0" fmla="*/ 100 w 201"/>
                <a:gd name="T1" fmla="*/ 0 h 201"/>
                <a:gd name="T2" fmla="*/ 100 w 201"/>
                <a:gd name="T3" fmla="*/ 0 h 201"/>
                <a:gd name="T4" fmla="*/ 0 w 201"/>
                <a:gd name="T5" fmla="*/ 75 h 201"/>
                <a:gd name="T6" fmla="*/ 0 w 201"/>
                <a:gd name="T7" fmla="*/ 100 h 201"/>
                <a:gd name="T8" fmla="*/ 50 w 201"/>
                <a:gd name="T9" fmla="*/ 150 h 201"/>
                <a:gd name="T10" fmla="*/ 75 w 201"/>
                <a:gd name="T11" fmla="*/ 200 h 201"/>
                <a:gd name="T12" fmla="*/ 100 w 201"/>
                <a:gd name="T13" fmla="*/ 200 h 201"/>
                <a:gd name="T14" fmla="*/ 200 w 201"/>
                <a:gd name="T15" fmla="*/ 100 h 201"/>
                <a:gd name="T16" fmla="*/ 100 w 201"/>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1">
                  <a:moveTo>
                    <a:pt x="100" y="0"/>
                  </a:moveTo>
                  <a:lnTo>
                    <a:pt x="100" y="0"/>
                  </a:lnTo>
                  <a:cubicBezTo>
                    <a:pt x="50" y="0"/>
                    <a:pt x="0" y="25"/>
                    <a:pt x="0" y="75"/>
                  </a:cubicBezTo>
                  <a:cubicBezTo>
                    <a:pt x="0" y="75"/>
                    <a:pt x="0" y="75"/>
                    <a:pt x="0" y="100"/>
                  </a:cubicBezTo>
                  <a:cubicBezTo>
                    <a:pt x="0" y="125"/>
                    <a:pt x="25" y="150"/>
                    <a:pt x="50" y="150"/>
                  </a:cubicBezTo>
                  <a:cubicBezTo>
                    <a:pt x="75" y="150"/>
                    <a:pt x="75" y="175"/>
                    <a:pt x="75" y="200"/>
                  </a:cubicBezTo>
                  <a:lnTo>
                    <a:pt x="100" y="200"/>
                  </a:lnTo>
                  <a:cubicBezTo>
                    <a:pt x="125" y="200"/>
                    <a:pt x="200" y="125"/>
                    <a:pt x="200" y="100"/>
                  </a:cubicBezTo>
                  <a:cubicBezTo>
                    <a:pt x="200" y="75"/>
                    <a:pt x="125" y="0"/>
                    <a:pt x="100" y="0"/>
                  </a:cubicBezTo>
                </a:path>
              </a:pathLst>
            </a:custGeom>
            <a:solidFill>
              <a:srgbClr val="BFC3C6"/>
            </a:solidFill>
            <a:ln w="9525" cap="flat">
              <a:noFill/>
              <a:bevel/>
              <a:headEnd/>
              <a:tailEnd/>
            </a:ln>
            <a:effectLst/>
          </p:spPr>
          <p:txBody>
            <a:bodyPr wrap="none" anchor="ctr"/>
            <a:lstStyle/>
            <a:p>
              <a:pPr defTabSz="914354">
                <a:defRPr/>
              </a:pPr>
              <a:endParaRPr lang="en-US">
                <a:solidFill>
                  <a:srgbClr val="13171F"/>
                </a:solidFill>
                <a:latin typeface="Microsoft Sans Serif"/>
              </a:endParaRPr>
            </a:p>
          </p:txBody>
        </p:sp>
        <p:sp>
          <p:nvSpPr>
            <p:cNvPr id="409" name="Freeform 53">
              <a:extLst>
                <a:ext uri="{FF2B5EF4-FFF2-40B4-BE49-F238E27FC236}">
                  <a16:creationId xmlns:a16="http://schemas.microsoft.com/office/drawing/2014/main" id="{977A3F1C-7385-888D-EB6B-54603C047EA0}"/>
                </a:ext>
              </a:extLst>
            </p:cNvPr>
            <p:cNvSpPr>
              <a:spLocks noChangeArrowheads="1"/>
            </p:cNvSpPr>
            <p:nvPr/>
          </p:nvSpPr>
          <p:spPr bwMode="auto">
            <a:xfrm>
              <a:off x="6019825" y="2781005"/>
              <a:ext cx="48515" cy="48515"/>
            </a:xfrm>
            <a:custGeom>
              <a:avLst/>
              <a:gdLst>
                <a:gd name="T0" fmla="*/ 100 w 201"/>
                <a:gd name="T1" fmla="*/ 0 h 201"/>
                <a:gd name="T2" fmla="*/ 100 w 201"/>
                <a:gd name="T3" fmla="*/ 0 h 201"/>
                <a:gd name="T4" fmla="*/ 0 w 201"/>
                <a:gd name="T5" fmla="*/ 75 h 201"/>
                <a:gd name="T6" fmla="*/ 0 w 201"/>
                <a:gd name="T7" fmla="*/ 100 h 201"/>
                <a:gd name="T8" fmla="*/ 50 w 201"/>
                <a:gd name="T9" fmla="*/ 150 h 201"/>
                <a:gd name="T10" fmla="*/ 75 w 201"/>
                <a:gd name="T11" fmla="*/ 200 h 201"/>
                <a:gd name="T12" fmla="*/ 100 w 201"/>
                <a:gd name="T13" fmla="*/ 200 h 201"/>
                <a:gd name="T14" fmla="*/ 200 w 201"/>
                <a:gd name="T15" fmla="*/ 100 h 201"/>
                <a:gd name="T16" fmla="*/ 100 w 201"/>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1">
                  <a:moveTo>
                    <a:pt x="100" y="0"/>
                  </a:moveTo>
                  <a:lnTo>
                    <a:pt x="100" y="0"/>
                  </a:lnTo>
                  <a:cubicBezTo>
                    <a:pt x="50" y="0"/>
                    <a:pt x="0" y="25"/>
                    <a:pt x="0" y="75"/>
                  </a:cubicBezTo>
                  <a:cubicBezTo>
                    <a:pt x="0" y="75"/>
                    <a:pt x="0" y="75"/>
                    <a:pt x="0" y="100"/>
                  </a:cubicBezTo>
                  <a:cubicBezTo>
                    <a:pt x="0" y="125"/>
                    <a:pt x="25" y="150"/>
                    <a:pt x="50" y="150"/>
                  </a:cubicBezTo>
                  <a:cubicBezTo>
                    <a:pt x="75" y="150"/>
                    <a:pt x="75" y="175"/>
                    <a:pt x="75" y="200"/>
                  </a:cubicBezTo>
                  <a:lnTo>
                    <a:pt x="100" y="200"/>
                  </a:lnTo>
                  <a:cubicBezTo>
                    <a:pt x="125" y="200"/>
                    <a:pt x="200" y="125"/>
                    <a:pt x="200" y="100"/>
                  </a:cubicBezTo>
                  <a:cubicBezTo>
                    <a:pt x="200" y="75"/>
                    <a:pt x="125" y="0"/>
                    <a:pt x="100" y="0"/>
                  </a:cubicBezTo>
                </a:path>
              </a:pathLst>
            </a:custGeom>
            <a:solidFill>
              <a:srgbClr val="BFC3C6"/>
            </a:solidFill>
            <a:ln w="9525" cap="flat">
              <a:noFill/>
              <a:bevel/>
              <a:headEnd/>
              <a:tailEnd/>
            </a:ln>
            <a:effectLst/>
          </p:spPr>
          <p:txBody>
            <a:bodyPr wrap="none" anchor="ctr"/>
            <a:lstStyle/>
            <a:p>
              <a:pPr defTabSz="914354">
                <a:defRPr/>
              </a:pPr>
              <a:endParaRPr lang="en-US">
                <a:solidFill>
                  <a:srgbClr val="13171F"/>
                </a:solidFill>
                <a:latin typeface="Microsoft Sans Serif"/>
              </a:endParaRPr>
            </a:p>
          </p:txBody>
        </p:sp>
        <p:sp>
          <p:nvSpPr>
            <p:cNvPr id="415" name="Freeform 53">
              <a:extLst>
                <a:ext uri="{FF2B5EF4-FFF2-40B4-BE49-F238E27FC236}">
                  <a16:creationId xmlns:a16="http://schemas.microsoft.com/office/drawing/2014/main" id="{30FFE395-6C91-BFD4-4B55-6FF132ADE885}"/>
                </a:ext>
              </a:extLst>
            </p:cNvPr>
            <p:cNvSpPr>
              <a:spLocks noChangeArrowheads="1"/>
            </p:cNvSpPr>
            <p:nvPr/>
          </p:nvSpPr>
          <p:spPr bwMode="auto">
            <a:xfrm>
              <a:off x="5994034" y="2768739"/>
              <a:ext cx="48515" cy="48515"/>
            </a:xfrm>
            <a:custGeom>
              <a:avLst/>
              <a:gdLst>
                <a:gd name="T0" fmla="*/ 100 w 201"/>
                <a:gd name="T1" fmla="*/ 0 h 201"/>
                <a:gd name="T2" fmla="*/ 100 w 201"/>
                <a:gd name="T3" fmla="*/ 0 h 201"/>
                <a:gd name="T4" fmla="*/ 0 w 201"/>
                <a:gd name="T5" fmla="*/ 75 h 201"/>
                <a:gd name="T6" fmla="*/ 0 w 201"/>
                <a:gd name="T7" fmla="*/ 100 h 201"/>
                <a:gd name="T8" fmla="*/ 50 w 201"/>
                <a:gd name="T9" fmla="*/ 150 h 201"/>
                <a:gd name="T10" fmla="*/ 75 w 201"/>
                <a:gd name="T11" fmla="*/ 200 h 201"/>
                <a:gd name="T12" fmla="*/ 100 w 201"/>
                <a:gd name="T13" fmla="*/ 200 h 201"/>
                <a:gd name="T14" fmla="*/ 200 w 201"/>
                <a:gd name="T15" fmla="*/ 100 h 201"/>
                <a:gd name="T16" fmla="*/ 100 w 201"/>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1">
                  <a:moveTo>
                    <a:pt x="100" y="0"/>
                  </a:moveTo>
                  <a:lnTo>
                    <a:pt x="100" y="0"/>
                  </a:lnTo>
                  <a:cubicBezTo>
                    <a:pt x="50" y="0"/>
                    <a:pt x="0" y="25"/>
                    <a:pt x="0" y="75"/>
                  </a:cubicBezTo>
                  <a:cubicBezTo>
                    <a:pt x="0" y="75"/>
                    <a:pt x="0" y="75"/>
                    <a:pt x="0" y="100"/>
                  </a:cubicBezTo>
                  <a:cubicBezTo>
                    <a:pt x="0" y="125"/>
                    <a:pt x="25" y="150"/>
                    <a:pt x="50" y="150"/>
                  </a:cubicBezTo>
                  <a:cubicBezTo>
                    <a:pt x="75" y="150"/>
                    <a:pt x="75" y="175"/>
                    <a:pt x="75" y="200"/>
                  </a:cubicBezTo>
                  <a:lnTo>
                    <a:pt x="100" y="200"/>
                  </a:lnTo>
                  <a:cubicBezTo>
                    <a:pt x="125" y="200"/>
                    <a:pt x="200" y="125"/>
                    <a:pt x="200" y="100"/>
                  </a:cubicBezTo>
                  <a:cubicBezTo>
                    <a:pt x="200" y="75"/>
                    <a:pt x="125" y="0"/>
                    <a:pt x="100" y="0"/>
                  </a:cubicBezTo>
                </a:path>
              </a:pathLst>
            </a:custGeom>
            <a:solidFill>
              <a:srgbClr val="BFC3C6"/>
            </a:solidFill>
            <a:ln w="9525" cap="flat">
              <a:noFill/>
              <a:bevel/>
              <a:headEnd/>
              <a:tailEnd/>
            </a:ln>
            <a:effectLst/>
          </p:spPr>
          <p:txBody>
            <a:bodyPr wrap="none" anchor="ctr"/>
            <a:lstStyle/>
            <a:p>
              <a:pPr defTabSz="914354">
                <a:defRPr/>
              </a:pPr>
              <a:endParaRPr lang="en-US">
                <a:solidFill>
                  <a:srgbClr val="13171F"/>
                </a:solidFill>
                <a:latin typeface="Microsoft Sans Serif"/>
              </a:endParaRPr>
            </a:p>
          </p:txBody>
        </p:sp>
      </p:grpSp>
      <p:sp>
        <p:nvSpPr>
          <p:cNvPr id="416" name="TextBox 415">
            <a:extLst>
              <a:ext uri="{FF2B5EF4-FFF2-40B4-BE49-F238E27FC236}">
                <a16:creationId xmlns:a16="http://schemas.microsoft.com/office/drawing/2014/main" id="{390B3140-0F03-50A2-85A7-A1364122F8FC}"/>
              </a:ext>
            </a:extLst>
          </p:cNvPr>
          <p:cNvSpPr txBox="1"/>
          <p:nvPr/>
        </p:nvSpPr>
        <p:spPr>
          <a:xfrm>
            <a:off x="7821860" y="3198891"/>
            <a:ext cx="817797" cy="209288"/>
          </a:xfrm>
          <a:prstGeom prst="rect">
            <a:avLst/>
          </a:prstGeom>
        </p:spPr>
        <p:txBody>
          <a:bodyPr wrap="square" lIns="0" tIns="0" rIns="0" bIns="0" rtlCol="0" anchor="t">
            <a:spAutoFit/>
          </a:bodyPr>
          <a:lstStyle/>
          <a:p>
            <a:pPr defTabSz="914354">
              <a:lnSpc>
                <a:spcPct val="85000"/>
              </a:lnSpc>
              <a:defRPr/>
            </a:pPr>
            <a:r>
              <a:rPr lang="en-US" sz="1600" b="1">
                <a:solidFill>
                  <a:srgbClr val="F7F8FA"/>
                </a:solidFill>
                <a:latin typeface="Microsoft Sans Serif"/>
                <a:ea typeface="Microsoft Sans Serif"/>
                <a:cs typeface="Microsoft Sans Serif"/>
              </a:rPr>
              <a:t>Greece</a:t>
            </a:r>
          </a:p>
        </p:txBody>
      </p:sp>
      <p:sp>
        <p:nvSpPr>
          <p:cNvPr id="423" name="TextBox 422">
            <a:extLst>
              <a:ext uri="{FF2B5EF4-FFF2-40B4-BE49-F238E27FC236}">
                <a16:creationId xmlns:a16="http://schemas.microsoft.com/office/drawing/2014/main" id="{5021BD7E-2AE7-5127-6998-713C51C2E073}"/>
              </a:ext>
            </a:extLst>
          </p:cNvPr>
          <p:cNvSpPr txBox="1"/>
          <p:nvPr/>
        </p:nvSpPr>
        <p:spPr>
          <a:xfrm>
            <a:off x="7817619" y="3809916"/>
            <a:ext cx="817797" cy="209288"/>
          </a:xfrm>
          <a:prstGeom prst="rect">
            <a:avLst/>
          </a:prstGeom>
        </p:spPr>
        <p:txBody>
          <a:bodyPr wrap="square" lIns="0" tIns="0" rIns="0" bIns="0" rtlCol="0" anchor="t">
            <a:spAutoFit/>
          </a:bodyPr>
          <a:lstStyle/>
          <a:p>
            <a:pPr defTabSz="914354">
              <a:lnSpc>
                <a:spcPct val="85000"/>
              </a:lnSpc>
              <a:defRPr/>
            </a:pPr>
            <a:r>
              <a:rPr lang="en-US" sz="1600" b="1" dirty="0">
                <a:solidFill>
                  <a:srgbClr val="F7F8FA"/>
                </a:solidFill>
                <a:latin typeface="Microsoft Sans Serif"/>
                <a:ea typeface="Microsoft Sans Serif"/>
                <a:cs typeface="Microsoft Sans Serif"/>
              </a:rPr>
              <a:t>Croatia</a:t>
            </a:r>
          </a:p>
        </p:txBody>
      </p:sp>
      <p:sp>
        <p:nvSpPr>
          <p:cNvPr id="424" name="TextBox 423">
            <a:extLst>
              <a:ext uri="{FF2B5EF4-FFF2-40B4-BE49-F238E27FC236}">
                <a16:creationId xmlns:a16="http://schemas.microsoft.com/office/drawing/2014/main" id="{DEC55BA8-6D8C-A34B-7A5D-4B66BA1E6ED6}"/>
              </a:ext>
            </a:extLst>
          </p:cNvPr>
          <p:cNvSpPr txBox="1"/>
          <p:nvPr/>
        </p:nvSpPr>
        <p:spPr>
          <a:xfrm>
            <a:off x="6519753" y="3449794"/>
            <a:ext cx="2330009" cy="341632"/>
          </a:xfrm>
          <a:prstGeom prst="rect">
            <a:avLst/>
          </a:prstGeom>
        </p:spPr>
        <p:txBody>
          <a:bodyPr wrap="square" lIns="0" tIns="45720" rIns="0" bIns="0" rtlCol="0">
            <a:spAutoFit/>
          </a:bodyPr>
          <a:lstStyle/>
          <a:p>
            <a:pPr defTabSz="914354" fontAlgn="b">
              <a:lnSpc>
                <a:spcPct val="96000"/>
              </a:lnSpc>
              <a:defRPr/>
            </a:pPr>
            <a:r>
              <a:rPr lang="en-US" sz="1000" b="1">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2021-23: </a:t>
            </a:r>
            <a:r>
              <a:rPr lang="en-US" sz="100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Live TV/Radio with 5G BC Rel-14/16 , with 3MHz in Athens</a:t>
            </a:r>
          </a:p>
        </p:txBody>
      </p:sp>
      <p:sp>
        <p:nvSpPr>
          <p:cNvPr id="425" name="TextBox 424">
            <a:extLst>
              <a:ext uri="{FF2B5EF4-FFF2-40B4-BE49-F238E27FC236}">
                <a16:creationId xmlns:a16="http://schemas.microsoft.com/office/drawing/2014/main" id="{DC5EB81F-7CC7-6FC5-4829-2B86131C92D3}"/>
              </a:ext>
            </a:extLst>
          </p:cNvPr>
          <p:cNvSpPr txBox="1"/>
          <p:nvPr/>
        </p:nvSpPr>
        <p:spPr>
          <a:xfrm>
            <a:off x="6804354" y="4041872"/>
            <a:ext cx="2330009" cy="193899"/>
          </a:xfrm>
          <a:prstGeom prst="rect">
            <a:avLst/>
          </a:prstGeom>
        </p:spPr>
        <p:txBody>
          <a:bodyPr wrap="square" lIns="0" tIns="45720" rIns="0" bIns="0" rtlCol="0">
            <a:spAutoFit/>
          </a:bodyPr>
          <a:lstStyle/>
          <a:p>
            <a:pPr defTabSz="914354" fontAlgn="b">
              <a:lnSpc>
                <a:spcPct val="96000"/>
              </a:lnSpc>
              <a:defRPr/>
            </a:pPr>
            <a:r>
              <a:rPr lang="en-US" sz="1000" b="1" dirty="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2022-24: </a:t>
            </a:r>
            <a:r>
              <a:rPr lang="en-US" sz="1000" dirty="0">
                <a:solidFill>
                  <a:srgbClr val="F7F8FA"/>
                </a:solidFill>
                <a:latin typeface="Microsoft Sans Serif" panose="020B0604020202020204" pitchFamily="34" charset="0"/>
                <a:ea typeface="Microsoft Sans Serif" panose="020B0604020202020204" pitchFamily="34" charset="0"/>
                <a:cs typeface="Microsoft Sans Serif" panose="020B0604020202020204" pitchFamily="34" charset="0"/>
              </a:rPr>
              <a:t>Live 5G BC Rel-14/16</a:t>
            </a:r>
          </a:p>
        </p:txBody>
      </p:sp>
      <p:sp>
        <p:nvSpPr>
          <p:cNvPr id="426" name="Freeform: Shape 72">
            <a:extLst>
              <a:ext uri="{FF2B5EF4-FFF2-40B4-BE49-F238E27FC236}">
                <a16:creationId xmlns:a16="http://schemas.microsoft.com/office/drawing/2014/main" id="{C152B0B0-B2E4-FBBE-AEAA-DA5377D6178D}"/>
              </a:ext>
            </a:extLst>
          </p:cNvPr>
          <p:cNvSpPr/>
          <p:nvPr/>
        </p:nvSpPr>
        <p:spPr>
          <a:xfrm flipH="1" flipV="1">
            <a:off x="6260529" y="3393509"/>
            <a:ext cx="2313819" cy="638435"/>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427" name="Freeform: Shape 72">
            <a:extLst>
              <a:ext uri="{FF2B5EF4-FFF2-40B4-BE49-F238E27FC236}">
                <a16:creationId xmlns:a16="http://schemas.microsoft.com/office/drawing/2014/main" id="{7B62694E-E79B-B8F6-4ADC-EB71B84CBA47}"/>
              </a:ext>
            </a:extLst>
          </p:cNvPr>
          <p:cNvSpPr/>
          <p:nvPr/>
        </p:nvSpPr>
        <p:spPr>
          <a:xfrm flipH="1">
            <a:off x="6431159" y="3438561"/>
            <a:ext cx="2128880" cy="139369"/>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2" name="Footer Placeholder 1">
            <a:extLst>
              <a:ext uri="{FF2B5EF4-FFF2-40B4-BE49-F238E27FC236}">
                <a16:creationId xmlns:a16="http://schemas.microsoft.com/office/drawing/2014/main" id="{DBE951B3-865E-33ED-C1BF-B9058B0DA95F}"/>
              </a:ext>
            </a:extLst>
          </p:cNvPr>
          <p:cNvSpPr>
            <a:spLocks noGrp="1"/>
          </p:cNvSpPr>
          <p:nvPr>
            <p:ph type="ftr" sz="quarter" idx="3"/>
          </p:nvPr>
        </p:nvSpPr>
        <p:spPr/>
        <p:txBody>
          <a:bodyPr/>
          <a:lstStyle/>
          <a:p>
            <a:pPr>
              <a:spcAft>
                <a:spcPts val="0"/>
              </a:spcAft>
              <a:defRPr/>
            </a:pPr>
            <a:r>
              <a:rPr lang="en-US">
                <a:solidFill>
                  <a:schemeClr val="accent3">
                    <a:lumMod val="60000"/>
                    <a:lumOff val="40000"/>
                  </a:schemeClr>
                </a:solidFill>
              </a:rPr>
              <a:t>IBC 2023</a:t>
            </a:r>
          </a:p>
        </p:txBody>
      </p:sp>
      <p:sp>
        <p:nvSpPr>
          <p:cNvPr id="6" name="Freeform: Shape 103">
            <a:extLst>
              <a:ext uri="{FF2B5EF4-FFF2-40B4-BE49-F238E27FC236}">
                <a16:creationId xmlns:a16="http://schemas.microsoft.com/office/drawing/2014/main" id="{70781214-8863-2DFD-2675-0B645F0EB821}"/>
              </a:ext>
            </a:extLst>
          </p:cNvPr>
          <p:cNvSpPr/>
          <p:nvPr/>
        </p:nvSpPr>
        <p:spPr>
          <a:xfrm flipH="1" flipV="1">
            <a:off x="9185022" y="4687289"/>
            <a:ext cx="2375959" cy="1456991"/>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7" name="Freeform: Shape 103">
            <a:extLst>
              <a:ext uri="{FF2B5EF4-FFF2-40B4-BE49-F238E27FC236}">
                <a16:creationId xmlns:a16="http://schemas.microsoft.com/office/drawing/2014/main" id="{AA3E730A-5A2C-CE53-9928-3168A5CCCCEB}"/>
              </a:ext>
            </a:extLst>
          </p:cNvPr>
          <p:cNvSpPr/>
          <p:nvPr/>
        </p:nvSpPr>
        <p:spPr>
          <a:xfrm flipH="1" flipV="1">
            <a:off x="8787544" y="4692878"/>
            <a:ext cx="3020933" cy="201542"/>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
        <p:nvSpPr>
          <p:cNvPr id="8" name="TextBox 7">
            <a:extLst>
              <a:ext uri="{FF2B5EF4-FFF2-40B4-BE49-F238E27FC236}">
                <a16:creationId xmlns:a16="http://schemas.microsoft.com/office/drawing/2014/main" id="{F08BA720-9B11-C4C6-E3FD-268BCBFAA385}"/>
              </a:ext>
            </a:extLst>
          </p:cNvPr>
          <p:cNvSpPr txBox="1"/>
          <p:nvPr/>
        </p:nvSpPr>
        <p:spPr>
          <a:xfrm>
            <a:off x="9836165" y="6162009"/>
            <a:ext cx="1812587" cy="221599"/>
          </a:xfrm>
          <a:prstGeom prst="rect">
            <a:avLst/>
          </a:prstGeom>
        </p:spPr>
        <p:txBody>
          <a:bodyPr wrap="square" lIns="0" tIns="0" rIns="0" bIns="0" rtlCol="0" anchor="t">
            <a:spAutoFit/>
          </a:bodyPr>
          <a:lstStyle/>
          <a:p>
            <a:pPr algn="r" defTabSz="299703" hangingPunct="0">
              <a:lnSpc>
                <a:spcPct val="90000"/>
              </a:lnSpc>
              <a:spcAft>
                <a:spcPts val="300"/>
              </a:spcAft>
              <a:defRPr sz="4200">
                <a:solidFill>
                  <a:srgbClr val="262626"/>
                </a:solidFill>
              </a:defRPr>
            </a:pPr>
            <a:r>
              <a:rPr lang="en-US" sz="1600" kern="0" dirty="0">
                <a:solidFill>
                  <a:srgbClr val="F7F8FA"/>
                </a:solidFill>
                <a:latin typeface="Microsoft Sans Serif"/>
                <a:ea typeface="Microsoft Sans Serif" panose="020B0604020202020204" pitchFamily="34" charset="0"/>
                <a:cs typeface="Microsoft Sans Serif" panose="020B0604020202020204" pitchFamily="34" charset="0"/>
                <a:sym typeface="Microsoft Sans Serif"/>
              </a:rPr>
              <a:t>China</a:t>
            </a:r>
          </a:p>
        </p:txBody>
      </p:sp>
      <p:sp>
        <p:nvSpPr>
          <p:cNvPr id="9" name="TextBox 8">
            <a:extLst>
              <a:ext uri="{FF2B5EF4-FFF2-40B4-BE49-F238E27FC236}">
                <a16:creationId xmlns:a16="http://schemas.microsoft.com/office/drawing/2014/main" id="{8F920689-2D69-B894-4E1D-749215A696C4}"/>
              </a:ext>
            </a:extLst>
          </p:cNvPr>
          <p:cNvSpPr txBox="1"/>
          <p:nvPr/>
        </p:nvSpPr>
        <p:spPr>
          <a:xfrm>
            <a:off x="9592125" y="4854488"/>
            <a:ext cx="2375959" cy="193899"/>
          </a:xfrm>
          <a:prstGeom prst="rect">
            <a:avLst/>
          </a:prstGeom>
        </p:spPr>
        <p:txBody>
          <a:bodyPr wrap="square" lIns="0" tIns="45720" rIns="0" bIns="0" rtlCol="0">
            <a:spAutoFit/>
          </a:bodyPr>
          <a:lstStyle/>
          <a:p>
            <a:pPr defTabSz="914354">
              <a:lnSpc>
                <a:spcPct val="96000"/>
              </a:lnSpc>
              <a:spcAft>
                <a:spcPts val="600"/>
              </a:spcAft>
              <a:defRPr/>
            </a:pPr>
            <a:r>
              <a:rPr lang="en-US" sz="1000" b="1" dirty="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rPr>
              <a:t>2023</a:t>
            </a:r>
            <a:r>
              <a:rPr lang="en-US" sz="1000" dirty="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rPr>
              <a:t>: Workshop on future of Broadcast </a:t>
            </a:r>
          </a:p>
        </p:txBody>
      </p:sp>
      <p:sp>
        <p:nvSpPr>
          <p:cNvPr id="14" name="TextBox 13">
            <a:extLst>
              <a:ext uri="{FF2B5EF4-FFF2-40B4-BE49-F238E27FC236}">
                <a16:creationId xmlns:a16="http://schemas.microsoft.com/office/drawing/2014/main" id="{86B5AA6A-545C-ECEF-84D8-D18D3C44BE9E}"/>
              </a:ext>
            </a:extLst>
          </p:cNvPr>
          <p:cNvSpPr txBox="1"/>
          <p:nvPr/>
        </p:nvSpPr>
        <p:spPr>
          <a:xfrm>
            <a:off x="827186" y="2990893"/>
            <a:ext cx="1250444" cy="209288"/>
          </a:xfrm>
          <a:prstGeom prst="rect">
            <a:avLst/>
          </a:prstGeom>
        </p:spPr>
        <p:txBody>
          <a:bodyPr wrap="square" lIns="0" tIns="0" rIns="0" bIns="0" rtlCol="0" anchor="t">
            <a:spAutoFit/>
          </a:bodyPr>
          <a:lstStyle/>
          <a:p>
            <a:pPr defTabSz="914354">
              <a:lnSpc>
                <a:spcPct val="85000"/>
              </a:lnSpc>
              <a:defRPr/>
            </a:pPr>
            <a:r>
              <a:rPr lang="en-US" sz="1600" b="1" dirty="0">
                <a:solidFill>
                  <a:srgbClr val="F7F8FA"/>
                </a:solidFill>
                <a:latin typeface="Microsoft Sans Serif"/>
                <a:ea typeface="Microsoft Sans Serif"/>
                <a:cs typeface="Microsoft Sans Serif"/>
              </a:rPr>
              <a:t>Europe</a:t>
            </a:r>
          </a:p>
        </p:txBody>
      </p:sp>
      <p:sp>
        <p:nvSpPr>
          <p:cNvPr id="15" name="TextBox 14">
            <a:extLst>
              <a:ext uri="{FF2B5EF4-FFF2-40B4-BE49-F238E27FC236}">
                <a16:creationId xmlns:a16="http://schemas.microsoft.com/office/drawing/2014/main" id="{485083FE-303C-83D0-2C70-10087573A9E8}"/>
              </a:ext>
            </a:extLst>
          </p:cNvPr>
          <p:cNvSpPr txBox="1"/>
          <p:nvPr/>
        </p:nvSpPr>
        <p:spPr>
          <a:xfrm>
            <a:off x="836424" y="3195690"/>
            <a:ext cx="3262198" cy="201402"/>
          </a:xfrm>
          <a:prstGeom prst="rect">
            <a:avLst/>
          </a:prstGeom>
        </p:spPr>
        <p:txBody>
          <a:bodyPr wrap="square" lIns="0" tIns="45720" rIns="0" bIns="0" rtlCol="0" anchor="t">
            <a:spAutoFit/>
          </a:bodyPr>
          <a:lstStyle/>
          <a:p>
            <a:pPr defTabSz="914354" fontAlgn="b">
              <a:lnSpc>
                <a:spcPct val="96000"/>
              </a:lnSpc>
              <a:defRPr/>
            </a:pPr>
            <a:r>
              <a:rPr lang="en-US" sz="1051" b="1" dirty="0">
                <a:solidFill>
                  <a:srgbClr val="FFFF00"/>
                </a:solidFill>
                <a:ea typeface="Microsoft Sans Serif"/>
                <a:cs typeface="Microsoft Sans Serif"/>
              </a:rPr>
              <a:t>2023</a:t>
            </a:r>
            <a:r>
              <a:rPr lang="en-US" sz="1051" dirty="0">
                <a:solidFill>
                  <a:srgbClr val="FFFF00"/>
                </a:solidFill>
                <a:ea typeface="Microsoft Sans Serif"/>
                <a:cs typeface="Microsoft Sans Serif"/>
              </a:rPr>
              <a:t>: European broadcasters ink 5G Broadcast MoU </a:t>
            </a:r>
            <a:endParaRPr lang="en-US" sz="1051" dirty="0">
              <a:solidFill>
                <a:srgbClr val="FFFF00"/>
              </a:solidFill>
              <a:latin typeface="Microsoft Sans Serif"/>
              <a:ea typeface="Microsoft Sans Serif"/>
              <a:cs typeface="Microsoft Sans Serif"/>
            </a:endParaRPr>
          </a:p>
        </p:txBody>
      </p:sp>
      <p:sp>
        <p:nvSpPr>
          <p:cNvPr id="16" name="Freeform: Shape 72">
            <a:extLst>
              <a:ext uri="{FF2B5EF4-FFF2-40B4-BE49-F238E27FC236}">
                <a16:creationId xmlns:a16="http://schemas.microsoft.com/office/drawing/2014/main" id="{46676723-5F83-B55C-3CF2-B735B6B791B3}"/>
              </a:ext>
            </a:extLst>
          </p:cNvPr>
          <p:cNvSpPr/>
          <p:nvPr/>
        </p:nvSpPr>
        <p:spPr>
          <a:xfrm flipV="1">
            <a:off x="836422" y="3158199"/>
            <a:ext cx="5155659" cy="58124"/>
          </a:xfrm>
          <a:custGeom>
            <a:avLst/>
            <a:gdLst>
              <a:gd name="connsiteX0" fmla="*/ 0 w 3404796"/>
              <a:gd name="connsiteY0" fmla="*/ 0 h 1775012"/>
              <a:gd name="connsiteX1" fmla="*/ 3404796 w 3404796"/>
              <a:gd name="connsiteY1" fmla="*/ 0 h 1775012"/>
              <a:gd name="connsiteX2" fmla="*/ 3404796 w 3404796"/>
              <a:gd name="connsiteY2" fmla="*/ 1775012 h 1775012"/>
            </a:gdLst>
            <a:ahLst/>
            <a:cxnLst>
              <a:cxn ang="0">
                <a:pos x="connsiteX0" y="connsiteY0"/>
              </a:cxn>
              <a:cxn ang="0">
                <a:pos x="connsiteX1" y="connsiteY1"/>
              </a:cxn>
              <a:cxn ang="0">
                <a:pos x="connsiteX2" y="connsiteY2"/>
              </a:cxn>
            </a:cxnLst>
            <a:rect l="l" t="t" r="r" b="b"/>
            <a:pathLst>
              <a:path w="3404796" h="1775012">
                <a:moveTo>
                  <a:pt x="0" y="0"/>
                </a:moveTo>
                <a:lnTo>
                  <a:pt x="3404796" y="0"/>
                </a:lnTo>
                <a:lnTo>
                  <a:pt x="3404796" y="1775012"/>
                </a:lnTo>
              </a:path>
            </a:pathLst>
          </a:custGeom>
          <a:noFill/>
          <a:ln>
            <a:solidFill>
              <a:schemeClr val="accent4">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ln>
                <a:solidFill>
                  <a:srgbClr val="F7F8FA"/>
                </a:solidFill>
              </a:ln>
              <a:solidFill>
                <a:srgbClr val="F7F8FA"/>
              </a:solidFill>
              <a:latin typeface="Microsoft Sans Serif"/>
            </a:endParaRPr>
          </a:p>
        </p:txBody>
      </p:sp>
    </p:spTree>
    <p:custDataLst>
      <p:tags r:id="rId1"/>
    </p:custDataLst>
    <p:extLst>
      <p:ext uri="{BB962C8B-B14F-4D97-AF65-F5344CB8AC3E}">
        <p14:creationId xmlns:p14="http://schemas.microsoft.com/office/powerpoint/2010/main" val="1607992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50000"/>
                                  </p:iterate>
                                  <p:childTnLst>
                                    <p:animClr clrSpc="rgb" dir="cw">
                                      <p:cBhvr override="childStyle">
                                        <p:cTn id="6" dur="250" fill="hold"/>
                                        <p:tgtEl>
                                          <p:spTgt spid="331">
                                            <p:txEl>
                                              <p:pRg st="1" end="1"/>
                                            </p:txEl>
                                          </p:spTgt>
                                        </p:tgtEl>
                                        <p:attrNameLst>
                                          <p:attrName>style.color</p:attrName>
                                        </p:attrNameLst>
                                      </p:cBhvr>
                                      <p:to>
                                        <a:srgbClr val="F816D8"/>
                                      </p:to>
                                    </p:animClr>
                                    <p:animClr clrSpc="rgb" dir="cw">
                                      <p:cBhvr>
                                        <p:cTn id="7" dur="250" fill="hold"/>
                                        <p:tgtEl>
                                          <p:spTgt spid="331">
                                            <p:txEl>
                                              <p:pRg st="1" end="1"/>
                                            </p:txEl>
                                          </p:spTgt>
                                        </p:tgtEl>
                                        <p:attrNameLst>
                                          <p:attrName>fillcolor</p:attrName>
                                        </p:attrNameLst>
                                      </p:cBhvr>
                                      <p:to>
                                        <a:srgbClr val="F816D8"/>
                                      </p:to>
                                    </p:animClr>
                                    <p:set>
                                      <p:cBhvr>
                                        <p:cTn id="8" dur="250" fill="hold"/>
                                        <p:tgtEl>
                                          <p:spTgt spid="331">
                                            <p:txEl>
                                              <p:pRg st="1" end="1"/>
                                            </p:txEl>
                                          </p:spTgt>
                                        </p:tgtEl>
                                        <p:attrNameLst>
                                          <p:attrName>fill.type</p:attrName>
                                        </p:attrNameLst>
                                      </p:cBhvr>
                                      <p:to>
                                        <p:strVal val="solid"/>
                                      </p:to>
                                    </p:set>
                                    <p:anim to="1.5" calcmode="lin" valueType="num">
                                      <p:cBhvr override="childStyle">
                                        <p:cTn id="9" dur="250" fill="hold"/>
                                        <p:tgtEl>
                                          <p:spTgt spid="331">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4|15.7|17.6"/>
</p:tagLst>
</file>

<file path=ppt/tags/tag2.xml><?xml version="1.0" encoding="utf-8"?>
<p:tagLst xmlns:a="http://schemas.openxmlformats.org/drawingml/2006/main" xmlns:r="http://schemas.openxmlformats.org/officeDocument/2006/relationships" xmlns:p="http://schemas.openxmlformats.org/presentationml/2006/main">
  <p:tag name="RS_CLASSIFICATIONID" val="2"/>
  <p:tag name="RS_CLASSIFICATION" val="COMPANY CONFIDENTIAL"/>
</p:tagLst>
</file>

<file path=ppt/theme/theme1.xml><?xml version="1.0" encoding="utf-8"?>
<a:theme xmlns:a="http://schemas.openxmlformats.org/drawingml/2006/main" name="Qualcomm Corporate Public Template - May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Qualcomm_Corporate_Public_Template-Feb 2023_v06.pptx" id="{BF62DC1C-CEA5-4CAF-A35F-E71673FE086B}" vid="{9660E5A5-8CF2-431F-AF3D-78F55A10DAC7}"/>
    </a:ext>
  </a:extLst>
</a:theme>
</file>

<file path=ppt/theme/theme2.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Qualcomm_Corporate_Public_Template-Feb 2023_v06</Template>
  <TotalTime>6</TotalTime>
  <Words>4579</Words>
  <Application>Microsoft Office PowerPoint</Application>
  <PresentationFormat>Widescreen</PresentationFormat>
  <Paragraphs>593</Paragraphs>
  <Slides>37</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-apple-system</vt:lpstr>
      <vt:lpstr>Arial</vt:lpstr>
      <vt:lpstr>Calibri</vt:lpstr>
      <vt:lpstr>Cambria Math</vt:lpstr>
      <vt:lpstr>Century Gothic</vt:lpstr>
      <vt:lpstr>Linotype Univers Condensed</vt:lpstr>
      <vt:lpstr>Microsoft Sans Serif</vt:lpstr>
      <vt:lpstr>Poppins ExtraLight</vt:lpstr>
      <vt:lpstr>Poppins SemiBold</vt:lpstr>
      <vt:lpstr>Qualcomm Next</vt:lpstr>
      <vt:lpstr>Qualcomm Office Regular</vt:lpstr>
      <vt:lpstr>Times</vt:lpstr>
      <vt:lpstr>Wingdings</vt:lpstr>
      <vt:lpstr>Qualcomm Corporate Public Template - May2022</vt:lpstr>
      <vt:lpstr>5G Broadcast Receivers: Optimizing Performance under Implementation Constraints</vt:lpstr>
      <vt:lpstr>PowerPoint Presentation</vt:lpstr>
      <vt:lpstr>PowerPoint Presentation</vt:lpstr>
      <vt:lpstr>What is 5G Broadcast?  And what not?</vt:lpstr>
      <vt:lpstr>Challenges for Broadcasters: Devices, Formats, Users</vt:lpstr>
      <vt:lpstr>5G defines two modes of broadcast communication</vt:lpstr>
      <vt:lpstr>General technology introduction</vt:lpstr>
      <vt:lpstr>5G Broadcast – Core Features for multiple use cases</vt:lpstr>
      <vt:lpstr>PowerPoint Presentation</vt:lpstr>
      <vt:lpstr>5G Broadcast at IBC 2023</vt:lpstr>
      <vt:lpstr>Demos 2023 – QRDs and CRDs are real phones</vt:lpstr>
      <vt:lpstr>Standardization</vt:lpstr>
      <vt:lpstr>PowerPoint Presentation</vt:lpstr>
      <vt:lpstr>5G Broadcast Standards Evolution</vt:lpstr>
      <vt:lpstr>Latest Updates</vt:lpstr>
      <vt:lpstr>Technology Evolution</vt:lpstr>
      <vt:lpstr>MBMS/LTE eMBMS/5G broadcast History</vt:lpstr>
      <vt:lpstr>5G Broadcast: the technology</vt:lpstr>
      <vt:lpstr>RAN: MBMS  5G Broadcast Evolution</vt:lpstr>
      <vt:lpstr>Performance Comparison 5G Broadcast vs. an unconstrained system</vt:lpstr>
      <vt:lpstr>Summary of potentially identified differences</vt:lpstr>
      <vt:lpstr>Simulations</vt:lpstr>
      <vt:lpstr>Achievable spectral efficiency&amp;capacity (LTE, NR, ATSC)</vt:lpstr>
      <vt:lpstr>Frequency &amp; Time Interleaver (1)</vt:lpstr>
      <vt:lpstr>Frequency &amp; Time Interleaver (2)</vt:lpstr>
      <vt:lpstr>Receive Antennas for NLoS</vt:lpstr>
      <vt:lpstr>Some Fundamentals of Cellular Modems </vt:lpstr>
      <vt:lpstr>Interleaving – Facts, Challenges and Opportunities</vt:lpstr>
      <vt:lpstr>Time Interleaving proposal: 3GPP modem-friendly designs</vt:lpstr>
      <vt:lpstr>Time Interleaving proposals: modem-friendly designs</vt:lpstr>
      <vt:lpstr>Frequency interleaving</vt:lpstr>
      <vt:lpstr>Evolution of SNR requirements with interleaving</vt:lpstr>
      <vt:lpstr>Impact of Modem-Friendly Time and Frequency Interleaving</vt:lpstr>
      <vt:lpstr>Time-frequency interleaver status in 3GPP</vt:lpstr>
      <vt:lpstr>Summary and Conclusions</vt:lpstr>
      <vt:lpstr>Support the 5G Broadcast Community in 3GPP RAN Rel-19 Planning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Broadcast Receivers: Optimizing Performance under Implementation Constraints</dc:title>
  <dc:creator>Thomas Stockhammer</dc:creator>
  <cp:lastModifiedBy>Thomas Stockhammer</cp:lastModifiedBy>
  <cp:revision>1</cp:revision>
  <dcterms:created xsi:type="dcterms:W3CDTF">2023-09-15T11:16:52Z</dcterms:created>
  <dcterms:modified xsi:type="dcterms:W3CDTF">2023-09-15T12:42:57Z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11556172</vt:lpwstr>
  </property>
  <property fmtid="{D5CDD505-2E9C-101B-9397-08002B2CF9AE}" pid="3" name="NXPowerLiteSettings">
    <vt:lpwstr>C980073804F000</vt:lpwstr>
  </property>
  <property fmtid="{D5CDD505-2E9C-101B-9397-08002B2CF9AE}" pid="4" name="NXPowerLiteVersion">
    <vt:lpwstr>D8.0.4</vt:lpwstr>
  </property>
</Properties>
</file>